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lvl1pPr>
    <a:lvl2pPr marL="0" marR="0" indent="22860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lvl2pPr>
    <a:lvl3pPr marL="0" marR="0" indent="45720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lvl3pPr>
    <a:lvl4pPr marL="0" marR="0" indent="68580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lvl4pPr>
    <a:lvl5pPr marL="0" marR="0" indent="91440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lvl5pPr>
    <a:lvl6pPr marL="0" marR="0" indent="114300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lvl6pPr>
    <a:lvl7pPr marL="0" marR="0" indent="137160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lvl7pPr>
    <a:lvl8pPr marL="0" marR="0" indent="160020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lvl8pPr>
    <a:lvl9pPr marL="0" marR="0" indent="182880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b="def" i="def"/>
      <a:tcStyle>
        <a:tcBdr/>
        <a:fill>
          <a:solidFill>
            <a:srgbClr val="87CED4">
              <a:alpha val="2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398CCE"/>
          </a:solidFill>
        </a:fill>
      </a:tcStyle>
    </a:firstCol>
    <a:la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254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solidFill>
            <a:srgbClr val="0365C0"/>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noFill/>
              <a:miter lim="400000"/>
            </a:ln>
          </a:insideV>
        </a:tcBdr>
        <a:fill>
          <a:noFill/>
        </a:fill>
      </a:tcStyle>
    </a:wholeTbl>
    <a:band2H>
      <a:tcTxStyle b="def" i="def"/>
      <a:tcStyle>
        <a:tcBdr/>
        <a:fill>
          <a:solidFill>
            <a:srgbClr val="5DC123">
              <a:alpha val="19000"/>
            </a:srgbClr>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25400" cap="flat">
              <a:solidFill>
                <a:srgbClr val="CBCBCB"/>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33632E"/>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000000"/>
        </a:fontRef>
        <a:srgbClr val="00000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noFill/>
              <a:miter lim="400000"/>
            </a:ln>
          </a:insideH>
          <a:insideV>
            <a:ln w="12700" cap="flat">
              <a:noFill/>
              <a:miter lim="400000"/>
            </a:ln>
          </a:insideV>
        </a:tcBdr>
        <a:fill>
          <a:solidFill>
            <a:schemeClr val="accent6">
              <a:hueOff val="105381"/>
              <a:satOff val="14341"/>
              <a:lumOff val="1080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noFill/>
              <a:miter lim="400000"/>
            </a:ln>
          </a:insideV>
        </a:tcBdr>
        <a:fill>
          <a:solidFill>
            <a:srgbClr val="545761"/>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noFill/>
              <a:miter lim="400000"/>
            </a:ln>
          </a:insideH>
          <a:insideV>
            <a:ln w="12700" cap="flat">
              <a:noFill/>
              <a:miter lim="400000"/>
            </a:ln>
          </a:insideV>
        </a:tcBdr>
        <a:fill>
          <a:solidFill>
            <a:srgbClr val="777C8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CBCBCB"/>
              </a:solidFill>
              <a:prstDash val="solid"/>
              <a:miter lim="400000"/>
            </a:ln>
          </a:top>
          <a:bottom>
            <a:ln w="12700" cap="flat">
              <a:solidFill>
                <a:srgbClr val="FFFFFF"/>
              </a:solidFill>
              <a:prstDash val="solid"/>
              <a:miter lim="400000"/>
            </a:ln>
          </a:bottom>
          <a:insideH>
            <a:ln w="12700" cap="flat">
              <a:noFill/>
              <a:miter lim="400000"/>
            </a:ln>
          </a:insideH>
          <a:insideV>
            <a:ln w="12700" cap="flat">
              <a:noFill/>
              <a:miter lim="400000"/>
            </a:ln>
          </a:insideV>
        </a:tcBdr>
        <a:fill>
          <a:solidFill>
            <a:srgbClr val="777C83"/>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12700" cap="flat">
              <a:solidFill>
                <a:srgbClr val="FFFFFF"/>
              </a:solidFill>
              <a:prstDash val="solid"/>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solidFill>
                <a:srgbClr val="FFFFFF"/>
              </a:solidFill>
              <a:custDash>
                <a:ds d="200000" sp="200000"/>
              </a:custDash>
              <a:miter lim="400000"/>
            </a:ln>
          </a:insideV>
        </a:tcBdr>
        <a:fill>
          <a:noFill/>
        </a:fill>
      </a:tcStyle>
    </a:firstCol>
    <a:la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solidFill>
                <a:srgbClr val="FFFFFF"/>
              </a:solidFill>
              <a:prstDash val="solid"/>
              <a:miter lim="400000"/>
            </a:ln>
          </a:top>
          <a:bottom>
            <a:ln w="12700" cap="flat">
              <a:noFill/>
              <a:miter lim="400000"/>
            </a:ln>
          </a:bottom>
          <a:insideH>
            <a:ln w="12700" cap="flat">
              <a:noFill/>
              <a:miter lim="400000"/>
            </a:ln>
          </a:insideH>
          <a:insideV>
            <a:ln w="12700" cap="flat">
              <a:solidFill>
                <a:srgbClr val="FFFFFF"/>
              </a:solidFill>
              <a:custDash>
                <a:ds d="200000" sp="200000"/>
              </a:custDash>
              <a:miter lim="400000"/>
            </a:ln>
          </a:insideV>
        </a:tcBdr>
        <a:fill>
          <a:noFill/>
        </a:fill>
      </a:tcStyle>
    </a:lastRow>
    <a:firstRow>
      <a:tcTxStyle b="on" i="off">
        <a:font>
          <a:latin typeface="Helvetica"/>
          <a:ea typeface="Helvetica"/>
          <a:cs typeface="Helvetica"/>
        </a:font>
        <a:srgbClr val="FFFFFF"/>
      </a:tcTxStyle>
      <a:tcStyle>
        <a:tcBdr>
          <a:left>
            <a:ln w="12700" cap="flat">
              <a:solidFill>
                <a:srgbClr val="FFFFFF"/>
              </a:solidFill>
              <a:custDash>
                <a:ds d="200000" sp="200000"/>
              </a:custDash>
              <a:miter lim="400000"/>
            </a:ln>
          </a:left>
          <a:right>
            <a:ln w="12700" cap="flat">
              <a:solidFill>
                <a:srgbClr val="FFFFFF"/>
              </a:solidFill>
              <a:custDash>
                <a:ds d="200000" sp="200000"/>
              </a:custDash>
              <a:miter lim="400000"/>
            </a:ln>
          </a:right>
          <a:top>
            <a:ln w="12700" cap="flat">
              <a:noFill/>
              <a:miter lim="400000"/>
            </a:ln>
          </a:top>
          <a:bottom>
            <a:ln w="12700" cap="flat">
              <a:solidFill>
                <a:srgbClr val="FFFFFF"/>
              </a:solidFill>
              <a:prstDash val="solid"/>
              <a:miter lim="400000"/>
            </a:ln>
          </a:bottom>
          <a:insideH>
            <a:ln w="12700" cap="flat">
              <a:noFill/>
              <a:miter lim="400000"/>
            </a:ln>
          </a:insideH>
          <a:insideV>
            <a:ln w="12700" cap="flat">
              <a:solidFill>
                <a:srgbClr val="FFFFFF"/>
              </a:solidFill>
              <a:custDash>
                <a:ds d="200000" sp="200000"/>
              </a:custDash>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0365C0"/>
          </a:solidFill>
        </a:fill>
      </a:tcStyle>
    </a:firstRow>
  </a:tblStyle>
  <a:tblStyle styleId="{D51ADE6A-740E-44AE-83CC-AE7238B6C88D}" styleName="">
    <a:tblBg/>
    <a:wholeTbl>
      <a:tcTxStyle b="off" i="off">
        <a:fontRef idx="minor">
          <a:srgbClr val="FFFFFF"/>
        </a:fontRef>
        <a:srgbClr val="FFFFFF"/>
      </a:tcTxStyle>
      <a:tcStyle>
        <a:tcBdr>
          <a:left>
            <a:ln w="3175" cap="flat">
              <a:solidFill>
                <a:srgbClr val="B4B4B4"/>
              </a:solidFill>
              <a:prstDash val="solid"/>
              <a:miter lim="400000"/>
            </a:ln>
          </a:left>
          <a:right>
            <a:ln w="3175" cap="flat">
              <a:solidFill>
                <a:srgbClr val="B4B4B4"/>
              </a:solidFill>
              <a:prstDash val="solid"/>
              <a:miter lim="400000"/>
            </a:ln>
          </a:right>
          <a:top>
            <a:ln w="3175" cap="flat">
              <a:solidFill>
                <a:srgbClr val="B4B4B4"/>
              </a:solidFill>
              <a:prstDash val="solid"/>
              <a:miter lim="400000"/>
            </a:ln>
          </a:top>
          <a:bottom>
            <a:ln w="3175" cap="flat">
              <a:solidFill>
                <a:srgbClr val="B4B4B4"/>
              </a:solidFill>
              <a:prstDash val="solid"/>
              <a:miter lim="400000"/>
            </a:ln>
          </a:bottom>
          <a:insideH>
            <a:ln w="3175" cap="flat">
              <a:solidFill>
                <a:srgbClr val="B4B4B4"/>
              </a:solidFill>
              <a:prstDash val="solid"/>
              <a:miter lim="400000"/>
            </a:ln>
          </a:insideH>
          <a:insideV>
            <a:ln w="3175" cap="flat">
              <a:solidFill>
                <a:srgbClr val="B4B4B4"/>
              </a:solidFill>
              <a:prstDash val="solid"/>
              <a:miter lim="400000"/>
            </a:ln>
          </a:insideV>
        </a:tcBdr>
        <a:fill>
          <a:noFill/>
        </a:fill>
      </a:tcStyle>
    </a:wholeTbl>
    <a:band2H>
      <a:tcTxStyle b="def" i="def"/>
      <a:tcStyle>
        <a:tcBdr/>
        <a:fill>
          <a:solidFill>
            <a:srgbClr val="797A7C">
              <a:alpha val="30000"/>
            </a:srgbClr>
          </a:solidFill>
        </a:fill>
      </a:tcStyle>
    </a:band2H>
    <a:firstCol>
      <a:tcTxStyle b="off" i="off">
        <a:fontRef idx="minor">
          <a:srgbClr val="FFFFFF"/>
        </a:fontRef>
        <a:srgbClr val="FFFFFF"/>
      </a:tcTxStyle>
      <a:tcStyle>
        <a:tcBdr>
          <a:left>
            <a:ln w="3175" cap="flat">
              <a:solidFill>
                <a:srgbClr val="B4B4B4"/>
              </a:solidFill>
              <a:prstDash val="solid"/>
              <a:miter lim="400000"/>
            </a:ln>
          </a:left>
          <a:right>
            <a:ln w="3175" cap="flat">
              <a:solidFill>
                <a:srgbClr val="B4B4B4"/>
              </a:solidFill>
              <a:prstDash val="solid"/>
              <a:miter lim="400000"/>
            </a:ln>
          </a:right>
          <a:top>
            <a:ln w="3175" cap="flat">
              <a:solidFill>
                <a:srgbClr val="B4B4B4"/>
              </a:solidFill>
              <a:prstDash val="solid"/>
              <a:miter lim="400000"/>
            </a:ln>
          </a:top>
          <a:bottom>
            <a:ln w="3175" cap="flat">
              <a:solidFill>
                <a:srgbClr val="B4B4B4"/>
              </a:solidFill>
              <a:prstDash val="solid"/>
              <a:miter lim="400000"/>
            </a:ln>
          </a:bottom>
          <a:insideH>
            <a:ln w="3175" cap="flat">
              <a:solidFill>
                <a:srgbClr val="B4B4B4"/>
              </a:solidFill>
              <a:prstDash val="solid"/>
              <a:miter lim="400000"/>
            </a:ln>
          </a:insideH>
          <a:insideV>
            <a:ln w="3175" cap="flat">
              <a:solidFill>
                <a:srgbClr val="B4B4B4"/>
              </a:solidFill>
              <a:prstDash val="solid"/>
              <a:miter lim="400000"/>
            </a:ln>
          </a:insideV>
        </a:tcBdr>
        <a:fill>
          <a:solidFill>
            <a:srgbClr val="0F5F0C"/>
          </a:solidFill>
        </a:fill>
      </a:tcStyle>
    </a:firstCol>
    <a:lastRow>
      <a:tcTxStyle b="off" i="off">
        <a:fontRef idx="minor">
          <a:srgbClr val="FFFFFF"/>
        </a:fontRef>
        <a:srgbClr val="FFFFFF"/>
      </a:tcTxStyle>
      <a:tcStyle>
        <a:tcBdr>
          <a:left>
            <a:ln w="3175" cap="flat">
              <a:solidFill>
                <a:srgbClr val="B4B4B4"/>
              </a:solidFill>
              <a:prstDash val="solid"/>
              <a:miter lim="400000"/>
            </a:ln>
          </a:left>
          <a:right>
            <a:ln w="3175" cap="flat">
              <a:solidFill>
                <a:srgbClr val="B4B4B4"/>
              </a:solidFill>
              <a:prstDash val="solid"/>
              <a:miter lim="400000"/>
            </a:ln>
          </a:right>
          <a:top>
            <a:ln w="3175" cap="flat">
              <a:solidFill>
                <a:srgbClr val="B4B4B4"/>
              </a:solidFill>
              <a:prstDash val="solid"/>
              <a:miter lim="400000"/>
            </a:ln>
          </a:top>
          <a:bottom>
            <a:ln w="3175" cap="flat">
              <a:solidFill>
                <a:srgbClr val="B4B4B4"/>
              </a:solidFill>
              <a:prstDash val="solid"/>
              <a:miter lim="400000"/>
            </a:ln>
          </a:bottom>
          <a:insideH>
            <a:ln w="3175" cap="flat">
              <a:solidFill>
                <a:srgbClr val="B4B4B4"/>
              </a:solidFill>
              <a:prstDash val="solid"/>
              <a:miter lim="400000"/>
            </a:ln>
          </a:insideH>
          <a:insideV>
            <a:ln w="3175" cap="flat">
              <a:solidFill>
                <a:srgbClr val="B4B4B4"/>
              </a:solidFill>
              <a:prstDash val="solid"/>
              <a:miter lim="400000"/>
            </a:ln>
          </a:insideV>
        </a:tcBdr>
        <a:fill>
          <a:solidFill>
            <a:srgbClr val="0365C0"/>
          </a:solidFill>
        </a:fill>
      </a:tcStyle>
    </a:lastRow>
    <a:firstRow>
      <a:tcTxStyle b="off" i="off">
        <a:fontRef idx="minor">
          <a:srgbClr val="FFFFFF"/>
        </a:fontRef>
        <a:srgbClr val="FFFFFF"/>
      </a:tcTxStyle>
      <a:tcStyle>
        <a:tcBdr>
          <a:left>
            <a:ln w="3175" cap="flat">
              <a:solidFill>
                <a:srgbClr val="B4B4B4"/>
              </a:solidFill>
              <a:prstDash val="solid"/>
              <a:miter lim="400000"/>
            </a:ln>
          </a:left>
          <a:right>
            <a:ln w="3175" cap="flat">
              <a:solidFill>
                <a:srgbClr val="B4B4B4"/>
              </a:solidFill>
              <a:prstDash val="solid"/>
              <a:miter lim="400000"/>
            </a:ln>
          </a:right>
          <a:top>
            <a:ln w="3175" cap="flat">
              <a:solidFill>
                <a:srgbClr val="B4B4B4"/>
              </a:solidFill>
              <a:prstDash val="solid"/>
              <a:miter lim="400000"/>
            </a:ln>
          </a:top>
          <a:bottom>
            <a:ln w="3175" cap="flat">
              <a:solidFill>
                <a:srgbClr val="B4B4B4"/>
              </a:solidFill>
              <a:prstDash val="solid"/>
              <a:miter lim="400000"/>
            </a:ln>
          </a:bottom>
          <a:insideH>
            <a:ln w="3175" cap="flat">
              <a:solidFill>
                <a:srgbClr val="B4B4B4"/>
              </a:solidFill>
              <a:prstDash val="solid"/>
              <a:miter lim="400000"/>
            </a:ln>
          </a:insideH>
          <a:insideV>
            <a:ln w="3175" cap="flat">
              <a:solidFill>
                <a:srgbClr val="B4B4B4"/>
              </a:solidFill>
              <a:prstDash val="solid"/>
              <a:miter lim="400000"/>
            </a:ln>
          </a:insideV>
        </a:tcBdr>
        <a:fill>
          <a:solidFill>
            <a:srgbClr val="0365C0"/>
          </a:solidFill>
        </a:fill>
      </a:tcStyle>
    </a:firstRow>
  </a:tblStyle>
  <a:tblStyle styleId="{4A9BC294-FFE2-49D5-8D69-9E1BD2C41BD5}" styleName="">
    <a:tblBg/>
    <a:wholeTbl>
      <a:tcTxStyle b="off" i="off">
        <a:font>
          <a:latin typeface="Trebuchet MS"/>
          <a:ea typeface="Trebuchet MS"/>
          <a:cs typeface="Trebuchet M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b="def" i="def"/>
      <a:tcStyle>
        <a:tcBdr/>
        <a:fill>
          <a:solidFill>
            <a:srgbClr val="E9EFF7"/>
          </a:solidFill>
        </a:fill>
      </a:tcStyle>
    </a:band2H>
    <a:firstCol>
      <a:tcTxStyle b="on" i="off">
        <a:font>
          <a:latin typeface="Trebuchet MS"/>
          <a:ea typeface="Trebuchet MS"/>
          <a:cs typeface="Trebuchet MS"/>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B9BD5"/>
          </a:solidFill>
        </a:fill>
      </a:tcStyle>
    </a:firstCol>
    <a:la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B9BD5"/>
          </a:solidFill>
        </a:fill>
      </a:tcStyle>
    </a:lastRow>
    <a:firstRow>
      <a:tcTxStyle b="on" i="off">
        <a:font>
          <a:latin typeface="Trebuchet MS"/>
          <a:ea typeface="Trebuchet MS"/>
          <a:cs typeface="Trebuchet M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B9BD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p:nvPr>
            <p:ph type="sldImg"/>
          </p:nvPr>
        </p:nvSpPr>
        <p:spPr>
          <a:xfrm>
            <a:off x="1143000" y="685800"/>
            <a:ext cx="4572000" cy="3429000"/>
          </a:xfrm>
          <a:prstGeom prst="rect">
            <a:avLst/>
          </a:prstGeom>
        </p:spPr>
        <p:txBody>
          <a:bodyPr/>
          <a:lstStyle/>
          <a:p>
            <a:pPr/>
          </a:p>
        </p:txBody>
      </p:sp>
      <p:sp>
        <p:nvSpPr>
          <p:cNvPr id="248" name="Shape 24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 Id="rId3" Type="http://schemas.openxmlformats.org/officeDocument/2006/relationships/hyperlink" Target="https://programsuccess.files.wordpress.com/2011/04/risk_management_process.jpg" TargetMode="Externa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 Id="rId3" Type="http://schemas.openxmlformats.org/officeDocument/2006/relationships/hyperlink" Target="http://www.informatik.uni-trier.de/~ley/db/journals/ibmsj/ibmsj19.html%23Quinnan80" TargetMode="Externa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 Id="rId3" Type="http://schemas.openxmlformats.org/officeDocument/2006/relationships/hyperlink" Target="mailto:yodaearth@googlemail.com" TargetMode="Externa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 Id="rId3" Type="http://schemas.openxmlformats.org/officeDocument/2006/relationships/hyperlink" Target="mailto:yodaearth@googlemail.com" TargetMode="Externa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 Id="rId3" Type="http://schemas.openxmlformats.org/officeDocument/2006/relationships/hyperlink" Target="https://www.enisa.europa.eu/activities/risk-management/current-risk/risk-management-inventory/files/octave_like.jpg" TargetMode="Externa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 Id="rId3" Type="http://schemas.openxmlformats.org/officeDocument/2006/relationships/hyperlink" Target="https://www.enisa.europa.eu/activities/risk-management/current-risk/risk-management-inventory/files/octave_like.jpg"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TAG: 2ND DRAFT KEYNOTE TALK BY TOM GILB</a:t>
            </a:r>
          </a:p>
          <a:p>
            <a:pPr/>
            <a:r>
              <a:t>FOR: APRIL, ERIK, Kai</a:t>
            </a:r>
          </a:p>
          <a:p>
            <a:pPr/>
            <a:r>
              <a:t>VERSION 2.1 30 MARCH 2016 23:54 CET (ES feedback)</a:t>
            </a:r>
          </a:p>
          <a:p>
            <a:pPr/>
            <a:r>
              <a:t>STATUS: Radical pivot based on feedback about focussing on fewer points</a:t>
            </a:r>
          </a:p>
          <a:p>
            <a:pPr/>
            <a:r>
              <a:t>Purpose: to give April something to put in the announcement, but I am flexible for change and tuning after further feedback.</a:t>
            </a:r>
          </a:p>
          <a:p>
            <a:pPr/>
          </a:p>
          <a:p>
            <a:pPr/>
            <a:r>
              <a:t>Title: ‘Power-Planning Principles’.</a:t>
            </a:r>
          </a:p>
          <a:p>
            <a:pPr/>
          </a:p>
          <a:p>
            <a:pPr/>
            <a:r>
              <a:t>Subtitle: Or, ‘</a:t>
            </a:r>
          </a:p>
          <a:p>
            <a:pPr/>
          </a:p>
          <a:p>
            <a:pPr/>
            <a:r>
              <a:t>‘Way-out Widgets With Wicked Wattage for Wonder-engineers’.</a:t>
            </a:r>
          </a:p>
          <a:p>
            <a:pPr/>
          </a:p>
          <a:p>
            <a:pPr/>
          </a:p>
          <a:p>
            <a:pPr/>
            <a:r>
              <a:t>Major Points:</a:t>
            </a:r>
          </a:p>
          <a:p>
            <a:pPr/>
          </a:p>
          <a:p>
            <a:pPr/>
            <a:r>
              <a:t>CRYSTAL CLEAR CONCERNS</a:t>
            </a:r>
          </a:p>
          <a:p>
            <a:pPr/>
            <a:r>
              <a:t>1. It is possible to identify, and define quantitatively, all critical success factors. Failure to do so is guaranteed failure of your project. But, you cannot expect to know them all when you start your project, so your development life cycle must be adaptable to what you learn.</a:t>
            </a:r>
          </a:p>
          <a:p>
            <a:pPr/>
          </a:p>
          <a:p>
            <a:pPr/>
            <a:r>
              <a:t>DECISIVE DECOMPOSITION</a:t>
            </a:r>
          </a:p>
          <a:p>
            <a:pPr/>
            <a:r>
              <a:t>2. It is possible to decompose both improvement objectives, and design or architecture, into smaller, incrementally deliverable components. This results in ability to schedule high value early, and to measure technical effects on objectives early.</a:t>
            </a:r>
          </a:p>
          <a:p>
            <a:pPr/>
          </a:p>
          <a:p>
            <a:pPr/>
            <a:r>
              <a:t>ELEGANT EFFECT ESTIMATION</a:t>
            </a:r>
          </a:p>
          <a:p>
            <a:pPr/>
            <a:r>
              <a:t>3. It is possible to estimate multiple effects on multiple objectives and costs, of any design ideas. This results in better ability to prioritize incremental delivery by ‘value for money’.</a:t>
            </a:r>
          </a:p>
          <a:p>
            <a:pPr/>
          </a:p>
          <a:p>
            <a:pPr/>
            <a:r>
              <a:t>REALLY RELIABLE RISK WRANGLING</a:t>
            </a:r>
          </a:p>
          <a:p>
            <a:pPr/>
            <a:r>
              <a:t>4. It is possible to, quickly and clearly, annotate risk information for all estimates, of both requirement levels, and design impact estimates. This makes it possible to take engineering decisions with regard to risk.</a:t>
            </a:r>
          </a:p>
          <a:p>
            <a:pPr/>
          </a:p>
          <a:p>
            <a:pPr/>
            <a:r>
              <a:t>DESIGN DATA DRIVES DECISIONS</a:t>
            </a:r>
          </a:p>
          <a:p>
            <a:pPr/>
            <a:r>
              <a:t>5. Decision-Making about technology can be based on the best available set of facts about requirements and designs; combined with a value policy about how to make decisions. This leads to smarter faster decisions,combined with decision transparency for learning and correction of the decision process.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5" name="Shape 755"/>
          <p:cNvSpPr/>
          <p:nvPr>
            <p:ph type="sldImg"/>
          </p:nvPr>
        </p:nvSpPr>
        <p:spPr>
          <a:prstGeom prst="rect">
            <a:avLst/>
          </a:prstGeom>
        </p:spPr>
        <p:txBody>
          <a:bodyPr/>
          <a:lstStyle/>
          <a:p>
            <a:pPr/>
          </a:p>
        </p:txBody>
      </p:sp>
      <p:sp>
        <p:nvSpPr>
          <p:cNvPr id="756" name="Shape 756"/>
          <p:cNvSpPr/>
          <p:nvPr>
            <p:ph type="body" sz="quarter" idx="1"/>
          </p:nvPr>
        </p:nvSpPr>
        <p:spPr>
          <a:prstGeom prst="rect">
            <a:avLst/>
          </a:prstGeom>
        </p:spPr>
        <p:txBody>
          <a:bodyPr/>
          <a:lstStyle/>
          <a:p>
            <a:pPr/>
            <a:r>
              <a:rPr u="sng">
                <a:solidFill>
                  <a:srgbClr val="0563C1"/>
                </a:solidFill>
                <a:uFill>
                  <a:solidFill>
                    <a:srgbClr val="0563C1"/>
                  </a:solidFill>
                </a:uFill>
                <a:hlinkClick r:id="rId3" invalidUrl="" action="" tgtFrame="" tooltip="" history="1" highlightClick="0" endSnd="0"/>
              </a:rPr>
              <a:t>https://programsuccess.files.wordpress.com/2011/04/risk_management_process.jpg</a:t>
            </a:r>
          </a:p>
          <a:p>
            <a:pPr/>
            <a:r>
              <a:t>vital found 11 April 2016 tsg, Intel Talk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0" name="Shape 790"/>
          <p:cNvSpPr/>
          <p:nvPr>
            <p:ph type="sldImg"/>
          </p:nvPr>
        </p:nvSpPr>
        <p:spPr>
          <a:prstGeom prst="rect">
            <a:avLst/>
          </a:prstGeom>
        </p:spPr>
        <p:txBody>
          <a:bodyPr/>
          <a:lstStyle/>
          <a:p>
            <a:pPr/>
          </a:p>
        </p:txBody>
      </p:sp>
      <p:sp>
        <p:nvSpPr>
          <p:cNvPr id="791" name="Shape 791"/>
          <p:cNvSpPr/>
          <p:nvPr>
            <p:ph type="body" sz="quarter" idx="1"/>
          </p:nvPr>
        </p:nvSpPr>
        <p:spPr>
          <a:prstGeom prst="rect">
            <a:avLst/>
          </a:prstGeom>
        </p:spPr>
        <p:txBody>
          <a:bodyPr/>
          <a:lstStyle/>
          <a:p>
            <a:pPr>
              <a:lnSpc>
                <a:spcPct val="117999"/>
              </a:lnSpc>
              <a:defRPr>
                <a:latin typeface="Helvetica Neue"/>
                <a:ea typeface="Helvetica Neue"/>
                <a:cs typeface="Helvetica Neue"/>
                <a:sym typeface="Helvetica Neue"/>
              </a:defRPr>
            </a:pPr>
            <a:r>
              <a:t>5. Decision-Making about technology can be based on the best available set of facts about requirements and designs;      </a:t>
            </a:r>
          </a:p>
          <a:p>
            <a:pPr>
              <a:lnSpc>
                <a:spcPct val="117999"/>
              </a:lnSpc>
              <a:defRPr>
                <a:latin typeface="Helvetica Neue"/>
                <a:ea typeface="Helvetica Neue"/>
                <a:cs typeface="Helvetica Neue"/>
                <a:sym typeface="Helvetica Neue"/>
              </a:defRPr>
            </a:pPr>
          </a:p>
          <a:p>
            <a:pPr>
              <a:lnSpc>
                <a:spcPct val="117999"/>
              </a:lnSpc>
              <a:defRPr>
                <a:latin typeface="Helvetica Neue"/>
                <a:ea typeface="Helvetica Neue"/>
                <a:cs typeface="Helvetica Neue"/>
                <a:sym typeface="Helvetica Neue"/>
              </a:defRPr>
            </a:pPr>
            <a:r>
              <a:t>combined with a value policy about how to make decisions.        </a:t>
            </a:r>
          </a:p>
          <a:p>
            <a:pPr>
              <a:lnSpc>
                <a:spcPct val="117999"/>
              </a:lnSpc>
              <a:defRPr>
                <a:latin typeface="Helvetica Neue"/>
                <a:ea typeface="Helvetica Neue"/>
                <a:cs typeface="Helvetica Neue"/>
                <a:sym typeface="Helvetica Neue"/>
              </a:defRPr>
            </a:pPr>
          </a:p>
          <a:p>
            <a:pPr>
              <a:lnSpc>
                <a:spcPct val="117999"/>
              </a:lnSpc>
              <a:defRPr>
                <a:latin typeface="Helvetica Neue"/>
                <a:ea typeface="Helvetica Neue"/>
                <a:cs typeface="Helvetica Neue"/>
                <a:sym typeface="Helvetica Neue"/>
              </a:defRPr>
            </a:pPr>
            <a:r>
              <a:t>This leads to smarter faster decisions,combined with decision transparency for learning and correction of the decision process.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5" name="Shape 805"/>
          <p:cNvSpPr/>
          <p:nvPr>
            <p:ph type="sldImg"/>
          </p:nvPr>
        </p:nvSpPr>
        <p:spPr>
          <a:prstGeom prst="rect">
            <a:avLst/>
          </a:prstGeom>
        </p:spPr>
        <p:txBody>
          <a:bodyPr/>
          <a:lstStyle/>
          <a:p>
            <a:pPr/>
          </a:p>
        </p:txBody>
      </p:sp>
      <p:sp>
        <p:nvSpPr>
          <p:cNvPr id="806" name="Shape 806"/>
          <p:cNvSpPr/>
          <p:nvPr>
            <p:ph type="body" sz="quarter" idx="1"/>
          </p:nvPr>
        </p:nvSpPr>
        <p:spPr>
          <a:prstGeom prst="rect">
            <a:avLst/>
          </a:prstGeom>
        </p:spPr>
        <p:txBody>
          <a:bodyPr/>
          <a:lstStyle/>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in   IBM sj 4 80 p.420</a:t>
            </a:r>
          </a:p>
          <a:p>
            <a:pPr>
              <a:defRPr sz="1200">
                <a:latin typeface="Trebuchet MS"/>
                <a:ea typeface="Trebuchet MS"/>
                <a:cs typeface="Trebuchet MS"/>
                <a:sym typeface="Trebuchet MS"/>
              </a:defRPr>
            </a:pPr>
            <a:r>
              <a:t>In</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Mills, H. 1980. The management of software engineering: part 1: principles of software engineering. IBM Systems Journal 19, issue 4 (Dec.):414-420.</a:t>
            </a:r>
          </a:p>
          <a:p>
            <a:pPr>
              <a:defRPr sz="1200">
                <a:latin typeface="Trebuchet MS"/>
                <a:ea typeface="Trebuchet MS"/>
                <a:cs typeface="Trebuchet MS"/>
                <a:sym typeface="Trebuchet MS"/>
              </a:defRPr>
            </a:pPr>
            <a:r>
              <a:t>Direct Copy</a:t>
            </a:r>
          </a:p>
          <a:p>
            <a:pPr>
              <a:defRPr sz="1200">
                <a:latin typeface="Trebuchet MS"/>
                <a:ea typeface="Trebuchet MS"/>
                <a:cs typeface="Trebuchet MS"/>
                <a:sym typeface="Trebuchet MS"/>
              </a:defRPr>
            </a:pPr>
            <a:r>
              <a:t>http://trace.tennessee.edu/cgi/viewcontent.cgi?article=1004&amp;context=utk_harlan</a:t>
            </a:r>
          </a:p>
          <a:p>
            <a:pPr>
              <a:defRPr sz="1200">
                <a:latin typeface="Trebuchet MS"/>
                <a:ea typeface="Trebuchet MS"/>
                <a:cs typeface="Trebuchet MS"/>
                <a:sym typeface="Trebuchet MS"/>
              </a:defRPr>
            </a:pPr>
            <a:r>
              <a:t>Library header </a:t>
            </a:r>
          </a:p>
          <a:p>
            <a:pPr>
              <a:defRPr sz="1200">
                <a:latin typeface="Trebuchet MS"/>
                <a:ea typeface="Trebuchet MS"/>
                <a:cs typeface="Trebuchet MS"/>
                <a:sym typeface="Trebuchet MS"/>
              </a:defRPr>
            </a:pPr>
            <a:r>
              <a:t>http://trace.tennessee.edu/utk_harlan/5/</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2" name="Shape 812"/>
          <p:cNvSpPr/>
          <p:nvPr>
            <p:ph type="sldImg"/>
          </p:nvPr>
        </p:nvSpPr>
        <p:spPr>
          <a:prstGeom prst="rect">
            <a:avLst/>
          </a:prstGeom>
        </p:spPr>
        <p:txBody>
          <a:bodyPr/>
          <a:lstStyle/>
          <a:p>
            <a:pPr/>
          </a:p>
        </p:txBody>
      </p:sp>
      <p:sp>
        <p:nvSpPr>
          <p:cNvPr id="813" name="Shape 813"/>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0" name="Shape 820"/>
          <p:cNvSpPr/>
          <p:nvPr>
            <p:ph type="sldImg"/>
          </p:nvPr>
        </p:nvSpPr>
        <p:spPr>
          <a:prstGeom prst="rect">
            <a:avLst/>
          </a:prstGeom>
        </p:spPr>
        <p:txBody>
          <a:bodyPr/>
          <a:lstStyle/>
          <a:p>
            <a:pPr/>
          </a:p>
        </p:txBody>
      </p:sp>
      <p:sp>
        <p:nvSpPr>
          <p:cNvPr id="821" name="Shape 821"/>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8" name="Shape 828"/>
          <p:cNvSpPr/>
          <p:nvPr>
            <p:ph type="sldImg"/>
          </p:nvPr>
        </p:nvSpPr>
        <p:spPr>
          <a:prstGeom prst="rect">
            <a:avLst/>
          </a:prstGeom>
        </p:spPr>
        <p:txBody>
          <a:bodyPr/>
          <a:lstStyle/>
          <a:p>
            <a:pPr/>
          </a:p>
        </p:txBody>
      </p:sp>
      <p:sp>
        <p:nvSpPr>
          <p:cNvPr id="829" name="Shape 829"/>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6" name="Shape 836"/>
          <p:cNvSpPr/>
          <p:nvPr>
            <p:ph type="sldImg"/>
          </p:nvPr>
        </p:nvSpPr>
        <p:spPr>
          <a:prstGeom prst="rect">
            <a:avLst/>
          </a:prstGeom>
        </p:spPr>
        <p:txBody>
          <a:bodyPr/>
          <a:lstStyle/>
          <a:p>
            <a:pPr/>
          </a:p>
        </p:txBody>
      </p:sp>
      <p:sp>
        <p:nvSpPr>
          <p:cNvPr id="837" name="Shape 837"/>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4" name="Shape 844"/>
          <p:cNvSpPr/>
          <p:nvPr>
            <p:ph type="sldImg"/>
          </p:nvPr>
        </p:nvSpPr>
        <p:spPr>
          <a:prstGeom prst="rect">
            <a:avLst/>
          </a:prstGeom>
        </p:spPr>
        <p:txBody>
          <a:bodyPr/>
          <a:lstStyle/>
          <a:p>
            <a:pPr/>
          </a:p>
        </p:txBody>
      </p:sp>
      <p:sp>
        <p:nvSpPr>
          <p:cNvPr id="845" name="Shape 845"/>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2" name="Shape 852"/>
          <p:cNvSpPr/>
          <p:nvPr>
            <p:ph type="sldImg"/>
          </p:nvPr>
        </p:nvSpPr>
        <p:spPr>
          <a:prstGeom prst="rect">
            <a:avLst/>
          </a:prstGeom>
        </p:spPr>
        <p:txBody>
          <a:bodyPr/>
          <a:lstStyle/>
          <a:p>
            <a:pPr/>
          </a:p>
        </p:txBody>
      </p:sp>
      <p:sp>
        <p:nvSpPr>
          <p:cNvPr id="853" name="Shape 853"/>
          <p:cNvSpPr/>
          <p:nvPr>
            <p:ph type="body" sz="quarter" idx="1"/>
          </p:nvPr>
        </p:nvSpPr>
        <p:spPr>
          <a:prstGeom prst="rect">
            <a:avLst/>
          </a:prstGeom>
        </p:spPr>
        <p:txBody>
          <a:bodyPr/>
          <a:lstStyle/>
          <a:p>
            <a:pPr>
              <a:defRPr sz="1200">
                <a:latin typeface="Trebuchet MS"/>
                <a:ea typeface="Trebuchet MS"/>
                <a:cs typeface="Trebuchet MS"/>
                <a:sym typeface="Trebuchet MS"/>
              </a:defRPr>
            </a:pPr>
            <a:r>
              <a:t>Slide developed Oct 6 2013 tsg for London Software Architecture Conference Talk 9 Oct 2013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15.1.18 Quinnan</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Source: Robert E. Quinnan, 'Software Engineering Management Practices', IBM Systems Journal, Vol. 19, No. 4, 1980, pp. 466~77</a:t>
            </a:r>
          </a:p>
          <a:p>
            <a:pPr>
              <a:defRPr sz="1200">
                <a:latin typeface="Trebuchet MS"/>
                <a:ea typeface="Trebuchet MS"/>
                <a:cs typeface="Trebuchet MS"/>
                <a:sym typeface="Trebuchet MS"/>
              </a:defRPr>
            </a:pPr>
            <a:r>
              <a:t>Robert E. Quinnan: </a:t>
            </a:r>
            <a:r>
              <a:rPr b="1"/>
              <a:t>The Management of Software Engineering. Part V: Software Engineering Management Practices.</a:t>
            </a:r>
            <a:r>
              <a:t> </a:t>
            </a:r>
            <a:r>
              <a:rPr u="sng">
                <a:solidFill>
                  <a:srgbClr val="0432FF"/>
                </a:solidFill>
                <a:uFill>
                  <a:solidFill>
                    <a:srgbClr val="0432FF"/>
                  </a:solidFill>
                </a:uFill>
                <a:hlinkClick r:id="rId3" invalidUrl="" action="" tgtFrame="" tooltip="" history="1" highlightClick="0" endSnd="0"/>
              </a:rPr>
              <a:t>IBM Systems Journal 19(4): 466-477 (1980)	</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Quinnan describes the process control loop used by IBM FSD to ensure that cost targets are met.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'Design is an iterative process in which each design level is a refinement of the previous level.'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'When the development and test of an increment are complete, an estimate to complete the remaining increments is computed.' (p. 474)</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This article is far richer than our few selected quotations can show, with regard to concepts of cost estimation and control.</a:t>
            </a:r>
          </a:p>
          <a:p>
            <a:pPr>
              <a:defRPr sz="1200">
                <a:latin typeface="Trebuchet MS"/>
                <a:ea typeface="Trebuchet MS"/>
                <a:cs typeface="Trebuchet MS"/>
                <a:sym typeface="Trebuchet MS"/>
              </a:defRPr>
            </a:pPr>
            <a:r>
              <a:t> </a:t>
            </a:r>
          </a:p>
          <a:p>
            <a:pPr>
              <a:defRPr sz="1200">
                <a:latin typeface="Trebuchet MS"/>
                <a:ea typeface="Trebuchet MS"/>
                <a:cs typeface="Trebuchet MS"/>
                <a:sym typeface="Trebuchet MS"/>
              </a:defRPr>
            </a:pPr>
            <a:r>
              <a:t>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6" name="Shape 866"/>
          <p:cNvSpPr/>
          <p:nvPr>
            <p:ph type="sldImg"/>
          </p:nvPr>
        </p:nvSpPr>
        <p:spPr>
          <a:prstGeom prst="rect">
            <a:avLst/>
          </a:prstGeom>
        </p:spPr>
        <p:txBody>
          <a:bodyPr/>
          <a:lstStyle/>
          <a:p>
            <a:pPr/>
          </a:p>
        </p:txBody>
      </p:sp>
      <p:sp>
        <p:nvSpPr>
          <p:cNvPr id="867" name="Shape 867"/>
          <p:cNvSpPr/>
          <p:nvPr>
            <p:ph type="body" sz="quarter" idx="1"/>
          </p:nvPr>
        </p:nvSpPr>
        <p:spPr>
          <a:prstGeom prst="rect">
            <a:avLst/>
          </a:prstGeom>
        </p:spPr>
        <p:txBody>
          <a:bodyPr/>
          <a:lstStyle/>
          <a:p>
            <a:pPr/>
            <a:r>
              <a:t>http://www.methodsandtools.com/archive/archive.php?id=112 = Decomposition Paper</a:t>
            </a:r>
          </a:p>
          <a:p>
            <a:pPr/>
          </a:p>
          <a:p>
            <a:pPr/>
            <a:r>
              <a:t>co author Trond Johansen Confirmit case paper  </a:t>
            </a:r>
          </a:p>
          <a:p>
            <a:pPr/>
            <a:r>
              <a:t>http://www.gilb.com/tiki-download_file.php?fileId=32</a:t>
            </a:r>
          </a:p>
          <a:p>
            <a:pPr/>
          </a:p>
          <a:p>
            <a:pPr/>
            <a:r>
              <a:t>The Green Week Slides </a:t>
            </a:r>
          </a:p>
          <a:p>
            <a:pPr/>
            <a:r>
              <a:t>http://www.gilb.com/dl660</a:t>
            </a:r>
          </a:p>
          <a:p>
            <a:pPr/>
          </a:p>
          <a:p>
            <a:pPr/>
            <a:r>
              <a:t>http://www.gilb.com/dl826</a:t>
            </a:r>
          </a:p>
          <a:p>
            <a:pPr/>
            <a:r>
              <a:t>Paper on 111111 ‘Unity’ Method</a:t>
            </a:r>
          </a:p>
          <a:p>
            <a:pPr/>
          </a:p>
          <a:p>
            <a:pPr>
              <a:defRPr sz="1200">
                <a:latin typeface="Trebuchet MS"/>
                <a:ea typeface="Trebuchet MS"/>
                <a:cs typeface="Trebuchet MS"/>
                <a:sym typeface="Trebuchet MS"/>
              </a:defRPr>
            </a:pPr>
            <a:r>
              <a:t>The Unity method of Decomposition</a:t>
            </a:r>
          </a:p>
          <a:p>
            <a:pPr>
              <a:defRPr sz="1200">
                <a:latin typeface="Trebuchet MS"/>
                <a:ea typeface="Trebuchet MS"/>
                <a:cs typeface="Trebuchet MS"/>
                <a:sym typeface="Trebuchet MS"/>
              </a:defRPr>
            </a:pPr>
            <a:r>
              <a:t>Column 2 of Gilb’s Mythodology </a:t>
            </a:r>
          </a:p>
          <a:p>
            <a:pPr>
              <a:defRPr sz="1200">
                <a:latin typeface="Trebuchet MS"/>
                <a:ea typeface="Trebuchet MS"/>
                <a:cs typeface="Trebuchet MS"/>
                <a:sym typeface="Trebuchet MS"/>
              </a:defRPr>
            </a:pPr>
            <a:r>
              <a:t>in Agile Record</a:t>
            </a:r>
          </a:p>
          <a:p>
            <a:pPr>
              <a:defRPr sz="1200">
                <a:latin typeface="Trebuchet MS"/>
                <a:ea typeface="Trebuchet MS"/>
                <a:cs typeface="Trebuchet MS"/>
                <a:sym typeface="Trebuchet MS"/>
              </a:defRPr>
            </a:pPr>
            <a:r>
              <a:t>http://www.gilb.com/dl826</a:t>
            </a:r>
          </a:p>
          <a:p>
            <a:pPr>
              <a:defRPr sz="1200">
                <a:latin typeface="Trebuchet MS"/>
                <a:ea typeface="Trebuchet MS"/>
                <a:cs typeface="Trebuchet MS"/>
                <a:sym typeface="Trebuchet MS"/>
              </a:defRPr>
            </a:pPr>
          </a:p>
          <a:p>
            <a:pPr>
              <a:defRPr sz="1200">
                <a:latin typeface="Trebuchet MS"/>
                <a:ea typeface="Trebuchet MS"/>
                <a:cs typeface="Trebuchet MS"/>
                <a:sym typeface="Trebuchet MS"/>
              </a:defRPr>
            </a:pPr>
            <a:r>
              <a:t>Decomposition Principles</a:t>
            </a:r>
          </a:p>
          <a:p>
            <a:pPr>
              <a:defRPr sz="1200">
                <a:latin typeface="Trebuchet MS"/>
                <a:ea typeface="Trebuchet MS"/>
                <a:cs typeface="Trebuchet MS"/>
                <a:sym typeface="Trebuchet MS"/>
              </a:defRPr>
            </a:pPr>
            <a:r>
              <a:t>Paper is at www.gilb.com/dl41</a:t>
            </a:r>
          </a:p>
          <a:p>
            <a:pPr/>
          </a:p>
          <a:p>
            <a:pPr/>
            <a:r>
              <a:t>Intel Case</a:t>
            </a:r>
          </a:p>
          <a:p>
            <a:pPr>
              <a:defRPr b="1" sz="1200">
                <a:latin typeface="Times"/>
                <a:ea typeface="Times"/>
                <a:cs typeface="Times"/>
                <a:sym typeface="Times"/>
              </a:defRPr>
            </a:pPr>
            <a:r>
              <a:t>http://selab.fbk.eu/re11_download/industry/Terzakis.pdf</a:t>
            </a:r>
          </a:p>
          <a:p>
            <a:pPr>
              <a:defRPr b="1" sz="1200">
                <a:latin typeface="Times"/>
                <a:ea typeface="Times"/>
                <a:cs typeface="Times"/>
                <a:sym typeface="Times"/>
              </a:defRPr>
            </a:pPr>
          </a:p>
          <a:p>
            <a:pPr>
              <a:defRPr b="1" sz="1200">
                <a:latin typeface="Times"/>
                <a:ea typeface="Times"/>
                <a:cs typeface="Times"/>
                <a:sym typeface="Times"/>
              </a:defRPr>
            </a:pPr>
            <a:r>
              <a:t>12 tough questions paper</a:t>
            </a:r>
          </a:p>
          <a:p>
            <a:pPr>
              <a:defRPr b="1" sz="1200">
                <a:latin typeface="Times"/>
                <a:ea typeface="Times"/>
                <a:cs typeface="Times"/>
                <a:sym typeface="Times"/>
              </a:defRPr>
            </a:pPr>
            <a:r>
              <a:t>http://www.gilb.com/dl24</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9" name="Shape 379"/>
          <p:cNvSpPr/>
          <p:nvPr>
            <p:ph type="sldImg"/>
          </p:nvPr>
        </p:nvSpPr>
        <p:spPr>
          <a:prstGeom prst="rect">
            <a:avLst/>
          </a:prstGeom>
        </p:spPr>
        <p:txBody>
          <a:bodyPr/>
          <a:lstStyle/>
          <a:p>
            <a:pPr/>
          </a:p>
        </p:txBody>
      </p:sp>
      <p:sp>
        <p:nvSpPr>
          <p:cNvPr id="380" name="Shape 380"/>
          <p:cNvSpPr/>
          <p:nvPr>
            <p:ph type="body" sz="quarter" idx="1"/>
          </p:nvPr>
        </p:nvSpPr>
        <p:spPr>
          <a:prstGeom prst="rect">
            <a:avLst/>
          </a:prstGeom>
        </p:spPr>
        <p:txBody>
          <a:bodyPr/>
          <a:lstStyle/>
          <a:p>
            <a:pPr/>
            <a:r>
              <a:t>Figure 5.6  [F1, for more details] for a Philips client presentation, where the attribute delivered was ‘fraction of predictions made’ accuracy of pre-production prediction of production job run-time for a complex Philips production machine. We experienced great scepticism from Frank’s Director about delivering small increments of results. But Frank persisted, and his results were received with spontaneous applause, even by the sceptical director. The project had been stuck without results for a long time previously.</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lnSpc>
                <a:spcPct val="117999"/>
              </a:lnSpc>
              <a:defRPr sz="1300">
                <a:latin typeface="Helvetica Neue"/>
                <a:ea typeface="Helvetica Neue"/>
                <a:cs typeface="Helvetica Neue"/>
                <a:sym typeface="Helvetica Neue"/>
              </a:defRPr>
            </a:pPr>
            <a:r>
              <a:t>of all product quality improvement needs, 25 measurable qualities were defined for the coming 12 weeks  (‘Plan’)</a:t>
            </a:r>
          </a:p>
          <a:p>
            <a:pPr>
              <a:lnSpc>
                <a:spcPct val="117999"/>
              </a:lnSpc>
              <a:defRPr sz="1300">
                <a:latin typeface="Helvetica Neue"/>
                <a:ea typeface="Helvetica Neue"/>
                <a:cs typeface="Helvetica Neue"/>
                <a:sym typeface="Helvetica Neue"/>
              </a:defRPr>
            </a:pPr>
            <a:r>
              <a:t>the 25 quality requirements were allocated to 4 parallel teams of 4 software engineers  (‘Plan’)</a:t>
            </a:r>
          </a:p>
          <a:p>
            <a:pPr>
              <a:lnSpc>
                <a:spcPct val="117999"/>
              </a:lnSpc>
              <a:defRPr sz="1300">
                <a:latin typeface="Helvetica Neue"/>
                <a:ea typeface="Helvetica Neue"/>
                <a:cs typeface="Helvetica Neue"/>
                <a:sym typeface="Helvetica Neue"/>
              </a:defRPr>
            </a:pPr>
            <a:r>
              <a:t>the teams tackled a quality of their choice each week (in this case Usability.Productivity)     (‘Plan’)</a:t>
            </a:r>
          </a:p>
          <a:p>
            <a:pPr>
              <a:lnSpc>
                <a:spcPct val="117999"/>
              </a:lnSpc>
              <a:defRPr sz="1300">
                <a:latin typeface="Helvetica Neue"/>
                <a:ea typeface="Helvetica Neue"/>
                <a:cs typeface="Helvetica Neue"/>
                <a:sym typeface="Helvetica Neue"/>
              </a:defRPr>
            </a:pPr>
            <a:r>
              <a:t>the teams brainstormed, and estimated effect of several designs (here, ‘Recoding, at 50% of Goal) selecting the best effect design (‘Plan’)</a:t>
            </a:r>
          </a:p>
          <a:p>
            <a:pPr>
              <a:lnSpc>
                <a:spcPct val="117999"/>
              </a:lnSpc>
              <a:defRPr sz="1300">
                <a:latin typeface="Helvetica Neue"/>
                <a:ea typeface="Helvetica Neue"/>
                <a:cs typeface="Helvetica Neue"/>
                <a:sym typeface="Helvetica Neue"/>
              </a:defRPr>
            </a:pPr>
            <a:r>
              <a:t>the team then implemented the most promising design  (‘Do’)</a:t>
            </a:r>
          </a:p>
          <a:p>
            <a:pPr>
              <a:lnSpc>
                <a:spcPct val="117999"/>
              </a:lnSpc>
              <a:defRPr sz="1300">
                <a:latin typeface="Helvetica Neue"/>
                <a:ea typeface="Helvetica Neue"/>
                <a:cs typeface="Helvetica Neue"/>
                <a:sym typeface="Helvetica Neue"/>
              </a:defRPr>
            </a:pPr>
            <a:r>
              <a:t>the effect of the design was measured (‘Study’)</a:t>
            </a:r>
          </a:p>
          <a:p>
            <a:pPr>
              <a:lnSpc>
                <a:spcPct val="117999"/>
              </a:lnSpc>
              <a:defRPr sz="1300">
                <a:latin typeface="Helvetica Neue"/>
                <a:ea typeface="Helvetica Neue"/>
                <a:cs typeface="Helvetica Neue"/>
                <a:sym typeface="Helvetica Neue"/>
              </a:defRPr>
            </a:pPr>
            <a:r>
              <a:t>the overall result was analyzed  (‘Study’)</a:t>
            </a:r>
          </a:p>
          <a:p>
            <a:pPr>
              <a:lnSpc>
                <a:spcPct val="117999"/>
              </a:lnSpc>
              <a:defRPr sz="1300">
                <a:latin typeface="Helvetica Neue"/>
                <a:ea typeface="Helvetica Neue"/>
                <a:cs typeface="Helvetica Neue"/>
                <a:sym typeface="Helvetica Neue"/>
              </a:defRPr>
            </a:pPr>
            <a:r>
              <a:t>the team could then see what was left to do on the next week delivery cycle (‘Act’)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p>
            <a:pPr/>
            <a:r>
              <a:t>Courtesy Rolf Goetz 2016 for his audio https://voice.adobe.com/a/P0BaZ/</a:t>
            </a:r>
          </a:p>
          <a:p>
            <a:pPr/>
            <a:r>
              <a:rPr u="sng">
                <a:solidFill>
                  <a:srgbClr val="0432FF"/>
                </a:solidFill>
                <a:uFill>
                  <a:solidFill>
                    <a:srgbClr val="0432FF"/>
                  </a:solidFill>
                </a:uFill>
                <a:hlinkClick r:id="rId3" invalidUrl="" action="" tgtFrame="" tooltip="" history="1" highlightClick="0" endSnd="0"/>
              </a:rPr>
              <a:t>yodaearth@googlemail.com</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8" name="Shape 718"/>
          <p:cNvSpPr/>
          <p:nvPr>
            <p:ph type="sldImg"/>
          </p:nvPr>
        </p:nvSpPr>
        <p:spPr>
          <a:prstGeom prst="rect">
            <a:avLst/>
          </a:prstGeom>
        </p:spPr>
        <p:txBody>
          <a:bodyPr/>
          <a:lstStyle/>
          <a:p>
            <a:pPr/>
          </a:p>
        </p:txBody>
      </p:sp>
      <p:sp>
        <p:nvSpPr>
          <p:cNvPr id="719" name="Shape 719"/>
          <p:cNvSpPr/>
          <p:nvPr>
            <p:ph type="body" sz="quarter" idx="1"/>
          </p:nvPr>
        </p:nvSpPr>
        <p:spPr>
          <a:prstGeom prst="rect">
            <a:avLst/>
          </a:prstGeom>
        </p:spPr>
        <p:txBody>
          <a:bodyPr/>
          <a:lstStyle/>
          <a:p>
            <a:pPr>
              <a:lnSpc>
                <a:spcPct val="117999"/>
              </a:lnSpc>
              <a:defRPr>
                <a:latin typeface="Helvetica Neue"/>
                <a:ea typeface="Helvetica Neue"/>
                <a:cs typeface="Helvetica Neue"/>
                <a:sym typeface="Helvetica Neue"/>
              </a:defRPr>
            </a:pPr>
            <a:r>
              <a:t>4. It is possible to, quickly and clearly, annotate risk information for all estimates, of both requirement levels, and design impact estimates.  </a:t>
            </a:r>
          </a:p>
          <a:p>
            <a:pPr>
              <a:lnSpc>
                <a:spcPct val="117999"/>
              </a:lnSpc>
              <a:defRPr>
                <a:latin typeface="Helvetica Neue"/>
                <a:ea typeface="Helvetica Neue"/>
                <a:cs typeface="Helvetica Neue"/>
                <a:sym typeface="Helvetica Neue"/>
              </a:defRPr>
            </a:pPr>
            <a:r>
              <a:t>This makes it possible to take engineering decisions with regard to risk.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7" name="Shape 727"/>
          <p:cNvSpPr/>
          <p:nvPr>
            <p:ph type="sldImg"/>
          </p:nvPr>
        </p:nvSpPr>
        <p:spPr>
          <a:prstGeom prst="rect">
            <a:avLst/>
          </a:prstGeom>
        </p:spPr>
        <p:txBody>
          <a:bodyPr/>
          <a:lstStyle/>
          <a:p>
            <a:pPr/>
          </a:p>
        </p:txBody>
      </p:sp>
      <p:sp>
        <p:nvSpPr>
          <p:cNvPr id="728" name="Shape 728"/>
          <p:cNvSpPr/>
          <p:nvPr>
            <p:ph type="body" sz="quarter" idx="1"/>
          </p:nvPr>
        </p:nvSpPr>
        <p:spPr>
          <a:prstGeom prst="rect">
            <a:avLst/>
          </a:prstGeom>
        </p:spPr>
        <p:txBody>
          <a:bodyPr/>
          <a:lstStyle/>
          <a:p>
            <a:pPr/>
            <a:r>
              <a:t>Courtesy Rolf Goetz 2016 for his audio https://voice.adobe.com/a/P0BaZ/</a:t>
            </a:r>
          </a:p>
          <a:p>
            <a:pPr/>
            <a:r>
              <a:rPr u="sng">
                <a:solidFill>
                  <a:srgbClr val="0432FF"/>
                </a:solidFill>
                <a:uFill>
                  <a:solidFill>
                    <a:srgbClr val="0432FF"/>
                  </a:solidFill>
                </a:uFill>
                <a:hlinkClick r:id="rId3" invalidUrl="" action="" tgtFrame="" tooltip="" history="1" highlightClick="0" endSnd="0"/>
              </a:rPr>
              <a:t>yodaearth@googlemail.com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7" name="Shape 737"/>
          <p:cNvSpPr/>
          <p:nvPr>
            <p:ph type="sldImg"/>
          </p:nvPr>
        </p:nvSpPr>
        <p:spPr>
          <a:prstGeom prst="rect">
            <a:avLst/>
          </a:prstGeom>
        </p:spPr>
        <p:txBody>
          <a:bodyPr/>
          <a:lstStyle/>
          <a:p>
            <a:pPr/>
          </a:p>
        </p:txBody>
      </p:sp>
      <p:sp>
        <p:nvSpPr>
          <p:cNvPr id="738" name="Shape 738"/>
          <p:cNvSpPr/>
          <p:nvPr>
            <p:ph type="body" sz="quarter" idx="1"/>
          </p:nvPr>
        </p:nvSpPr>
        <p:spPr>
          <a:prstGeom prst="rect">
            <a:avLst/>
          </a:prstGeom>
        </p:spPr>
        <p:txBody>
          <a:bodyPr/>
          <a:lstStyle/>
          <a:p>
            <a:pPr>
              <a:lnSpc>
                <a:spcPct val="117999"/>
              </a:lnSpc>
              <a:defRPr>
                <a:latin typeface="Helvetica Neue"/>
                <a:ea typeface="Helvetica Neue"/>
                <a:cs typeface="Helvetica Neue"/>
                <a:sym typeface="Helvetica Neue"/>
              </a:defRPr>
            </a:pPr>
            <a:r>
              <a:t>A’s Job Selection real exercise</a:t>
            </a:r>
          </a:p>
          <a:p>
            <a:pPr>
              <a:lnSpc>
                <a:spcPct val="117999"/>
              </a:lnSpc>
              <a:defRPr>
                <a:latin typeface="Helvetica Neue"/>
                <a:ea typeface="Helvetica Neue"/>
                <a:cs typeface="Helvetica Neue"/>
                <a:sym typeface="Helvetica Neue"/>
              </a:defRPr>
            </a:pPr>
          </a:p>
          <a:p>
            <a:pPr>
              <a:lnSpc>
                <a:spcPct val="117999"/>
              </a:lnSpc>
              <a:defRPr>
                <a:latin typeface="Helvetica Neue"/>
                <a:ea typeface="Helvetica Neue"/>
                <a:cs typeface="Helvetica Neue"/>
                <a:sym typeface="Helvetica Neue"/>
              </a:defRPr>
            </a:pPr>
            <a:r>
              <a:t>The New job had a lot of uncertainty, the old job had a lot of ‘knowns’</a:t>
            </a:r>
          </a:p>
          <a:p>
            <a:pPr>
              <a:lnSpc>
                <a:spcPct val="117999"/>
              </a:lnSpc>
              <a:defRPr>
                <a:latin typeface="Helvetica Neue"/>
                <a:ea typeface="Helvetica Neue"/>
                <a:cs typeface="Helvetica Neue"/>
                <a:sym typeface="Helvetica Neue"/>
              </a:defRPr>
            </a:pPr>
          </a:p>
          <a:p>
            <a:pPr/>
            <a:r>
              <a:t>Case from A in London. Successful Tech Job Manager continuation vs Internet Bank Startup Challenge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3" name="Shape 743"/>
          <p:cNvSpPr/>
          <p:nvPr>
            <p:ph type="sldImg"/>
          </p:nvPr>
        </p:nvSpPr>
        <p:spPr>
          <a:prstGeom prst="rect">
            <a:avLst/>
          </a:prstGeom>
        </p:spPr>
        <p:txBody>
          <a:bodyPr/>
          <a:lstStyle/>
          <a:p>
            <a:pPr/>
          </a:p>
        </p:txBody>
      </p:sp>
      <p:sp>
        <p:nvSpPr>
          <p:cNvPr id="744" name="Shape 744"/>
          <p:cNvSpPr/>
          <p:nvPr>
            <p:ph type="body" sz="quarter" idx="1"/>
          </p:nvPr>
        </p:nvSpPr>
        <p:spPr>
          <a:prstGeom prst="rect">
            <a:avLst/>
          </a:prstGeom>
        </p:spPr>
        <p:txBody>
          <a:bodyPr/>
          <a:lstStyle>
            <a:lvl1pPr>
              <a:defRPr u="sng">
                <a:solidFill>
                  <a:srgbClr val="0563C1"/>
                </a:solidFill>
                <a:uFill>
                  <a:solidFill>
                    <a:srgbClr val="0563C1"/>
                  </a:solidFill>
                </a:uFill>
                <a:hlinkClick r:id="rId3"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3" invalidUrl="" action="" tgtFrame="" tooltip="" history="1" highlightClick="0" endSnd="0"/>
              </a:rPr>
              <a:t>https://www.enisa.europa.eu/activities/risk-management/current-risk/risk-management-inventory/files/octave_like.jpg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9" name="Shape 749"/>
          <p:cNvSpPr/>
          <p:nvPr>
            <p:ph type="sldImg"/>
          </p:nvPr>
        </p:nvSpPr>
        <p:spPr>
          <a:prstGeom prst="rect">
            <a:avLst/>
          </a:prstGeom>
        </p:spPr>
        <p:txBody>
          <a:bodyPr/>
          <a:lstStyle/>
          <a:p>
            <a:pPr/>
          </a:p>
        </p:txBody>
      </p:sp>
      <p:sp>
        <p:nvSpPr>
          <p:cNvPr id="750" name="Shape 750"/>
          <p:cNvSpPr/>
          <p:nvPr>
            <p:ph type="body" sz="quarter" idx="1"/>
          </p:nvPr>
        </p:nvSpPr>
        <p:spPr>
          <a:prstGeom prst="rect">
            <a:avLst/>
          </a:prstGeom>
        </p:spPr>
        <p:txBody>
          <a:bodyPr/>
          <a:lstStyle>
            <a:lvl1pPr>
              <a:defRPr u="sng">
                <a:solidFill>
                  <a:srgbClr val="0563C1"/>
                </a:solidFill>
                <a:uFill>
                  <a:solidFill>
                    <a:srgbClr val="0563C1"/>
                  </a:solidFill>
                </a:uFill>
                <a:hlinkClick r:id="rId3" invalidUrl="" action="" tgtFrame="" tooltip="" history="1" highlightClick="0" endSnd="0"/>
              </a:defRPr>
            </a:lvl1pPr>
          </a:lstStyle>
          <a:p>
            <a:pPr>
              <a:defRPr u="none">
                <a:solidFill>
                  <a:srgbClr val="000000"/>
                </a:solidFill>
                <a:uFillTx/>
              </a:defRPr>
            </a:pPr>
            <a:r>
              <a:rPr u="sng">
                <a:solidFill>
                  <a:srgbClr val="0563C1"/>
                </a:solidFill>
                <a:uFill>
                  <a:solidFill>
                    <a:srgbClr val="0563C1"/>
                  </a:solidFill>
                </a:uFill>
                <a:hlinkClick r:id="rId3" invalidUrl="" action="" tgtFrame="" tooltip="" history="1" highlightClick="0" endSnd="0"/>
              </a:rPr>
              <a:t>https://www.enisa.europa.eu/activities/risk-management/current-risk/risk-management-inventory/files/octave_like.jpg</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mailto:tom@gilb.com" TargetMode="Externa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pic>
        <p:nvPicPr>
          <p:cNvPr id="13" name="Gilb-Logo-NoFill-V1-Blue-278x189.png"/>
          <p:cNvPicPr>
            <a:picLocks noChangeAspect="1"/>
          </p:cNvPicPr>
          <p:nvPr/>
        </p:nvPicPr>
        <p:blipFill>
          <a:blip r:embed="rId2">
            <a:extLst/>
          </a:blip>
          <a:stretch>
            <a:fillRect/>
          </a:stretch>
        </p:blipFill>
        <p:spPr>
          <a:xfrm>
            <a:off x="11237742" y="6199269"/>
            <a:ext cx="795003" cy="540488"/>
          </a:xfrm>
          <a:prstGeom prst="rect">
            <a:avLst/>
          </a:prstGeom>
          <a:ln w="12700">
            <a:miter lim="400000"/>
          </a:ln>
        </p:spPr>
      </p:pic>
      <p:pic>
        <p:nvPicPr>
          <p:cNvPr id="14" name="image1.png"/>
          <p:cNvPicPr>
            <a:picLocks noChangeAspect="1"/>
          </p:cNvPicPr>
          <p:nvPr/>
        </p:nvPicPr>
        <p:blipFill>
          <a:blip r:embed="rId3">
            <a:extLst/>
          </a:blip>
          <a:stretch>
            <a:fillRect/>
          </a:stretch>
        </p:blipFill>
        <p:spPr>
          <a:xfrm>
            <a:off x="9657667" y="6342963"/>
            <a:ext cx="1410385" cy="396794"/>
          </a:xfrm>
          <a:prstGeom prst="rect">
            <a:avLst/>
          </a:prstGeom>
          <a:ln w="12700">
            <a:miter lim="400000"/>
          </a:ln>
        </p:spPr>
      </p:pic>
      <p:sp>
        <p:nvSpPr>
          <p:cNvPr id="15" name="Shape 15"/>
          <p:cNvSpPr/>
          <p:nvPr>
            <p:ph type="title"/>
          </p:nvPr>
        </p:nvSpPr>
        <p:spPr>
          <a:xfrm>
            <a:off x="1193800" y="1149350"/>
            <a:ext cx="9810750" cy="2324100"/>
          </a:xfrm>
          <a:prstGeom prst="rect">
            <a:avLst/>
          </a:prstGeom>
        </p:spPr>
        <p:txBody>
          <a:bodyPr anchor="b"/>
          <a:lstStyle/>
          <a:p>
            <a:pPr/>
            <a:r>
              <a:t>Title Text</a:t>
            </a:r>
          </a:p>
        </p:txBody>
      </p:sp>
      <p:sp>
        <p:nvSpPr>
          <p:cNvPr id="16" name="Shape 16"/>
          <p:cNvSpPr/>
          <p:nvPr>
            <p:ph type="body" sz="quarter" idx="1"/>
          </p:nvPr>
        </p:nvSpPr>
        <p:spPr>
          <a:xfrm>
            <a:off x="1193800" y="3536950"/>
            <a:ext cx="9810750" cy="793750"/>
          </a:xfrm>
          <a:prstGeom prst="rect">
            <a:avLst/>
          </a:prstGeom>
        </p:spPr>
        <p:txBody>
          <a:bodyPr anchor="t"/>
          <a:lstStyle>
            <a:lvl1pPr marL="0" indent="0" algn="ctr">
              <a:spcBef>
                <a:spcPts val="0"/>
              </a:spcBef>
              <a:buSzTx/>
              <a:buNone/>
              <a:defRPr sz="2200"/>
            </a:lvl1pPr>
            <a:lvl2pPr marL="0" indent="228600" algn="ctr">
              <a:spcBef>
                <a:spcPts val="0"/>
              </a:spcBef>
              <a:buSzTx/>
              <a:buNone/>
              <a:defRPr sz="2200"/>
            </a:lvl2pPr>
            <a:lvl3pPr marL="0" indent="457200" algn="ctr">
              <a:spcBef>
                <a:spcPts val="0"/>
              </a:spcBef>
              <a:buSzTx/>
              <a:buNone/>
              <a:defRPr sz="2200"/>
            </a:lvl3pPr>
            <a:lvl4pPr marL="0" indent="685800" algn="ctr">
              <a:spcBef>
                <a:spcPts val="0"/>
              </a:spcBef>
              <a:buSzTx/>
              <a:buNone/>
              <a:defRPr sz="2200"/>
            </a:lvl4pPr>
            <a:lvl5pPr marL="0" indent="914400" algn="ctr">
              <a:spcBef>
                <a:spcPts val="0"/>
              </a:spcBef>
              <a:buSzTx/>
              <a:buNone/>
              <a:defRPr sz="2200"/>
            </a:lvl5pPr>
          </a:lstStyle>
          <a:p>
            <a:pPr/>
            <a:r>
              <a:t>Body Level One</a:t>
            </a:r>
          </a:p>
          <a:p>
            <a:pPr lvl="1"/>
            <a:r>
              <a:t>Body Level Two</a:t>
            </a:r>
          </a:p>
          <a:p>
            <a:pPr lvl="2"/>
            <a:r>
              <a:t>Body Level Three</a:t>
            </a:r>
          </a:p>
          <a:p>
            <a:pPr lvl="3"/>
            <a:r>
              <a:t>Body Level Four</a:t>
            </a:r>
          </a:p>
          <a:p>
            <a:pPr lvl="4"/>
            <a:r>
              <a:t>Body Level Five</a:t>
            </a:r>
          </a:p>
        </p:txBody>
      </p:sp>
      <p:sp>
        <p:nvSpPr>
          <p:cNvPr id="17" name="Shape 1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105" name="Shape 105"/>
          <p:cNvSpPr/>
          <p:nvPr>
            <p:ph type="body" sz="quarter" idx="13"/>
          </p:nvPr>
        </p:nvSpPr>
        <p:spPr>
          <a:xfrm>
            <a:off x="1193800" y="4476750"/>
            <a:ext cx="9810750" cy="342900"/>
          </a:xfrm>
          <a:prstGeom prst="rect">
            <a:avLst/>
          </a:prstGeom>
        </p:spPr>
        <p:txBody>
          <a:bodyPr>
            <a:spAutoFit/>
          </a:bodyPr>
          <a:lstStyle>
            <a:lvl1pPr marL="0" indent="0" algn="ctr">
              <a:spcBef>
                <a:spcPts val="0"/>
              </a:spcBef>
              <a:buSzTx/>
              <a:buNone/>
              <a:defRPr b="1" sz="1800">
                <a:latin typeface="Helvetica"/>
                <a:ea typeface="Helvetica"/>
                <a:cs typeface="Helvetica"/>
                <a:sym typeface="Helvetica"/>
              </a:defRPr>
            </a:lvl1pPr>
          </a:lstStyle>
          <a:p>
            <a:pPr/>
            <a:r>
              <a:t>–Johnny Appleseed</a:t>
            </a:r>
          </a:p>
        </p:txBody>
      </p:sp>
      <p:sp>
        <p:nvSpPr>
          <p:cNvPr id="106" name="Shape 106"/>
          <p:cNvSpPr/>
          <p:nvPr>
            <p:ph type="body" sz="quarter" idx="14"/>
          </p:nvPr>
        </p:nvSpPr>
        <p:spPr>
          <a:xfrm>
            <a:off x="1193800" y="3000375"/>
            <a:ext cx="9810750" cy="482600"/>
          </a:xfrm>
          <a:prstGeom prst="rect">
            <a:avLst/>
          </a:prstGeom>
        </p:spPr>
        <p:txBody>
          <a:bodyPr>
            <a:spAutoFit/>
          </a:bodyPr>
          <a:lstStyle>
            <a:lvl1pPr marL="0" indent="0" algn="ctr">
              <a:spcBef>
                <a:spcPts val="1700"/>
              </a:spcBef>
              <a:buSzTx/>
              <a:buNone/>
              <a:defRPr sz="2800"/>
            </a:lvl1pPr>
          </a:lstStyle>
          <a:p>
            <a:pPr/>
            <a:r>
              <a:t>“Type a quote here.”</a:t>
            </a:r>
          </a:p>
        </p:txBody>
      </p:sp>
      <p:sp>
        <p:nvSpPr>
          <p:cNvPr id="107" name="Shape 107"/>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14" name="Shape 114"/>
          <p:cNvSpPr/>
          <p:nvPr>
            <p:ph type="pic" idx="13"/>
          </p:nvPr>
        </p:nvSpPr>
        <p:spPr>
          <a:xfrm>
            <a:off x="0" y="0"/>
            <a:ext cx="12192000" cy="6858000"/>
          </a:xfrm>
          <a:prstGeom prst="rect">
            <a:avLst/>
          </a:prstGeom>
        </p:spPr>
        <p:txBody>
          <a:bodyPr lIns="91439" tIns="45719" rIns="91439" bIns="45719" anchor="t">
            <a:noAutofit/>
          </a:bodyPr>
          <a:lstStyle/>
          <a:p>
            <a:pPr/>
          </a:p>
        </p:txBody>
      </p:sp>
      <p:sp>
        <p:nvSpPr>
          <p:cNvPr id="115" name="Shape 11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22" name="Shape 1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solidFill>
          <a:srgbClr val="FFFFFF"/>
        </a:solidFill>
      </p:bgPr>
    </p:bg>
    <p:spTree>
      <p:nvGrpSpPr>
        <p:cNvPr id="1" name=""/>
        <p:cNvGrpSpPr/>
        <p:nvPr/>
      </p:nvGrpSpPr>
      <p:grpSpPr>
        <a:xfrm>
          <a:off x="0" y="0"/>
          <a:ext cx="0" cy="0"/>
          <a:chOff x="0" y="0"/>
          <a:chExt cx="0" cy="0"/>
        </a:xfrm>
      </p:grpSpPr>
      <p:pic>
        <p:nvPicPr>
          <p:cNvPr id="129" name="Gilb-Logo-NoFill-V1-Blue-278x189.png"/>
          <p:cNvPicPr>
            <a:picLocks noChangeAspect="1"/>
          </p:cNvPicPr>
          <p:nvPr/>
        </p:nvPicPr>
        <p:blipFill>
          <a:blip r:embed="rId2">
            <a:extLst/>
          </a:blip>
          <a:stretch>
            <a:fillRect/>
          </a:stretch>
        </p:blipFill>
        <p:spPr>
          <a:xfrm>
            <a:off x="11237742" y="6199269"/>
            <a:ext cx="795003" cy="540488"/>
          </a:xfrm>
          <a:prstGeom prst="rect">
            <a:avLst/>
          </a:prstGeom>
          <a:ln w="12700">
            <a:miter lim="400000"/>
          </a:ln>
        </p:spPr>
      </p:pic>
      <p:pic>
        <p:nvPicPr>
          <p:cNvPr id="130" name="image1.png"/>
          <p:cNvPicPr>
            <a:picLocks noChangeAspect="1"/>
          </p:cNvPicPr>
          <p:nvPr/>
        </p:nvPicPr>
        <p:blipFill>
          <a:blip r:embed="rId3">
            <a:extLst/>
          </a:blip>
          <a:stretch>
            <a:fillRect/>
          </a:stretch>
        </p:blipFill>
        <p:spPr>
          <a:xfrm>
            <a:off x="9657667" y="6342963"/>
            <a:ext cx="1410385" cy="396794"/>
          </a:xfrm>
          <a:prstGeom prst="rect">
            <a:avLst/>
          </a:prstGeom>
          <a:ln w="12700">
            <a:miter lim="400000"/>
          </a:ln>
        </p:spPr>
      </p:pic>
      <p:sp>
        <p:nvSpPr>
          <p:cNvPr id="131" name="Shape 131"/>
          <p:cNvSpPr/>
          <p:nvPr>
            <p:ph type="title"/>
          </p:nvPr>
        </p:nvSpPr>
        <p:spPr>
          <a:xfrm>
            <a:off x="889000" y="1149350"/>
            <a:ext cx="10414000" cy="2324100"/>
          </a:xfrm>
          <a:prstGeom prst="rect">
            <a:avLst/>
          </a:prstGeom>
        </p:spPr>
        <p:txBody>
          <a:bodyPr anchor="b"/>
          <a:lstStyle>
            <a:lvl1pPr>
              <a:defRPr>
                <a:solidFill>
                  <a:srgbClr val="000000"/>
                </a:solidFill>
              </a:defRPr>
            </a:lvl1pPr>
          </a:lstStyle>
          <a:p>
            <a:pPr/>
            <a:r>
              <a:t>Title Text</a:t>
            </a:r>
          </a:p>
        </p:txBody>
      </p:sp>
      <p:sp>
        <p:nvSpPr>
          <p:cNvPr id="132" name="Shape 132"/>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200">
                <a:solidFill>
                  <a:srgbClr val="000000"/>
                </a:solidFill>
              </a:defRPr>
            </a:lvl1pPr>
            <a:lvl2pPr marL="0" indent="228600" algn="ctr">
              <a:spcBef>
                <a:spcPts val="0"/>
              </a:spcBef>
              <a:buSzTx/>
              <a:buNone/>
              <a:defRPr sz="2200">
                <a:solidFill>
                  <a:srgbClr val="000000"/>
                </a:solidFill>
              </a:defRPr>
            </a:lvl2pPr>
            <a:lvl3pPr marL="0" indent="457200" algn="ctr">
              <a:spcBef>
                <a:spcPts val="0"/>
              </a:spcBef>
              <a:buSzTx/>
              <a:buNone/>
              <a:defRPr sz="2200">
                <a:solidFill>
                  <a:srgbClr val="000000"/>
                </a:solidFill>
              </a:defRPr>
            </a:lvl3pPr>
            <a:lvl4pPr marL="0" indent="685800" algn="ctr">
              <a:spcBef>
                <a:spcPts val="0"/>
              </a:spcBef>
              <a:buSzTx/>
              <a:buNone/>
              <a:defRPr sz="2200">
                <a:solidFill>
                  <a:srgbClr val="000000"/>
                </a:solidFill>
              </a:defRPr>
            </a:lvl4pPr>
            <a:lvl5pPr marL="0" indent="914400" algn="ctr">
              <a:spcBef>
                <a:spcPts val="0"/>
              </a:spcBef>
              <a:buSzTx/>
              <a:buNone/>
              <a:defRPr sz="22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33" name="Shape 133"/>
          <p:cNvSpPr/>
          <p:nvPr>
            <p:ph type="sldNum" sz="quarter" idx="2"/>
          </p:nvPr>
        </p:nvSpPr>
        <p:spPr>
          <a:xfrm>
            <a:off x="5976340" y="6540500"/>
            <a:ext cx="232970" cy="2286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Title Slide">
    <p:bg>
      <p:bgPr>
        <a:solidFill>
          <a:srgbClr val="FFFFFF"/>
        </a:solidFill>
      </p:bgPr>
    </p:bg>
    <p:spTree>
      <p:nvGrpSpPr>
        <p:cNvPr id="1" name=""/>
        <p:cNvGrpSpPr/>
        <p:nvPr/>
      </p:nvGrpSpPr>
      <p:grpSpPr>
        <a:xfrm>
          <a:off x="0" y="0"/>
          <a:ext cx="0" cy="0"/>
          <a:chOff x="0" y="0"/>
          <a:chExt cx="0" cy="0"/>
        </a:xfrm>
      </p:grpSpPr>
      <p:pic>
        <p:nvPicPr>
          <p:cNvPr id="140" name="image1.png"/>
          <p:cNvPicPr>
            <a:picLocks noChangeAspect="1"/>
          </p:cNvPicPr>
          <p:nvPr/>
        </p:nvPicPr>
        <p:blipFill>
          <a:blip r:embed="rId2">
            <a:extLst/>
          </a:blip>
          <a:stretch>
            <a:fillRect/>
          </a:stretch>
        </p:blipFill>
        <p:spPr>
          <a:xfrm>
            <a:off x="9657667" y="6342963"/>
            <a:ext cx="1410385" cy="396794"/>
          </a:xfrm>
          <a:prstGeom prst="rect">
            <a:avLst/>
          </a:prstGeom>
          <a:ln w="12700">
            <a:miter lim="400000"/>
          </a:ln>
        </p:spPr>
      </p:pic>
      <p:pic>
        <p:nvPicPr>
          <p:cNvPr id="141" name="Gilb-Logo-NoFill-V1-Blue-278x189.png"/>
          <p:cNvPicPr>
            <a:picLocks noChangeAspect="1"/>
          </p:cNvPicPr>
          <p:nvPr/>
        </p:nvPicPr>
        <p:blipFill>
          <a:blip r:embed="rId3">
            <a:extLst/>
          </a:blip>
          <a:stretch>
            <a:fillRect/>
          </a:stretch>
        </p:blipFill>
        <p:spPr>
          <a:xfrm>
            <a:off x="11237742" y="6199269"/>
            <a:ext cx="795003" cy="540488"/>
          </a:xfrm>
          <a:prstGeom prst="rect">
            <a:avLst/>
          </a:prstGeom>
          <a:ln w="12700">
            <a:miter lim="400000"/>
          </a:ln>
        </p:spPr>
      </p:pic>
      <p:sp>
        <p:nvSpPr>
          <p:cNvPr id="142" name="Shape 142"/>
          <p:cNvSpPr/>
          <p:nvPr>
            <p:ph type="title"/>
          </p:nvPr>
        </p:nvSpPr>
        <p:spPr>
          <a:xfrm>
            <a:off x="1524000" y="1122362"/>
            <a:ext cx="9144000" cy="2387601"/>
          </a:xfrm>
          <a:prstGeom prst="rect">
            <a:avLst/>
          </a:prstGeom>
        </p:spPr>
        <p:txBody>
          <a:bodyPr lIns="45719" tIns="45719" rIns="45719" bIns="45719" anchor="b"/>
          <a:lstStyle>
            <a:lvl1pPr defTabSz="914400">
              <a:lnSpc>
                <a:spcPct val="90000"/>
              </a:lnSpc>
              <a:defRPr sz="6000">
                <a:solidFill>
                  <a:srgbClr val="000000"/>
                </a:solidFill>
              </a:defRPr>
            </a:lvl1pPr>
          </a:lstStyle>
          <a:p>
            <a:pPr/>
            <a:r>
              <a:t>Title Text</a:t>
            </a:r>
          </a:p>
        </p:txBody>
      </p:sp>
      <p:sp>
        <p:nvSpPr>
          <p:cNvPr id="143" name="Shape 143"/>
          <p:cNvSpPr/>
          <p:nvPr>
            <p:ph type="body" sz="quarter" idx="1"/>
          </p:nvPr>
        </p:nvSpPr>
        <p:spPr>
          <a:xfrm>
            <a:off x="1524000" y="3602037"/>
            <a:ext cx="9144000" cy="1655763"/>
          </a:xfrm>
          <a:prstGeom prst="rect">
            <a:avLst/>
          </a:prstGeom>
        </p:spPr>
        <p:txBody>
          <a:bodyPr lIns="45719" tIns="45719" rIns="45719" bIns="45719" anchor="t"/>
          <a:lstStyle>
            <a:lvl1pPr marL="0" indent="0" algn="ctr" defTabSz="914400">
              <a:lnSpc>
                <a:spcPct val="90000"/>
              </a:lnSpc>
              <a:spcBef>
                <a:spcPts val="1000"/>
              </a:spcBef>
              <a:buSzTx/>
              <a:buNone/>
              <a:defRPr sz="2400">
                <a:solidFill>
                  <a:srgbClr val="000000"/>
                </a:solidFill>
                <a:latin typeface="Trebuchet MS"/>
                <a:ea typeface="Trebuchet MS"/>
                <a:cs typeface="Trebuchet MS"/>
                <a:sym typeface="Trebuchet MS"/>
              </a:defRPr>
            </a:lvl1pPr>
            <a:lvl2pPr marL="0" indent="457200" algn="ctr" defTabSz="914400">
              <a:lnSpc>
                <a:spcPct val="90000"/>
              </a:lnSpc>
              <a:spcBef>
                <a:spcPts val="1000"/>
              </a:spcBef>
              <a:buSzTx/>
              <a:buNone/>
              <a:defRPr sz="2400">
                <a:solidFill>
                  <a:srgbClr val="000000"/>
                </a:solidFill>
                <a:latin typeface="Trebuchet MS"/>
                <a:ea typeface="Trebuchet MS"/>
                <a:cs typeface="Trebuchet MS"/>
                <a:sym typeface="Trebuchet MS"/>
              </a:defRPr>
            </a:lvl2pPr>
            <a:lvl3pPr marL="0" indent="914400" algn="ctr" defTabSz="914400">
              <a:lnSpc>
                <a:spcPct val="90000"/>
              </a:lnSpc>
              <a:spcBef>
                <a:spcPts val="1000"/>
              </a:spcBef>
              <a:buSzTx/>
              <a:buNone/>
              <a:defRPr sz="2400">
                <a:solidFill>
                  <a:srgbClr val="000000"/>
                </a:solidFill>
                <a:latin typeface="Trebuchet MS"/>
                <a:ea typeface="Trebuchet MS"/>
                <a:cs typeface="Trebuchet MS"/>
                <a:sym typeface="Trebuchet MS"/>
              </a:defRPr>
            </a:lvl3pPr>
            <a:lvl4pPr marL="0" indent="1371600" algn="ctr" defTabSz="914400">
              <a:lnSpc>
                <a:spcPct val="90000"/>
              </a:lnSpc>
              <a:spcBef>
                <a:spcPts val="1000"/>
              </a:spcBef>
              <a:buSzTx/>
              <a:buNone/>
              <a:defRPr sz="2400">
                <a:solidFill>
                  <a:srgbClr val="000000"/>
                </a:solidFill>
                <a:latin typeface="Trebuchet MS"/>
                <a:ea typeface="Trebuchet MS"/>
                <a:cs typeface="Trebuchet MS"/>
                <a:sym typeface="Trebuchet MS"/>
              </a:defRPr>
            </a:lvl4pPr>
            <a:lvl5pPr marL="0" indent="1828800" algn="ctr" defTabSz="914400">
              <a:lnSpc>
                <a:spcPct val="90000"/>
              </a:lnSpc>
              <a:spcBef>
                <a:spcPts val="1000"/>
              </a:spcBef>
              <a:buSzTx/>
              <a:buNone/>
              <a:defRPr sz="2400">
                <a:solidFill>
                  <a:srgbClr val="000000"/>
                </a:solid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144" name="Shape 144"/>
          <p:cNvSpPr/>
          <p:nvPr>
            <p:ph type="sldNum" sz="quarter" idx="2"/>
          </p:nvPr>
        </p:nvSpPr>
        <p:spPr>
          <a:xfrm>
            <a:off x="8610600" y="6356350"/>
            <a:ext cx="343903" cy="358140"/>
          </a:xfrm>
          <a:prstGeom prst="rect">
            <a:avLst/>
          </a:prstGeom>
        </p:spPr>
        <p:txBody>
          <a:bodyPr lIns="45719" tIns="45719" rIns="45719" bIns="45719"/>
          <a:lstStyle>
            <a:lvl1pPr algn="l" defTabSz="914400">
              <a:defRPr sz="1800">
                <a:solidFill>
                  <a:srgbClr val="000000"/>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solidFill>
          <a:srgbClr val="000000"/>
        </a:solidFill>
      </p:bgPr>
    </p:bg>
    <p:spTree>
      <p:nvGrpSpPr>
        <p:cNvPr id="1" name=""/>
        <p:cNvGrpSpPr/>
        <p:nvPr/>
      </p:nvGrpSpPr>
      <p:grpSpPr>
        <a:xfrm>
          <a:off x="0" y="0"/>
          <a:ext cx="0" cy="0"/>
          <a:chOff x="0" y="0"/>
          <a:chExt cx="0" cy="0"/>
        </a:xfrm>
      </p:grpSpPr>
      <p:pic>
        <p:nvPicPr>
          <p:cNvPr id="151" name="image1.png"/>
          <p:cNvPicPr>
            <a:picLocks noChangeAspect="1"/>
          </p:cNvPicPr>
          <p:nvPr/>
        </p:nvPicPr>
        <p:blipFill>
          <a:blip r:embed="rId2">
            <a:extLst/>
          </a:blip>
          <a:stretch>
            <a:fillRect/>
          </a:stretch>
        </p:blipFill>
        <p:spPr>
          <a:xfrm>
            <a:off x="9657667" y="6342963"/>
            <a:ext cx="1410385" cy="396794"/>
          </a:xfrm>
          <a:prstGeom prst="rect">
            <a:avLst/>
          </a:prstGeom>
          <a:ln w="12700">
            <a:miter lim="400000"/>
          </a:ln>
        </p:spPr>
      </p:pic>
      <p:pic>
        <p:nvPicPr>
          <p:cNvPr id="152" name="Gilb-Logo-NoFill-V1-Blue-278x189.png"/>
          <p:cNvPicPr>
            <a:picLocks noChangeAspect="1"/>
          </p:cNvPicPr>
          <p:nvPr/>
        </p:nvPicPr>
        <p:blipFill>
          <a:blip r:embed="rId3">
            <a:extLst/>
          </a:blip>
          <a:stretch>
            <a:fillRect/>
          </a:stretch>
        </p:blipFill>
        <p:spPr>
          <a:xfrm>
            <a:off x="11237742" y="6199269"/>
            <a:ext cx="795003" cy="540488"/>
          </a:xfrm>
          <a:prstGeom prst="rect">
            <a:avLst/>
          </a:prstGeom>
          <a:ln w="12700">
            <a:miter lim="400000"/>
          </a:ln>
        </p:spPr>
      </p:pic>
      <p:sp>
        <p:nvSpPr>
          <p:cNvPr id="153" name="Shape 153"/>
          <p:cNvSpPr/>
          <p:nvPr>
            <p:ph type="title"/>
          </p:nvPr>
        </p:nvSpPr>
        <p:spPr>
          <a:xfrm>
            <a:off x="844550" y="177800"/>
            <a:ext cx="10502900" cy="1143000"/>
          </a:xfrm>
          <a:prstGeom prst="rect">
            <a:avLst/>
          </a:prstGeom>
        </p:spPr>
        <p:txBody>
          <a:bodyPr/>
          <a:lstStyle/>
          <a:p>
            <a:pPr/>
            <a:r>
              <a:t>Title Text</a:t>
            </a:r>
          </a:p>
        </p:txBody>
      </p:sp>
      <p:sp>
        <p:nvSpPr>
          <p:cNvPr id="154" name="Shape 154"/>
          <p:cNvSpPr/>
          <p:nvPr>
            <p:ph type="body" idx="1"/>
          </p:nvPr>
        </p:nvSpPr>
        <p:spPr>
          <a:xfrm>
            <a:off x="844550" y="1574800"/>
            <a:ext cx="10502900" cy="4648200"/>
          </a:xfrm>
          <a:prstGeom prst="rect">
            <a:avLst/>
          </a:prstGeom>
        </p:spPr>
        <p:txBody>
          <a:bodyPr/>
          <a:lstStyle>
            <a:lvl1pPr marL="317500" indent="-317500"/>
            <a:lvl2pPr marL="952500" indent="-317500"/>
            <a:lvl3pPr marL="1587500" indent="-317500"/>
            <a:lvl4pPr marL="2222500" indent="-317500"/>
            <a:lvl5pPr marL="2857500" indent="-317500"/>
          </a:lstStyle>
          <a:p>
            <a:pPr/>
            <a:r>
              <a:t>Body Level One</a:t>
            </a:r>
          </a:p>
          <a:p>
            <a:pPr lvl="1"/>
            <a:r>
              <a:t>Body Level Two</a:t>
            </a:r>
          </a:p>
          <a:p>
            <a:pPr lvl="2"/>
            <a:r>
              <a:t>Body Level Three</a:t>
            </a:r>
          </a:p>
          <a:p>
            <a:pPr lvl="3"/>
            <a:r>
              <a:t>Body Level Four</a:t>
            </a:r>
          </a:p>
          <a:p>
            <a:pPr lvl="4"/>
            <a:r>
              <a:t>Body Level Five</a:t>
            </a:r>
          </a:p>
        </p:txBody>
      </p:sp>
      <p:sp>
        <p:nvSpPr>
          <p:cNvPr id="155" name="Shape 155"/>
          <p:cNvSpPr/>
          <p:nvPr>
            <p:ph type="sldNum" sz="quarter" idx="2"/>
          </p:nvPr>
        </p:nvSpPr>
        <p:spPr>
          <a:xfrm>
            <a:off x="5976340" y="6540500"/>
            <a:ext cx="232970" cy="228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Bullets &amp; Photo">
    <p:bg>
      <p:bgPr>
        <a:solidFill>
          <a:srgbClr val="FFFFFF"/>
        </a:solidFill>
      </p:bgPr>
    </p:bg>
    <p:spTree>
      <p:nvGrpSpPr>
        <p:cNvPr id="1" name=""/>
        <p:cNvGrpSpPr/>
        <p:nvPr/>
      </p:nvGrpSpPr>
      <p:grpSpPr>
        <a:xfrm>
          <a:off x="0" y="0"/>
          <a:ext cx="0" cy="0"/>
          <a:chOff x="0" y="0"/>
          <a:chExt cx="0" cy="0"/>
        </a:xfrm>
      </p:grpSpPr>
      <p:pic>
        <p:nvPicPr>
          <p:cNvPr id="162" name="image1.png"/>
          <p:cNvPicPr>
            <a:picLocks noChangeAspect="1"/>
          </p:cNvPicPr>
          <p:nvPr/>
        </p:nvPicPr>
        <p:blipFill>
          <a:blip r:embed="rId2">
            <a:extLst/>
          </a:blip>
          <a:stretch>
            <a:fillRect/>
          </a:stretch>
        </p:blipFill>
        <p:spPr>
          <a:xfrm>
            <a:off x="9657667" y="6342963"/>
            <a:ext cx="1410385" cy="396794"/>
          </a:xfrm>
          <a:prstGeom prst="rect">
            <a:avLst/>
          </a:prstGeom>
          <a:ln w="12700">
            <a:miter lim="400000"/>
          </a:ln>
        </p:spPr>
      </p:pic>
      <p:pic>
        <p:nvPicPr>
          <p:cNvPr id="163" name="Gilb-Logo-NoFill-V1-Blue-278x189.png"/>
          <p:cNvPicPr>
            <a:picLocks noChangeAspect="1"/>
          </p:cNvPicPr>
          <p:nvPr/>
        </p:nvPicPr>
        <p:blipFill>
          <a:blip r:embed="rId3">
            <a:extLst/>
          </a:blip>
          <a:stretch>
            <a:fillRect/>
          </a:stretch>
        </p:blipFill>
        <p:spPr>
          <a:xfrm>
            <a:off x="11237742" y="6199269"/>
            <a:ext cx="795003" cy="540488"/>
          </a:xfrm>
          <a:prstGeom prst="rect">
            <a:avLst/>
          </a:prstGeom>
          <a:ln w="12700">
            <a:miter lim="400000"/>
          </a:ln>
        </p:spPr>
      </p:pic>
      <p:sp>
        <p:nvSpPr>
          <p:cNvPr id="164" name="Shape 164"/>
          <p:cNvSpPr/>
          <p:nvPr>
            <p:ph type="pic" sz="half" idx="13"/>
          </p:nvPr>
        </p:nvSpPr>
        <p:spPr>
          <a:xfrm>
            <a:off x="6584950" y="1619250"/>
            <a:ext cx="4762500" cy="4603750"/>
          </a:xfrm>
          <a:prstGeom prst="rect">
            <a:avLst/>
          </a:prstGeom>
        </p:spPr>
        <p:txBody>
          <a:bodyPr lIns="91439" tIns="45719" rIns="91439" bIns="45719" anchor="t">
            <a:noAutofit/>
          </a:bodyPr>
          <a:lstStyle/>
          <a:p>
            <a:pPr/>
          </a:p>
        </p:txBody>
      </p:sp>
      <p:sp>
        <p:nvSpPr>
          <p:cNvPr id="165" name="Shape 165"/>
          <p:cNvSpPr/>
          <p:nvPr>
            <p:ph type="title"/>
          </p:nvPr>
        </p:nvSpPr>
        <p:spPr>
          <a:xfrm>
            <a:off x="844550" y="476250"/>
            <a:ext cx="10502900" cy="1143000"/>
          </a:xfrm>
          <a:prstGeom prst="rect">
            <a:avLst/>
          </a:prstGeom>
        </p:spPr>
        <p:txBody>
          <a:bodyPr/>
          <a:lstStyle>
            <a:lvl1pPr>
              <a:defRPr>
                <a:solidFill>
                  <a:srgbClr val="000000"/>
                </a:solidFill>
              </a:defRPr>
            </a:lvl1pPr>
          </a:lstStyle>
          <a:p>
            <a:pPr/>
            <a:r>
              <a:t>Title Text</a:t>
            </a:r>
          </a:p>
        </p:txBody>
      </p:sp>
      <p:sp>
        <p:nvSpPr>
          <p:cNvPr id="166" name="Shape 166"/>
          <p:cNvSpPr/>
          <p:nvPr>
            <p:ph type="body" sz="half" idx="1"/>
          </p:nvPr>
        </p:nvSpPr>
        <p:spPr>
          <a:xfrm>
            <a:off x="844550" y="1619250"/>
            <a:ext cx="5003800" cy="4603750"/>
          </a:xfrm>
          <a:prstGeom prst="rect">
            <a:avLst/>
          </a:prstGeom>
        </p:spPr>
        <p:txBody>
          <a:bodyPr/>
          <a:lstStyle>
            <a:lvl1pPr marL="273191" indent="-273191">
              <a:spcBef>
                <a:spcPts val="2200"/>
              </a:spcBef>
              <a:defRPr sz="2200">
                <a:solidFill>
                  <a:srgbClr val="000000"/>
                </a:solidFill>
              </a:defRPr>
            </a:lvl1pPr>
            <a:lvl2pPr marL="831991" indent="-273191">
              <a:spcBef>
                <a:spcPts val="2200"/>
              </a:spcBef>
              <a:defRPr sz="2200">
                <a:solidFill>
                  <a:srgbClr val="000000"/>
                </a:solidFill>
              </a:defRPr>
            </a:lvl2pPr>
            <a:lvl3pPr marL="1390791" indent="-273191">
              <a:spcBef>
                <a:spcPts val="2200"/>
              </a:spcBef>
              <a:defRPr sz="2200">
                <a:solidFill>
                  <a:srgbClr val="000000"/>
                </a:solidFill>
              </a:defRPr>
            </a:lvl3pPr>
            <a:lvl4pPr marL="1949591" indent="-273191">
              <a:spcBef>
                <a:spcPts val="2200"/>
              </a:spcBef>
              <a:defRPr sz="2200">
                <a:solidFill>
                  <a:srgbClr val="000000"/>
                </a:solidFill>
              </a:defRPr>
            </a:lvl4pPr>
            <a:lvl5pPr marL="2508391" indent="-273191">
              <a:spcBef>
                <a:spcPts val="2200"/>
              </a:spcBef>
              <a:defRPr sz="22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67" name="Shape 167"/>
          <p:cNvSpPr/>
          <p:nvPr>
            <p:ph type="sldNum" sz="quarter" idx="2"/>
          </p:nvPr>
        </p:nvSpPr>
        <p:spPr>
          <a:xfrm>
            <a:off x="5976340" y="6540500"/>
            <a:ext cx="232970" cy="2286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solidFill>
          <a:srgbClr val="FFFFFF"/>
        </a:solidFill>
      </p:bgPr>
    </p:bg>
    <p:spTree>
      <p:nvGrpSpPr>
        <p:cNvPr id="1" name=""/>
        <p:cNvGrpSpPr/>
        <p:nvPr/>
      </p:nvGrpSpPr>
      <p:grpSpPr>
        <a:xfrm>
          <a:off x="0" y="0"/>
          <a:ext cx="0" cy="0"/>
          <a:chOff x="0" y="0"/>
          <a:chExt cx="0" cy="0"/>
        </a:xfrm>
      </p:grpSpPr>
      <p:pic>
        <p:nvPicPr>
          <p:cNvPr id="174" name="image1.png"/>
          <p:cNvPicPr>
            <a:picLocks noChangeAspect="1"/>
          </p:cNvPicPr>
          <p:nvPr/>
        </p:nvPicPr>
        <p:blipFill>
          <a:blip r:embed="rId2">
            <a:extLst/>
          </a:blip>
          <a:stretch>
            <a:fillRect/>
          </a:stretch>
        </p:blipFill>
        <p:spPr>
          <a:xfrm>
            <a:off x="9657667" y="6342963"/>
            <a:ext cx="1410385" cy="396794"/>
          </a:xfrm>
          <a:prstGeom prst="rect">
            <a:avLst/>
          </a:prstGeom>
          <a:ln w="12700">
            <a:miter lim="400000"/>
          </a:ln>
        </p:spPr>
      </p:pic>
      <p:pic>
        <p:nvPicPr>
          <p:cNvPr id="175" name="Gilb-Logo-NoFill-V1-Blue-278x189.png"/>
          <p:cNvPicPr>
            <a:picLocks noChangeAspect="1"/>
          </p:cNvPicPr>
          <p:nvPr/>
        </p:nvPicPr>
        <p:blipFill>
          <a:blip r:embed="rId3">
            <a:extLst/>
          </a:blip>
          <a:stretch>
            <a:fillRect/>
          </a:stretch>
        </p:blipFill>
        <p:spPr>
          <a:xfrm>
            <a:off x="11237742" y="6199269"/>
            <a:ext cx="795003" cy="540488"/>
          </a:xfrm>
          <a:prstGeom prst="rect">
            <a:avLst/>
          </a:prstGeom>
          <a:ln w="12700">
            <a:miter lim="400000"/>
          </a:ln>
        </p:spPr>
      </p:pic>
      <p:sp>
        <p:nvSpPr>
          <p:cNvPr id="176" name="Shape 176"/>
          <p:cNvSpPr/>
          <p:nvPr>
            <p:ph type="title"/>
          </p:nvPr>
        </p:nvSpPr>
        <p:spPr>
          <a:xfrm>
            <a:off x="844550" y="476250"/>
            <a:ext cx="10502900" cy="1143000"/>
          </a:xfrm>
          <a:prstGeom prst="rect">
            <a:avLst/>
          </a:prstGeom>
        </p:spPr>
        <p:txBody>
          <a:bodyPr/>
          <a:lstStyle>
            <a:lvl1pPr>
              <a:defRPr>
                <a:solidFill>
                  <a:srgbClr val="000000"/>
                </a:solidFill>
              </a:defRPr>
            </a:lvl1pPr>
          </a:lstStyle>
          <a:p>
            <a:pPr/>
            <a:r>
              <a:t>Title Text</a:t>
            </a:r>
          </a:p>
        </p:txBody>
      </p:sp>
      <p:sp>
        <p:nvSpPr>
          <p:cNvPr id="177" name="Shape 177"/>
          <p:cNvSpPr/>
          <p:nvPr>
            <p:ph type="body" idx="1"/>
          </p:nvPr>
        </p:nvSpPr>
        <p:spPr>
          <a:xfrm>
            <a:off x="844550" y="1619250"/>
            <a:ext cx="10502900" cy="4603750"/>
          </a:xfrm>
          <a:prstGeom prst="rect">
            <a:avLst/>
          </a:prstGeom>
        </p:spPr>
        <p:txBody>
          <a:bodyPr/>
          <a:lstStyle>
            <a:lvl1pPr marL="317500" indent="-317500">
              <a:defRPr>
                <a:solidFill>
                  <a:srgbClr val="000000"/>
                </a:solidFill>
              </a:defRPr>
            </a:lvl1pPr>
            <a:lvl2pPr marL="952500" indent="-317500">
              <a:defRPr>
                <a:solidFill>
                  <a:srgbClr val="000000"/>
                </a:solidFill>
              </a:defRPr>
            </a:lvl2pPr>
            <a:lvl3pPr marL="1587500" indent="-317500">
              <a:defRPr>
                <a:solidFill>
                  <a:srgbClr val="000000"/>
                </a:solidFill>
              </a:defRPr>
            </a:lvl3pPr>
            <a:lvl4pPr marL="2222500" indent="-317500">
              <a:defRPr>
                <a:solidFill>
                  <a:srgbClr val="000000"/>
                </a:solidFill>
              </a:defRPr>
            </a:lvl4pPr>
            <a:lvl5pPr marL="2857500" indent="-317500">
              <a:defRPr>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78" name="Shape 178"/>
          <p:cNvSpPr/>
          <p:nvPr>
            <p:ph type="sldNum" sz="quarter" idx="2"/>
          </p:nvPr>
        </p:nvSpPr>
        <p:spPr>
          <a:xfrm>
            <a:off x="5976340" y="6540500"/>
            <a:ext cx="232970" cy="2286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Title &amp; Subtitle">
    <p:bg>
      <p:bgPr>
        <a:solidFill>
          <a:srgbClr val="FFFFFF"/>
        </a:solidFill>
      </p:bgPr>
    </p:bg>
    <p:spTree>
      <p:nvGrpSpPr>
        <p:cNvPr id="1" name=""/>
        <p:cNvGrpSpPr/>
        <p:nvPr/>
      </p:nvGrpSpPr>
      <p:grpSpPr>
        <a:xfrm>
          <a:off x="0" y="0"/>
          <a:ext cx="0" cy="0"/>
          <a:chOff x="0" y="0"/>
          <a:chExt cx="0" cy="0"/>
        </a:xfrm>
      </p:grpSpPr>
      <p:pic>
        <p:nvPicPr>
          <p:cNvPr id="185" name="image1.png"/>
          <p:cNvPicPr>
            <a:picLocks noChangeAspect="1"/>
          </p:cNvPicPr>
          <p:nvPr/>
        </p:nvPicPr>
        <p:blipFill>
          <a:blip r:embed="rId2">
            <a:extLst/>
          </a:blip>
          <a:stretch>
            <a:fillRect/>
          </a:stretch>
        </p:blipFill>
        <p:spPr>
          <a:xfrm>
            <a:off x="9657667" y="6342963"/>
            <a:ext cx="1410385" cy="396794"/>
          </a:xfrm>
          <a:prstGeom prst="rect">
            <a:avLst/>
          </a:prstGeom>
          <a:ln w="12700">
            <a:miter lim="400000"/>
          </a:ln>
        </p:spPr>
      </p:pic>
      <p:pic>
        <p:nvPicPr>
          <p:cNvPr id="186" name="Gilb-Logo-NoFill-V1-Blue-278x189.png"/>
          <p:cNvPicPr>
            <a:picLocks noChangeAspect="1"/>
          </p:cNvPicPr>
          <p:nvPr/>
        </p:nvPicPr>
        <p:blipFill>
          <a:blip r:embed="rId3">
            <a:extLst/>
          </a:blip>
          <a:stretch>
            <a:fillRect/>
          </a:stretch>
        </p:blipFill>
        <p:spPr>
          <a:xfrm>
            <a:off x="11237742" y="6199269"/>
            <a:ext cx="795003" cy="540488"/>
          </a:xfrm>
          <a:prstGeom prst="rect">
            <a:avLst/>
          </a:prstGeom>
          <a:ln w="12700">
            <a:miter lim="400000"/>
          </a:ln>
        </p:spPr>
      </p:pic>
      <p:sp>
        <p:nvSpPr>
          <p:cNvPr id="187" name="Shape 187"/>
          <p:cNvSpPr/>
          <p:nvPr>
            <p:ph type="title"/>
          </p:nvPr>
        </p:nvSpPr>
        <p:spPr>
          <a:xfrm>
            <a:off x="889000" y="1149350"/>
            <a:ext cx="10414000" cy="2324100"/>
          </a:xfrm>
          <a:prstGeom prst="rect">
            <a:avLst/>
          </a:prstGeom>
        </p:spPr>
        <p:txBody>
          <a:bodyPr anchor="b"/>
          <a:lstStyle>
            <a:lvl1pPr>
              <a:defRPr>
                <a:solidFill>
                  <a:srgbClr val="000000"/>
                </a:solidFill>
              </a:defRPr>
            </a:lvl1pPr>
          </a:lstStyle>
          <a:p>
            <a:pPr/>
            <a:r>
              <a:t>Title Text</a:t>
            </a:r>
          </a:p>
        </p:txBody>
      </p:sp>
      <p:sp>
        <p:nvSpPr>
          <p:cNvPr id="188" name="Shape 188"/>
          <p:cNvSpPr/>
          <p:nvPr>
            <p:ph type="body" sz="quarter" idx="1"/>
          </p:nvPr>
        </p:nvSpPr>
        <p:spPr>
          <a:xfrm>
            <a:off x="889000" y="3536950"/>
            <a:ext cx="10414000" cy="793750"/>
          </a:xfrm>
          <a:prstGeom prst="rect">
            <a:avLst/>
          </a:prstGeom>
        </p:spPr>
        <p:txBody>
          <a:bodyPr anchor="t"/>
          <a:lstStyle>
            <a:lvl1pPr marL="0" indent="0" algn="ctr">
              <a:spcBef>
                <a:spcPts val="0"/>
              </a:spcBef>
              <a:buSzTx/>
              <a:buNone/>
              <a:defRPr sz="2200">
                <a:solidFill>
                  <a:srgbClr val="000000"/>
                </a:solidFill>
              </a:defRPr>
            </a:lvl1pPr>
            <a:lvl2pPr marL="0" indent="228600" algn="ctr">
              <a:spcBef>
                <a:spcPts val="0"/>
              </a:spcBef>
              <a:buSzTx/>
              <a:buNone/>
              <a:defRPr sz="2200">
                <a:solidFill>
                  <a:srgbClr val="000000"/>
                </a:solidFill>
              </a:defRPr>
            </a:lvl2pPr>
            <a:lvl3pPr marL="0" indent="457200" algn="ctr">
              <a:spcBef>
                <a:spcPts val="0"/>
              </a:spcBef>
              <a:buSzTx/>
              <a:buNone/>
              <a:defRPr sz="2200">
                <a:solidFill>
                  <a:srgbClr val="000000"/>
                </a:solidFill>
              </a:defRPr>
            </a:lvl3pPr>
            <a:lvl4pPr marL="0" indent="685800" algn="ctr">
              <a:spcBef>
                <a:spcPts val="0"/>
              </a:spcBef>
              <a:buSzTx/>
              <a:buNone/>
              <a:defRPr sz="2200">
                <a:solidFill>
                  <a:srgbClr val="000000"/>
                </a:solidFill>
              </a:defRPr>
            </a:lvl4pPr>
            <a:lvl5pPr marL="0" indent="914400" algn="ctr">
              <a:spcBef>
                <a:spcPts val="0"/>
              </a:spcBef>
              <a:buSzTx/>
              <a:buNone/>
              <a:defRPr sz="22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89" name="Shape 189"/>
          <p:cNvSpPr/>
          <p:nvPr>
            <p:ph type="sldNum" sz="quarter" idx="2"/>
          </p:nvPr>
        </p:nvSpPr>
        <p:spPr>
          <a:xfrm>
            <a:off x="5976340" y="6540500"/>
            <a:ext cx="232970" cy="2286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Title Only">
    <p:bg>
      <p:bgPr>
        <a:solidFill>
          <a:srgbClr val="FFFFFF"/>
        </a:solidFill>
      </p:bgPr>
    </p:bg>
    <p:spTree>
      <p:nvGrpSpPr>
        <p:cNvPr id="1" name=""/>
        <p:cNvGrpSpPr/>
        <p:nvPr/>
      </p:nvGrpSpPr>
      <p:grpSpPr>
        <a:xfrm>
          <a:off x="0" y="0"/>
          <a:ext cx="0" cy="0"/>
          <a:chOff x="0" y="0"/>
          <a:chExt cx="0" cy="0"/>
        </a:xfrm>
      </p:grpSpPr>
      <p:pic>
        <p:nvPicPr>
          <p:cNvPr id="196" name="image1.png"/>
          <p:cNvPicPr>
            <a:picLocks noChangeAspect="1"/>
          </p:cNvPicPr>
          <p:nvPr/>
        </p:nvPicPr>
        <p:blipFill>
          <a:blip r:embed="rId2">
            <a:extLst/>
          </a:blip>
          <a:stretch>
            <a:fillRect/>
          </a:stretch>
        </p:blipFill>
        <p:spPr>
          <a:xfrm>
            <a:off x="9657667" y="6342963"/>
            <a:ext cx="1410385" cy="396794"/>
          </a:xfrm>
          <a:prstGeom prst="rect">
            <a:avLst/>
          </a:prstGeom>
          <a:ln w="12700">
            <a:miter lim="400000"/>
          </a:ln>
        </p:spPr>
      </p:pic>
      <p:pic>
        <p:nvPicPr>
          <p:cNvPr id="197" name="Gilb-Logo-NoFill-V1-Blue-278x189.png"/>
          <p:cNvPicPr>
            <a:picLocks noChangeAspect="1"/>
          </p:cNvPicPr>
          <p:nvPr/>
        </p:nvPicPr>
        <p:blipFill>
          <a:blip r:embed="rId3">
            <a:extLst/>
          </a:blip>
          <a:stretch>
            <a:fillRect/>
          </a:stretch>
        </p:blipFill>
        <p:spPr>
          <a:xfrm>
            <a:off x="11237742" y="6199269"/>
            <a:ext cx="795003" cy="540488"/>
          </a:xfrm>
          <a:prstGeom prst="rect">
            <a:avLst/>
          </a:prstGeom>
          <a:ln w="12700">
            <a:miter lim="400000"/>
          </a:ln>
        </p:spPr>
      </p:pic>
      <p:sp>
        <p:nvSpPr>
          <p:cNvPr id="198" name="Shape 198"/>
          <p:cNvSpPr/>
          <p:nvPr>
            <p:ph type="title"/>
          </p:nvPr>
        </p:nvSpPr>
        <p:spPr>
          <a:xfrm>
            <a:off x="1524000" y="0"/>
            <a:ext cx="9144000" cy="1143000"/>
          </a:xfrm>
          <a:prstGeom prst="rect">
            <a:avLst/>
          </a:prstGeom>
        </p:spPr>
        <p:txBody>
          <a:bodyPr lIns="45719" tIns="45719" rIns="45719" bIns="45719">
            <a:noAutofit/>
          </a:bodyPr>
          <a:lstStyle>
            <a:lvl1pPr defTabSz="914400">
              <a:defRPr sz="3200">
                <a:solidFill>
                  <a:srgbClr val="000000"/>
                </a:solidFill>
                <a:latin typeface="Arial"/>
                <a:ea typeface="Arial"/>
                <a:cs typeface="Arial"/>
                <a:sym typeface="Arial"/>
              </a:defRPr>
            </a:lvl1pPr>
          </a:lstStyle>
          <a:p>
            <a:pPr/>
            <a:r>
              <a:t>Title Text</a:t>
            </a:r>
          </a:p>
        </p:txBody>
      </p:sp>
      <p:sp>
        <p:nvSpPr>
          <p:cNvPr id="199" name="Shape 199"/>
          <p:cNvSpPr/>
          <p:nvPr>
            <p:ph type="sldNum" sz="quarter" idx="2"/>
          </p:nvPr>
        </p:nvSpPr>
        <p:spPr>
          <a:xfrm>
            <a:off x="8077200" y="6248400"/>
            <a:ext cx="1905000" cy="320040"/>
          </a:xfrm>
          <a:prstGeom prst="rect">
            <a:avLst/>
          </a:prstGeom>
        </p:spPr>
        <p:txBody>
          <a:bodyPr wrap="square" lIns="45719" tIns="45719" rIns="45719" bIns="45719">
            <a:noAutofit/>
          </a:bodyPr>
          <a:lstStyle>
            <a:lvl1pPr algn="r" defTabSz="914400">
              <a:defRPr sz="1400">
                <a:solidFill>
                  <a:srgbClr val="000000"/>
                </a:solidFill>
                <a:latin typeface="Times"/>
                <a:ea typeface="Times"/>
                <a:cs typeface="Times"/>
                <a:sym typeface="Time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pic>
        <p:nvPicPr>
          <p:cNvPr id="24" name="Gilb-Logo-NoFill-V1-Blue-278x189.png"/>
          <p:cNvPicPr>
            <a:picLocks noChangeAspect="1"/>
          </p:cNvPicPr>
          <p:nvPr/>
        </p:nvPicPr>
        <p:blipFill>
          <a:blip r:embed="rId2">
            <a:extLst/>
          </a:blip>
          <a:stretch>
            <a:fillRect/>
          </a:stretch>
        </p:blipFill>
        <p:spPr>
          <a:xfrm>
            <a:off x="11237742" y="6199269"/>
            <a:ext cx="795003" cy="540488"/>
          </a:xfrm>
          <a:prstGeom prst="rect">
            <a:avLst/>
          </a:prstGeom>
          <a:ln w="12700">
            <a:miter lim="400000"/>
          </a:ln>
        </p:spPr>
      </p:pic>
      <p:pic>
        <p:nvPicPr>
          <p:cNvPr id="25" name="image1.png"/>
          <p:cNvPicPr>
            <a:picLocks noChangeAspect="1"/>
          </p:cNvPicPr>
          <p:nvPr/>
        </p:nvPicPr>
        <p:blipFill>
          <a:blip r:embed="rId3">
            <a:extLst/>
          </a:blip>
          <a:stretch>
            <a:fillRect/>
          </a:stretch>
        </p:blipFill>
        <p:spPr>
          <a:xfrm>
            <a:off x="9657667" y="6342963"/>
            <a:ext cx="1410385" cy="396794"/>
          </a:xfrm>
          <a:prstGeom prst="rect">
            <a:avLst/>
          </a:prstGeom>
          <a:ln w="12700">
            <a:miter lim="400000"/>
          </a:ln>
        </p:spPr>
      </p:pic>
      <p:sp>
        <p:nvSpPr>
          <p:cNvPr id="26" name="Shape 26"/>
          <p:cNvSpPr/>
          <p:nvPr>
            <p:ph type="pic" idx="13"/>
          </p:nvPr>
        </p:nvSpPr>
        <p:spPr>
          <a:xfrm>
            <a:off x="1466850" y="445852"/>
            <a:ext cx="9271000" cy="4159251"/>
          </a:xfrm>
          <a:prstGeom prst="rect">
            <a:avLst/>
          </a:prstGeom>
        </p:spPr>
        <p:txBody>
          <a:bodyPr lIns="91439" tIns="45719" rIns="91439" bIns="45719" anchor="t">
            <a:noAutofit/>
          </a:bodyPr>
          <a:lstStyle/>
          <a:p>
            <a:pPr/>
          </a:p>
        </p:txBody>
      </p:sp>
      <p:sp>
        <p:nvSpPr>
          <p:cNvPr id="27" name="Shape 27"/>
          <p:cNvSpPr/>
          <p:nvPr>
            <p:ph type="title"/>
          </p:nvPr>
        </p:nvSpPr>
        <p:spPr>
          <a:xfrm>
            <a:off x="1193800" y="4724400"/>
            <a:ext cx="9810750" cy="1003300"/>
          </a:xfrm>
          <a:prstGeom prst="rect">
            <a:avLst/>
          </a:prstGeom>
        </p:spPr>
        <p:txBody>
          <a:bodyPr anchor="b"/>
          <a:lstStyle/>
          <a:p>
            <a:pPr/>
            <a:r>
              <a:t>Title Text</a:t>
            </a:r>
          </a:p>
        </p:txBody>
      </p:sp>
      <p:sp>
        <p:nvSpPr>
          <p:cNvPr id="28" name="Shape 28"/>
          <p:cNvSpPr/>
          <p:nvPr>
            <p:ph type="body" sz="quarter" idx="1"/>
          </p:nvPr>
        </p:nvSpPr>
        <p:spPr>
          <a:xfrm>
            <a:off x="1193800" y="5759450"/>
            <a:ext cx="9810750" cy="857250"/>
          </a:xfrm>
          <a:prstGeom prst="rect">
            <a:avLst/>
          </a:prstGeom>
        </p:spPr>
        <p:txBody>
          <a:bodyPr anchor="t"/>
          <a:lstStyle>
            <a:lvl1pPr marL="0" indent="0" algn="ctr">
              <a:spcBef>
                <a:spcPts val="0"/>
              </a:spcBef>
              <a:buSzTx/>
              <a:buNone/>
              <a:defRPr sz="2200"/>
            </a:lvl1pPr>
            <a:lvl2pPr marL="0" indent="228600" algn="ctr">
              <a:spcBef>
                <a:spcPts val="0"/>
              </a:spcBef>
              <a:buSzTx/>
              <a:buNone/>
              <a:defRPr sz="2200"/>
            </a:lvl2pPr>
            <a:lvl3pPr marL="0" indent="457200" algn="ctr">
              <a:spcBef>
                <a:spcPts val="0"/>
              </a:spcBef>
              <a:buSzTx/>
              <a:buNone/>
              <a:defRPr sz="2200"/>
            </a:lvl3pPr>
            <a:lvl4pPr marL="0" indent="685800" algn="ctr">
              <a:spcBef>
                <a:spcPts val="0"/>
              </a:spcBef>
              <a:buSzTx/>
              <a:buNone/>
              <a:defRPr sz="2200"/>
            </a:lvl4pPr>
            <a:lvl5pPr marL="0" indent="914400" algn="ctr">
              <a:spcBef>
                <a:spcPts val="0"/>
              </a:spcBef>
              <a:buSzTx/>
              <a:buNone/>
              <a:defRPr sz="2200"/>
            </a:lvl5pPr>
          </a:lstStyle>
          <a:p>
            <a:pPr/>
            <a:r>
              <a:t>Body Level One</a:t>
            </a:r>
          </a:p>
          <a:p>
            <a:pPr lvl="1"/>
            <a:r>
              <a:t>Body Level Two</a:t>
            </a:r>
          </a:p>
          <a:p>
            <a:pPr lvl="2"/>
            <a:r>
              <a:t>Body Level Three</a:t>
            </a:r>
          </a:p>
          <a:p>
            <a:pPr lvl="3"/>
            <a:r>
              <a:t>Body Level Four</a:t>
            </a:r>
          </a:p>
          <a:p>
            <a:pPr lvl="4"/>
            <a:r>
              <a:t>Body Level Five</a:t>
            </a:r>
          </a:p>
        </p:txBody>
      </p:sp>
      <p:sp>
        <p:nvSpPr>
          <p:cNvPr id="29" name="Shape 2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Two Content">
    <p:bg>
      <p:bgPr>
        <a:solidFill>
          <a:srgbClr val="FFFFFF"/>
        </a:solidFill>
      </p:bgPr>
    </p:bg>
    <p:spTree>
      <p:nvGrpSpPr>
        <p:cNvPr id="1" name=""/>
        <p:cNvGrpSpPr/>
        <p:nvPr/>
      </p:nvGrpSpPr>
      <p:grpSpPr>
        <a:xfrm>
          <a:off x="0" y="0"/>
          <a:ext cx="0" cy="0"/>
          <a:chOff x="0" y="0"/>
          <a:chExt cx="0" cy="0"/>
        </a:xfrm>
      </p:grpSpPr>
      <p:pic>
        <p:nvPicPr>
          <p:cNvPr id="206" name="image1.png"/>
          <p:cNvPicPr>
            <a:picLocks noChangeAspect="1"/>
          </p:cNvPicPr>
          <p:nvPr/>
        </p:nvPicPr>
        <p:blipFill>
          <a:blip r:embed="rId2">
            <a:extLst/>
          </a:blip>
          <a:stretch>
            <a:fillRect/>
          </a:stretch>
        </p:blipFill>
        <p:spPr>
          <a:xfrm>
            <a:off x="9657667" y="6342963"/>
            <a:ext cx="1410385" cy="396794"/>
          </a:xfrm>
          <a:prstGeom prst="rect">
            <a:avLst/>
          </a:prstGeom>
          <a:ln w="12700">
            <a:miter lim="400000"/>
          </a:ln>
        </p:spPr>
      </p:pic>
      <p:pic>
        <p:nvPicPr>
          <p:cNvPr id="207" name="Gilb-Logo-NoFill-V1-Blue-278x189.png"/>
          <p:cNvPicPr>
            <a:picLocks noChangeAspect="1"/>
          </p:cNvPicPr>
          <p:nvPr/>
        </p:nvPicPr>
        <p:blipFill>
          <a:blip r:embed="rId3">
            <a:extLst/>
          </a:blip>
          <a:stretch>
            <a:fillRect/>
          </a:stretch>
        </p:blipFill>
        <p:spPr>
          <a:xfrm>
            <a:off x="11237742" y="6199269"/>
            <a:ext cx="795003" cy="540488"/>
          </a:xfrm>
          <a:prstGeom prst="rect">
            <a:avLst/>
          </a:prstGeom>
          <a:ln w="12700">
            <a:miter lim="400000"/>
          </a:ln>
        </p:spPr>
      </p:pic>
      <p:sp>
        <p:nvSpPr>
          <p:cNvPr id="208" name="Shape 208"/>
          <p:cNvSpPr/>
          <p:nvPr>
            <p:ph type="title"/>
          </p:nvPr>
        </p:nvSpPr>
        <p:spPr>
          <a:xfrm>
            <a:off x="1981200" y="274638"/>
            <a:ext cx="8229600" cy="1143001"/>
          </a:xfrm>
          <a:prstGeom prst="rect">
            <a:avLst/>
          </a:prstGeom>
        </p:spPr>
        <p:txBody>
          <a:bodyPr lIns="45719" tIns="45719" rIns="45719" bIns="45719"/>
          <a:lstStyle>
            <a:lvl1pPr defTabSz="457200">
              <a:defRPr sz="4400">
                <a:solidFill>
                  <a:srgbClr val="000000"/>
                </a:solidFill>
                <a:latin typeface="Trebuchet MS"/>
                <a:ea typeface="Trebuchet MS"/>
                <a:cs typeface="Trebuchet MS"/>
                <a:sym typeface="Trebuchet MS"/>
              </a:defRPr>
            </a:lvl1pPr>
          </a:lstStyle>
          <a:p>
            <a:pPr/>
            <a:r>
              <a:t>Title Text</a:t>
            </a:r>
          </a:p>
        </p:txBody>
      </p:sp>
      <p:sp>
        <p:nvSpPr>
          <p:cNvPr id="209" name="Shape 209"/>
          <p:cNvSpPr/>
          <p:nvPr>
            <p:ph type="body" sz="half" idx="1"/>
          </p:nvPr>
        </p:nvSpPr>
        <p:spPr>
          <a:xfrm>
            <a:off x="1981200" y="1600200"/>
            <a:ext cx="4038600" cy="4525963"/>
          </a:xfrm>
          <a:prstGeom prst="rect">
            <a:avLst/>
          </a:prstGeom>
        </p:spPr>
        <p:txBody>
          <a:bodyPr lIns="45719" tIns="45719" rIns="45719" bIns="45719" anchor="t"/>
          <a:lstStyle>
            <a:lvl1pPr marL="342900" indent="-342900" defTabSz="457200">
              <a:spcBef>
                <a:spcPts val="600"/>
              </a:spcBef>
              <a:buSzPct val="100000"/>
              <a:buFont typeface="Arial"/>
              <a:defRPr sz="2800">
                <a:solidFill>
                  <a:srgbClr val="000000"/>
                </a:solidFill>
                <a:latin typeface="Trebuchet MS"/>
                <a:ea typeface="Trebuchet MS"/>
                <a:cs typeface="Trebuchet MS"/>
                <a:sym typeface="Trebuchet MS"/>
              </a:defRPr>
            </a:lvl1pPr>
            <a:lvl2pPr marL="790575" indent="-333375" defTabSz="457200">
              <a:spcBef>
                <a:spcPts val="600"/>
              </a:spcBef>
              <a:buSzPct val="100000"/>
              <a:buFont typeface="Arial"/>
              <a:buChar char="–"/>
              <a:defRPr sz="2800">
                <a:solidFill>
                  <a:srgbClr val="000000"/>
                </a:solidFill>
                <a:latin typeface="Trebuchet MS"/>
                <a:ea typeface="Trebuchet MS"/>
                <a:cs typeface="Trebuchet MS"/>
                <a:sym typeface="Trebuchet MS"/>
              </a:defRPr>
            </a:lvl2pPr>
            <a:lvl3pPr marL="1234439" indent="-320039" defTabSz="457200">
              <a:spcBef>
                <a:spcPts val="600"/>
              </a:spcBef>
              <a:buSzPct val="100000"/>
              <a:buFont typeface="Arial"/>
              <a:defRPr sz="2800">
                <a:solidFill>
                  <a:srgbClr val="000000"/>
                </a:solidFill>
                <a:latin typeface="Trebuchet MS"/>
                <a:ea typeface="Trebuchet MS"/>
                <a:cs typeface="Trebuchet MS"/>
                <a:sym typeface="Trebuchet MS"/>
              </a:defRPr>
            </a:lvl3pPr>
            <a:lvl4pPr marL="1727200" indent="-355600" defTabSz="457200">
              <a:spcBef>
                <a:spcPts val="600"/>
              </a:spcBef>
              <a:buSzPct val="100000"/>
              <a:buFont typeface="Arial"/>
              <a:buChar char="–"/>
              <a:defRPr sz="2800">
                <a:solidFill>
                  <a:srgbClr val="000000"/>
                </a:solidFill>
                <a:latin typeface="Trebuchet MS"/>
                <a:ea typeface="Trebuchet MS"/>
                <a:cs typeface="Trebuchet MS"/>
                <a:sym typeface="Trebuchet MS"/>
              </a:defRPr>
            </a:lvl4pPr>
            <a:lvl5pPr marL="2184400" indent="-355600" defTabSz="457200">
              <a:spcBef>
                <a:spcPts val="600"/>
              </a:spcBef>
              <a:buSzPct val="100000"/>
              <a:buFont typeface="Arial"/>
              <a:buChar char="»"/>
              <a:defRPr sz="2800">
                <a:solidFill>
                  <a:srgbClr val="000000"/>
                </a:solid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10" name="Shape 210"/>
          <p:cNvSpPr/>
          <p:nvPr>
            <p:ph type="sldNum" sz="quarter" idx="2"/>
          </p:nvPr>
        </p:nvSpPr>
        <p:spPr>
          <a:xfrm>
            <a:off x="9946818" y="6404292"/>
            <a:ext cx="263982" cy="269241"/>
          </a:xfrm>
          <a:prstGeom prst="rect">
            <a:avLst/>
          </a:prstGeom>
        </p:spPr>
        <p:txBody>
          <a:bodyPr lIns="45719" tIns="45719" rIns="45719" bIns="45719" anchor="ctr"/>
          <a:lstStyle>
            <a:lvl1pPr algn="r" defTabSz="457200">
              <a:defRPr>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Comparison">
    <p:bg>
      <p:bgPr>
        <a:solidFill>
          <a:srgbClr val="FFFFFF"/>
        </a:solidFill>
      </p:bgPr>
    </p:bg>
    <p:spTree>
      <p:nvGrpSpPr>
        <p:cNvPr id="1" name=""/>
        <p:cNvGrpSpPr/>
        <p:nvPr/>
      </p:nvGrpSpPr>
      <p:grpSpPr>
        <a:xfrm>
          <a:off x="0" y="0"/>
          <a:ext cx="0" cy="0"/>
          <a:chOff x="0" y="0"/>
          <a:chExt cx="0" cy="0"/>
        </a:xfrm>
      </p:grpSpPr>
      <p:pic>
        <p:nvPicPr>
          <p:cNvPr id="217" name="image1.png"/>
          <p:cNvPicPr>
            <a:picLocks noChangeAspect="1"/>
          </p:cNvPicPr>
          <p:nvPr/>
        </p:nvPicPr>
        <p:blipFill>
          <a:blip r:embed="rId2">
            <a:extLst/>
          </a:blip>
          <a:stretch>
            <a:fillRect/>
          </a:stretch>
        </p:blipFill>
        <p:spPr>
          <a:xfrm>
            <a:off x="9657667" y="6342963"/>
            <a:ext cx="1410385" cy="396794"/>
          </a:xfrm>
          <a:prstGeom prst="rect">
            <a:avLst/>
          </a:prstGeom>
          <a:ln w="12700">
            <a:miter lim="400000"/>
          </a:ln>
        </p:spPr>
      </p:pic>
      <p:pic>
        <p:nvPicPr>
          <p:cNvPr id="218" name="Gilb-Logo-NoFill-V1-Blue-278x189.png"/>
          <p:cNvPicPr>
            <a:picLocks noChangeAspect="1"/>
          </p:cNvPicPr>
          <p:nvPr/>
        </p:nvPicPr>
        <p:blipFill>
          <a:blip r:embed="rId3">
            <a:extLst/>
          </a:blip>
          <a:stretch>
            <a:fillRect/>
          </a:stretch>
        </p:blipFill>
        <p:spPr>
          <a:xfrm>
            <a:off x="11237742" y="6199269"/>
            <a:ext cx="795003" cy="540488"/>
          </a:xfrm>
          <a:prstGeom prst="rect">
            <a:avLst/>
          </a:prstGeom>
          <a:ln w="12700">
            <a:miter lim="400000"/>
          </a:ln>
        </p:spPr>
      </p:pic>
      <p:sp>
        <p:nvSpPr>
          <p:cNvPr id="219" name="Shape 219"/>
          <p:cNvSpPr/>
          <p:nvPr>
            <p:ph type="body" sz="quarter" idx="13"/>
          </p:nvPr>
        </p:nvSpPr>
        <p:spPr>
          <a:xfrm>
            <a:off x="6169025" y="1535112"/>
            <a:ext cx="4041775" cy="639763"/>
          </a:xfrm>
          <a:prstGeom prst="rect">
            <a:avLst/>
          </a:prstGeom>
        </p:spPr>
        <p:txBody>
          <a:bodyPr lIns="45719" tIns="45719" rIns="45719" bIns="45719" anchor="b">
            <a:noAutofit/>
          </a:bodyPr>
          <a:lstStyle>
            <a:lvl1pPr marL="0" indent="0" defTabSz="457200">
              <a:spcBef>
                <a:spcPts val="500"/>
              </a:spcBef>
              <a:buSzTx/>
              <a:buNone/>
              <a:defRPr b="1" sz="2400">
                <a:solidFill>
                  <a:srgbClr val="000000"/>
                </a:solidFill>
                <a:latin typeface="Trebuchet MS"/>
                <a:ea typeface="Trebuchet MS"/>
                <a:cs typeface="Trebuchet MS"/>
                <a:sym typeface="Trebuchet MS"/>
              </a:defRPr>
            </a:lvl1pPr>
          </a:lstStyle>
          <a:p>
            <a:pPr/>
            <a:r>
              <a:t> </a:t>
            </a:r>
          </a:p>
        </p:txBody>
      </p:sp>
      <p:sp>
        <p:nvSpPr>
          <p:cNvPr id="220" name="Shape 220"/>
          <p:cNvSpPr/>
          <p:nvPr>
            <p:ph type="title"/>
          </p:nvPr>
        </p:nvSpPr>
        <p:spPr>
          <a:xfrm>
            <a:off x="1981200" y="274638"/>
            <a:ext cx="8229600" cy="1143001"/>
          </a:xfrm>
          <a:prstGeom prst="rect">
            <a:avLst/>
          </a:prstGeom>
        </p:spPr>
        <p:txBody>
          <a:bodyPr lIns="45719" tIns="45719" rIns="45719" bIns="45719"/>
          <a:lstStyle>
            <a:lvl1pPr defTabSz="457200">
              <a:defRPr sz="4400">
                <a:solidFill>
                  <a:srgbClr val="000000"/>
                </a:solidFill>
                <a:latin typeface="Trebuchet MS"/>
                <a:ea typeface="Trebuchet MS"/>
                <a:cs typeface="Trebuchet MS"/>
                <a:sym typeface="Trebuchet MS"/>
              </a:defRPr>
            </a:lvl1pPr>
          </a:lstStyle>
          <a:p>
            <a:pPr/>
            <a:r>
              <a:t>Title Text</a:t>
            </a:r>
          </a:p>
        </p:txBody>
      </p:sp>
      <p:sp>
        <p:nvSpPr>
          <p:cNvPr id="221" name="Shape 221"/>
          <p:cNvSpPr/>
          <p:nvPr>
            <p:ph type="body" sz="quarter" idx="1"/>
          </p:nvPr>
        </p:nvSpPr>
        <p:spPr>
          <a:xfrm>
            <a:off x="1981200" y="1535112"/>
            <a:ext cx="4040188" cy="639763"/>
          </a:xfrm>
          <a:prstGeom prst="rect">
            <a:avLst/>
          </a:prstGeom>
        </p:spPr>
        <p:txBody>
          <a:bodyPr lIns="45719" tIns="45719" rIns="45719" bIns="45719" anchor="b"/>
          <a:lstStyle>
            <a:lvl1pPr marL="0" indent="0" defTabSz="457200">
              <a:spcBef>
                <a:spcPts val="500"/>
              </a:spcBef>
              <a:buSzTx/>
              <a:buNone/>
              <a:defRPr b="1" sz="2400">
                <a:solidFill>
                  <a:srgbClr val="000000"/>
                </a:solidFill>
                <a:latin typeface="Trebuchet MS"/>
                <a:ea typeface="Trebuchet MS"/>
                <a:cs typeface="Trebuchet MS"/>
                <a:sym typeface="Trebuchet MS"/>
              </a:defRPr>
            </a:lvl1pPr>
            <a:lvl2pPr marL="0" indent="457200" defTabSz="457200">
              <a:spcBef>
                <a:spcPts val="500"/>
              </a:spcBef>
              <a:buSzTx/>
              <a:buNone/>
              <a:defRPr b="1" sz="2400">
                <a:solidFill>
                  <a:srgbClr val="000000"/>
                </a:solidFill>
                <a:latin typeface="Trebuchet MS"/>
                <a:ea typeface="Trebuchet MS"/>
                <a:cs typeface="Trebuchet MS"/>
                <a:sym typeface="Trebuchet MS"/>
              </a:defRPr>
            </a:lvl2pPr>
            <a:lvl3pPr marL="0" indent="914400" defTabSz="457200">
              <a:spcBef>
                <a:spcPts val="500"/>
              </a:spcBef>
              <a:buSzTx/>
              <a:buNone/>
              <a:defRPr b="1" sz="2400">
                <a:solidFill>
                  <a:srgbClr val="000000"/>
                </a:solidFill>
                <a:latin typeface="Trebuchet MS"/>
                <a:ea typeface="Trebuchet MS"/>
                <a:cs typeface="Trebuchet MS"/>
                <a:sym typeface="Trebuchet MS"/>
              </a:defRPr>
            </a:lvl3pPr>
            <a:lvl4pPr marL="0" indent="1371600" defTabSz="457200">
              <a:spcBef>
                <a:spcPts val="500"/>
              </a:spcBef>
              <a:buSzTx/>
              <a:buNone/>
              <a:defRPr b="1" sz="2400">
                <a:solidFill>
                  <a:srgbClr val="000000"/>
                </a:solidFill>
                <a:latin typeface="Trebuchet MS"/>
                <a:ea typeface="Trebuchet MS"/>
                <a:cs typeface="Trebuchet MS"/>
                <a:sym typeface="Trebuchet MS"/>
              </a:defRPr>
            </a:lvl4pPr>
            <a:lvl5pPr marL="0" indent="1828800" defTabSz="457200">
              <a:spcBef>
                <a:spcPts val="500"/>
              </a:spcBef>
              <a:buSzTx/>
              <a:buNone/>
              <a:defRPr b="1" sz="2400">
                <a:solidFill>
                  <a:srgbClr val="000000"/>
                </a:solid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22" name="Shape 222"/>
          <p:cNvSpPr/>
          <p:nvPr>
            <p:ph type="sldNum" sz="quarter" idx="2"/>
          </p:nvPr>
        </p:nvSpPr>
        <p:spPr>
          <a:xfrm>
            <a:off x="9946818" y="6404292"/>
            <a:ext cx="263982" cy="269241"/>
          </a:xfrm>
          <a:prstGeom prst="rect">
            <a:avLst/>
          </a:prstGeom>
        </p:spPr>
        <p:txBody>
          <a:bodyPr lIns="45719" tIns="45719" rIns="45719" bIns="45719" anchor="ctr"/>
          <a:lstStyle>
            <a:lvl1pPr algn="r" defTabSz="457200">
              <a:defRPr>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sp>
        <p:nvSpPr>
          <p:cNvPr id="229" name="Shape 229"/>
          <p:cNvSpPr/>
          <p:nvPr/>
        </p:nvSpPr>
        <p:spPr>
          <a:xfrm>
            <a:off x="5522082" y="6308725"/>
            <a:ext cx="238768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t>© </a:t>
            </a:r>
            <a:r>
              <a:rPr u="sng">
                <a:solidFill>
                  <a:srgbClr val="0563C1"/>
                </a:solidFill>
                <a:uFill>
                  <a:solidFill>
                    <a:srgbClr val="0563C1"/>
                  </a:solidFill>
                </a:uFill>
                <a:hlinkClick r:id="rId2" invalidUrl="" action="" tgtFrame="" tooltip="" history="1" highlightClick="0" endSnd="0"/>
              </a:rPr>
              <a:t>tom@Gilb.com</a:t>
            </a:r>
            <a:r>
              <a:t> 2016</a:t>
            </a:r>
          </a:p>
        </p:txBody>
      </p:sp>
      <p:sp>
        <p:nvSpPr>
          <p:cNvPr id="230" name="Shape 230"/>
          <p:cNvSpPr/>
          <p:nvPr>
            <p:ph type="title"/>
          </p:nvPr>
        </p:nvSpPr>
        <p:spPr>
          <a:xfrm>
            <a:off x="1981200" y="274638"/>
            <a:ext cx="8229600" cy="1143001"/>
          </a:xfrm>
          <a:prstGeom prst="rect">
            <a:avLst/>
          </a:prstGeom>
        </p:spPr>
        <p:txBody>
          <a:bodyPr lIns="45719" tIns="45719" rIns="45719" bIns="45719"/>
          <a:lstStyle>
            <a:lvl1pPr defTabSz="457200">
              <a:defRPr sz="4400">
                <a:solidFill>
                  <a:srgbClr val="000000"/>
                </a:solidFill>
                <a:latin typeface="Trebuchet MS"/>
                <a:ea typeface="Trebuchet MS"/>
                <a:cs typeface="Trebuchet MS"/>
                <a:sym typeface="Trebuchet MS"/>
              </a:defRPr>
            </a:lvl1pPr>
          </a:lstStyle>
          <a:p>
            <a:pPr/>
            <a:r>
              <a:t>Title Text</a:t>
            </a:r>
          </a:p>
        </p:txBody>
      </p:sp>
      <p:sp>
        <p:nvSpPr>
          <p:cNvPr id="231" name="Shape 231"/>
          <p:cNvSpPr/>
          <p:nvPr>
            <p:ph type="body" idx="1"/>
          </p:nvPr>
        </p:nvSpPr>
        <p:spPr>
          <a:xfrm>
            <a:off x="1981200" y="1600200"/>
            <a:ext cx="8229600" cy="4525963"/>
          </a:xfrm>
          <a:prstGeom prst="rect">
            <a:avLst/>
          </a:prstGeom>
        </p:spPr>
        <p:txBody>
          <a:bodyPr lIns="45719" tIns="45719" rIns="45719" bIns="45719" anchor="t"/>
          <a:lstStyle>
            <a:lvl1pPr marL="342900" indent="-342900" defTabSz="457200">
              <a:spcBef>
                <a:spcPts val="700"/>
              </a:spcBef>
              <a:buSzPct val="100000"/>
              <a:buFont typeface="Arial"/>
              <a:defRPr sz="3200">
                <a:solidFill>
                  <a:srgbClr val="000000"/>
                </a:solidFill>
                <a:latin typeface="Trebuchet MS"/>
                <a:ea typeface="Trebuchet MS"/>
                <a:cs typeface="Trebuchet MS"/>
                <a:sym typeface="Trebuchet MS"/>
              </a:defRPr>
            </a:lvl1pPr>
            <a:lvl2pPr marL="783771" indent="-326571" defTabSz="457200">
              <a:spcBef>
                <a:spcPts val="700"/>
              </a:spcBef>
              <a:buSzPct val="100000"/>
              <a:buFont typeface="Arial"/>
              <a:buChar char="–"/>
              <a:defRPr sz="3200">
                <a:solidFill>
                  <a:srgbClr val="000000"/>
                </a:solidFill>
                <a:latin typeface="Trebuchet MS"/>
                <a:ea typeface="Trebuchet MS"/>
                <a:cs typeface="Trebuchet MS"/>
                <a:sym typeface="Trebuchet MS"/>
              </a:defRPr>
            </a:lvl2pPr>
            <a:lvl3pPr marL="1219200" defTabSz="457200">
              <a:spcBef>
                <a:spcPts val="700"/>
              </a:spcBef>
              <a:buSzPct val="100000"/>
              <a:buFont typeface="Arial"/>
              <a:defRPr sz="3200">
                <a:solidFill>
                  <a:srgbClr val="000000"/>
                </a:solidFill>
                <a:latin typeface="Trebuchet MS"/>
                <a:ea typeface="Trebuchet MS"/>
                <a:cs typeface="Trebuchet MS"/>
                <a:sym typeface="Trebuchet MS"/>
              </a:defRPr>
            </a:lvl3pPr>
            <a:lvl4pPr marL="1737360" indent="-365760" defTabSz="457200">
              <a:spcBef>
                <a:spcPts val="700"/>
              </a:spcBef>
              <a:buSzPct val="100000"/>
              <a:buFont typeface="Arial"/>
              <a:buChar char="–"/>
              <a:defRPr sz="3200">
                <a:solidFill>
                  <a:srgbClr val="000000"/>
                </a:solidFill>
                <a:latin typeface="Trebuchet MS"/>
                <a:ea typeface="Trebuchet MS"/>
                <a:cs typeface="Trebuchet MS"/>
                <a:sym typeface="Trebuchet MS"/>
              </a:defRPr>
            </a:lvl4pPr>
            <a:lvl5pPr marL="2194560" indent="-365760" defTabSz="457200">
              <a:spcBef>
                <a:spcPts val="700"/>
              </a:spcBef>
              <a:buSzPct val="100000"/>
              <a:buFont typeface="Arial"/>
              <a:buChar char="»"/>
              <a:defRPr sz="3200">
                <a:solidFill>
                  <a:srgbClr val="000000"/>
                </a:solid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32" name="Shape 232"/>
          <p:cNvSpPr/>
          <p:nvPr>
            <p:ph type="sldNum" sz="quarter" idx="2"/>
          </p:nvPr>
        </p:nvSpPr>
        <p:spPr>
          <a:xfrm>
            <a:off x="9946818" y="6404292"/>
            <a:ext cx="263982" cy="269241"/>
          </a:xfrm>
          <a:prstGeom prst="rect">
            <a:avLst/>
          </a:prstGeom>
        </p:spPr>
        <p:txBody>
          <a:bodyPr lIns="45719" tIns="45719" rIns="45719" bIns="45719" anchor="ctr"/>
          <a:lstStyle>
            <a:lvl1pPr algn="r" defTabSz="457200">
              <a:defRPr>
                <a:solidFill>
                  <a:srgbClr val="888888"/>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and Content">
    <p:bg>
      <p:bgPr>
        <a:solidFill>
          <a:srgbClr val="FFFFFF"/>
        </a:solidFill>
      </p:bgPr>
    </p:bg>
    <p:spTree>
      <p:nvGrpSpPr>
        <p:cNvPr id="1" name=""/>
        <p:cNvGrpSpPr/>
        <p:nvPr/>
      </p:nvGrpSpPr>
      <p:grpSpPr>
        <a:xfrm>
          <a:off x="0" y="0"/>
          <a:ext cx="0" cy="0"/>
          <a:chOff x="0" y="0"/>
          <a:chExt cx="0" cy="0"/>
        </a:xfrm>
      </p:grpSpPr>
      <p:sp>
        <p:nvSpPr>
          <p:cNvPr id="239" name="Shape 239"/>
          <p:cNvSpPr/>
          <p:nvPr>
            <p:ph type="title"/>
          </p:nvPr>
        </p:nvSpPr>
        <p:spPr>
          <a:xfrm>
            <a:off x="1981200" y="274638"/>
            <a:ext cx="8229600" cy="1143001"/>
          </a:xfrm>
          <a:prstGeom prst="rect">
            <a:avLst/>
          </a:prstGeom>
        </p:spPr>
        <p:txBody>
          <a:bodyPr lIns="45719" tIns="45719" rIns="45719" bIns="45719"/>
          <a:lstStyle>
            <a:lvl1pPr defTabSz="457200">
              <a:defRPr sz="4400">
                <a:solidFill>
                  <a:srgbClr val="000000"/>
                </a:solidFill>
                <a:latin typeface="Trebuchet MS"/>
                <a:ea typeface="Trebuchet MS"/>
                <a:cs typeface="Trebuchet MS"/>
                <a:sym typeface="Trebuchet MS"/>
              </a:defRPr>
            </a:lvl1pPr>
          </a:lstStyle>
          <a:p>
            <a:pPr/>
            <a:r>
              <a:t>Title Text</a:t>
            </a:r>
          </a:p>
        </p:txBody>
      </p:sp>
      <p:sp>
        <p:nvSpPr>
          <p:cNvPr id="240" name="Shape 240"/>
          <p:cNvSpPr/>
          <p:nvPr>
            <p:ph type="body" idx="1"/>
          </p:nvPr>
        </p:nvSpPr>
        <p:spPr>
          <a:xfrm>
            <a:off x="1981200" y="1600200"/>
            <a:ext cx="8229600" cy="4525963"/>
          </a:xfrm>
          <a:prstGeom prst="rect">
            <a:avLst/>
          </a:prstGeom>
        </p:spPr>
        <p:txBody>
          <a:bodyPr lIns="45719" tIns="45719" rIns="45719" bIns="45719" anchor="t"/>
          <a:lstStyle>
            <a:lvl1pPr marL="342900" indent="-342900" defTabSz="457200">
              <a:spcBef>
                <a:spcPts val="700"/>
              </a:spcBef>
              <a:buSzPct val="100000"/>
              <a:buFont typeface="Arial"/>
              <a:defRPr sz="3200">
                <a:solidFill>
                  <a:srgbClr val="000000"/>
                </a:solidFill>
                <a:latin typeface="Trebuchet MS"/>
                <a:ea typeface="Trebuchet MS"/>
                <a:cs typeface="Trebuchet MS"/>
                <a:sym typeface="Trebuchet MS"/>
              </a:defRPr>
            </a:lvl1pPr>
            <a:lvl2pPr marL="783771" indent="-326571" defTabSz="457200">
              <a:spcBef>
                <a:spcPts val="700"/>
              </a:spcBef>
              <a:buSzPct val="100000"/>
              <a:buFont typeface="Arial"/>
              <a:buChar char="–"/>
              <a:defRPr sz="3200">
                <a:solidFill>
                  <a:srgbClr val="000000"/>
                </a:solidFill>
                <a:latin typeface="Trebuchet MS"/>
                <a:ea typeface="Trebuchet MS"/>
                <a:cs typeface="Trebuchet MS"/>
                <a:sym typeface="Trebuchet MS"/>
              </a:defRPr>
            </a:lvl2pPr>
            <a:lvl3pPr marL="1219200" defTabSz="457200">
              <a:spcBef>
                <a:spcPts val="700"/>
              </a:spcBef>
              <a:buSzPct val="100000"/>
              <a:buFont typeface="Arial"/>
              <a:defRPr sz="3200">
                <a:solidFill>
                  <a:srgbClr val="000000"/>
                </a:solidFill>
                <a:latin typeface="Trebuchet MS"/>
                <a:ea typeface="Trebuchet MS"/>
                <a:cs typeface="Trebuchet MS"/>
                <a:sym typeface="Trebuchet MS"/>
              </a:defRPr>
            </a:lvl3pPr>
            <a:lvl4pPr marL="1737360" indent="-365760" defTabSz="457200">
              <a:spcBef>
                <a:spcPts val="700"/>
              </a:spcBef>
              <a:buSzPct val="100000"/>
              <a:buFont typeface="Arial"/>
              <a:buChar char="–"/>
              <a:defRPr sz="3200">
                <a:solidFill>
                  <a:srgbClr val="000000"/>
                </a:solidFill>
                <a:latin typeface="Trebuchet MS"/>
                <a:ea typeface="Trebuchet MS"/>
                <a:cs typeface="Trebuchet MS"/>
                <a:sym typeface="Trebuchet MS"/>
              </a:defRPr>
            </a:lvl4pPr>
            <a:lvl5pPr marL="2194560" indent="-365760" defTabSz="457200">
              <a:spcBef>
                <a:spcPts val="700"/>
              </a:spcBef>
              <a:buSzPct val="100000"/>
              <a:buFont typeface="Arial"/>
              <a:buChar char="»"/>
              <a:defRPr sz="3200">
                <a:solidFill>
                  <a:srgbClr val="000000"/>
                </a:solidFill>
                <a:latin typeface="Trebuchet MS"/>
                <a:ea typeface="Trebuchet MS"/>
                <a:cs typeface="Trebuchet MS"/>
                <a:sym typeface="Trebuchet MS"/>
              </a:defRPr>
            </a:lvl5pPr>
          </a:lstStyle>
          <a:p>
            <a:pPr/>
            <a:r>
              <a:t>Body Level One</a:t>
            </a:r>
          </a:p>
          <a:p>
            <a:pPr lvl="1"/>
            <a:r>
              <a:t>Body Level Two</a:t>
            </a:r>
          </a:p>
          <a:p>
            <a:pPr lvl="2"/>
            <a:r>
              <a:t>Body Level Three</a:t>
            </a:r>
          </a:p>
          <a:p>
            <a:pPr lvl="3"/>
            <a:r>
              <a:t>Body Level Four</a:t>
            </a:r>
          </a:p>
          <a:p>
            <a:pPr lvl="4"/>
            <a:r>
              <a:t>Body Level Five</a:t>
            </a:r>
          </a:p>
        </p:txBody>
      </p:sp>
      <p:sp>
        <p:nvSpPr>
          <p:cNvPr id="241" name="Shape 241"/>
          <p:cNvSpPr/>
          <p:nvPr>
            <p:ph type="sldNum" sz="quarter" idx="2"/>
          </p:nvPr>
        </p:nvSpPr>
        <p:spPr>
          <a:xfrm>
            <a:off x="9946818" y="6404292"/>
            <a:ext cx="263983" cy="269241"/>
          </a:xfrm>
          <a:prstGeom prst="rect">
            <a:avLst/>
          </a:prstGeom>
        </p:spPr>
        <p:txBody>
          <a:bodyPr lIns="45719" tIns="45719" rIns="45719" bIns="45719" anchor="ctr"/>
          <a:lstStyle>
            <a:lvl1pPr algn="r" defTabSz="457200">
              <a:defRPr>
                <a:solidFill>
                  <a:srgbClr val="898989"/>
                </a:solidFill>
                <a:latin typeface="Trebuchet MS"/>
                <a:ea typeface="Trebuchet MS"/>
                <a:cs typeface="Trebuchet MS"/>
                <a:sym typeface="Trebuchet M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pic>
        <p:nvPicPr>
          <p:cNvPr id="36" name="Gilb-Logo-NoFill-V1-Blue-278x189.png"/>
          <p:cNvPicPr>
            <a:picLocks noChangeAspect="1"/>
          </p:cNvPicPr>
          <p:nvPr/>
        </p:nvPicPr>
        <p:blipFill>
          <a:blip r:embed="rId2">
            <a:extLst/>
          </a:blip>
          <a:stretch>
            <a:fillRect/>
          </a:stretch>
        </p:blipFill>
        <p:spPr>
          <a:xfrm>
            <a:off x="11237742" y="6199269"/>
            <a:ext cx="795003" cy="540488"/>
          </a:xfrm>
          <a:prstGeom prst="rect">
            <a:avLst/>
          </a:prstGeom>
          <a:ln w="12700">
            <a:miter lim="400000"/>
          </a:ln>
        </p:spPr>
      </p:pic>
      <p:pic>
        <p:nvPicPr>
          <p:cNvPr id="37" name="image1.png"/>
          <p:cNvPicPr>
            <a:picLocks noChangeAspect="1"/>
          </p:cNvPicPr>
          <p:nvPr/>
        </p:nvPicPr>
        <p:blipFill>
          <a:blip r:embed="rId3">
            <a:extLst/>
          </a:blip>
          <a:stretch>
            <a:fillRect/>
          </a:stretch>
        </p:blipFill>
        <p:spPr>
          <a:xfrm>
            <a:off x="9657667" y="6342963"/>
            <a:ext cx="1410385" cy="396794"/>
          </a:xfrm>
          <a:prstGeom prst="rect">
            <a:avLst/>
          </a:prstGeom>
          <a:ln w="12700">
            <a:miter lim="400000"/>
          </a:ln>
        </p:spPr>
      </p:pic>
      <p:sp>
        <p:nvSpPr>
          <p:cNvPr id="38" name="Shape 38"/>
          <p:cNvSpPr/>
          <p:nvPr>
            <p:ph type="title"/>
          </p:nvPr>
        </p:nvSpPr>
        <p:spPr>
          <a:xfrm>
            <a:off x="1193800" y="2266950"/>
            <a:ext cx="9810750" cy="2324100"/>
          </a:xfrm>
          <a:prstGeom prst="rect">
            <a:avLst/>
          </a:prstGeom>
        </p:spPr>
        <p:txBody>
          <a:bodyPr/>
          <a:lstStyle/>
          <a:p>
            <a:pPr/>
            <a:r>
              <a:t>Title Text</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pic>
        <p:nvPicPr>
          <p:cNvPr id="46" name="Gilb-Logo-NoFill-V1-Blue-278x189.png"/>
          <p:cNvPicPr>
            <a:picLocks noChangeAspect="1"/>
          </p:cNvPicPr>
          <p:nvPr/>
        </p:nvPicPr>
        <p:blipFill>
          <a:blip r:embed="rId2">
            <a:extLst/>
          </a:blip>
          <a:stretch>
            <a:fillRect/>
          </a:stretch>
        </p:blipFill>
        <p:spPr>
          <a:xfrm>
            <a:off x="11237742" y="6199269"/>
            <a:ext cx="795003" cy="540488"/>
          </a:xfrm>
          <a:prstGeom prst="rect">
            <a:avLst/>
          </a:prstGeom>
          <a:ln w="12700">
            <a:miter lim="400000"/>
          </a:ln>
        </p:spPr>
      </p:pic>
      <p:pic>
        <p:nvPicPr>
          <p:cNvPr id="47" name="image1.png"/>
          <p:cNvPicPr>
            <a:picLocks noChangeAspect="1"/>
          </p:cNvPicPr>
          <p:nvPr/>
        </p:nvPicPr>
        <p:blipFill>
          <a:blip r:embed="rId3">
            <a:extLst/>
          </a:blip>
          <a:stretch>
            <a:fillRect/>
          </a:stretch>
        </p:blipFill>
        <p:spPr>
          <a:xfrm>
            <a:off x="9657667" y="6342963"/>
            <a:ext cx="1410385" cy="396794"/>
          </a:xfrm>
          <a:prstGeom prst="rect">
            <a:avLst/>
          </a:prstGeom>
          <a:ln w="12700">
            <a:miter lim="400000"/>
          </a:ln>
        </p:spPr>
      </p:pic>
      <p:sp>
        <p:nvSpPr>
          <p:cNvPr id="48" name="Shape 48"/>
          <p:cNvSpPr/>
          <p:nvPr>
            <p:ph type="pic" sz="half" idx="13"/>
          </p:nvPr>
        </p:nvSpPr>
        <p:spPr>
          <a:xfrm>
            <a:off x="6248400" y="534148"/>
            <a:ext cx="5111750" cy="5797551"/>
          </a:xfrm>
          <a:prstGeom prst="rect">
            <a:avLst/>
          </a:prstGeom>
        </p:spPr>
        <p:txBody>
          <a:bodyPr lIns="91439" tIns="45719" rIns="91439" bIns="45719" anchor="t">
            <a:noAutofit/>
          </a:bodyPr>
          <a:lstStyle/>
          <a:p>
            <a:pPr/>
          </a:p>
        </p:txBody>
      </p:sp>
      <p:sp>
        <p:nvSpPr>
          <p:cNvPr id="49" name="Shape 49"/>
          <p:cNvSpPr/>
          <p:nvPr>
            <p:ph type="title"/>
          </p:nvPr>
        </p:nvSpPr>
        <p:spPr>
          <a:xfrm>
            <a:off x="895350" y="533400"/>
            <a:ext cx="5003800" cy="2813050"/>
          </a:xfrm>
          <a:prstGeom prst="rect">
            <a:avLst/>
          </a:prstGeom>
        </p:spPr>
        <p:txBody>
          <a:bodyPr anchor="b"/>
          <a:lstStyle>
            <a:lvl1pPr>
              <a:defRPr sz="4200"/>
            </a:lvl1pPr>
          </a:lstStyle>
          <a:p>
            <a:pPr/>
            <a:r>
              <a:t>Title Text</a:t>
            </a:r>
          </a:p>
        </p:txBody>
      </p:sp>
      <p:sp>
        <p:nvSpPr>
          <p:cNvPr id="50" name="Shape 50"/>
          <p:cNvSpPr/>
          <p:nvPr>
            <p:ph type="body" sz="quarter" idx="1"/>
          </p:nvPr>
        </p:nvSpPr>
        <p:spPr>
          <a:xfrm>
            <a:off x="895350" y="3517900"/>
            <a:ext cx="5003800" cy="2813050"/>
          </a:xfrm>
          <a:prstGeom prst="rect">
            <a:avLst/>
          </a:prstGeom>
        </p:spPr>
        <p:txBody>
          <a:bodyPr anchor="t"/>
          <a:lstStyle>
            <a:lvl1pPr marL="0" indent="0" algn="ctr">
              <a:spcBef>
                <a:spcPts val="0"/>
              </a:spcBef>
              <a:buSzTx/>
              <a:buNone/>
              <a:defRPr sz="2200"/>
            </a:lvl1pPr>
            <a:lvl2pPr marL="0" indent="228600" algn="ctr">
              <a:spcBef>
                <a:spcPts val="0"/>
              </a:spcBef>
              <a:buSzTx/>
              <a:buNone/>
              <a:defRPr sz="2200"/>
            </a:lvl2pPr>
            <a:lvl3pPr marL="0" indent="457200" algn="ctr">
              <a:spcBef>
                <a:spcPts val="0"/>
              </a:spcBef>
              <a:buSzTx/>
              <a:buNone/>
              <a:defRPr sz="2200"/>
            </a:lvl3pPr>
            <a:lvl4pPr marL="0" indent="685800" algn="ctr">
              <a:spcBef>
                <a:spcPts val="0"/>
              </a:spcBef>
              <a:buSzTx/>
              <a:buNone/>
              <a:defRPr sz="2200"/>
            </a:lvl4pPr>
            <a:lvl5pPr marL="0" indent="914400" algn="ctr">
              <a:spcBef>
                <a:spcPts val="0"/>
              </a:spcBef>
              <a:buSzTx/>
              <a:buNone/>
              <a:defRPr sz="2200"/>
            </a:lvl5pPr>
          </a:lstStyle>
          <a:p>
            <a:pPr/>
            <a:r>
              <a:t>Body Level One</a:t>
            </a:r>
          </a:p>
          <a:p>
            <a:pPr lvl="1"/>
            <a:r>
              <a:t>Body Level Two</a:t>
            </a:r>
          </a:p>
          <a:p>
            <a:pPr lvl="2"/>
            <a:r>
              <a:t>Body Level Three</a:t>
            </a:r>
          </a:p>
          <a:p>
            <a:pPr lvl="3"/>
            <a:r>
              <a:t>Body Level Four</a:t>
            </a:r>
          </a:p>
          <a:p>
            <a:pPr lvl="4"/>
            <a:r>
              <a:t>Body Level Five</a:t>
            </a:r>
          </a:p>
        </p:txBody>
      </p:sp>
      <p:sp>
        <p:nvSpPr>
          <p:cNvPr id="51" name="Shape 5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8" name="Shape 58"/>
          <p:cNvSpPr/>
          <p:nvPr>
            <p:ph type="title"/>
          </p:nvPr>
        </p:nvSpPr>
        <p:spPr>
          <a:prstGeom prst="rect">
            <a:avLst/>
          </a:prstGeom>
        </p:spPr>
        <p:txBody>
          <a:bodyPr/>
          <a:lstStyle/>
          <a:p>
            <a:pPr/>
            <a:r>
              <a:t>Title Text</a:t>
            </a:r>
          </a:p>
        </p:txBody>
      </p:sp>
      <p:sp>
        <p:nvSpPr>
          <p:cNvPr id="59" name="Shape 5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66" name="Shape 66"/>
          <p:cNvSpPr/>
          <p:nvPr>
            <p:ph type="title"/>
          </p:nvPr>
        </p:nvSpPr>
        <p:spPr>
          <a:prstGeom prst="rect">
            <a:avLst/>
          </a:prstGeom>
        </p:spPr>
        <p:txBody>
          <a:bodyPr/>
          <a:lstStyle/>
          <a:p>
            <a:pPr/>
            <a:r>
              <a:t>Title Text</a:t>
            </a:r>
          </a:p>
        </p:txBody>
      </p:sp>
      <p:sp>
        <p:nvSpPr>
          <p:cNvPr id="67" name="Shape 6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75" name="Shape 75"/>
          <p:cNvSpPr/>
          <p:nvPr>
            <p:ph type="pic" sz="half" idx="13"/>
          </p:nvPr>
        </p:nvSpPr>
        <p:spPr>
          <a:xfrm>
            <a:off x="6299200" y="1820975"/>
            <a:ext cx="5003800" cy="4425951"/>
          </a:xfrm>
          <a:prstGeom prst="rect">
            <a:avLst/>
          </a:prstGeom>
        </p:spPr>
        <p:txBody>
          <a:bodyPr lIns="91439" tIns="45719" rIns="91439" bIns="45719" anchor="t">
            <a:noAutofit/>
          </a:bodyPr>
          <a:lstStyle/>
          <a:p>
            <a:pPr/>
          </a:p>
        </p:txBody>
      </p:sp>
      <p:sp>
        <p:nvSpPr>
          <p:cNvPr id="76" name="Shape 76"/>
          <p:cNvSpPr/>
          <p:nvPr>
            <p:ph type="title"/>
          </p:nvPr>
        </p:nvSpPr>
        <p:spPr>
          <a:prstGeom prst="rect">
            <a:avLst/>
          </a:prstGeom>
        </p:spPr>
        <p:txBody>
          <a:bodyPr/>
          <a:lstStyle/>
          <a:p>
            <a:pPr/>
            <a:r>
              <a:t>Title Text</a:t>
            </a:r>
          </a:p>
        </p:txBody>
      </p:sp>
      <p:sp>
        <p:nvSpPr>
          <p:cNvPr id="77" name="Shape 77"/>
          <p:cNvSpPr/>
          <p:nvPr>
            <p:ph type="body" sz="half" idx="1"/>
          </p:nvPr>
        </p:nvSpPr>
        <p:spPr>
          <a:xfrm>
            <a:off x="895350" y="1822450"/>
            <a:ext cx="5003800" cy="4419600"/>
          </a:xfrm>
          <a:prstGeom prst="rect">
            <a:avLst/>
          </a:prstGeom>
        </p:spPr>
        <p:txBody>
          <a:bodyPr/>
          <a:lstStyle>
            <a:lvl1pPr marL="204536" indent="-204536">
              <a:spcBef>
                <a:spcPts val="2600"/>
              </a:spcBef>
              <a:defRPr sz="1800"/>
            </a:lvl1pPr>
            <a:lvl2pPr marL="636336" indent="-204536">
              <a:spcBef>
                <a:spcPts val="2600"/>
              </a:spcBef>
              <a:defRPr sz="1800"/>
            </a:lvl2pPr>
            <a:lvl3pPr marL="1068136" indent="-204536">
              <a:spcBef>
                <a:spcPts val="2600"/>
              </a:spcBef>
              <a:defRPr sz="1800"/>
            </a:lvl3pPr>
            <a:lvl4pPr marL="1499936" indent="-204536">
              <a:spcBef>
                <a:spcPts val="2600"/>
              </a:spcBef>
              <a:defRPr sz="1800"/>
            </a:lvl4pPr>
            <a:lvl5pPr marL="1931736" indent="-204536">
              <a:spcBef>
                <a:spcPts val="2600"/>
              </a:spcBef>
              <a:defRPr sz="1800"/>
            </a:lvl5pPr>
          </a:lstStyle>
          <a:p>
            <a:pPr/>
            <a:r>
              <a:t>Body Level One</a:t>
            </a:r>
          </a:p>
          <a:p>
            <a:pPr lvl="1"/>
            <a:r>
              <a:t>Body Level Two</a:t>
            </a:r>
          </a:p>
          <a:p>
            <a:pPr lvl="2"/>
            <a:r>
              <a:t>Body Level Three</a:t>
            </a:r>
          </a:p>
          <a:p>
            <a:pPr lvl="3"/>
            <a:r>
              <a:t>Body Level Four</a:t>
            </a:r>
          </a:p>
          <a:p>
            <a:pPr lvl="4"/>
            <a:r>
              <a:t>Body Level Five</a:t>
            </a:r>
          </a:p>
        </p:txBody>
      </p:sp>
      <p:sp>
        <p:nvSpPr>
          <p:cNvPr id="78" name="Shape 7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85" name="Shape 85"/>
          <p:cNvSpPr/>
          <p:nvPr>
            <p:ph type="body" idx="1"/>
          </p:nvPr>
        </p:nvSpPr>
        <p:spPr>
          <a:xfrm>
            <a:off x="895350" y="895350"/>
            <a:ext cx="10407650" cy="507365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pic>
        <p:nvPicPr>
          <p:cNvPr id="93" name="Gilb-Logo-NoFill-V1-Blue-278x189.png"/>
          <p:cNvPicPr>
            <a:picLocks noChangeAspect="1"/>
          </p:cNvPicPr>
          <p:nvPr/>
        </p:nvPicPr>
        <p:blipFill>
          <a:blip r:embed="rId2">
            <a:extLst/>
          </a:blip>
          <a:stretch>
            <a:fillRect/>
          </a:stretch>
        </p:blipFill>
        <p:spPr>
          <a:xfrm>
            <a:off x="11237742" y="6199269"/>
            <a:ext cx="795003" cy="540488"/>
          </a:xfrm>
          <a:prstGeom prst="rect">
            <a:avLst/>
          </a:prstGeom>
          <a:ln w="12700">
            <a:miter lim="400000"/>
          </a:ln>
        </p:spPr>
      </p:pic>
      <p:pic>
        <p:nvPicPr>
          <p:cNvPr id="94" name="image1.png"/>
          <p:cNvPicPr>
            <a:picLocks noChangeAspect="1"/>
          </p:cNvPicPr>
          <p:nvPr/>
        </p:nvPicPr>
        <p:blipFill>
          <a:blip r:embed="rId3">
            <a:extLst/>
          </a:blip>
          <a:stretch>
            <a:fillRect/>
          </a:stretch>
        </p:blipFill>
        <p:spPr>
          <a:xfrm>
            <a:off x="9657667" y="6342963"/>
            <a:ext cx="1410385" cy="396794"/>
          </a:xfrm>
          <a:prstGeom prst="rect">
            <a:avLst/>
          </a:prstGeom>
          <a:ln w="12700">
            <a:miter lim="400000"/>
          </a:ln>
        </p:spPr>
      </p:pic>
      <p:sp>
        <p:nvSpPr>
          <p:cNvPr id="95" name="Shape 95"/>
          <p:cNvSpPr/>
          <p:nvPr>
            <p:ph type="pic" sz="quarter" idx="13"/>
          </p:nvPr>
        </p:nvSpPr>
        <p:spPr>
          <a:xfrm>
            <a:off x="6248400" y="3581400"/>
            <a:ext cx="5092700" cy="2743200"/>
          </a:xfrm>
          <a:prstGeom prst="rect">
            <a:avLst/>
          </a:prstGeom>
        </p:spPr>
        <p:txBody>
          <a:bodyPr lIns="91439" tIns="45719" rIns="91439" bIns="45719" anchor="t">
            <a:noAutofit/>
          </a:bodyPr>
          <a:lstStyle/>
          <a:p>
            <a:pPr/>
          </a:p>
        </p:txBody>
      </p:sp>
      <p:sp>
        <p:nvSpPr>
          <p:cNvPr id="96" name="Shape 96"/>
          <p:cNvSpPr/>
          <p:nvPr>
            <p:ph type="pic" sz="quarter" idx="14"/>
          </p:nvPr>
        </p:nvSpPr>
        <p:spPr>
          <a:xfrm>
            <a:off x="6248400" y="533400"/>
            <a:ext cx="5092700" cy="2743200"/>
          </a:xfrm>
          <a:prstGeom prst="rect">
            <a:avLst/>
          </a:prstGeom>
        </p:spPr>
        <p:txBody>
          <a:bodyPr lIns="91439" tIns="45719" rIns="91439" bIns="45719" anchor="t">
            <a:noAutofit/>
          </a:bodyPr>
          <a:lstStyle/>
          <a:p>
            <a:pPr/>
          </a:p>
        </p:txBody>
      </p:sp>
      <p:sp>
        <p:nvSpPr>
          <p:cNvPr id="97" name="Shape 97"/>
          <p:cNvSpPr/>
          <p:nvPr>
            <p:ph type="pic" sz="half" idx="15"/>
          </p:nvPr>
        </p:nvSpPr>
        <p:spPr>
          <a:xfrm>
            <a:off x="850900" y="535858"/>
            <a:ext cx="5092700" cy="5791201"/>
          </a:xfrm>
          <a:prstGeom prst="rect">
            <a:avLst/>
          </a:prstGeom>
        </p:spPr>
        <p:txBody>
          <a:bodyPr lIns="91439" tIns="45719" rIns="91439" bIns="45719" anchor="t">
            <a:noAutofit/>
          </a:bodyPr>
          <a:lstStyle/>
          <a:p>
            <a:pPr/>
          </a:p>
        </p:txBody>
      </p:sp>
      <p:sp>
        <p:nvSpPr>
          <p:cNvPr id="98" name="Shape 9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Relationship Id="rId17" Type="http://schemas.openxmlformats.org/officeDocument/2006/relationships/slideLayout" Target="../slideLayouts/slideLayout13.xml"/><Relationship Id="rId18" Type="http://schemas.openxmlformats.org/officeDocument/2006/relationships/slideLayout" Target="../slideLayouts/slideLayout14.xml"/><Relationship Id="rId19" Type="http://schemas.openxmlformats.org/officeDocument/2006/relationships/slideLayout" Target="../slideLayouts/slideLayout15.xml"/><Relationship Id="rId20" Type="http://schemas.openxmlformats.org/officeDocument/2006/relationships/slideLayout" Target="../slideLayouts/slideLayout16.xml"/><Relationship Id="rId21" Type="http://schemas.openxmlformats.org/officeDocument/2006/relationships/slideLayout" Target="../slideLayouts/slideLayout17.xml"/><Relationship Id="rId22" Type="http://schemas.openxmlformats.org/officeDocument/2006/relationships/slideLayout" Target="../slideLayouts/slideLayout18.xml"/><Relationship Id="rId23" Type="http://schemas.openxmlformats.org/officeDocument/2006/relationships/slideLayout" Target="../slideLayouts/slideLayout19.xml"/><Relationship Id="rId24" Type="http://schemas.openxmlformats.org/officeDocument/2006/relationships/slideLayout" Target="../slideLayouts/slideLayout20.xml"/><Relationship Id="rId25" Type="http://schemas.openxmlformats.org/officeDocument/2006/relationships/slideLayout" Target="../slideLayouts/slideLayout21.xml"/><Relationship Id="rId26" Type="http://schemas.openxmlformats.org/officeDocument/2006/relationships/slideLayout" Target="../slideLayouts/slideLayout22.xml"/><Relationship Id="rId27"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 name="Gilb-Logo-NoFill-V1-Blue-278x189.png"/>
          <p:cNvPicPr>
            <a:picLocks noChangeAspect="1"/>
          </p:cNvPicPr>
          <p:nvPr/>
        </p:nvPicPr>
        <p:blipFill>
          <a:blip r:embed="rId3">
            <a:extLst/>
          </a:blip>
          <a:stretch>
            <a:fillRect/>
          </a:stretch>
        </p:blipFill>
        <p:spPr>
          <a:xfrm>
            <a:off x="11205450" y="6153277"/>
            <a:ext cx="888103" cy="603783"/>
          </a:xfrm>
          <a:prstGeom prst="rect">
            <a:avLst/>
          </a:prstGeom>
          <a:ln w="12700">
            <a:miter lim="400000"/>
          </a:ln>
        </p:spPr>
      </p:pic>
      <p:pic>
        <p:nvPicPr>
          <p:cNvPr id="3" name="image1.png"/>
          <p:cNvPicPr>
            <a:picLocks noChangeAspect="1"/>
          </p:cNvPicPr>
          <p:nvPr/>
        </p:nvPicPr>
        <p:blipFill>
          <a:blip r:embed="rId4">
            <a:extLst/>
          </a:blip>
          <a:stretch>
            <a:fillRect/>
          </a:stretch>
        </p:blipFill>
        <p:spPr>
          <a:xfrm>
            <a:off x="9657667" y="6342963"/>
            <a:ext cx="1410385" cy="396794"/>
          </a:xfrm>
          <a:prstGeom prst="rect">
            <a:avLst/>
          </a:prstGeom>
          <a:ln w="12700">
            <a:miter lim="400000"/>
          </a:ln>
        </p:spPr>
      </p:pic>
      <p:sp>
        <p:nvSpPr>
          <p:cNvPr id="4" name="Shape 4"/>
          <p:cNvSpPr/>
          <p:nvPr>
            <p:ph type="title"/>
          </p:nvPr>
        </p:nvSpPr>
        <p:spPr>
          <a:xfrm>
            <a:off x="895350" y="285750"/>
            <a:ext cx="10407650" cy="149225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p>
            <a:pPr/>
            <a:r>
              <a:t>Title Text</a:t>
            </a:r>
          </a:p>
        </p:txBody>
      </p:sp>
      <p:sp>
        <p:nvSpPr>
          <p:cNvPr id="5" name="Shape 5"/>
          <p:cNvSpPr/>
          <p:nvPr>
            <p:ph type="body" idx="1"/>
          </p:nvPr>
        </p:nvSpPr>
        <p:spPr>
          <a:xfrm>
            <a:off x="895350" y="1822450"/>
            <a:ext cx="10407650" cy="441960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hape 6"/>
          <p:cNvSpPr/>
          <p:nvPr>
            <p:ph type="sldNum" sz="quarter" idx="2"/>
          </p:nvPr>
        </p:nvSpPr>
        <p:spPr>
          <a:xfrm>
            <a:off x="5974451" y="6502400"/>
            <a:ext cx="232970" cy="228600"/>
          </a:xfrm>
          <a:prstGeom prst="rect">
            <a:avLst/>
          </a:prstGeom>
          <a:ln w="12700">
            <a:miter lim="400000"/>
          </a:ln>
        </p:spPr>
        <p:txBody>
          <a:bodyPr wrap="none" lIns="25400" tIns="25400" rIns="25400" bIns="25400">
            <a:spAutoFit/>
          </a:bodyPr>
          <a:lstStyle>
            <a:lvl1pPr>
              <a:defRPr sz="12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 id="2147483667" r:id="rId23"/>
    <p:sldLayoutId id="2147483668" r:id="rId24"/>
    <p:sldLayoutId id="2147483669" r:id="rId25"/>
    <p:sldLayoutId id="2147483670" r:id="rId26"/>
    <p:sldLayoutId id="2147483671" r:id="rId27"/>
  </p:sldLayoutIdLst>
  <p:transition xmlns:p14="http://schemas.microsoft.com/office/powerpoint/2010/main" spd="med" advClick="1"/>
  <p:txStyles>
    <p:titleStyle>
      <a:lvl1pPr marL="0" marR="0" indent="0" algn="ctr" defTabSz="412750" rtl="0" latinLnBrk="0">
        <a:lnSpc>
          <a:spcPct val="100000"/>
        </a:lnSpc>
        <a:spcBef>
          <a:spcPts val="0"/>
        </a:spcBef>
        <a:spcAft>
          <a:spcPts val="0"/>
        </a:spcAft>
        <a:buClrTx/>
        <a:buSzTx/>
        <a:buFontTx/>
        <a:buNone/>
        <a:tabLst/>
        <a:defRPr b="0" baseline="0" cap="none" i="0" spc="0" strike="noStrike" sz="5600" u="none">
          <a:ln>
            <a:noFill/>
          </a:ln>
          <a:solidFill>
            <a:srgbClr val="FFFFFF"/>
          </a:solidFill>
          <a:uFillTx/>
          <a:latin typeface="+mn-lt"/>
          <a:ea typeface="+mn-ea"/>
          <a:cs typeface="+mn-cs"/>
          <a:sym typeface="Helvetica Light"/>
        </a:defRPr>
      </a:lvl1pPr>
      <a:lvl2pPr marL="0" marR="0" indent="228600" algn="ctr" defTabSz="412750" rtl="0" latinLnBrk="0">
        <a:lnSpc>
          <a:spcPct val="100000"/>
        </a:lnSpc>
        <a:spcBef>
          <a:spcPts val="0"/>
        </a:spcBef>
        <a:spcAft>
          <a:spcPts val="0"/>
        </a:spcAft>
        <a:buClrTx/>
        <a:buSzTx/>
        <a:buFontTx/>
        <a:buNone/>
        <a:tabLst/>
        <a:defRPr b="0" baseline="0" cap="none" i="0" spc="0" strike="noStrike" sz="5600" u="none">
          <a:ln>
            <a:noFill/>
          </a:ln>
          <a:solidFill>
            <a:srgbClr val="FFFFFF"/>
          </a:solidFill>
          <a:uFillTx/>
          <a:latin typeface="+mn-lt"/>
          <a:ea typeface="+mn-ea"/>
          <a:cs typeface="+mn-cs"/>
          <a:sym typeface="Helvetica Light"/>
        </a:defRPr>
      </a:lvl2pPr>
      <a:lvl3pPr marL="0" marR="0" indent="457200" algn="ctr" defTabSz="412750" rtl="0" latinLnBrk="0">
        <a:lnSpc>
          <a:spcPct val="100000"/>
        </a:lnSpc>
        <a:spcBef>
          <a:spcPts val="0"/>
        </a:spcBef>
        <a:spcAft>
          <a:spcPts val="0"/>
        </a:spcAft>
        <a:buClrTx/>
        <a:buSzTx/>
        <a:buFontTx/>
        <a:buNone/>
        <a:tabLst/>
        <a:defRPr b="0" baseline="0" cap="none" i="0" spc="0" strike="noStrike" sz="5600" u="none">
          <a:ln>
            <a:noFill/>
          </a:ln>
          <a:solidFill>
            <a:srgbClr val="FFFFFF"/>
          </a:solidFill>
          <a:uFillTx/>
          <a:latin typeface="+mn-lt"/>
          <a:ea typeface="+mn-ea"/>
          <a:cs typeface="+mn-cs"/>
          <a:sym typeface="Helvetica Light"/>
        </a:defRPr>
      </a:lvl3pPr>
      <a:lvl4pPr marL="0" marR="0" indent="685800" algn="ctr" defTabSz="412750" rtl="0" latinLnBrk="0">
        <a:lnSpc>
          <a:spcPct val="100000"/>
        </a:lnSpc>
        <a:spcBef>
          <a:spcPts val="0"/>
        </a:spcBef>
        <a:spcAft>
          <a:spcPts val="0"/>
        </a:spcAft>
        <a:buClrTx/>
        <a:buSzTx/>
        <a:buFontTx/>
        <a:buNone/>
        <a:tabLst/>
        <a:defRPr b="0" baseline="0" cap="none" i="0" spc="0" strike="noStrike" sz="5600" u="none">
          <a:ln>
            <a:noFill/>
          </a:ln>
          <a:solidFill>
            <a:srgbClr val="FFFFFF"/>
          </a:solidFill>
          <a:uFillTx/>
          <a:latin typeface="+mn-lt"/>
          <a:ea typeface="+mn-ea"/>
          <a:cs typeface="+mn-cs"/>
          <a:sym typeface="Helvetica Light"/>
        </a:defRPr>
      </a:lvl4pPr>
      <a:lvl5pPr marL="0" marR="0" indent="914400" algn="ctr" defTabSz="412750" rtl="0" latinLnBrk="0">
        <a:lnSpc>
          <a:spcPct val="100000"/>
        </a:lnSpc>
        <a:spcBef>
          <a:spcPts val="0"/>
        </a:spcBef>
        <a:spcAft>
          <a:spcPts val="0"/>
        </a:spcAft>
        <a:buClrTx/>
        <a:buSzTx/>
        <a:buFontTx/>
        <a:buNone/>
        <a:tabLst/>
        <a:defRPr b="0" baseline="0" cap="none" i="0" spc="0" strike="noStrike" sz="5600" u="none">
          <a:ln>
            <a:noFill/>
          </a:ln>
          <a:solidFill>
            <a:srgbClr val="FFFFFF"/>
          </a:solidFill>
          <a:uFillTx/>
          <a:latin typeface="+mn-lt"/>
          <a:ea typeface="+mn-ea"/>
          <a:cs typeface="+mn-cs"/>
          <a:sym typeface="Helvetica Light"/>
        </a:defRPr>
      </a:lvl5pPr>
      <a:lvl6pPr marL="0" marR="0" indent="1143000" algn="ctr" defTabSz="412750" rtl="0" latinLnBrk="0">
        <a:lnSpc>
          <a:spcPct val="100000"/>
        </a:lnSpc>
        <a:spcBef>
          <a:spcPts val="0"/>
        </a:spcBef>
        <a:spcAft>
          <a:spcPts val="0"/>
        </a:spcAft>
        <a:buClrTx/>
        <a:buSzTx/>
        <a:buFontTx/>
        <a:buNone/>
        <a:tabLst/>
        <a:defRPr b="0" baseline="0" cap="none" i="0" spc="0" strike="noStrike" sz="5600" u="none">
          <a:ln>
            <a:noFill/>
          </a:ln>
          <a:solidFill>
            <a:srgbClr val="FFFFFF"/>
          </a:solidFill>
          <a:uFillTx/>
          <a:latin typeface="+mn-lt"/>
          <a:ea typeface="+mn-ea"/>
          <a:cs typeface="+mn-cs"/>
          <a:sym typeface="Helvetica Light"/>
        </a:defRPr>
      </a:lvl6pPr>
      <a:lvl7pPr marL="0" marR="0" indent="1371600" algn="ctr" defTabSz="412750" rtl="0" latinLnBrk="0">
        <a:lnSpc>
          <a:spcPct val="100000"/>
        </a:lnSpc>
        <a:spcBef>
          <a:spcPts val="0"/>
        </a:spcBef>
        <a:spcAft>
          <a:spcPts val="0"/>
        </a:spcAft>
        <a:buClrTx/>
        <a:buSzTx/>
        <a:buFontTx/>
        <a:buNone/>
        <a:tabLst/>
        <a:defRPr b="0" baseline="0" cap="none" i="0" spc="0" strike="noStrike" sz="5600" u="none">
          <a:ln>
            <a:noFill/>
          </a:ln>
          <a:solidFill>
            <a:srgbClr val="FFFFFF"/>
          </a:solidFill>
          <a:uFillTx/>
          <a:latin typeface="+mn-lt"/>
          <a:ea typeface="+mn-ea"/>
          <a:cs typeface="+mn-cs"/>
          <a:sym typeface="Helvetica Light"/>
        </a:defRPr>
      </a:lvl7pPr>
      <a:lvl8pPr marL="0" marR="0" indent="1600200" algn="ctr" defTabSz="412750" rtl="0" latinLnBrk="0">
        <a:lnSpc>
          <a:spcPct val="100000"/>
        </a:lnSpc>
        <a:spcBef>
          <a:spcPts val="0"/>
        </a:spcBef>
        <a:spcAft>
          <a:spcPts val="0"/>
        </a:spcAft>
        <a:buClrTx/>
        <a:buSzTx/>
        <a:buFontTx/>
        <a:buNone/>
        <a:tabLst/>
        <a:defRPr b="0" baseline="0" cap="none" i="0" spc="0" strike="noStrike" sz="5600" u="none">
          <a:ln>
            <a:noFill/>
          </a:ln>
          <a:solidFill>
            <a:srgbClr val="FFFFFF"/>
          </a:solidFill>
          <a:uFillTx/>
          <a:latin typeface="+mn-lt"/>
          <a:ea typeface="+mn-ea"/>
          <a:cs typeface="+mn-cs"/>
          <a:sym typeface="Helvetica Light"/>
        </a:defRPr>
      </a:lvl8pPr>
      <a:lvl9pPr marL="0" marR="0" indent="1828800" algn="ctr" defTabSz="412750" rtl="0" latinLnBrk="0">
        <a:lnSpc>
          <a:spcPct val="100000"/>
        </a:lnSpc>
        <a:spcBef>
          <a:spcPts val="0"/>
        </a:spcBef>
        <a:spcAft>
          <a:spcPts val="0"/>
        </a:spcAft>
        <a:buClrTx/>
        <a:buSzTx/>
        <a:buFontTx/>
        <a:buNone/>
        <a:tabLst/>
        <a:defRPr b="0" baseline="0" cap="none" i="0" spc="0" strike="noStrike" sz="5600" u="none">
          <a:ln>
            <a:noFill/>
          </a:ln>
          <a:solidFill>
            <a:srgbClr val="FFFFFF"/>
          </a:solidFill>
          <a:uFillTx/>
          <a:latin typeface="+mn-lt"/>
          <a:ea typeface="+mn-ea"/>
          <a:cs typeface="+mn-cs"/>
          <a:sym typeface="Helvetica Light"/>
        </a:defRPr>
      </a:lvl9pPr>
    </p:titleStyle>
    <p:bodyStyle>
      <a:lvl1pPr marL="304800" marR="0" indent="-304800" algn="l" defTabSz="412750" rtl="0" latinLnBrk="0">
        <a:lnSpc>
          <a:spcPct val="100000"/>
        </a:lnSpc>
        <a:spcBef>
          <a:spcPts val="2900"/>
        </a:spcBef>
        <a:spcAft>
          <a:spcPts val="0"/>
        </a:spcAft>
        <a:buClrTx/>
        <a:buSzPct val="75000"/>
        <a:buFontTx/>
        <a:buChar char="•"/>
        <a:tabLst/>
        <a:defRPr b="0" baseline="0" cap="none" i="0" spc="0" strike="noStrike" sz="2600" u="none">
          <a:ln>
            <a:noFill/>
          </a:ln>
          <a:solidFill>
            <a:srgbClr val="FFFFFF"/>
          </a:solidFill>
          <a:uFillTx/>
          <a:latin typeface="+mn-lt"/>
          <a:ea typeface="+mn-ea"/>
          <a:cs typeface="+mn-cs"/>
          <a:sym typeface="Helvetica Light"/>
        </a:defRPr>
      </a:lvl1pPr>
      <a:lvl2pPr marL="914400" marR="0" indent="-304800" algn="l" defTabSz="412750" rtl="0" latinLnBrk="0">
        <a:lnSpc>
          <a:spcPct val="100000"/>
        </a:lnSpc>
        <a:spcBef>
          <a:spcPts val="2900"/>
        </a:spcBef>
        <a:spcAft>
          <a:spcPts val="0"/>
        </a:spcAft>
        <a:buClrTx/>
        <a:buSzPct val="75000"/>
        <a:buFontTx/>
        <a:buChar char="•"/>
        <a:tabLst/>
        <a:defRPr b="0" baseline="0" cap="none" i="0" spc="0" strike="noStrike" sz="2600" u="none">
          <a:ln>
            <a:noFill/>
          </a:ln>
          <a:solidFill>
            <a:srgbClr val="FFFFFF"/>
          </a:solidFill>
          <a:uFillTx/>
          <a:latin typeface="+mn-lt"/>
          <a:ea typeface="+mn-ea"/>
          <a:cs typeface="+mn-cs"/>
          <a:sym typeface="Helvetica Light"/>
        </a:defRPr>
      </a:lvl2pPr>
      <a:lvl3pPr marL="1524000" marR="0" indent="-304800" algn="l" defTabSz="412750" rtl="0" latinLnBrk="0">
        <a:lnSpc>
          <a:spcPct val="100000"/>
        </a:lnSpc>
        <a:spcBef>
          <a:spcPts val="2900"/>
        </a:spcBef>
        <a:spcAft>
          <a:spcPts val="0"/>
        </a:spcAft>
        <a:buClrTx/>
        <a:buSzPct val="75000"/>
        <a:buFontTx/>
        <a:buChar char="•"/>
        <a:tabLst/>
        <a:defRPr b="0" baseline="0" cap="none" i="0" spc="0" strike="noStrike" sz="2600" u="none">
          <a:ln>
            <a:noFill/>
          </a:ln>
          <a:solidFill>
            <a:srgbClr val="FFFFFF"/>
          </a:solidFill>
          <a:uFillTx/>
          <a:latin typeface="+mn-lt"/>
          <a:ea typeface="+mn-ea"/>
          <a:cs typeface="+mn-cs"/>
          <a:sym typeface="Helvetica Light"/>
        </a:defRPr>
      </a:lvl3pPr>
      <a:lvl4pPr marL="2133600" marR="0" indent="-304800" algn="l" defTabSz="412750" rtl="0" latinLnBrk="0">
        <a:lnSpc>
          <a:spcPct val="100000"/>
        </a:lnSpc>
        <a:spcBef>
          <a:spcPts val="2900"/>
        </a:spcBef>
        <a:spcAft>
          <a:spcPts val="0"/>
        </a:spcAft>
        <a:buClrTx/>
        <a:buSzPct val="75000"/>
        <a:buFontTx/>
        <a:buChar char="•"/>
        <a:tabLst/>
        <a:defRPr b="0" baseline="0" cap="none" i="0" spc="0" strike="noStrike" sz="2600" u="none">
          <a:ln>
            <a:noFill/>
          </a:ln>
          <a:solidFill>
            <a:srgbClr val="FFFFFF"/>
          </a:solidFill>
          <a:uFillTx/>
          <a:latin typeface="+mn-lt"/>
          <a:ea typeface="+mn-ea"/>
          <a:cs typeface="+mn-cs"/>
          <a:sym typeface="Helvetica Light"/>
        </a:defRPr>
      </a:lvl4pPr>
      <a:lvl5pPr marL="2743200" marR="0" indent="-304800" algn="l" defTabSz="412750" rtl="0" latinLnBrk="0">
        <a:lnSpc>
          <a:spcPct val="100000"/>
        </a:lnSpc>
        <a:spcBef>
          <a:spcPts val="2900"/>
        </a:spcBef>
        <a:spcAft>
          <a:spcPts val="0"/>
        </a:spcAft>
        <a:buClrTx/>
        <a:buSzPct val="75000"/>
        <a:buFontTx/>
        <a:buChar char="•"/>
        <a:tabLst/>
        <a:defRPr b="0" baseline="0" cap="none" i="0" spc="0" strike="noStrike" sz="2600" u="none">
          <a:ln>
            <a:noFill/>
          </a:ln>
          <a:solidFill>
            <a:srgbClr val="FFFFFF"/>
          </a:solidFill>
          <a:uFillTx/>
          <a:latin typeface="+mn-lt"/>
          <a:ea typeface="+mn-ea"/>
          <a:cs typeface="+mn-cs"/>
          <a:sym typeface="Helvetica Light"/>
        </a:defRPr>
      </a:lvl5pPr>
      <a:lvl6pPr marL="10972800" marR="0" indent="-7924800" algn="l" defTabSz="412750" rtl="0" latinLnBrk="0">
        <a:lnSpc>
          <a:spcPct val="100000"/>
        </a:lnSpc>
        <a:spcBef>
          <a:spcPts val="2900"/>
        </a:spcBef>
        <a:spcAft>
          <a:spcPts val="0"/>
        </a:spcAft>
        <a:buClrTx/>
        <a:buSzPct val="75000"/>
        <a:buFontTx/>
        <a:buChar char="•"/>
        <a:tabLst/>
        <a:defRPr b="0" baseline="0" cap="none" i="0" spc="0" strike="noStrike" sz="2600" u="none">
          <a:ln>
            <a:noFill/>
          </a:ln>
          <a:solidFill>
            <a:srgbClr val="FFFFFF"/>
          </a:solidFill>
          <a:uFillTx/>
          <a:latin typeface="+mn-lt"/>
          <a:ea typeface="+mn-ea"/>
          <a:cs typeface="+mn-cs"/>
          <a:sym typeface="Helvetica Light"/>
        </a:defRPr>
      </a:lvl6pPr>
      <a:lvl7pPr marL="11582400" marR="0" indent="-7924800" algn="l" defTabSz="412750" rtl="0" latinLnBrk="0">
        <a:lnSpc>
          <a:spcPct val="100000"/>
        </a:lnSpc>
        <a:spcBef>
          <a:spcPts val="2900"/>
        </a:spcBef>
        <a:spcAft>
          <a:spcPts val="0"/>
        </a:spcAft>
        <a:buClrTx/>
        <a:buSzPct val="75000"/>
        <a:buFontTx/>
        <a:buChar char="•"/>
        <a:tabLst/>
        <a:defRPr b="0" baseline="0" cap="none" i="0" spc="0" strike="noStrike" sz="2600" u="none">
          <a:ln>
            <a:noFill/>
          </a:ln>
          <a:solidFill>
            <a:srgbClr val="FFFFFF"/>
          </a:solidFill>
          <a:uFillTx/>
          <a:latin typeface="+mn-lt"/>
          <a:ea typeface="+mn-ea"/>
          <a:cs typeface="+mn-cs"/>
          <a:sym typeface="Helvetica Light"/>
        </a:defRPr>
      </a:lvl7pPr>
      <a:lvl8pPr marL="12192000" marR="0" indent="-7924800" algn="l" defTabSz="412750" rtl="0" latinLnBrk="0">
        <a:lnSpc>
          <a:spcPct val="100000"/>
        </a:lnSpc>
        <a:spcBef>
          <a:spcPts val="2900"/>
        </a:spcBef>
        <a:spcAft>
          <a:spcPts val="0"/>
        </a:spcAft>
        <a:buClrTx/>
        <a:buSzPct val="75000"/>
        <a:buFontTx/>
        <a:buChar char="•"/>
        <a:tabLst/>
        <a:defRPr b="0" baseline="0" cap="none" i="0" spc="0" strike="noStrike" sz="2600" u="none">
          <a:ln>
            <a:noFill/>
          </a:ln>
          <a:solidFill>
            <a:srgbClr val="FFFFFF"/>
          </a:solidFill>
          <a:uFillTx/>
          <a:latin typeface="+mn-lt"/>
          <a:ea typeface="+mn-ea"/>
          <a:cs typeface="+mn-cs"/>
          <a:sym typeface="Helvetica Light"/>
        </a:defRPr>
      </a:lvl8pPr>
      <a:lvl9pPr marL="12801600" marR="0" indent="-7924800" algn="l" defTabSz="412750" rtl="0" latinLnBrk="0">
        <a:lnSpc>
          <a:spcPct val="100000"/>
        </a:lnSpc>
        <a:spcBef>
          <a:spcPts val="2900"/>
        </a:spcBef>
        <a:spcAft>
          <a:spcPts val="0"/>
        </a:spcAft>
        <a:buClrTx/>
        <a:buSzPct val="75000"/>
        <a:buFontTx/>
        <a:buChar char="•"/>
        <a:tabLst/>
        <a:defRPr b="0" baseline="0" cap="none" i="0" spc="0" strike="noStrike" sz="2600" u="none">
          <a:ln>
            <a:noFill/>
          </a:ln>
          <a:solidFill>
            <a:srgbClr val="FFFFFF"/>
          </a:solidFill>
          <a:uFillTx/>
          <a:latin typeface="+mn-lt"/>
          <a:ea typeface="+mn-ea"/>
          <a:cs typeface="+mn-cs"/>
          <a:sym typeface="Helvetica Light"/>
        </a:defRPr>
      </a:lvl9pPr>
    </p:bodyStyle>
    <p:otherStyle>
      <a:lvl1pPr marL="0" marR="0" indent="0" algn="ctr" defTabSz="41275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1pPr>
      <a:lvl2pPr marL="0" marR="0" indent="228600" algn="ctr" defTabSz="41275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2pPr>
      <a:lvl3pPr marL="0" marR="0" indent="457200" algn="ctr" defTabSz="41275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3pPr>
      <a:lvl4pPr marL="0" marR="0" indent="685800" algn="ctr" defTabSz="41275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4pPr>
      <a:lvl5pPr marL="0" marR="0" indent="914400" algn="ctr" defTabSz="41275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5pPr>
      <a:lvl6pPr marL="0" marR="0" indent="1143000" algn="ctr" defTabSz="41275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6pPr>
      <a:lvl7pPr marL="0" marR="0" indent="1371600" algn="ctr" defTabSz="41275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7pPr>
      <a:lvl8pPr marL="0" marR="0" indent="1600200" algn="ctr" defTabSz="41275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8pPr>
      <a:lvl9pPr marL="0" marR="0" indent="1828800" algn="ctr" defTabSz="412750" latinLnBrk="0">
        <a:lnSpc>
          <a:spcPct val="100000"/>
        </a:lnSpc>
        <a:spcBef>
          <a:spcPts val="0"/>
        </a:spcBef>
        <a:spcAft>
          <a:spcPts val="0"/>
        </a:spcAft>
        <a:buClrTx/>
        <a:buSzTx/>
        <a:buFontTx/>
        <a:buNone/>
        <a:tabLst/>
        <a:defRPr b="0" baseline="0" cap="none" i="0" spc="0" strike="noStrike" sz="12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hyperlink" Target="http://gilb.com" TargetMode="External"/><Relationship Id="rId4" Type="http://schemas.openxmlformats.org/officeDocument/2006/relationships/image" Target="../media/image3.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6.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 Id="rId3" Type="http://schemas.openxmlformats.org/officeDocument/2006/relationships/image" Target="../media/image1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2.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18.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 Id="rId3" Type="http://schemas.openxmlformats.org/officeDocument/2006/relationships/image" Target="../media/image1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3.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png"/><Relationship Id="rId3" Type="http://schemas.openxmlformats.org/officeDocument/2006/relationships/image" Target="../media/image1.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9.png"/><Relationship Id="rId3" Type="http://schemas.openxmlformats.org/officeDocument/2006/relationships/image" Target="../media/image1.png"/><Relationship Id="rId4" Type="http://schemas.openxmlformats.org/officeDocument/2006/relationships/image" Target="../media/image20.png"/><Relationship Id="rId5" Type="http://schemas.openxmlformats.org/officeDocument/2006/relationships/image" Target="../media/image21.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2.png"/><Relationship Id="rId3" Type="http://schemas.openxmlformats.org/officeDocument/2006/relationships/image" Target="../media/image1.png"/><Relationship Id="rId4" Type="http://schemas.openxmlformats.org/officeDocument/2006/relationships/image" Target="../media/image21.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23.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23.pn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image" Target="../media/image2.tif"/><Relationship Id="rId4" Type="http://schemas.openxmlformats.org/officeDocument/2006/relationships/image" Target="../media/image23.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1.tif"/><Relationship Id="rId3" Type="http://schemas.openxmlformats.org/officeDocument/2006/relationships/image" Target="../media/image23.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png"/><Relationship Id="rId3" Type="http://schemas.openxmlformats.org/officeDocument/2006/relationships/image" Target="../media/image25.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4.png"/><Relationship Id="rId3" Type="http://schemas.openxmlformats.org/officeDocument/2006/relationships/image" Target="../media/image25.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27.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6.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17.pn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 Id="rId3" Type="http://schemas.openxmlformats.org/officeDocument/2006/relationships/image" Target="../media/image27.pn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27.png"/><Relationship Id="rId3" Type="http://schemas.openxmlformats.org/officeDocument/2006/relationships/image" Target="../media/image2.pn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28.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 Id="rId3" Type="http://schemas.openxmlformats.org/officeDocument/2006/relationships/image" Target="../media/image30.pn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29.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2.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35.png"/><Relationship Id="rId3" Type="http://schemas.openxmlformats.org/officeDocument/2006/relationships/image" Target="../media/image17.pn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 Id="rId3" Type="http://schemas.openxmlformats.org/officeDocument/2006/relationships/image" Target="../media/image30.pn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image" Target="../media/image31.png"/><Relationship Id="rId3" Type="http://schemas.openxmlformats.org/officeDocument/2006/relationships/image" Target="../media/image32.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0.png"/><Relationship Id="rId7" Type="http://schemas.openxmlformats.org/officeDocument/2006/relationships/image" Target="../media/image2.png"/><Relationship Id="rId8" Type="http://schemas.openxmlformats.org/officeDocument/2006/relationships/image" Target="../media/image1.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5.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6.png"/><Relationship Id="rId6" Type="http://schemas.openxmlformats.org/officeDocument/2006/relationships/image" Target="../media/image37.pn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6.xml"/><Relationship Id="rId3" Type="http://schemas.openxmlformats.org/officeDocument/2006/relationships/image" Target="../media/image38.png"/><Relationship Id="rId4" Type="http://schemas.openxmlformats.org/officeDocument/2006/relationships/image" Target="../media/image21.png"/><Relationship Id="rId5" Type="http://schemas.openxmlformats.org/officeDocument/2006/relationships/image" Target="../media/image2.png"/><Relationship Id="rId6" Type="http://schemas.openxmlformats.org/officeDocument/2006/relationships/image" Target="../media/image1.pn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pn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2.png"/><Relationship Id="rId5" Type="http://schemas.openxmlformats.org/officeDocument/2006/relationships/image" Target="../media/image1.pn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9.xml"/></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 Id="rId3" Type="http://schemas.openxmlformats.org/officeDocument/2006/relationships/image" Target="../media/image41.pn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0.png"/><Relationship Id="rId3" Type="http://schemas.openxmlformats.org/officeDocument/2006/relationships/image" Target="../media/image2.pn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 Id="rId3" Type="http://schemas.openxmlformats.org/officeDocument/2006/relationships/image" Target="../media/image41.pn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41.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2.pn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3.xml"/><Relationship Id="rId3" Type="http://schemas.openxmlformats.org/officeDocument/2006/relationships/image" Target="../media/image43.pn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5.xml"/><Relationship Id="rId3" Type="http://schemas.openxmlformats.org/officeDocument/2006/relationships/image" Target="../media/image43.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6.xml"/><Relationship Id="rId3" Type="http://schemas.openxmlformats.org/officeDocument/2006/relationships/image" Target="../media/image43.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png"/><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0" name="Shape 250"/>
          <p:cNvSpPr/>
          <p:nvPr>
            <p:ph type="body" sz="quarter" idx="1"/>
          </p:nvPr>
        </p:nvSpPr>
        <p:spPr>
          <a:xfrm>
            <a:off x="1524000" y="4491037"/>
            <a:ext cx="9144000" cy="1655762"/>
          </a:xfrm>
          <a:prstGeom prst="rect">
            <a:avLst/>
          </a:prstGeom>
        </p:spPr>
        <p:txBody>
          <a:bodyPr/>
          <a:lstStyle/>
          <a:p>
            <a:pPr defTabSz="429768">
              <a:spcBef>
                <a:spcPts val="400"/>
              </a:spcBef>
              <a:defRPr b="1" sz="2020">
                <a:latin typeface="Verdana"/>
                <a:ea typeface="Verdana"/>
                <a:cs typeface="Verdana"/>
                <a:sym typeface="Verdana"/>
              </a:defRPr>
            </a:pPr>
            <a:r>
              <a:t>Power Planning Principles</a:t>
            </a:r>
          </a:p>
          <a:p>
            <a:pPr defTabSz="429768">
              <a:spcBef>
                <a:spcPts val="400"/>
              </a:spcBef>
              <a:defRPr sz="1128">
                <a:latin typeface="Verdana"/>
                <a:ea typeface="Verdana"/>
                <a:cs typeface="Verdana"/>
                <a:sym typeface="Verdana"/>
              </a:defRPr>
            </a:pPr>
            <a:r>
              <a:t>Tom Gilb</a:t>
            </a:r>
          </a:p>
          <a:p>
            <a:pPr defTabSz="429768">
              <a:spcBef>
                <a:spcPts val="400"/>
              </a:spcBef>
              <a:defRPr sz="1128">
                <a:latin typeface="Verdana"/>
                <a:ea typeface="Verdana"/>
                <a:cs typeface="Verdana"/>
                <a:sym typeface="Verdana"/>
              </a:defRPr>
            </a:pPr>
            <a:r>
              <a:t>Methods Inventor, Grandfather of Agile</a:t>
            </a:r>
          </a:p>
          <a:p>
            <a:pPr defTabSz="429768">
              <a:spcBef>
                <a:spcPts val="400"/>
              </a:spcBef>
              <a:defRPr sz="1128">
                <a:latin typeface="Verdana"/>
                <a:ea typeface="Verdana"/>
                <a:cs typeface="Verdana"/>
                <a:sym typeface="Verdana"/>
              </a:defRPr>
            </a:pPr>
            <a:r>
              <a:rPr u="sng">
                <a:solidFill>
                  <a:srgbClr val="0563C1"/>
                </a:solidFill>
                <a:uFill>
                  <a:solidFill>
                    <a:srgbClr val="0563C1"/>
                  </a:solidFill>
                </a:uFill>
                <a:hlinkClick r:id="rId3" invalidUrl="" action="" tgtFrame="" tooltip="" history="1" highlightClick="0" endSnd="0"/>
              </a:rPr>
              <a:t>gilb.com</a:t>
            </a:r>
          </a:p>
          <a:p>
            <a:pPr defTabSz="429768">
              <a:spcBef>
                <a:spcPts val="400"/>
              </a:spcBef>
              <a:defRPr sz="1128">
                <a:latin typeface="Verdana"/>
                <a:ea typeface="Verdana"/>
                <a:cs typeface="Verdana"/>
                <a:sym typeface="Verdana"/>
              </a:defRPr>
            </a:pPr>
            <a:r>
              <a:t>45 minute talk</a:t>
            </a:r>
          </a:p>
          <a:p>
            <a:pPr defTabSz="429768">
              <a:spcBef>
                <a:spcPts val="400"/>
              </a:spcBef>
              <a:defRPr sz="1128">
                <a:latin typeface="Verdana"/>
                <a:ea typeface="Verdana"/>
                <a:cs typeface="Verdana"/>
                <a:sym typeface="Verdana"/>
              </a:defRPr>
            </a:pPr>
            <a:r>
              <a:t>immediately followed by a talk discussion session</a:t>
            </a:r>
          </a:p>
          <a:p>
            <a:pPr defTabSz="429768">
              <a:spcBef>
                <a:spcPts val="400"/>
              </a:spcBef>
              <a:defRPr sz="1128">
                <a:latin typeface="Verdana"/>
                <a:ea typeface="Verdana"/>
                <a:cs typeface="Verdana"/>
                <a:sym typeface="Verdana"/>
              </a:defRPr>
            </a:pPr>
            <a:r>
              <a:t>Version 19 April 2016 2223 PST tsg</a:t>
            </a:r>
          </a:p>
        </p:txBody>
      </p:sp>
      <p:pic>
        <p:nvPicPr>
          <p:cNvPr id="251" name="image2.png"/>
          <p:cNvPicPr>
            <a:picLocks noChangeAspect="1"/>
          </p:cNvPicPr>
          <p:nvPr/>
        </p:nvPicPr>
        <p:blipFill>
          <a:blip r:embed="rId4">
            <a:extLst/>
          </a:blip>
          <a:stretch>
            <a:fillRect/>
          </a:stretch>
        </p:blipFill>
        <p:spPr>
          <a:xfrm>
            <a:off x="1066800" y="1279331"/>
            <a:ext cx="10058400" cy="2829801"/>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5" name="Shape 295"/>
          <p:cNvSpPr/>
          <p:nvPr>
            <p:ph type="title"/>
          </p:nvPr>
        </p:nvSpPr>
        <p:spPr>
          <a:xfrm>
            <a:off x="0" y="1031954"/>
            <a:ext cx="12192000" cy="1143001"/>
          </a:xfrm>
          <a:prstGeom prst="rect">
            <a:avLst/>
          </a:prstGeom>
        </p:spPr>
        <p:txBody>
          <a:bodyPr/>
          <a:lstStyle>
            <a:lvl1pPr>
              <a:defRPr sz="5000"/>
            </a:lvl1pPr>
          </a:lstStyle>
          <a:p>
            <a:pPr/>
            <a:r>
              <a:t>Power Planning Practices - Clarity</a:t>
            </a:r>
          </a:p>
        </p:txBody>
      </p:sp>
      <p:sp>
        <p:nvSpPr>
          <p:cNvPr id="296" name="Shape 296"/>
          <p:cNvSpPr/>
          <p:nvPr>
            <p:ph type="body" sz="half" idx="1"/>
          </p:nvPr>
        </p:nvSpPr>
        <p:spPr>
          <a:xfrm>
            <a:off x="279416" y="2174954"/>
            <a:ext cx="5126420" cy="5476842"/>
          </a:xfrm>
          <a:prstGeom prst="rect">
            <a:avLst/>
          </a:prstGeom>
        </p:spPr>
        <p:txBody>
          <a:bodyPr/>
          <a:lstStyle/>
          <a:p>
            <a:pPr marL="289608" indent="-289608" defTabSz="317817">
              <a:spcBef>
                <a:spcPts val="1700"/>
              </a:spcBef>
              <a:buSzPct val="100000"/>
              <a:buAutoNum type="arabicPeriod" startAt="1"/>
              <a:defRPr sz="1693"/>
            </a:pPr>
            <a:r>
              <a:rPr b="1">
                <a:latin typeface="Helvetica"/>
                <a:ea typeface="Helvetica"/>
                <a:cs typeface="Helvetica"/>
                <a:sym typeface="Helvetica"/>
              </a:rPr>
              <a:t>Tag the Plan Element:</a:t>
            </a:r>
            <a:r>
              <a:t> for reuse, and detail</a:t>
            </a:r>
          </a:p>
          <a:p>
            <a:pPr marL="289608" indent="-289608" defTabSz="317817">
              <a:spcBef>
                <a:spcPts val="1700"/>
              </a:spcBef>
              <a:buSzPct val="100000"/>
              <a:buAutoNum type="arabicPeriod" startAt="1"/>
              <a:defRPr sz="1693"/>
            </a:pPr>
            <a:r>
              <a:rPr b="1">
                <a:latin typeface="Helvetica"/>
                <a:ea typeface="Helvetica"/>
                <a:cs typeface="Helvetica"/>
                <a:sym typeface="Helvetica"/>
              </a:rPr>
              <a:t>Classify</a:t>
            </a:r>
            <a:r>
              <a:t> the Plan Element so it knows  its place: Type</a:t>
            </a:r>
          </a:p>
          <a:p>
            <a:pPr marL="289608" indent="-289608" defTabSz="317817">
              <a:spcBef>
                <a:spcPts val="1700"/>
              </a:spcBef>
              <a:buSzPct val="100000"/>
              <a:buAutoNum type="arabicPeriod" startAt="1"/>
              <a:defRPr sz="1693"/>
            </a:pPr>
            <a:r>
              <a:rPr b="1">
                <a:latin typeface="Helvetica"/>
                <a:ea typeface="Helvetica"/>
                <a:cs typeface="Helvetica"/>
                <a:sym typeface="Helvetica"/>
              </a:rPr>
              <a:t>Summarize</a:t>
            </a:r>
            <a:r>
              <a:t> the Idea (Ambition,Gist) but that is not enough</a:t>
            </a:r>
          </a:p>
          <a:p>
            <a:pPr marL="289608" indent="-289608" defTabSz="317817">
              <a:spcBef>
                <a:spcPts val="1700"/>
              </a:spcBef>
              <a:buSzPct val="100000"/>
              <a:buAutoNum type="arabicPeriod" startAt="1"/>
              <a:defRPr sz="1693"/>
            </a:pPr>
            <a:r>
              <a:rPr b="1">
                <a:latin typeface="Helvetica"/>
                <a:ea typeface="Helvetica"/>
                <a:cs typeface="Helvetica"/>
                <a:sym typeface="Helvetica"/>
              </a:rPr>
              <a:t>Define</a:t>
            </a:r>
            <a:r>
              <a:t> the Idea </a:t>
            </a:r>
            <a:r>
              <a:rPr b="1">
                <a:latin typeface="Helvetica"/>
                <a:ea typeface="Helvetica"/>
                <a:cs typeface="Helvetica"/>
                <a:sym typeface="Helvetica"/>
              </a:rPr>
              <a:t>sufficiently</a:t>
            </a:r>
            <a:r>
              <a:t> for purpose</a:t>
            </a:r>
          </a:p>
          <a:p>
            <a:pPr marL="289608" indent="-289608" defTabSz="317817">
              <a:spcBef>
                <a:spcPts val="1700"/>
              </a:spcBef>
              <a:buSzPct val="100000"/>
              <a:buAutoNum type="arabicPeriod" startAt="1"/>
              <a:defRPr sz="1693"/>
            </a:pPr>
            <a:r>
              <a:rPr b="1">
                <a:latin typeface="Helvetica"/>
                <a:ea typeface="Helvetica"/>
                <a:cs typeface="Helvetica"/>
                <a:sym typeface="Helvetica"/>
              </a:rPr>
              <a:t>Define</a:t>
            </a:r>
            <a:r>
              <a:t> </a:t>
            </a:r>
            <a:r>
              <a:rPr b="1">
                <a:latin typeface="Helvetica"/>
                <a:ea typeface="Helvetica"/>
                <a:cs typeface="Helvetica"/>
                <a:sym typeface="Helvetica"/>
              </a:rPr>
              <a:t>variables</a:t>
            </a:r>
            <a:r>
              <a:t> with a Scale</a:t>
            </a:r>
          </a:p>
          <a:p>
            <a:pPr marL="289608" indent="-289608" defTabSz="317817">
              <a:spcBef>
                <a:spcPts val="1700"/>
              </a:spcBef>
              <a:buSzPct val="100000"/>
              <a:buAutoNum type="arabicPeriod" startAt="1"/>
              <a:defRPr sz="1693"/>
            </a:pPr>
            <a:r>
              <a:rPr b="1">
                <a:latin typeface="Helvetica"/>
                <a:ea typeface="Helvetica"/>
                <a:cs typeface="Helvetica"/>
                <a:sym typeface="Helvetica"/>
              </a:rPr>
              <a:t>Decompose Compound ideas</a:t>
            </a:r>
            <a:r>
              <a:t> to explicit sets of ideas</a:t>
            </a:r>
          </a:p>
          <a:p>
            <a:pPr marL="289608" indent="-289608" defTabSz="317817">
              <a:spcBef>
                <a:spcPts val="1700"/>
              </a:spcBef>
              <a:buSzPct val="100000"/>
              <a:buAutoNum type="arabicPeriod" startAt="1"/>
              <a:defRPr sz="1693"/>
            </a:pPr>
            <a:r>
              <a:rPr b="1">
                <a:latin typeface="Helvetica"/>
                <a:ea typeface="Helvetica"/>
                <a:cs typeface="Helvetica"/>
                <a:sym typeface="Helvetica"/>
              </a:rPr>
              <a:t>Estimate</a:t>
            </a:r>
            <a:r>
              <a:t> the </a:t>
            </a:r>
            <a:r>
              <a:rPr b="1">
                <a:latin typeface="Helvetica"/>
                <a:ea typeface="Helvetica"/>
                <a:cs typeface="Helvetica"/>
                <a:sym typeface="Helvetica"/>
              </a:rPr>
              <a:t>current level</a:t>
            </a:r>
            <a:r>
              <a:t> for you and competitors</a:t>
            </a:r>
          </a:p>
          <a:p>
            <a:pPr marL="289608" indent="-289608" defTabSz="317817">
              <a:spcBef>
                <a:spcPts val="1700"/>
              </a:spcBef>
              <a:buSzPct val="100000"/>
              <a:buAutoNum type="arabicPeriod" startAt="1"/>
              <a:defRPr sz="1693"/>
            </a:pPr>
            <a:r>
              <a:rPr b="1">
                <a:latin typeface="Helvetica"/>
                <a:ea typeface="Helvetica"/>
                <a:cs typeface="Helvetica"/>
                <a:sym typeface="Helvetica"/>
              </a:rPr>
              <a:t>Determine</a:t>
            </a:r>
            <a:r>
              <a:t> the </a:t>
            </a:r>
            <a:r>
              <a:rPr b="1">
                <a:latin typeface="Helvetica"/>
                <a:ea typeface="Helvetica"/>
                <a:cs typeface="Helvetica"/>
                <a:sym typeface="Helvetica"/>
              </a:rPr>
              <a:t>worst acceptable leveler</a:t>
            </a:r>
            <a:r>
              <a:t> delivery</a:t>
            </a:r>
          </a:p>
          <a:p>
            <a:pPr marL="289608" indent="-289608" defTabSz="317817">
              <a:spcBef>
                <a:spcPts val="1700"/>
              </a:spcBef>
              <a:buSzPct val="100000"/>
              <a:buAutoNum type="arabicPeriod" startAt="1"/>
              <a:defRPr sz="1693"/>
            </a:pPr>
            <a:r>
              <a:rPr b="1">
                <a:latin typeface="Helvetica"/>
                <a:ea typeface="Helvetica"/>
                <a:cs typeface="Helvetica"/>
                <a:sym typeface="Helvetica"/>
              </a:rPr>
              <a:t>Determine</a:t>
            </a:r>
            <a:r>
              <a:t> the </a:t>
            </a:r>
            <a:r>
              <a:rPr b="1">
                <a:latin typeface="Helvetica"/>
                <a:ea typeface="Helvetica"/>
                <a:cs typeface="Helvetica"/>
                <a:sym typeface="Helvetica"/>
              </a:rPr>
              <a:t>success level</a:t>
            </a:r>
            <a:r>
              <a:t>: for various stakeholders and conditions</a:t>
            </a:r>
          </a:p>
        </p:txBody>
      </p:sp>
      <p:sp>
        <p:nvSpPr>
          <p:cNvPr id="297" name="Shape 297"/>
          <p:cNvSpPr/>
          <p:nvPr/>
        </p:nvSpPr>
        <p:spPr>
          <a:xfrm>
            <a:off x="6692900" y="2229918"/>
            <a:ext cx="3344055"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l" defTabSz="914400">
              <a:defRPr b="1" sz="1800" u="sng">
                <a:solidFill>
                  <a:srgbClr val="000000"/>
                </a:solidFill>
                <a:latin typeface="Trebuchet MS"/>
                <a:ea typeface="Trebuchet MS"/>
                <a:cs typeface="Trebuchet MS"/>
                <a:sym typeface="Trebuchet MS"/>
              </a:defRPr>
            </a:lvl1pPr>
          </a:lstStyle>
          <a:p>
            <a:pPr/>
            <a:r>
              <a:t>Chip.Layer.Design Reusability:</a:t>
            </a:r>
          </a:p>
        </p:txBody>
      </p:sp>
      <p:sp>
        <p:nvSpPr>
          <p:cNvPr id="298" name="Shape 298"/>
          <p:cNvSpPr/>
          <p:nvPr/>
        </p:nvSpPr>
        <p:spPr>
          <a:xfrm>
            <a:off x="7027480" y="2790041"/>
            <a:ext cx="4303103"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Type</a:t>
            </a:r>
            <a:r>
              <a:t>: Critical Chip Quality Requirement.</a:t>
            </a:r>
          </a:p>
        </p:txBody>
      </p:sp>
      <p:sp>
        <p:nvSpPr>
          <p:cNvPr id="299" name="Shape 299"/>
          <p:cNvSpPr/>
          <p:nvPr/>
        </p:nvSpPr>
        <p:spPr>
          <a:xfrm>
            <a:off x="7027480" y="3350164"/>
            <a:ext cx="5126420"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Ambition</a:t>
            </a:r>
            <a:r>
              <a:t>: The basic design can easily be reused</a:t>
            </a:r>
          </a:p>
          <a:p>
            <a:pPr algn="l" defTabSz="914400">
              <a:defRPr sz="1800">
                <a:solidFill>
                  <a:srgbClr val="000000"/>
                </a:solidFill>
                <a:latin typeface="Trebuchet MS"/>
                <a:ea typeface="Trebuchet MS"/>
                <a:cs typeface="Trebuchet MS"/>
                <a:sym typeface="Trebuchet MS"/>
              </a:defRPr>
            </a:pPr>
            <a:r>
              <a:t> for the widest variety of customer variations.</a:t>
            </a:r>
          </a:p>
        </p:txBody>
      </p:sp>
      <p:sp>
        <p:nvSpPr>
          <p:cNvPr id="300" name="Shape 300"/>
          <p:cNvSpPr/>
          <p:nvPr/>
        </p:nvSpPr>
        <p:spPr>
          <a:xfrm>
            <a:off x="7027480" y="4329579"/>
            <a:ext cx="4932200"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Scale</a:t>
            </a:r>
            <a:r>
              <a:t>: % of new designs from defined [Sphere]</a:t>
            </a:r>
          </a:p>
          <a:p>
            <a:pPr algn="l" defTabSz="914400">
              <a:defRPr sz="1800">
                <a:solidFill>
                  <a:srgbClr val="000000"/>
                </a:solidFill>
                <a:latin typeface="Trebuchet MS"/>
                <a:ea typeface="Trebuchet MS"/>
                <a:cs typeface="Trebuchet MS"/>
                <a:sym typeface="Trebuchet MS"/>
              </a:defRPr>
            </a:pPr>
            <a:r>
              <a:t>that can Economically reuse the Initial design.</a:t>
            </a:r>
          </a:p>
        </p:txBody>
      </p:sp>
      <p:sp>
        <p:nvSpPr>
          <p:cNvPr id="301" name="Shape 301"/>
          <p:cNvSpPr/>
          <p:nvPr/>
        </p:nvSpPr>
        <p:spPr>
          <a:xfrm>
            <a:off x="7320485" y="5852662"/>
            <a:ext cx="3545978"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b="1" sz="1800">
                <a:solidFill>
                  <a:srgbClr val="000000"/>
                </a:solidFill>
                <a:latin typeface="Trebuchet MS"/>
                <a:ea typeface="Trebuchet MS"/>
                <a:cs typeface="Trebuchet MS"/>
                <a:sym typeface="Trebuchet MS"/>
              </a:defRPr>
            </a:pPr>
            <a:r>
              <a:t>Past</a:t>
            </a:r>
            <a:r>
              <a:rPr b="0"/>
              <a:t> [2016, Sphere = Phones] </a:t>
            </a:r>
            <a:r>
              <a:t>10</a:t>
            </a:r>
            <a:r>
              <a:rPr b="0"/>
              <a:t>%</a:t>
            </a:r>
          </a:p>
        </p:txBody>
      </p:sp>
      <p:sp>
        <p:nvSpPr>
          <p:cNvPr id="302" name="Shape 302"/>
          <p:cNvSpPr/>
          <p:nvPr/>
        </p:nvSpPr>
        <p:spPr>
          <a:xfrm>
            <a:off x="7301621" y="6469721"/>
            <a:ext cx="409426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b="1" sz="1800">
                <a:solidFill>
                  <a:srgbClr val="000000"/>
                </a:solidFill>
                <a:latin typeface="Trebuchet MS"/>
                <a:ea typeface="Trebuchet MS"/>
                <a:cs typeface="Trebuchet MS"/>
                <a:sym typeface="Trebuchet MS"/>
              </a:defRPr>
            </a:pPr>
            <a:r>
              <a:t>Tolerable</a:t>
            </a:r>
            <a:r>
              <a:rPr b="0"/>
              <a:t> [2017, Sphere = Phones] </a:t>
            </a:r>
            <a:r>
              <a:t>20</a:t>
            </a:r>
            <a:r>
              <a:rPr b="0"/>
              <a:t>%</a:t>
            </a:r>
          </a:p>
        </p:txBody>
      </p:sp>
      <p:sp>
        <p:nvSpPr>
          <p:cNvPr id="303" name="Shape 303"/>
          <p:cNvSpPr/>
          <p:nvPr/>
        </p:nvSpPr>
        <p:spPr>
          <a:xfrm>
            <a:off x="7301621" y="7109045"/>
            <a:ext cx="358370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b="1" sz="1800">
                <a:solidFill>
                  <a:srgbClr val="000000"/>
                </a:solidFill>
                <a:latin typeface="Trebuchet MS"/>
                <a:ea typeface="Trebuchet MS"/>
                <a:cs typeface="Trebuchet MS"/>
                <a:sym typeface="Trebuchet MS"/>
              </a:defRPr>
            </a:pPr>
            <a:r>
              <a:t>Goal</a:t>
            </a:r>
            <a:r>
              <a:rPr b="0"/>
              <a:t> [2019, Sphere = Phones] </a:t>
            </a:r>
            <a:r>
              <a:t>70</a:t>
            </a:r>
            <a:r>
              <a:rPr b="0"/>
              <a:t>%</a:t>
            </a:r>
          </a:p>
        </p:txBody>
      </p:sp>
      <p:pic>
        <p:nvPicPr>
          <p:cNvPr id="304" name=""/>
          <p:cNvPicPr>
            <a:picLocks noChangeAspect="0"/>
          </p:cNvPicPr>
          <p:nvPr/>
        </p:nvPicPr>
        <p:blipFill>
          <a:blip r:embed="rId2">
            <a:extLst/>
          </a:blip>
          <a:stretch>
            <a:fillRect/>
          </a:stretch>
        </p:blipFill>
        <p:spPr>
          <a:xfrm>
            <a:off x="5082356" y="2182467"/>
            <a:ext cx="1458047" cy="405592"/>
          </a:xfrm>
          <a:prstGeom prst="rect">
            <a:avLst/>
          </a:prstGeom>
        </p:spPr>
      </p:pic>
      <p:pic>
        <p:nvPicPr>
          <p:cNvPr id="306" name=""/>
          <p:cNvPicPr>
            <a:picLocks noChangeAspect="0"/>
          </p:cNvPicPr>
          <p:nvPr/>
        </p:nvPicPr>
        <p:blipFill>
          <a:blip r:embed="rId2">
            <a:extLst/>
          </a:blip>
          <a:stretch>
            <a:fillRect/>
          </a:stretch>
        </p:blipFill>
        <p:spPr>
          <a:xfrm>
            <a:off x="5405835" y="2766316"/>
            <a:ext cx="1458046" cy="405591"/>
          </a:xfrm>
          <a:prstGeom prst="rect">
            <a:avLst/>
          </a:prstGeom>
        </p:spPr>
      </p:pic>
      <p:pic>
        <p:nvPicPr>
          <p:cNvPr id="308" name=""/>
          <p:cNvPicPr>
            <a:picLocks noChangeAspect="0"/>
          </p:cNvPicPr>
          <p:nvPr/>
        </p:nvPicPr>
        <p:blipFill>
          <a:blip r:embed="rId3">
            <a:extLst/>
          </a:blip>
          <a:stretch>
            <a:fillRect/>
          </a:stretch>
        </p:blipFill>
        <p:spPr>
          <a:xfrm>
            <a:off x="5493441" y="3350164"/>
            <a:ext cx="1370441" cy="405592"/>
          </a:xfrm>
          <a:prstGeom prst="rect">
            <a:avLst/>
          </a:prstGeom>
        </p:spPr>
      </p:pic>
      <p:pic>
        <p:nvPicPr>
          <p:cNvPr id="310" name=""/>
          <p:cNvPicPr>
            <a:picLocks noChangeAspect="0"/>
          </p:cNvPicPr>
          <p:nvPr/>
        </p:nvPicPr>
        <p:blipFill>
          <a:blip r:embed="rId4">
            <a:extLst/>
          </a:blip>
          <a:stretch>
            <a:fillRect/>
          </a:stretch>
        </p:blipFill>
        <p:spPr>
          <a:xfrm>
            <a:off x="5617937" y="4329579"/>
            <a:ext cx="1245945" cy="405592"/>
          </a:xfrm>
          <a:prstGeom prst="rect">
            <a:avLst/>
          </a:prstGeom>
        </p:spPr>
      </p:pic>
      <p:pic>
        <p:nvPicPr>
          <p:cNvPr id="312" name=""/>
          <p:cNvPicPr>
            <a:picLocks noChangeAspect="0"/>
          </p:cNvPicPr>
          <p:nvPr/>
        </p:nvPicPr>
        <p:blipFill>
          <a:blip r:embed="rId4">
            <a:extLst/>
          </a:blip>
          <a:stretch>
            <a:fillRect/>
          </a:stretch>
        </p:blipFill>
        <p:spPr>
          <a:xfrm>
            <a:off x="5617937" y="5828937"/>
            <a:ext cx="1245945" cy="405591"/>
          </a:xfrm>
          <a:prstGeom prst="rect">
            <a:avLst/>
          </a:prstGeom>
        </p:spPr>
      </p:pic>
      <p:pic>
        <p:nvPicPr>
          <p:cNvPr id="314" name=""/>
          <p:cNvPicPr>
            <a:picLocks noChangeAspect="0"/>
          </p:cNvPicPr>
          <p:nvPr/>
        </p:nvPicPr>
        <p:blipFill>
          <a:blip r:embed="rId4">
            <a:extLst/>
          </a:blip>
          <a:stretch>
            <a:fillRect/>
          </a:stretch>
        </p:blipFill>
        <p:spPr>
          <a:xfrm>
            <a:off x="5617937" y="6476691"/>
            <a:ext cx="1245945" cy="405592"/>
          </a:xfrm>
          <a:prstGeom prst="rect">
            <a:avLst/>
          </a:prstGeom>
        </p:spPr>
      </p:pic>
      <p:pic>
        <p:nvPicPr>
          <p:cNvPr id="316" name=""/>
          <p:cNvPicPr>
            <a:picLocks noChangeAspect="0"/>
          </p:cNvPicPr>
          <p:nvPr/>
        </p:nvPicPr>
        <p:blipFill>
          <a:blip r:embed="rId4">
            <a:extLst/>
          </a:blip>
          <a:stretch>
            <a:fillRect/>
          </a:stretch>
        </p:blipFill>
        <p:spPr>
          <a:xfrm>
            <a:off x="5617937" y="7128908"/>
            <a:ext cx="1245945" cy="405592"/>
          </a:xfrm>
          <a:prstGeom prst="rect">
            <a:avLst/>
          </a:prstGeom>
        </p:spPr>
      </p:pic>
      <p:sp>
        <p:nvSpPr>
          <p:cNvPr id="318" name="Shape 318"/>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1. Crystal Clear Concerns</a:t>
            </a:r>
          </a:p>
        </p:txBody>
      </p:sp>
      <p:pic>
        <p:nvPicPr>
          <p:cNvPr id="319" name="Screen Shot 2016-04-15 at 02.17.06.png"/>
          <p:cNvPicPr>
            <a:picLocks noChangeAspect="1"/>
          </p:cNvPicPr>
          <p:nvPr/>
        </p:nvPicPr>
        <p:blipFill>
          <a:blip r:embed="rId5">
            <a:extLst/>
          </a:blip>
          <a:stretch>
            <a:fillRect/>
          </a:stretch>
        </p:blipFill>
        <p:spPr>
          <a:xfrm>
            <a:off x="36717" y="1139182"/>
            <a:ext cx="12118566" cy="680948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0" advTm="2000"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body" sz="half" idx="1"/>
          </p:nvPr>
        </p:nvSpPr>
        <p:spPr>
          <a:xfrm>
            <a:off x="279416" y="1143000"/>
            <a:ext cx="5126420" cy="5476842"/>
          </a:xfrm>
          <a:prstGeom prst="rect">
            <a:avLst/>
          </a:prstGeom>
        </p:spPr>
        <p:txBody>
          <a:bodyPr/>
          <a:lstStyle/>
          <a:p>
            <a:pPr marL="289608" indent="-289608" defTabSz="317817">
              <a:spcBef>
                <a:spcPts val="1700"/>
              </a:spcBef>
              <a:buSzPct val="100000"/>
              <a:buAutoNum type="arabicPeriod" startAt="1"/>
              <a:defRPr sz="1693"/>
            </a:pPr>
            <a:r>
              <a:rPr b="1">
                <a:latin typeface="Helvetica"/>
                <a:ea typeface="Helvetica"/>
                <a:cs typeface="Helvetica"/>
                <a:sym typeface="Helvetica"/>
              </a:rPr>
              <a:t>Tag the Plan Element:</a:t>
            </a:r>
            <a:r>
              <a:t> for reuse, and detail</a:t>
            </a:r>
          </a:p>
          <a:p>
            <a:pPr marL="289608" indent="-289608" defTabSz="317817">
              <a:spcBef>
                <a:spcPts val="1700"/>
              </a:spcBef>
              <a:buSzPct val="100000"/>
              <a:buAutoNum type="arabicPeriod" startAt="1"/>
              <a:defRPr sz="1693"/>
            </a:pPr>
            <a:r>
              <a:rPr b="1">
                <a:latin typeface="Helvetica"/>
                <a:ea typeface="Helvetica"/>
                <a:cs typeface="Helvetica"/>
                <a:sym typeface="Helvetica"/>
              </a:rPr>
              <a:t>Classify</a:t>
            </a:r>
            <a:r>
              <a:t> the Plan Element so it knows  its place: Type</a:t>
            </a:r>
          </a:p>
          <a:p>
            <a:pPr marL="289608" indent="-289608" defTabSz="317817">
              <a:spcBef>
                <a:spcPts val="1700"/>
              </a:spcBef>
              <a:buSzPct val="100000"/>
              <a:buAutoNum type="arabicPeriod" startAt="1"/>
              <a:defRPr sz="1693"/>
            </a:pPr>
            <a:r>
              <a:rPr b="1">
                <a:latin typeface="Helvetica"/>
                <a:ea typeface="Helvetica"/>
                <a:cs typeface="Helvetica"/>
                <a:sym typeface="Helvetica"/>
              </a:rPr>
              <a:t>Summarize</a:t>
            </a:r>
            <a:r>
              <a:t> the Idea (Ambition,Gist) but that is not enough</a:t>
            </a:r>
          </a:p>
          <a:p>
            <a:pPr marL="289608" indent="-289608" defTabSz="317817">
              <a:spcBef>
                <a:spcPts val="1700"/>
              </a:spcBef>
              <a:buSzPct val="100000"/>
              <a:buAutoNum type="arabicPeriod" startAt="1"/>
              <a:defRPr sz="1693"/>
            </a:pPr>
            <a:r>
              <a:rPr b="1">
                <a:latin typeface="Helvetica"/>
                <a:ea typeface="Helvetica"/>
                <a:cs typeface="Helvetica"/>
                <a:sym typeface="Helvetica"/>
              </a:rPr>
              <a:t>Define</a:t>
            </a:r>
            <a:r>
              <a:t> the Idea </a:t>
            </a:r>
            <a:r>
              <a:rPr b="1">
                <a:latin typeface="Helvetica"/>
                <a:ea typeface="Helvetica"/>
                <a:cs typeface="Helvetica"/>
                <a:sym typeface="Helvetica"/>
              </a:rPr>
              <a:t>sufficiently</a:t>
            </a:r>
            <a:r>
              <a:t> for purpose</a:t>
            </a:r>
          </a:p>
          <a:p>
            <a:pPr marL="289608" indent="-289608" defTabSz="317817">
              <a:spcBef>
                <a:spcPts val="1700"/>
              </a:spcBef>
              <a:buSzPct val="100000"/>
              <a:buAutoNum type="arabicPeriod" startAt="1"/>
              <a:defRPr sz="1693"/>
            </a:pPr>
            <a:r>
              <a:rPr b="1">
                <a:latin typeface="Helvetica"/>
                <a:ea typeface="Helvetica"/>
                <a:cs typeface="Helvetica"/>
                <a:sym typeface="Helvetica"/>
              </a:rPr>
              <a:t>Define</a:t>
            </a:r>
            <a:r>
              <a:t> </a:t>
            </a:r>
            <a:r>
              <a:rPr b="1">
                <a:latin typeface="Helvetica"/>
                <a:ea typeface="Helvetica"/>
                <a:cs typeface="Helvetica"/>
                <a:sym typeface="Helvetica"/>
              </a:rPr>
              <a:t>variables</a:t>
            </a:r>
            <a:r>
              <a:t> with a Scale</a:t>
            </a:r>
          </a:p>
          <a:p>
            <a:pPr marL="289608" indent="-289608" defTabSz="317817">
              <a:spcBef>
                <a:spcPts val="1700"/>
              </a:spcBef>
              <a:buSzPct val="100000"/>
              <a:buAutoNum type="arabicPeriod" startAt="1"/>
              <a:defRPr sz="1693"/>
            </a:pPr>
            <a:r>
              <a:rPr b="1">
                <a:latin typeface="Helvetica"/>
                <a:ea typeface="Helvetica"/>
                <a:cs typeface="Helvetica"/>
                <a:sym typeface="Helvetica"/>
              </a:rPr>
              <a:t>Decompose Compound ideas</a:t>
            </a:r>
            <a:r>
              <a:t> to explicit sets of ideas</a:t>
            </a:r>
          </a:p>
          <a:p>
            <a:pPr marL="289608" indent="-289608" defTabSz="317817">
              <a:spcBef>
                <a:spcPts val="1700"/>
              </a:spcBef>
              <a:buSzPct val="100000"/>
              <a:buAutoNum type="arabicPeriod" startAt="1"/>
              <a:defRPr sz="1693"/>
            </a:pPr>
            <a:r>
              <a:rPr b="1">
                <a:latin typeface="Helvetica"/>
                <a:ea typeface="Helvetica"/>
                <a:cs typeface="Helvetica"/>
                <a:sym typeface="Helvetica"/>
              </a:rPr>
              <a:t>Estimate</a:t>
            </a:r>
            <a:r>
              <a:t> the </a:t>
            </a:r>
            <a:r>
              <a:rPr b="1">
                <a:latin typeface="Helvetica"/>
                <a:ea typeface="Helvetica"/>
                <a:cs typeface="Helvetica"/>
                <a:sym typeface="Helvetica"/>
              </a:rPr>
              <a:t>current level</a:t>
            </a:r>
            <a:r>
              <a:t> for you and competitors</a:t>
            </a:r>
          </a:p>
          <a:p>
            <a:pPr marL="289608" indent="-289608" defTabSz="317817">
              <a:spcBef>
                <a:spcPts val="1700"/>
              </a:spcBef>
              <a:buSzPct val="100000"/>
              <a:buAutoNum type="arabicPeriod" startAt="1"/>
              <a:defRPr sz="1693"/>
            </a:pPr>
            <a:r>
              <a:rPr b="1">
                <a:latin typeface="Helvetica"/>
                <a:ea typeface="Helvetica"/>
                <a:cs typeface="Helvetica"/>
                <a:sym typeface="Helvetica"/>
              </a:rPr>
              <a:t>Determine</a:t>
            </a:r>
            <a:r>
              <a:t> the </a:t>
            </a:r>
            <a:r>
              <a:rPr b="1">
                <a:latin typeface="Helvetica"/>
                <a:ea typeface="Helvetica"/>
                <a:cs typeface="Helvetica"/>
                <a:sym typeface="Helvetica"/>
              </a:rPr>
              <a:t>worst acceptable leveler</a:t>
            </a:r>
            <a:r>
              <a:t> delivery</a:t>
            </a:r>
          </a:p>
          <a:p>
            <a:pPr marL="289608" indent="-289608" defTabSz="317817">
              <a:spcBef>
                <a:spcPts val="1700"/>
              </a:spcBef>
              <a:buSzPct val="100000"/>
              <a:buAutoNum type="arabicPeriod" startAt="1"/>
              <a:defRPr sz="1693"/>
            </a:pPr>
            <a:r>
              <a:rPr b="1">
                <a:latin typeface="Helvetica"/>
                <a:ea typeface="Helvetica"/>
                <a:cs typeface="Helvetica"/>
                <a:sym typeface="Helvetica"/>
              </a:rPr>
              <a:t>Determine</a:t>
            </a:r>
            <a:r>
              <a:t> the </a:t>
            </a:r>
            <a:r>
              <a:rPr b="1">
                <a:latin typeface="Helvetica"/>
                <a:ea typeface="Helvetica"/>
                <a:cs typeface="Helvetica"/>
                <a:sym typeface="Helvetica"/>
              </a:rPr>
              <a:t>success level</a:t>
            </a:r>
            <a:r>
              <a:t>: for various stakeholders and conditions</a:t>
            </a:r>
          </a:p>
        </p:txBody>
      </p:sp>
      <p:sp>
        <p:nvSpPr>
          <p:cNvPr id="322" name="Shape 322"/>
          <p:cNvSpPr/>
          <p:nvPr/>
        </p:nvSpPr>
        <p:spPr>
          <a:xfrm>
            <a:off x="6692900" y="1197963"/>
            <a:ext cx="3344055"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l" defTabSz="914400">
              <a:defRPr b="1" sz="1800" u="sng">
                <a:solidFill>
                  <a:srgbClr val="000000"/>
                </a:solidFill>
                <a:latin typeface="Trebuchet MS"/>
                <a:ea typeface="Trebuchet MS"/>
                <a:cs typeface="Trebuchet MS"/>
                <a:sym typeface="Trebuchet MS"/>
              </a:defRPr>
            </a:lvl1pPr>
          </a:lstStyle>
          <a:p>
            <a:pPr/>
            <a:r>
              <a:t>Chip.Layer.Design Reusability:</a:t>
            </a:r>
          </a:p>
        </p:txBody>
      </p:sp>
      <p:sp>
        <p:nvSpPr>
          <p:cNvPr id="323" name="Shape 323"/>
          <p:cNvSpPr/>
          <p:nvPr/>
        </p:nvSpPr>
        <p:spPr>
          <a:xfrm>
            <a:off x="7027480" y="1758087"/>
            <a:ext cx="4303103"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Type</a:t>
            </a:r>
            <a:r>
              <a:t>: Critical Chip Quality Requirement.</a:t>
            </a:r>
          </a:p>
        </p:txBody>
      </p:sp>
      <p:sp>
        <p:nvSpPr>
          <p:cNvPr id="324" name="Shape 324"/>
          <p:cNvSpPr/>
          <p:nvPr/>
        </p:nvSpPr>
        <p:spPr>
          <a:xfrm>
            <a:off x="7027480" y="2318210"/>
            <a:ext cx="5126420"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Ambition</a:t>
            </a:r>
            <a:r>
              <a:t>: The basic design can easily be reused</a:t>
            </a:r>
          </a:p>
          <a:p>
            <a:pPr algn="l" defTabSz="914400">
              <a:defRPr sz="1800">
                <a:solidFill>
                  <a:srgbClr val="000000"/>
                </a:solidFill>
                <a:latin typeface="Trebuchet MS"/>
                <a:ea typeface="Trebuchet MS"/>
                <a:cs typeface="Trebuchet MS"/>
                <a:sym typeface="Trebuchet MS"/>
              </a:defRPr>
            </a:pPr>
            <a:r>
              <a:t> for the widest variety of customer variations.</a:t>
            </a:r>
          </a:p>
        </p:txBody>
      </p:sp>
      <p:sp>
        <p:nvSpPr>
          <p:cNvPr id="325" name="Shape 325"/>
          <p:cNvSpPr/>
          <p:nvPr/>
        </p:nvSpPr>
        <p:spPr>
          <a:xfrm>
            <a:off x="7027480" y="3297625"/>
            <a:ext cx="4932200"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Scale</a:t>
            </a:r>
            <a:r>
              <a:t>: % of new designs from defined [Sphere]</a:t>
            </a:r>
          </a:p>
          <a:p>
            <a:pPr algn="l" defTabSz="914400">
              <a:defRPr sz="1800">
                <a:solidFill>
                  <a:srgbClr val="000000"/>
                </a:solidFill>
                <a:latin typeface="Trebuchet MS"/>
                <a:ea typeface="Trebuchet MS"/>
                <a:cs typeface="Trebuchet MS"/>
                <a:sym typeface="Trebuchet MS"/>
              </a:defRPr>
            </a:pPr>
            <a:r>
              <a:t>that can Economically reuse the Initial design.</a:t>
            </a:r>
          </a:p>
        </p:txBody>
      </p:sp>
      <p:sp>
        <p:nvSpPr>
          <p:cNvPr id="326" name="Shape 326"/>
          <p:cNvSpPr/>
          <p:nvPr/>
        </p:nvSpPr>
        <p:spPr>
          <a:xfrm>
            <a:off x="7320485" y="4820708"/>
            <a:ext cx="3545978"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b="1" sz="1800">
                <a:solidFill>
                  <a:srgbClr val="000000"/>
                </a:solidFill>
                <a:latin typeface="Trebuchet MS"/>
                <a:ea typeface="Trebuchet MS"/>
                <a:cs typeface="Trebuchet MS"/>
                <a:sym typeface="Trebuchet MS"/>
              </a:defRPr>
            </a:pPr>
            <a:r>
              <a:t>Past</a:t>
            </a:r>
            <a:r>
              <a:rPr b="0"/>
              <a:t> [2016, Sphere = Phones] </a:t>
            </a:r>
            <a:r>
              <a:t>10</a:t>
            </a:r>
            <a:r>
              <a:rPr b="0"/>
              <a:t>%</a:t>
            </a:r>
          </a:p>
        </p:txBody>
      </p:sp>
      <p:sp>
        <p:nvSpPr>
          <p:cNvPr id="327" name="Shape 327"/>
          <p:cNvSpPr/>
          <p:nvPr/>
        </p:nvSpPr>
        <p:spPr>
          <a:xfrm>
            <a:off x="7301621" y="5437766"/>
            <a:ext cx="409426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b="1" sz="1800">
                <a:solidFill>
                  <a:srgbClr val="000000"/>
                </a:solidFill>
                <a:latin typeface="Trebuchet MS"/>
                <a:ea typeface="Trebuchet MS"/>
                <a:cs typeface="Trebuchet MS"/>
                <a:sym typeface="Trebuchet MS"/>
              </a:defRPr>
            </a:pPr>
            <a:r>
              <a:t>Tolerable</a:t>
            </a:r>
            <a:r>
              <a:rPr b="0"/>
              <a:t> [2017, Sphere = Phones] </a:t>
            </a:r>
            <a:r>
              <a:t>20</a:t>
            </a:r>
            <a:r>
              <a:rPr b="0"/>
              <a:t>%</a:t>
            </a:r>
          </a:p>
        </p:txBody>
      </p:sp>
      <p:sp>
        <p:nvSpPr>
          <p:cNvPr id="328" name="Shape 328"/>
          <p:cNvSpPr/>
          <p:nvPr/>
        </p:nvSpPr>
        <p:spPr>
          <a:xfrm>
            <a:off x="7301621" y="6077090"/>
            <a:ext cx="358370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b="1" sz="1800">
                <a:solidFill>
                  <a:srgbClr val="000000"/>
                </a:solidFill>
                <a:latin typeface="Trebuchet MS"/>
                <a:ea typeface="Trebuchet MS"/>
                <a:cs typeface="Trebuchet MS"/>
                <a:sym typeface="Trebuchet MS"/>
              </a:defRPr>
            </a:pPr>
            <a:r>
              <a:t>Goal</a:t>
            </a:r>
            <a:r>
              <a:rPr b="0"/>
              <a:t> [2019, Sphere = Phones] </a:t>
            </a:r>
            <a:r>
              <a:t>70</a:t>
            </a:r>
            <a:r>
              <a:rPr b="0"/>
              <a:t>%</a:t>
            </a:r>
          </a:p>
        </p:txBody>
      </p:sp>
      <p:pic>
        <p:nvPicPr>
          <p:cNvPr id="329" name=""/>
          <p:cNvPicPr>
            <a:picLocks noChangeAspect="0"/>
          </p:cNvPicPr>
          <p:nvPr/>
        </p:nvPicPr>
        <p:blipFill>
          <a:blip r:embed="rId2">
            <a:extLst/>
          </a:blip>
          <a:stretch>
            <a:fillRect/>
          </a:stretch>
        </p:blipFill>
        <p:spPr>
          <a:xfrm>
            <a:off x="5082356" y="1150513"/>
            <a:ext cx="1458047" cy="405591"/>
          </a:xfrm>
          <a:prstGeom prst="rect">
            <a:avLst/>
          </a:prstGeom>
        </p:spPr>
      </p:pic>
      <p:pic>
        <p:nvPicPr>
          <p:cNvPr id="331" name=""/>
          <p:cNvPicPr>
            <a:picLocks noChangeAspect="0"/>
          </p:cNvPicPr>
          <p:nvPr/>
        </p:nvPicPr>
        <p:blipFill>
          <a:blip r:embed="rId2">
            <a:extLst/>
          </a:blip>
          <a:stretch>
            <a:fillRect/>
          </a:stretch>
        </p:blipFill>
        <p:spPr>
          <a:xfrm>
            <a:off x="5405835" y="1734361"/>
            <a:ext cx="1458046" cy="405592"/>
          </a:xfrm>
          <a:prstGeom prst="rect">
            <a:avLst/>
          </a:prstGeom>
        </p:spPr>
      </p:pic>
      <p:pic>
        <p:nvPicPr>
          <p:cNvPr id="333" name=""/>
          <p:cNvPicPr>
            <a:picLocks noChangeAspect="0"/>
          </p:cNvPicPr>
          <p:nvPr/>
        </p:nvPicPr>
        <p:blipFill>
          <a:blip r:embed="rId3">
            <a:extLst/>
          </a:blip>
          <a:stretch>
            <a:fillRect/>
          </a:stretch>
        </p:blipFill>
        <p:spPr>
          <a:xfrm>
            <a:off x="5493441" y="2318210"/>
            <a:ext cx="1370441" cy="405591"/>
          </a:xfrm>
          <a:prstGeom prst="rect">
            <a:avLst/>
          </a:prstGeom>
        </p:spPr>
      </p:pic>
      <p:pic>
        <p:nvPicPr>
          <p:cNvPr id="335" name=""/>
          <p:cNvPicPr>
            <a:picLocks noChangeAspect="0"/>
          </p:cNvPicPr>
          <p:nvPr/>
        </p:nvPicPr>
        <p:blipFill>
          <a:blip r:embed="rId4">
            <a:extLst/>
          </a:blip>
          <a:stretch>
            <a:fillRect/>
          </a:stretch>
        </p:blipFill>
        <p:spPr>
          <a:xfrm>
            <a:off x="5617937" y="3297625"/>
            <a:ext cx="1245945" cy="405592"/>
          </a:xfrm>
          <a:prstGeom prst="rect">
            <a:avLst/>
          </a:prstGeom>
        </p:spPr>
      </p:pic>
      <p:pic>
        <p:nvPicPr>
          <p:cNvPr id="337" name=""/>
          <p:cNvPicPr>
            <a:picLocks noChangeAspect="0"/>
          </p:cNvPicPr>
          <p:nvPr/>
        </p:nvPicPr>
        <p:blipFill>
          <a:blip r:embed="rId4">
            <a:extLst/>
          </a:blip>
          <a:stretch>
            <a:fillRect/>
          </a:stretch>
        </p:blipFill>
        <p:spPr>
          <a:xfrm>
            <a:off x="5617937" y="4796982"/>
            <a:ext cx="1245945" cy="405592"/>
          </a:xfrm>
          <a:prstGeom prst="rect">
            <a:avLst/>
          </a:prstGeom>
        </p:spPr>
      </p:pic>
      <p:pic>
        <p:nvPicPr>
          <p:cNvPr id="339" name=""/>
          <p:cNvPicPr>
            <a:picLocks noChangeAspect="0"/>
          </p:cNvPicPr>
          <p:nvPr/>
        </p:nvPicPr>
        <p:blipFill>
          <a:blip r:embed="rId4">
            <a:extLst/>
          </a:blip>
          <a:stretch>
            <a:fillRect/>
          </a:stretch>
        </p:blipFill>
        <p:spPr>
          <a:xfrm>
            <a:off x="5617937" y="5444737"/>
            <a:ext cx="1245945" cy="405592"/>
          </a:xfrm>
          <a:prstGeom prst="rect">
            <a:avLst/>
          </a:prstGeom>
        </p:spPr>
      </p:pic>
      <p:pic>
        <p:nvPicPr>
          <p:cNvPr id="341" name=""/>
          <p:cNvPicPr>
            <a:picLocks noChangeAspect="0"/>
          </p:cNvPicPr>
          <p:nvPr/>
        </p:nvPicPr>
        <p:blipFill>
          <a:blip r:embed="rId4">
            <a:extLst/>
          </a:blip>
          <a:stretch>
            <a:fillRect/>
          </a:stretch>
        </p:blipFill>
        <p:spPr>
          <a:xfrm>
            <a:off x="5617937" y="6096954"/>
            <a:ext cx="1245945" cy="405592"/>
          </a:xfrm>
          <a:prstGeom prst="rect">
            <a:avLst/>
          </a:prstGeom>
        </p:spPr>
      </p:pic>
      <p:sp>
        <p:nvSpPr>
          <p:cNvPr id="343" name="Shape 343"/>
          <p:cNvSpPr/>
          <p:nvPr>
            <p:ph type="title"/>
          </p:nvPr>
        </p:nvSpPr>
        <p:spPr>
          <a:xfrm>
            <a:off x="0" y="-101600"/>
            <a:ext cx="12192000" cy="1143000"/>
          </a:xfrm>
          <a:prstGeom prst="rect">
            <a:avLst/>
          </a:prstGeom>
        </p:spPr>
        <p:txBody>
          <a:bodyPr/>
          <a:lstStyle>
            <a:lvl1pPr>
              <a:defRPr sz="5000"/>
            </a:lvl1pPr>
          </a:lstStyle>
          <a:p>
            <a:pPr/>
            <a:r>
              <a:t>Power Planning Practices - Clarity</a:t>
            </a:r>
          </a:p>
        </p:txBody>
      </p:sp>
      <p:sp>
        <p:nvSpPr>
          <p:cNvPr id="344" name="Shape 344"/>
          <p:cNvSpPr/>
          <p:nvPr/>
        </p:nvSpPr>
        <p:spPr>
          <a:xfrm>
            <a:off x="0" y="-1066800"/>
            <a:ext cx="12192000" cy="1066800"/>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1. Crystal Clear Concerns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6" name="Shape 346"/>
          <p:cNvSpPr/>
          <p:nvPr>
            <p:ph type="title"/>
          </p:nvPr>
        </p:nvSpPr>
        <p:spPr>
          <a:xfrm>
            <a:off x="0" y="-1"/>
            <a:ext cx="12192000" cy="963932"/>
          </a:xfrm>
          <a:prstGeom prst="rect">
            <a:avLst/>
          </a:prstGeom>
        </p:spPr>
        <p:txBody>
          <a:bodyPr/>
          <a:lstStyle>
            <a:lvl1pPr>
              <a:defRPr sz="5000"/>
            </a:lvl1pPr>
          </a:lstStyle>
          <a:p>
            <a:pPr/>
            <a:r>
              <a:t>Power Planning Practices - Clarity</a:t>
            </a:r>
          </a:p>
        </p:txBody>
      </p:sp>
      <p:sp>
        <p:nvSpPr>
          <p:cNvPr id="347" name="Shape 347"/>
          <p:cNvSpPr/>
          <p:nvPr/>
        </p:nvSpPr>
        <p:spPr>
          <a:xfrm>
            <a:off x="6692900" y="1197963"/>
            <a:ext cx="3344055"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l" defTabSz="914400">
              <a:defRPr b="1" sz="1800" u="sng">
                <a:solidFill>
                  <a:srgbClr val="000000"/>
                </a:solidFill>
                <a:latin typeface="Trebuchet MS"/>
                <a:ea typeface="Trebuchet MS"/>
                <a:cs typeface="Trebuchet MS"/>
                <a:sym typeface="Trebuchet MS"/>
              </a:defRPr>
            </a:lvl1pPr>
          </a:lstStyle>
          <a:p>
            <a:pPr/>
            <a:r>
              <a:t>Chip.Layer.Design Reusability:</a:t>
            </a:r>
          </a:p>
        </p:txBody>
      </p:sp>
      <p:sp>
        <p:nvSpPr>
          <p:cNvPr id="348" name="Shape 348"/>
          <p:cNvSpPr/>
          <p:nvPr/>
        </p:nvSpPr>
        <p:spPr>
          <a:xfrm>
            <a:off x="7027480" y="1758087"/>
            <a:ext cx="4303103"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Type</a:t>
            </a:r>
            <a:r>
              <a:t>: Critical Chip Quality Requirement.</a:t>
            </a:r>
          </a:p>
        </p:txBody>
      </p:sp>
      <p:sp>
        <p:nvSpPr>
          <p:cNvPr id="349" name="Shape 349"/>
          <p:cNvSpPr/>
          <p:nvPr/>
        </p:nvSpPr>
        <p:spPr>
          <a:xfrm>
            <a:off x="7027480" y="2318210"/>
            <a:ext cx="5126420" cy="891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Ambition</a:t>
            </a:r>
            <a:r>
              <a:t>: The basic design can easily be reused</a:t>
            </a:r>
          </a:p>
          <a:p>
            <a:pPr algn="l" defTabSz="914400">
              <a:defRPr sz="1800">
                <a:solidFill>
                  <a:srgbClr val="000000"/>
                </a:solidFill>
                <a:latin typeface="Trebuchet MS"/>
                <a:ea typeface="Trebuchet MS"/>
                <a:cs typeface="Trebuchet MS"/>
                <a:sym typeface="Trebuchet MS"/>
              </a:defRPr>
            </a:pPr>
            <a:r>
              <a:t> for the widest variety of customer variations.</a:t>
            </a:r>
          </a:p>
        </p:txBody>
      </p:sp>
      <p:sp>
        <p:nvSpPr>
          <p:cNvPr id="350" name="Shape 350"/>
          <p:cNvSpPr/>
          <p:nvPr/>
        </p:nvSpPr>
        <p:spPr>
          <a:xfrm>
            <a:off x="7027480" y="3297625"/>
            <a:ext cx="4932200" cy="624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Scale</a:t>
            </a:r>
            <a:r>
              <a:t>: % of new designs from defined [Sphere]</a:t>
            </a:r>
          </a:p>
          <a:p>
            <a:pPr algn="l" defTabSz="914400">
              <a:defRPr sz="1800">
                <a:solidFill>
                  <a:srgbClr val="000000"/>
                </a:solidFill>
                <a:latin typeface="Trebuchet MS"/>
                <a:ea typeface="Trebuchet MS"/>
                <a:cs typeface="Trebuchet MS"/>
                <a:sym typeface="Trebuchet MS"/>
              </a:defRPr>
            </a:pPr>
            <a:r>
              <a:t>that can Economically reuse the Initial design.</a:t>
            </a:r>
          </a:p>
        </p:txBody>
      </p:sp>
      <p:sp>
        <p:nvSpPr>
          <p:cNvPr id="351" name="Shape 351"/>
          <p:cNvSpPr/>
          <p:nvPr/>
        </p:nvSpPr>
        <p:spPr>
          <a:xfrm>
            <a:off x="7320485" y="4820708"/>
            <a:ext cx="3545978"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b="1" sz="1800">
                <a:solidFill>
                  <a:srgbClr val="000000"/>
                </a:solidFill>
                <a:latin typeface="Trebuchet MS"/>
                <a:ea typeface="Trebuchet MS"/>
                <a:cs typeface="Trebuchet MS"/>
                <a:sym typeface="Trebuchet MS"/>
              </a:defRPr>
            </a:pPr>
            <a:r>
              <a:t>Past</a:t>
            </a:r>
            <a:r>
              <a:rPr b="0"/>
              <a:t> [2016, Sphere = Phones] </a:t>
            </a:r>
            <a:r>
              <a:t>10</a:t>
            </a:r>
            <a:r>
              <a:rPr b="0"/>
              <a:t>%</a:t>
            </a:r>
          </a:p>
        </p:txBody>
      </p:sp>
      <p:sp>
        <p:nvSpPr>
          <p:cNvPr id="352" name="Shape 352"/>
          <p:cNvSpPr/>
          <p:nvPr/>
        </p:nvSpPr>
        <p:spPr>
          <a:xfrm>
            <a:off x="7301621" y="5437766"/>
            <a:ext cx="409426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b="1" sz="1800">
                <a:solidFill>
                  <a:srgbClr val="000000"/>
                </a:solidFill>
                <a:latin typeface="Trebuchet MS"/>
                <a:ea typeface="Trebuchet MS"/>
                <a:cs typeface="Trebuchet MS"/>
                <a:sym typeface="Trebuchet MS"/>
              </a:defRPr>
            </a:pPr>
            <a:r>
              <a:t>Tolerable</a:t>
            </a:r>
            <a:r>
              <a:rPr b="0"/>
              <a:t> [2017, Sphere = Phones] </a:t>
            </a:r>
            <a:r>
              <a:t>20</a:t>
            </a:r>
            <a:r>
              <a:rPr b="0"/>
              <a:t>%</a:t>
            </a:r>
          </a:p>
        </p:txBody>
      </p:sp>
      <p:sp>
        <p:nvSpPr>
          <p:cNvPr id="353" name="Shape 353"/>
          <p:cNvSpPr/>
          <p:nvPr/>
        </p:nvSpPr>
        <p:spPr>
          <a:xfrm>
            <a:off x="7301621" y="6077090"/>
            <a:ext cx="358370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b="1" sz="1800">
                <a:solidFill>
                  <a:srgbClr val="000000"/>
                </a:solidFill>
                <a:latin typeface="Trebuchet MS"/>
                <a:ea typeface="Trebuchet MS"/>
                <a:cs typeface="Trebuchet MS"/>
                <a:sym typeface="Trebuchet MS"/>
              </a:defRPr>
            </a:pPr>
            <a:r>
              <a:t>Goal</a:t>
            </a:r>
            <a:r>
              <a:rPr b="0"/>
              <a:t> [2019, Sphere = Phones] </a:t>
            </a:r>
            <a:r>
              <a:t>70</a:t>
            </a:r>
            <a:r>
              <a:rPr b="0"/>
              <a:t>%</a:t>
            </a:r>
          </a:p>
        </p:txBody>
      </p:sp>
      <p:sp>
        <p:nvSpPr>
          <p:cNvPr id="354" name="Shape 354"/>
          <p:cNvSpPr/>
          <p:nvPr/>
        </p:nvSpPr>
        <p:spPr>
          <a:xfrm>
            <a:off x="4393810" y="4191410"/>
            <a:ext cx="1022001"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Goal</a:t>
            </a:r>
            <a:r>
              <a:t> 70%</a:t>
            </a:r>
          </a:p>
        </p:txBody>
      </p:sp>
      <p:sp>
        <p:nvSpPr>
          <p:cNvPr id="355" name="Shape 355"/>
          <p:cNvSpPr/>
          <p:nvPr/>
        </p:nvSpPr>
        <p:spPr>
          <a:xfrm>
            <a:off x="2548567" y="4109965"/>
            <a:ext cx="984273"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Past</a:t>
            </a:r>
            <a:r>
              <a:t> 10%</a:t>
            </a:r>
          </a:p>
        </p:txBody>
      </p:sp>
      <p:sp>
        <p:nvSpPr>
          <p:cNvPr id="356" name="Shape 356"/>
          <p:cNvSpPr/>
          <p:nvPr/>
        </p:nvSpPr>
        <p:spPr>
          <a:xfrm>
            <a:off x="2896415" y="4370480"/>
            <a:ext cx="1532556"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p>
            <a:pPr algn="l" defTabSz="914400">
              <a:defRPr sz="1800">
                <a:solidFill>
                  <a:srgbClr val="000000"/>
                </a:solidFill>
                <a:latin typeface="Trebuchet MS"/>
                <a:ea typeface="Trebuchet MS"/>
                <a:cs typeface="Trebuchet MS"/>
                <a:sym typeface="Trebuchet MS"/>
              </a:defRPr>
            </a:pPr>
            <a:r>
              <a:rPr b="1"/>
              <a:t>Tolerable</a:t>
            </a:r>
            <a:r>
              <a:t> 20%</a:t>
            </a:r>
          </a:p>
        </p:txBody>
      </p:sp>
      <p:pic>
        <p:nvPicPr>
          <p:cNvPr id="357" name="Function-Value-Circle-Arrow.png"/>
          <p:cNvPicPr>
            <a:picLocks noChangeAspect="1"/>
          </p:cNvPicPr>
          <p:nvPr/>
        </p:nvPicPr>
        <p:blipFill>
          <a:blip r:embed="rId2">
            <a:extLst/>
          </a:blip>
          <a:stretch>
            <a:fillRect/>
          </a:stretch>
        </p:blipFill>
        <p:spPr>
          <a:xfrm>
            <a:off x="46496" y="2340991"/>
            <a:ext cx="6424121" cy="2658788"/>
          </a:xfrm>
          <a:prstGeom prst="rect">
            <a:avLst/>
          </a:prstGeom>
          <a:ln w="12700">
            <a:miter lim="400000"/>
          </a:ln>
        </p:spPr>
      </p:pic>
      <p:sp>
        <p:nvSpPr>
          <p:cNvPr id="358" name="Shape 358"/>
          <p:cNvSpPr/>
          <p:nvPr/>
        </p:nvSpPr>
        <p:spPr>
          <a:xfrm>
            <a:off x="2807696" y="3129860"/>
            <a:ext cx="2369173" cy="985771"/>
          </a:xfrm>
          <a:prstGeom prst="leftRightArrow">
            <a:avLst>
              <a:gd name="adj1" fmla="val 32000"/>
              <a:gd name="adj2" fmla="val 56687"/>
            </a:avLst>
          </a:prstGeom>
          <a:gradFill>
            <a:gsLst>
              <a:gs pos="0">
                <a:srgbClr val="5F82CB"/>
              </a:gs>
              <a:gs pos="50000">
                <a:srgbClr val="3E70CA"/>
              </a:gs>
              <a:gs pos="100000">
                <a:srgbClr val="2F61BA"/>
              </a:gs>
            </a:gsLst>
            <a:lin ang="5400000"/>
          </a:gradFill>
          <a:ln w="6350">
            <a:solidFill>
              <a:srgbClr val="4472C4"/>
            </a:solidFill>
            <a:miter lim="400000"/>
          </a:ln>
        </p:spPr>
        <p:txBody>
          <a:bodyPr lIns="45719" rIns="45719" anchor="ctr"/>
          <a:lstStyle/>
          <a:p>
            <a:pPr algn="l" defTabSz="914400">
              <a:defRPr sz="1800">
                <a:latin typeface="Trebuchet MS"/>
                <a:ea typeface="Trebuchet MS"/>
                <a:cs typeface="Trebuchet MS"/>
                <a:sym typeface="Trebuchet MS"/>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title"/>
          </p:nvPr>
        </p:nvSpPr>
        <p:spPr>
          <a:xfrm>
            <a:off x="0" y="0"/>
            <a:ext cx="12192002" cy="1847679"/>
          </a:xfrm>
          <a:prstGeom prst="rect">
            <a:avLst/>
          </a:prstGeom>
        </p:spPr>
        <p:txBody>
          <a:bodyPr/>
          <a:lstStyle/>
          <a:p>
            <a:pPr>
              <a:defRPr sz="5000"/>
            </a:pPr>
            <a:r>
              <a:t>Power Planning Practices - Clarity</a:t>
            </a:r>
          </a:p>
          <a:p>
            <a:pPr>
              <a:defRPr sz="5000"/>
            </a:pPr>
            <a:r>
              <a:t>One Takeaway Point</a:t>
            </a:r>
          </a:p>
        </p:txBody>
      </p:sp>
      <p:sp>
        <p:nvSpPr>
          <p:cNvPr id="361" name="Shape 361"/>
          <p:cNvSpPr/>
          <p:nvPr/>
        </p:nvSpPr>
        <p:spPr>
          <a:xfrm>
            <a:off x="0" y="-1"/>
            <a:ext cx="12192001" cy="6858001"/>
          </a:xfrm>
          <a:prstGeom prst="rect">
            <a:avLst/>
          </a:prstGeom>
          <a:solidFill>
            <a:srgbClr val="000000">
              <a:alpha val="8498"/>
            </a:srgbClr>
          </a:solidFill>
          <a:ln w="12700">
            <a:miter lim="400000"/>
          </a:ln>
          <a:effectLst>
            <a:outerShdw sx="100000" sy="100000" kx="0" ky="0" algn="b" rotWithShape="0" blurRad="12700" dist="12700" dir="5400000">
              <a:srgbClr val="000000">
                <a:alpha val="0"/>
              </a:srgbClr>
            </a:outerShdw>
          </a:effectLst>
          <a:extLst>
            <a:ext uri="{C572A759-6A51-4108-AA02-DFA0A04FC94B}">
              <ma14:wrappingTextBoxFlag xmlns:ma14="http://schemas.microsoft.com/office/mac/drawingml/2011/main" val="1"/>
            </a:ext>
          </a:extLst>
        </p:spPr>
        <p:txBody>
          <a:bodyPr lIns="25400" tIns="25400" rIns="25400" bIns="25400" anchor="ctr"/>
          <a:lstStyle>
            <a:lvl1pPr>
              <a:defRPr sz="1600"/>
            </a:lvl1pPr>
          </a:lstStyle>
          <a:p>
            <a:pPr/>
            <a:r>
              <a:t>s</a:t>
            </a:r>
          </a:p>
        </p:txBody>
      </p:sp>
      <p:sp>
        <p:nvSpPr>
          <p:cNvPr id="362" name="Shape 362"/>
          <p:cNvSpPr/>
          <p:nvPr>
            <p:ph type="body" sz="half" idx="1"/>
          </p:nvPr>
        </p:nvSpPr>
        <p:spPr>
          <a:xfrm>
            <a:off x="844550" y="2201726"/>
            <a:ext cx="10502900" cy="2454548"/>
          </a:xfrm>
          <a:prstGeom prst="rect">
            <a:avLst/>
          </a:prstGeom>
          <a:solidFill>
            <a:srgbClr val="FFFFFF"/>
          </a:solidFill>
          <a:effectLst>
            <a:outerShdw sx="100000" sy="100000" kx="0" ky="0" algn="b" rotWithShape="0" blurRad="190500" dist="190500" dir="5400000">
              <a:srgbClr val="000000"/>
            </a:outerShdw>
          </a:effectLst>
        </p:spPr>
        <p:txBody>
          <a:bodyPr/>
          <a:lstStyle/>
          <a:p>
            <a:pPr marL="0" indent="0" algn="ctr">
              <a:buSzTx/>
              <a:buNone/>
              <a:defRPr sz="4800"/>
            </a:pPr>
            <a:r>
              <a:t>Quantify Variables with </a:t>
            </a:r>
          </a:p>
          <a:p>
            <a:pPr marL="0" indent="0" algn="ctr">
              <a:buSzTx/>
              <a:buNone/>
              <a:defRPr sz="4800"/>
            </a:pPr>
            <a:r>
              <a:t>Scale, Past, Tolerable, Goal</a:t>
            </a:r>
          </a:p>
        </p:txBody>
      </p:sp>
      <p:sp>
        <p:nvSpPr>
          <p:cNvPr id="363" name="Shape 36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62"/>
                                        </p:tgtEl>
                                        <p:attrNameLst>
                                          <p:attrName>style.visibility</p:attrName>
                                        </p:attrNameLst>
                                      </p:cBhvr>
                                      <p:to>
                                        <p:strVal val="visible"/>
                                      </p:to>
                                    </p:set>
                                    <p:anim calcmode="lin" valueType="num">
                                      <p:cBhvr>
                                        <p:cTn id="7" dur="300" fill="hold"/>
                                        <p:tgtEl>
                                          <p:spTgt spid="362"/>
                                        </p:tgtEl>
                                        <p:attrNameLst>
                                          <p:attrName>ppt_w</p:attrName>
                                        </p:attrNameLst>
                                      </p:cBhvr>
                                      <p:tavLst>
                                        <p:tav tm="0">
                                          <p:val>
                                            <p:fltVal val="0"/>
                                          </p:val>
                                        </p:tav>
                                        <p:tav tm="100000">
                                          <p:val>
                                            <p:strVal val="#ppt_w"/>
                                          </p:val>
                                        </p:tav>
                                      </p:tavLst>
                                    </p:anim>
                                    <p:anim calcmode="lin" valueType="num">
                                      <p:cBhvr>
                                        <p:cTn id="8" dur="300" fill="hold"/>
                                        <p:tgtEl>
                                          <p:spTgt spid="36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2"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Shape 365"/>
          <p:cNvSpPr/>
          <p:nvPr>
            <p:ph type="title"/>
          </p:nvPr>
        </p:nvSpPr>
        <p:spPr>
          <a:xfrm>
            <a:off x="0" y="0"/>
            <a:ext cx="12192001" cy="1073953"/>
          </a:xfrm>
          <a:prstGeom prst="rect">
            <a:avLst/>
          </a:prstGeom>
        </p:spPr>
        <p:txBody>
          <a:bodyPr/>
          <a:lstStyle/>
          <a:p>
            <a:pPr/>
            <a:r>
              <a:t>2. Decisive Decomposition</a:t>
            </a:r>
          </a:p>
        </p:txBody>
      </p:sp>
      <p:sp>
        <p:nvSpPr>
          <p:cNvPr id="366" name="Shape 366"/>
          <p:cNvSpPr/>
          <p:nvPr/>
        </p:nvSpPr>
        <p:spPr>
          <a:xfrm>
            <a:off x="368758"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367" name="Shape 367"/>
          <p:cNvSpPr/>
          <p:nvPr/>
        </p:nvSpPr>
        <p:spPr>
          <a:xfrm>
            <a:off x="65230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368" name="Screen Shot 2016-04-15 at 02.25.16.png"/>
          <p:cNvPicPr>
            <a:picLocks noChangeAspect="1"/>
          </p:cNvPicPr>
          <p:nvPr/>
        </p:nvPicPr>
        <p:blipFill>
          <a:blip r:embed="rId2">
            <a:extLst/>
          </a:blip>
          <a:stretch>
            <a:fillRect/>
          </a:stretch>
        </p:blipFill>
        <p:spPr>
          <a:xfrm>
            <a:off x="368758" y="2483622"/>
            <a:ext cx="5727243" cy="2897753"/>
          </a:xfrm>
          <a:prstGeom prst="rect">
            <a:avLst/>
          </a:prstGeom>
          <a:ln w="12700">
            <a:miter lim="400000"/>
          </a:ln>
        </p:spPr>
      </p:pic>
      <p:pic>
        <p:nvPicPr>
          <p:cNvPr id="369" name="Screen Shot 2016-04-15 at 02.29.57.png"/>
          <p:cNvPicPr>
            <a:picLocks noChangeAspect="1"/>
          </p:cNvPicPr>
          <p:nvPr/>
        </p:nvPicPr>
        <p:blipFill>
          <a:blip r:embed="rId3">
            <a:extLst/>
          </a:blip>
          <a:stretch>
            <a:fillRect/>
          </a:stretch>
        </p:blipFill>
        <p:spPr>
          <a:xfrm>
            <a:off x="6523052" y="2483622"/>
            <a:ext cx="5197998" cy="289775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1" name="Screen Shot 2016-04-15 at 02.25.16.png"/>
          <p:cNvPicPr>
            <a:picLocks noChangeAspect="1"/>
          </p:cNvPicPr>
          <p:nvPr/>
        </p:nvPicPr>
        <p:blipFill>
          <a:blip r:embed="rId2">
            <a:extLst/>
          </a:blip>
          <a:stretch>
            <a:fillRect/>
          </a:stretch>
        </p:blipFill>
        <p:spPr>
          <a:xfrm>
            <a:off x="0" y="1079500"/>
            <a:ext cx="12192000" cy="6168658"/>
          </a:xfrm>
          <a:prstGeom prst="rect">
            <a:avLst/>
          </a:prstGeom>
          <a:ln w="12700">
            <a:miter lim="400000"/>
          </a:ln>
        </p:spPr>
      </p:pic>
      <p:sp>
        <p:nvSpPr>
          <p:cNvPr id="372" name="Shape 372"/>
          <p:cNvSpPr/>
          <p:nvPr>
            <p:ph type="title"/>
          </p:nvPr>
        </p:nvSpPr>
        <p:spPr>
          <a:xfrm>
            <a:off x="0" y="1066800"/>
            <a:ext cx="12192000" cy="1143000"/>
          </a:xfrm>
          <a:prstGeom prst="rect">
            <a:avLst/>
          </a:prstGeom>
        </p:spPr>
        <p:txBody>
          <a:bodyPr/>
          <a:lstStyle>
            <a:lvl1pPr defTabSz="371475">
              <a:defRPr sz="5040"/>
            </a:lvl1pPr>
          </a:lstStyle>
          <a:p>
            <a:pPr/>
            <a:r>
              <a:t>Power Planning Principles. Decomposition </a:t>
            </a:r>
          </a:p>
        </p:txBody>
      </p:sp>
      <p:sp>
        <p:nvSpPr>
          <p:cNvPr id="373" name="Shape 373"/>
          <p:cNvSpPr/>
          <p:nvPr>
            <p:ph type="body" idx="1"/>
          </p:nvPr>
        </p:nvSpPr>
        <p:spPr>
          <a:xfrm>
            <a:off x="267996" y="2209800"/>
            <a:ext cx="11288796" cy="4648200"/>
          </a:xfrm>
          <a:prstGeom prst="rect">
            <a:avLst/>
          </a:prstGeom>
        </p:spPr>
        <p:txBody>
          <a:bodyPr/>
          <a:lstStyle/>
          <a:p>
            <a:pPr marL="457200" indent="-457200">
              <a:spcBef>
                <a:spcPts val="1800"/>
              </a:spcBef>
              <a:buSzPct val="100000"/>
              <a:buAutoNum type="arabicPeriod" startAt="1"/>
            </a:pPr>
            <a:r>
              <a:t>Decompose by independently deliverable value</a:t>
            </a:r>
          </a:p>
          <a:p>
            <a:pPr marL="457200" indent="-457200">
              <a:spcBef>
                <a:spcPts val="1800"/>
              </a:spcBef>
              <a:buSzPct val="100000"/>
              <a:buAutoNum type="arabicPeriod" startAt="1"/>
            </a:pPr>
            <a:r>
              <a:t>Decompose into small value delivery steps (weekly, 2% of time to deadline)</a:t>
            </a:r>
          </a:p>
          <a:p>
            <a:pPr marL="457200" indent="-457200">
              <a:spcBef>
                <a:spcPts val="1800"/>
              </a:spcBef>
              <a:buSzPct val="100000"/>
              <a:buAutoNum type="arabicPeriod" startAt="1"/>
            </a:pPr>
            <a:r>
              <a:t>Don’t decompose the entire old system: use the old system as a base. Decompose the new value added increments.</a:t>
            </a:r>
          </a:p>
          <a:p>
            <a:pPr marL="457200" indent="-457200">
              <a:spcBef>
                <a:spcPts val="1800"/>
              </a:spcBef>
              <a:buSzPct val="100000"/>
              <a:buAutoNum type="arabicPeriod" startAt="1"/>
            </a:pPr>
            <a:r>
              <a:t>Don’t decompose all the new architecture at once. Focus on extracting the best value you can identify, for the next value delivery.</a:t>
            </a:r>
          </a:p>
          <a:p>
            <a:pPr marL="457200" indent="-457200">
              <a:spcBef>
                <a:spcPts val="1800"/>
              </a:spcBef>
              <a:buSzPct val="100000"/>
              <a:buAutoNum type="arabicPeriod" startAt="1"/>
            </a:pPr>
            <a:r>
              <a:t>Don’t give up when problems or objections are presented. Find solutions. Find clever ways around the problems. They are always there. </a:t>
            </a:r>
          </a:p>
        </p:txBody>
      </p:sp>
      <p:sp>
        <p:nvSpPr>
          <p:cNvPr id="374" name="Shape 374"/>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2. Decisive Decomposition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6" name="Shape 376"/>
          <p:cNvSpPr/>
          <p:nvPr>
            <p:ph type="title"/>
          </p:nvPr>
        </p:nvSpPr>
        <p:spPr>
          <a:xfrm>
            <a:off x="0" y="-1"/>
            <a:ext cx="12192000" cy="923773"/>
          </a:xfrm>
          <a:prstGeom prst="rect">
            <a:avLst/>
          </a:prstGeom>
        </p:spPr>
        <p:txBody>
          <a:bodyPr/>
          <a:lstStyle>
            <a:lvl1pPr defTabSz="396239">
              <a:defRPr sz="5376"/>
            </a:lvl1pPr>
          </a:lstStyle>
          <a:p>
            <a:pPr/>
            <a:r>
              <a:t>Case: Logic Board Manufacture: Philips</a:t>
            </a:r>
          </a:p>
        </p:txBody>
      </p:sp>
      <p:sp>
        <p:nvSpPr>
          <p:cNvPr id="377" name="Shape 377"/>
          <p:cNvSpPr/>
          <p:nvPr>
            <p:ph type="body" sz="quarter" idx="1"/>
          </p:nvPr>
        </p:nvSpPr>
        <p:spPr>
          <a:xfrm>
            <a:off x="113311" y="1168400"/>
            <a:ext cx="1937487" cy="4648200"/>
          </a:xfrm>
          <a:prstGeom prst="rect">
            <a:avLst/>
          </a:prstGeom>
        </p:spPr>
        <p:txBody>
          <a:bodyPr/>
          <a:lstStyle/>
          <a:p>
            <a:pPr marL="212725" indent="-212725" defTabSz="276542">
              <a:spcBef>
                <a:spcPts val="1900"/>
              </a:spcBef>
              <a:defRPr sz="1742"/>
            </a:pPr>
            <a:r>
              <a:t>no progress made, stuck</a:t>
            </a:r>
          </a:p>
          <a:p>
            <a:pPr marL="212725" indent="-212725" defTabSz="276542">
              <a:spcBef>
                <a:spcPts val="1900"/>
              </a:spcBef>
              <a:defRPr sz="1742"/>
            </a:pPr>
            <a:r>
              <a:t>in production timing prediction algorithm</a:t>
            </a:r>
          </a:p>
          <a:p>
            <a:pPr marL="212725" indent="-212725" defTabSz="276542">
              <a:spcBef>
                <a:spcPts val="1900"/>
              </a:spcBef>
              <a:defRPr sz="1742"/>
            </a:pPr>
            <a:r>
              <a:t>but evolutionary weekly increments made real progress</a:t>
            </a:r>
          </a:p>
          <a:p>
            <a:pPr marL="212725" indent="-212725" defTabSz="276542">
              <a:spcBef>
                <a:spcPts val="1900"/>
              </a:spcBef>
              <a:defRPr sz="1742"/>
            </a:pPr>
            <a:r>
              <a:t>much to directors surprise</a:t>
            </a:r>
          </a:p>
        </p:txBody>
      </p:sp>
      <p:pic>
        <p:nvPicPr>
          <p:cNvPr id="378" name="image8.png"/>
          <p:cNvPicPr>
            <a:picLocks noChangeAspect="1"/>
          </p:cNvPicPr>
          <p:nvPr/>
        </p:nvPicPr>
        <p:blipFill>
          <a:blip r:embed="rId3">
            <a:extLst/>
          </a:blip>
          <a:srcRect l="1238" t="2370" r="480" b="2370"/>
          <a:stretch>
            <a:fillRect/>
          </a:stretch>
        </p:blipFill>
        <p:spPr>
          <a:xfrm>
            <a:off x="2386276" y="1498600"/>
            <a:ext cx="9167180" cy="438753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405" name="Group 405"/>
          <p:cNvGrpSpPr/>
          <p:nvPr/>
        </p:nvGrpSpPr>
        <p:grpSpPr>
          <a:xfrm>
            <a:off x="36018" y="1241271"/>
            <a:ext cx="12119964" cy="4787152"/>
            <a:chOff x="0" y="0"/>
            <a:chExt cx="12119963" cy="4787150"/>
          </a:xfrm>
        </p:grpSpPr>
        <p:grpSp>
          <p:nvGrpSpPr>
            <p:cNvPr id="402" name="Group 402"/>
            <p:cNvGrpSpPr/>
            <p:nvPr/>
          </p:nvGrpSpPr>
          <p:grpSpPr>
            <a:xfrm>
              <a:off x="0" y="-1"/>
              <a:ext cx="12119964" cy="4787152"/>
              <a:chOff x="0" y="0"/>
              <a:chExt cx="12119963" cy="4787150"/>
            </a:xfrm>
          </p:grpSpPr>
          <p:sp>
            <p:nvSpPr>
              <p:cNvPr id="382" name="Shape 382"/>
              <p:cNvSpPr/>
              <p:nvPr/>
            </p:nvSpPr>
            <p:spPr>
              <a:xfrm>
                <a:off x="30377" y="3584424"/>
                <a:ext cx="12084813" cy="565325"/>
              </a:xfrm>
              <a:prstGeom prst="rect">
                <a:avLst/>
              </a:prstGeom>
              <a:noFill/>
              <a:ln w="12700" cap="flat">
                <a:solidFill>
                  <a:srgbClr val="4349AA"/>
                </a:solidFill>
                <a:prstDash val="dash"/>
                <a:miter lim="400000"/>
              </a:ln>
              <a:effectLst>
                <a:outerShdw sx="100000" sy="100000" kx="0" ky="0" algn="b" rotWithShape="0" blurRad="12700" dist="25400" dir="2700000">
                  <a:srgbClr val="FFFFFF"/>
                </a:outerShdw>
              </a:effectLst>
            </p:spPr>
            <p:txBody>
              <a:bodyPr wrap="square" lIns="26789" tIns="26789" rIns="26789" bIns="26789" numCol="1" anchor="ctr">
                <a:noAutofit/>
              </a:bodyPr>
              <a:lstStyle/>
              <a:p>
                <a:pPr defTabSz="321468">
                  <a:lnSpc>
                    <a:spcPts val="2800"/>
                  </a:lnSpc>
                  <a:tabLst>
                    <a:tab pos="749300" algn="l"/>
                  </a:tabLst>
                  <a:defRPr sz="2400">
                    <a:solidFill>
                      <a:srgbClr val="363929"/>
                    </a:solidFill>
                    <a:effectLst>
                      <a:outerShdw sx="100000" sy="100000" kx="0" ky="0" algn="b" rotWithShape="0" blurRad="38100" dist="12700" dir="5400000">
                        <a:srgbClr val="000000">
                          <a:alpha val="50000"/>
                        </a:srgbClr>
                      </a:outerShdw>
                    </a:effectLst>
                    <a:latin typeface="Optima"/>
                    <a:ea typeface="Optima"/>
                    <a:cs typeface="Optima"/>
                    <a:sym typeface="Optima"/>
                  </a:defRPr>
                </a:pPr>
              </a:p>
            </p:txBody>
          </p:sp>
          <p:sp>
            <p:nvSpPr>
              <p:cNvPr id="383" name="Shape 383"/>
              <p:cNvSpPr/>
              <p:nvPr/>
            </p:nvSpPr>
            <p:spPr>
              <a:xfrm>
                <a:off x="17565" y="2687592"/>
                <a:ext cx="474041" cy="281862"/>
              </a:xfrm>
              <a:prstGeom prst="rect">
                <a:avLst/>
              </a:prstGeom>
              <a:solidFill>
                <a:srgbClr val="FF2A03"/>
              </a:solidFill>
              <a:ln w="12700" cap="flat">
                <a:noFill/>
                <a:miter lim="400000"/>
              </a:ln>
              <a:effectLst>
                <a:outerShdw sx="100000" sy="100000" kx="0" ky="0" algn="b" rotWithShape="0" blurRad="63500" dist="0" dir="2700000">
                  <a:srgbClr val="000000">
                    <a:alpha val="50000"/>
                  </a:srgbClr>
                </a:outerShdw>
              </a:effectLst>
            </p:spPr>
            <p:txBody>
              <a:bodyPr wrap="square" lIns="26789" tIns="26789" rIns="26789" bIns="26789" numCol="1" anchor="ctr">
                <a:noAutofit/>
              </a:bodyPr>
              <a:lstStyle/>
              <a:p>
                <a:pPr defTabSz="321468">
                  <a:lnSpc>
                    <a:spcPts val="2800"/>
                  </a:lnSpc>
                  <a:tabLst>
                    <a:tab pos="749300" algn="l"/>
                  </a:tabLst>
                  <a:defRPr sz="2400">
                    <a:solidFill>
                      <a:srgbClr val="363929"/>
                    </a:solidFill>
                    <a:effectLst>
                      <a:outerShdw sx="100000" sy="100000" kx="0" ky="0" algn="b" rotWithShape="0" blurRad="38100" dist="12700" dir="5400000">
                        <a:srgbClr val="000000">
                          <a:alpha val="50000"/>
                        </a:srgbClr>
                      </a:outerShdw>
                    </a:effectLst>
                    <a:latin typeface="Optima"/>
                    <a:ea typeface="Optima"/>
                    <a:cs typeface="Optima"/>
                    <a:sym typeface="Optima"/>
                  </a:defRPr>
                </a:pPr>
              </a:p>
            </p:txBody>
          </p:sp>
          <p:sp>
            <p:nvSpPr>
              <p:cNvPr id="384" name="Shape 384"/>
              <p:cNvSpPr/>
              <p:nvPr/>
            </p:nvSpPr>
            <p:spPr>
              <a:xfrm>
                <a:off x="17565" y="3289750"/>
                <a:ext cx="474041" cy="281863"/>
              </a:xfrm>
              <a:prstGeom prst="rect">
                <a:avLst/>
              </a:prstGeom>
              <a:solidFill>
                <a:srgbClr val="FF2A03"/>
              </a:solidFill>
              <a:ln w="12700" cap="flat">
                <a:noFill/>
                <a:miter lim="400000"/>
              </a:ln>
              <a:effectLst>
                <a:outerShdw sx="100000" sy="100000" kx="0" ky="0" algn="b" rotWithShape="0" blurRad="63500" dist="0" dir="2700000">
                  <a:srgbClr val="000000">
                    <a:alpha val="50000"/>
                  </a:srgbClr>
                </a:outerShdw>
              </a:effectLst>
            </p:spPr>
            <p:txBody>
              <a:bodyPr wrap="square" lIns="26789" tIns="26789" rIns="26789" bIns="26789" numCol="1" anchor="ctr">
                <a:noAutofit/>
              </a:bodyPr>
              <a:lstStyle/>
              <a:p>
                <a:pPr defTabSz="321468">
                  <a:lnSpc>
                    <a:spcPts val="2800"/>
                  </a:lnSpc>
                  <a:tabLst>
                    <a:tab pos="749300" algn="l"/>
                  </a:tabLst>
                  <a:defRPr sz="2400">
                    <a:solidFill>
                      <a:srgbClr val="363929"/>
                    </a:solidFill>
                    <a:effectLst>
                      <a:outerShdw sx="100000" sy="100000" kx="0" ky="0" algn="b" rotWithShape="0" blurRad="38100" dist="12700" dir="5400000">
                        <a:srgbClr val="000000">
                          <a:alpha val="50000"/>
                        </a:srgbClr>
                      </a:outerShdw>
                    </a:effectLst>
                    <a:latin typeface="Optima"/>
                    <a:ea typeface="Optima"/>
                    <a:cs typeface="Optima"/>
                    <a:sym typeface="Optima"/>
                  </a:defRPr>
                </a:pPr>
              </a:p>
            </p:txBody>
          </p:sp>
          <p:grpSp>
            <p:nvGrpSpPr>
              <p:cNvPr id="401" name="Group 401"/>
              <p:cNvGrpSpPr/>
              <p:nvPr/>
            </p:nvGrpSpPr>
            <p:grpSpPr>
              <a:xfrm>
                <a:off x="0" y="-1"/>
                <a:ext cx="12119964" cy="4787152"/>
                <a:chOff x="0" y="0"/>
                <a:chExt cx="12119963" cy="4787150"/>
              </a:xfrm>
            </p:grpSpPr>
            <p:pic>
              <p:nvPicPr>
                <p:cNvPr id="385" name="image20.png"/>
                <p:cNvPicPr>
                  <a:picLocks noChangeAspect="1"/>
                </p:cNvPicPr>
                <p:nvPr/>
              </p:nvPicPr>
              <p:blipFill>
                <a:blip r:embed="rId3">
                  <a:extLst/>
                </a:blip>
                <a:srcRect l="3036" t="9719" r="0" b="0"/>
                <a:stretch>
                  <a:fillRect/>
                </a:stretch>
              </p:blipFill>
              <p:spPr>
                <a:xfrm>
                  <a:off x="0" y="0"/>
                  <a:ext cx="12119964" cy="4787151"/>
                </a:xfrm>
                <a:prstGeom prst="rect">
                  <a:avLst/>
                </a:prstGeom>
                <a:ln w="12700" cap="flat">
                  <a:noFill/>
                  <a:miter lim="400000"/>
                </a:ln>
                <a:effectLst>
                  <a:outerShdw sx="100000" sy="100000" kx="0" ky="0" algn="b" rotWithShape="0" blurRad="88900" dist="139700" dir="2700000">
                    <a:srgbClr val="000000"/>
                  </a:outerShdw>
                </a:effectLst>
              </p:spPr>
            </p:pic>
            <p:grpSp>
              <p:nvGrpSpPr>
                <p:cNvPr id="388" name="Group 388"/>
                <p:cNvGrpSpPr/>
                <p:nvPr/>
              </p:nvGrpSpPr>
              <p:grpSpPr>
                <a:xfrm>
                  <a:off x="927209" y="2687368"/>
                  <a:ext cx="437161" cy="334364"/>
                  <a:chOff x="0" y="0"/>
                  <a:chExt cx="437160" cy="334363"/>
                </a:xfrm>
              </p:grpSpPr>
              <p:sp>
                <p:nvSpPr>
                  <p:cNvPr id="386" name="Shape 386"/>
                  <p:cNvSpPr/>
                  <p:nvPr/>
                </p:nvSpPr>
                <p:spPr>
                  <a:xfrm>
                    <a:off x="0" y="76871"/>
                    <a:ext cx="397169" cy="192179"/>
                  </a:xfrm>
                  <a:prstGeom prst="rect">
                    <a:avLst/>
                  </a:prstGeom>
                  <a:solidFill>
                    <a:srgbClr val="FFFFFF"/>
                  </a:solidFill>
                  <a:ln w="12700" cap="flat">
                    <a:noFill/>
                    <a:miter lim="400000"/>
                  </a:ln>
                  <a:effectLst/>
                </p:spPr>
                <p:txBody>
                  <a:bodyPr wrap="square" lIns="26789" tIns="26789" rIns="26789" bIns="26789" numCol="1" anchor="ctr">
                    <a:noAutofit/>
                  </a:bodyPr>
                  <a:lstStyle/>
                  <a:p>
                    <a:pPr defTabSz="321468">
                      <a:lnSpc>
                        <a:spcPts val="2800"/>
                      </a:lnSpc>
                      <a:tabLst>
                        <a:tab pos="749300" algn="l"/>
                      </a:tabLst>
                      <a:defRPr sz="2400">
                        <a:solidFill>
                          <a:srgbClr val="363929"/>
                        </a:solidFill>
                        <a:effectLst>
                          <a:outerShdw sx="100000" sy="100000" kx="0" ky="0" algn="b" rotWithShape="0" blurRad="38100" dist="12700" dir="5400000">
                            <a:srgbClr val="000000">
                              <a:alpha val="50000"/>
                            </a:srgbClr>
                          </a:outerShdw>
                        </a:effectLst>
                        <a:latin typeface="Optima"/>
                        <a:ea typeface="Optima"/>
                        <a:cs typeface="Optima"/>
                        <a:sym typeface="Optima"/>
                      </a:defRPr>
                    </a:pPr>
                  </a:p>
                </p:txBody>
              </p:sp>
              <p:sp>
                <p:nvSpPr>
                  <p:cNvPr id="387" name="Shape 387"/>
                  <p:cNvSpPr/>
                  <p:nvPr/>
                </p:nvSpPr>
                <p:spPr>
                  <a:xfrm>
                    <a:off x="93560" y="0"/>
                    <a:ext cx="343601" cy="334364"/>
                  </a:xfrm>
                  <a:prstGeom prst="rect">
                    <a:avLst/>
                  </a:prstGeom>
                  <a:noFill/>
                  <a:ln w="12700" cap="flat">
                    <a:noFill/>
                    <a:miter lim="400000"/>
                  </a:ln>
                  <a:effectLst>
                    <a:outerShdw sx="100000" sy="100000" kx="0" ky="0" algn="b" rotWithShape="0" blurRad="12700" dist="12700" dir="2700000">
                      <a:srgbClr val="FFFFFF">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321468">
                      <a:lnSpc>
                        <a:spcPts val="1800"/>
                      </a:lnSpc>
                      <a:tabLst>
                        <a:tab pos="749300" algn="l"/>
                      </a:tabLst>
                      <a:defRPr b="1" sz="1500">
                        <a:solidFill>
                          <a:srgbClr val="363929"/>
                        </a:solidFill>
                        <a:latin typeface="Optima"/>
                        <a:ea typeface="Optima"/>
                        <a:cs typeface="Optima"/>
                        <a:sym typeface="Optima"/>
                      </a:defRPr>
                    </a:lvl1pPr>
                  </a:lstStyle>
                  <a:p>
                    <a:pPr/>
                    <a:r>
                      <a:t>40</a:t>
                    </a:r>
                  </a:p>
                </p:txBody>
              </p:sp>
            </p:grpSp>
            <p:grpSp>
              <p:nvGrpSpPr>
                <p:cNvPr id="391" name="Group 391"/>
                <p:cNvGrpSpPr/>
                <p:nvPr/>
              </p:nvGrpSpPr>
              <p:grpSpPr>
                <a:xfrm>
                  <a:off x="3028358" y="2380107"/>
                  <a:ext cx="514033" cy="334364"/>
                  <a:chOff x="0" y="0"/>
                  <a:chExt cx="514031" cy="334363"/>
                </a:xfrm>
              </p:grpSpPr>
              <p:sp>
                <p:nvSpPr>
                  <p:cNvPr id="389" name="Shape 389"/>
                  <p:cNvSpPr/>
                  <p:nvPr/>
                </p:nvSpPr>
                <p:spPr>
                  <a:xfrm>
                    <a:off x="0" y="64059"/>
                    <a:ext cx="474040" cy="192179"/>
                  </a:xfrm>
                  <a:prstGeom prst="rect">
                    <a:avLst/>
                  </a:prstGeom>
                  <a:solidFill>
                    <a:srgbClr val="FFFFFF"/>
                  </a:solidFill>
                  <a:ln w="12700" cap="flat">
                    <a:noFill/>
                    <a:miter lim="400000"/>
                  </a:ln>
                  <a:effectLst/>
                </p:spPr>
                <p:txBody>
                  <a:bodyPr wrap="square" lIns="26789" tIns="26789" rIns="26789" bIns="26789" numCol="1" anchor="ctr">
                    <a:noAutofit/>
                  </a:bodyPr>
                  <a:lstStyle/>
                  <a:p>
                    <a:pPr defTabSz="321468">
                      <a:lnSpc>
                        <a:spcPts val="2800"/>
                      </a:lnSpc>
                      <a:tabLst>
                        <a:tab pos="749300" algn="l"/>
                      </a:tabLst>
                      <a:defRPr sz="2400">
                        <a:solidFill>
                          <a:srgbClr val="363929"/>
                        </a:solidFill>
                        <a:effectLst>
                          <a:outerShdw sx="100000" sy="100000" kx="0" ky="0" algn="b" rotWithShape="0" blurRad="38100" dist="12700" dir="5400000">
                            <a:srgbClr val="000000">
                              <a:alpha val="50000"/>
                            </a:srgbClr>
                          </a:outerShdw>
                        </a:effectLst>
                        <a:latin typeface="Optima"/>
                        <a:ea typeface="Optima"/>
                        <a:cs typeface="Optima"/>
                        <a:sym typeface="Optima"/>
                      </a:defRPr>
                    </a:pPr>
                  </a:p>
                </p:txBody>
              </p:sp>
              <p:sp>
                <p:nvSpPr>
                  <p:cNvPr id="390" name="Shape 390"/>
                  <p:cNvSpPr/>
                  <p:nvPr/>
                </p:nvSpPr>
                <p:spPr>
                  <a:xfrm>
                    <a:off x="170431" y="0"/>
                    <a:ext cx="343601" cy="334364"/>
                  </a:xfrm>
                  <a:prstGeom prst="rect">
                    <a:avLst/>
                  </a:prstGeom>
                  <a:noFill/>
                  <a:ln w="12700" cap="flat">
                    <a:noFill/>
                    <a:miter lim="400000"/>
                  </a:ln>
                  <a:effectLst>
                    <a:outerShdw sx="100000" sy="100000" kx="0" ky="0" algn="b" rotWithShape="0" blurRad="12700" dist="12700" dir="2700000">
                      <a:srgbClr val="FFFFFF">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321468">
                      <a:lnSpc>
                        <a:spcPts val="1800"/>
                      </a:lnSpc>
                      <a:tabLst>
                        <a:tab pos="749300" algn="l"/>
                      </a:tabLst>
                      <a:defRPr b="1" sz="1500">
                        <a:solidFill>
                          <a:srgbClr val="363929"/>
                        </a:solidFill>
                        <a:latin typeface="Optima"/>
                        <a:ea typeface="Optima"/>
                        <a:cs typeface="Optima"/>
                        <a:sym typeface="Optima"/>
                      </a:defRPr>
                    </a:lvl1pPr>
                  </a:lstStyle>
                  <a:p>
                    <a:pPr/>
                    <a:r>
                      <a:t>66</a:t>
                    </a:r>
                  </a:p>
                </p:txBody>
              </p:sp>
            </p:grpSp>
            <p:grpSp>
              <p:nvGrpSpPr>
                <p:cNvPr id="394" name="Group 394"/>
                <p:cNvGrpSpPr/>
                <p:nvPr/>
              </p:nvGrpSpPr>
              <p:grpSpPr>
                <a:xfrm>
                  <a:off x="5709920" y="2380107"/>
                  <a:ext cx="343601" cy="334364"/>
                  <a:chOff x="0" y="0"/>
                  <a:chExt cx="343600" cy="334363"/>
                </a:xfrm>
              </p:grpSpPr>
              <p:sp>
                <p:nvSpPr>
                  <p:cNvPr id="392" name="Shape 392"/>
                  <p:cNvSpPr/>
                  <p:nvPr/>
                </p:nvSpPr>
                <p:spPr>
                  <a:xfrm>
                    <a:off x="34558" y="76871"/>
                    <a:ext cx="256239" cy="192179"/>
                  </a:xfrm>
                  <a:prstGeom prst="rect">
                    <a:avLst/>
                  </a:prstGeom>
                  <a:solidFill>
                    <a:srgbClr val="FFFFFF"/>
                  </a:solidFill>
                  <a:ln w="12700" cap="flat">
                    <a:noFill/>
                    <a:miter lim="400000"/>
                  </a:ln>
                  <a:effectLst/>
                </p:spPr>
                <p:txBody>
                  <a:bodyPr wrap="square" lIns="26789" tIns="26789" rIns="26789" bIns="26789" numCol="1" anchor="ctr">
                    <a:noAutofit/>
                  </a:bodyPr>
                  <a:lstStyle/>
                  <a:p>
                    <a:pPr defTabSz="321468">
                      <a:lnSpc>
                        <a:spcPts val="2800"/>
                      </a:lnSpc>
                      <a:tabLst>
                        <a:tab pos="749300" algn="l"/>
                      </a:tabLst>
                      <a:defRPr sz="2400">
                        <a:solidFill>
                          <a:srgbClr val="363929"/>
                        </a:solidFill>
                        <a:effectLst>
                          <a:outerShdw sx="100000" sy="100000" kx="0" ky="0" algn="b" rotWithShape="0" blurRad="38100" dist="12700" dir="5400000">
                            <a:srgbClr val="000000">
                              <a:alpha val="50000"/>
                            </a:srgbClr>
                          </a:outerShdw>
                        </a:effectLst>
                        <a:latin typeface="Optima"/>
                        <a:ea typeface="Optima"/>
                        <a:cs typeface="Optima"/>
                        <a:sym typeface="Optima"/>
                      </a:defRPr>
                    </a:pPr>
                  </a:p>
                </p:txBody>
              </p:sp>
              <p:sp>
                <p:nvSpPr>
                  <p:cNvPr id="393" name="Shape 393"/>
                  <p:cNvSpPr/>
                  <p:nvPr/>
                </p:nvSpPr>
                <p:spPr>
                  <a:xfrm>
                    <a:off x="0" y="0"/>
                    <a:ext cx="343601" cy="334364"/>
                  </a:xfrm>
                  <a:prstGeom prst="rect">
                    <a:avLst/>
                  </a:prstGeom>
                  <a:noFill/>
                  <a:ln w="12700" cap="flat">
                    <a:noFill/>
                    <a:miter lim="400000"/>
                  </a:ln>
                  <a:effectLst>
                    <a:outerShdw sx="100000" sy="100000" kx="0" ky="0" algn="b" rotWithShape="0" blurRad="12700" dist="12700" dir="2700000">
                      <a:srgbClr val="FFFFFF">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321468">
                      <a:lnSpc>
                        <a:spcPts val="1800"/>
                      </a:lnSpc>
                      <a:tabLst>
                        <a:tab pos="749300" algn="l"/>
                      </a:tabLst>
                      <a:defRPr b="1" sz="1500">
                        <a:solidFill>
                          <a:srgbClr val="363929"/>
                        </a:solidFill>
                        <a:latin typeface="Optima"/>
                        <a:ea typeface="Optima"/>
                        <a:cs typeface="Optima"/>
                        <a:sym typeface="Optima"/>
                      </a:defRPr>
                    </a:lvl1pPr>
                  </a:lstStyle>
                  <a:p>
                    <a:pPr/>
                    <a:r>
                      <a:t>20</a:t>
                    </a:r>
                  </a:p>
                </p:txBody>
              </p:sp>
            </p:grpSp>
            <p:grpSp>
              <p:nvGrpSpPr>
                <p:cNvPr id="397" name="Group 397"/>
                <p:cNvGrpSpPr/>
                <p:nvPr/>
              </p:nvGrpSpPr>
              <p:grpSpPr>
                <a:xfrm>
                  <a:off x="5603548" y="2080922"/>
                  <a:ext cx="449973" cy="334364"/>
                  <a:chOff x="0" y="0"/>
                  <a:chExt cx="449972" cy="334363"/>
                </a:xfrm>
              </p:grpSpPr>
              <p:sp>
                <p:nvSpPr>
                  <p:cNvPr id="395" name="Shape 395"/>
                  <p:cNvSpPr/>
                  <p:nvPr/>
                </p:nvSpPr>
                <p:spPr>
                  <a:xfrm>
                    <a:off x="0" y="64059"/>
                    <a:ext cx="397169" cy="192179"/>
                  </a:xfrm>
                  <a:prstGeom prst="rect">
                    <a:avLst/>
                  </a:prstGeom>
                  <a:solidFill>
                    <a:srgbClr val="FFFFFF"/>
                  </a:solidFill>
                  <a:ln w="12700" cap="flat">
                    <a:noFill/>
                    <a:miter lim="400000"/>
                  </a:ln>
                  <a:effectLst/>
                </p:spPr>
                <p:txBody>
                  <a:bodyPr wrap="square" lIns="26789" tIns="26789" rIns="26789" bIns="26789" numCol="1" anchor="ctr">
                    <a:noAutofit/>
                  </a:bodyPr>
                  <a:lstStyle/>
                  <a:p>
                    <a:pPr defTabSz="321468">
                      <a:lnSpc>
                        <a:spcPts val="2800"/>
                      </a:lnSpc>
                      <a:tabLst>
                        <a:tab pos="749300" algn="l"/>
                      </a:tabLst>
                      <a:defRPr sz="2400">
                        <a:solidFill>
                          <a:srgbClr val="363929"/>
                        </a:solidFill>
                        <a:effectLst>
                          <a:outerShdw sx="100000" sy="100000" kx="0" ky="0" algn="b" rotWithShape="0" blurRad="38100" dist="12700" dir="5400000">
                            <a:srgbClr val="000000">
                              <a:alpha val="50000"/>
                            </a:srgbClr>
                          </a:outerShdw>
                        </a:effectLst>
                        <a:latin typeface="Optima"/>
                        <a:ea typeface="Optima"/>
                        <a:cs typeface="Optima"/>
                        <a:sym typeface="Optima"/>
                      </a:defRPr>
                    </a:pPr>
                  </a:p>
                </p:txBody>
              </p:sp>
              <p:sp>
                <p:nvSpPr>
                  <p:cNvPr id="396" name="Shape 396"/>
                  <p:cNvSpPr/>
                  <p:nvPr/>
                </p:nvSpPr>
                <p:spPr>
                  <a:xfrm>
                    <a:off x="106372" y="0"/>
                    <a:ext cx="343601" cy="334364"/>
                  </a:xfrm>
                  <a:prstGeom prst="rect">
                    <a:avLst/>
                  </a:prstGeom>
                  <a:noFill/>
                  <a:ln w="12700" cap="flat">
                    <a:noFill/>
                    <a:miter lim="400000"/>
                  </a:ln>
                  <a:effectLst>
                    <a:outerShdw sx="100000" sy="100000" kx="0" ky="0" algn="b" rotWithShape="0" blurRad="12700" dist="12700" dir="2700000">
                      <a:srgbClr val="FFFFFF">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321468">
                      <a:lnSpc>
                        <a:spcPts val="1800"/>
                      </a:lnSpc>
                      <a:tabLst>
                        <a:tab pos="749300" algn="l"/>
                      </a:tabLst>
                      <a:defRPr b="1" sz="1500">
                        <a:solidFill>
                          <a:srgbClr val="363929"/>
                        </a:solidFill>
                        <a:latin typeface="Optima"/>
                        <a:ea typeface="Optima"/>
                        <a:cs typeface="Optima"/>
                        <a:sym typeface="Optima"/>
                      </a:defRPr>
                    </a:lvl1pPr>
                  </a:lstStyle>
                  <a:p>
                    <a:pPr/>
                    <a:r>
                      <a:t>10</a:t>
                    </a:r>
                  </a:p>
                </p:txBody>
              </p:sp>
            </p:grpSp>
            <p:grpSp>
              <p:nvGrpSpPr>
                <p:cNvPr id="400" name="Group 400"/>
                <p:cNvGrpSpPr/>
                <p:nvPr/>
              </p:nvGrpSpPr>
              <p:grpSpPr>
                <a:xfrm>
                  <a:off x="5616359" y="2687592"/>
                  <a:ext cx="437162" cy="334364"/>
                  <a:chOff x="0" y="0"/>
                  <a:chExt cx="437160" cy="334363"/>
                </a:xfrm>
              </p:grpSpPr>
              <p:sp>
                <p:nvSpPr>
                  <p:cNvPr id="398" name="Shape 398"/>
                  <p:cNvSpPr/>
                  <p:nvPr/>
                </p:nvSpPr>
                <p:spPr>
                  <a:xfrm>
                    <a:off x="0" y="76871"/>
                    <a:ext cx="397169" cy="192179"/>
                  </a:xfrm>
                  <a:prstGeom prst="rect">
                    <a:avLst/>
                  </a:prstGeom>
                  <a:solidFill>
                    <a:srgbClr val="FFFFFF"/>
                  </a:solidFill>
                  <a:ln w="12700" cap="flat">
                    <a:noFill/>
                    <a:miter lim="400000"/>
                  </a:ln>
                  <a:effectLst/>
                </p:spPr>
                <p:txBody>
                  <a:bodyPr wrap="square" lIns="26789" tIns="26789" rIns="26789" bIns="26789" numCol="1" anchor="ctr">
                    <a:noAutofit/>
                  </a:bodyPr>
                  <a:lstStyle/>
                  <a:p>
                    <a:pPr defTabSz="321468">
                      <a:lnSpc>
                        <a:spcPts val="2800"/>
                      </a:lnSpc>
                      <a:tabLst>
                        <a:tab pos="749300" algn="l"/>
                      </a:tabLst>
                      <a:defRPr sz="2400">
                        <a:solidFill>
                          <a:srgbClr val="363929"/>
                        </a:solidFill>
                        <a:effectLst>
                          <a:outerShdw sx="100000" sy="100000" kx="0" ky="0" algn="b" rotWithShape="0" blurRad="38100" dist="12700" dir="5400000">
                            <a:srgbClr val="000000">
                              <a:alpha val="50000"/>
                            </a:srgbClr>
                          </a:outerShdw>
                        </a:effectLst>
                        <a:latin typeface="Optima"/>
                        <a:ea typeface="Optima"/>
                        <a:cs typeface="Optima"/>
                        <a:sym typeface="Optima"/>
                      </a:defRPr>
                    </a:pPr>
                  </a:p>
                </p:txBody>
              </p:sp>
              <p:sp>
                <p:nvSpPr>
                  <p:cNvPr id="399" name="Shape 399"/>
                  <p:cNvSpPr/>
                  <p:nvPr/>
                </p:nvSpPr>
                <p:spPr>
                  <a:xfrm>
                    <a:off x="93560" y="0"/>
                    <a:ext cx="343601" cy="334364"/>
                  </a:xfrm>
                  <a:prstGeom prst="rect">
                    <a:avLst/>
                  </a:prstGeom>
                  <a:noFill/>
                  <a:ln w="12700" cap="flat">
                    <a:noFill/>
                    <a:miter lim="400000"/>
                  </a:ln>
                  <a:effectLst>
                    <a:outerShdw sx="100000" sy="100000" kx="0" ky="0" algn="b" rotWithShape="0" blurRad="12700" dist="12700" dir="2700000">
                      <a:srgbClr val="FFFFFF">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321468">
                      <a:lnSpc>
                        <a:spcPts val="1800"/>
                      </a:lnSpc>
                      <a:tabLst>
                        <a:tab pos="749300" algn="l"/>
                      </a:tabLst>
                      <a:defRPr b="1" sz="1500">
                        <a:solidFill>
                          <a:srgbClr val="363929"/>
                        </a:solidFill>
                        <a:latin typeface="Optima"/>
                        <a:ea typeface="Optima"/>
                        <a:cs typeface="Optima"/>
                        <a:sym typeface="Optima"/>
                      </a:defRPr>
                    </a:lvl1pPr>
                  </a:lstStyle>
                  <a:p>
                    <a:pPr/>
                    <a:r>
                      <a:t>40</a:t>
                    </a:r>
                  </a:p>
                </p:txBody>
              </p:sp>
            </p:grpSp>
          </p:grpSp>
        </p:grpSp>
        <p:sp>
          <p:nvSpPr>
            <p:cNvPr id="403" name="Shape 403"/>
            <p:cNvSpPr/>
            <p:nvPr/>
          </p:nvSpPr>
          <p:spPr>
            <a:xfrm>
              <a:off x="34322" y="2708113"/>
              <a:ext cx="464692" cy="262730"/>
            </a:xfrm>
            <a:prstGeom prst="rect">
              <a:avLst/>
            </a:prstGeom>
            <a:blipFill rotWithShape="1">
              <a:blip r:embed="rId4"/>
              <a:srcRect l="0" t="0" r="0" b="0"/>
              <a:tile tx="0" ty="0" sx="100000" sy="100000" flip="none" algn="tl"/>
            </a:blipFill>
            <a:ln w="12700" cap="flat">
              <a:noFill/>
              <a:miter lim="400000"/>
            </a:ln>
            <a:effectLst/>
          </p:spPr>
          <p:txBody>
            <a:bodyPr wrap="square" lIns="25400" tIns="25400" rIns="25400" bIns="25400" numCol="1" anchor="ctr">
              <a:noAutofit/>
            </a:bodyPr>
            <a:lstStyle/>
            <a:p>
              <a:pPr>
                <a:defRPr sz="1800"/>
              </a:pPr>
            </a:p>
          </p:txBody>
        </p:sp>
        <p:sp>
          <p:nvSpPr>
            <p:cNvPr id="404" name="Shape 404"/>
            <p:cNvSpPr/>
            <p:nvPr/>
          </p:nvSpPr>
          <p:spPr>
            <a:xfrm>
              <a:off x="34322" y="3302272"/>
              <a:ext cx="464692" cy="262730"/>
            </a:xfrm>
            <a:prstGeom prst="rect">
              <a:avLst/>
            </a:prstGeom>
            <a:blipFill rotWithShape="1">
              <a:blip r:embed="rId4"/>
              <a:srcRect l="0" t="0" r="0" b="0"/>
              <a:tile tx="0" ty="0" sx="100000" sy="100000" flip="none" algn="tl"/>
            </a:blipFill>
            <a:ln w="12700" cap="flat">
              <a:noFill/>
              <a:miter lim="400000"/>
            </a:ln>
            <a:effectLst/>
          </p:spPr>
          <p:txBody>
            <a:bodyPr wrap="square" lIns="25400" tIns="25400" rIns="25400" bIns="25400" numCol="1" anchor="ctr">
              <a:noAutofit/>
            </a:bodyPr>
            <a:lstStyle/>
            <a:p>
              <a:pPr>
                <a:defRPr sz="1800"/>
              </a:pPr>
            </a:p>
          </p:txBody>
        </p:sp>
      </p:grpSp>
      <p:sp>
        <p:nvSpPr>
          <p:cNvPr id="406" name="Shape 406"/>
          <p:cNvSpPr/>
          <p:nvPr/>
        </p:nvSpPr>
        <p:spPr>
          <a:xfrm>
            <a:off x="-1" y="923771"/>
            <a:ext cx="12192001" cy="5104652"/>
          </a:xfrm>
          <a:prstGeom prst="rect">
            <a:avLst/>
          </a:prstGeom>
          <a:solidFill>
            <a:srgbClr val="000000">
              <a:alpha val="80078"/>
            </a:srgbClr>
          </a:solidFill>
          <a:ln w="12700">
            <a:miter lim="400000"/>
          </a:ln>
        </p:spPr>
        <p:txBody>
          <a:bodyPr lIns="25400" tIns="25400" rIns="25400" bIns="25400" anchor="ctr"/>
          <a:lstStyle/>
          <a:p>
            <a:pPr>
              <a:defRPr sz="1800"/>
            </a:pPr>
          </a:p>
        </p:txBody>
      </p:sp>
      <p:sp>
        <p:nvSpPr>
          <p:cNvPr id="407" name="Shape 407"/>
          <p:cNvSpPr/>
          <p:nvPr>
            <p:ph type="title"/>
          </p:nvPr>
        </p:nvSpPr>
        <p:spPr>
          <a:xfrm>
            <a:off x="0" y="-1"/>
            <a:ext cx="12192000" cy="923773"/>
          </a:xfrm>
          <a:prstGeom prst="rect">
            <a:avLst/>
          </a:prstGeom>
        </p:spPr>
        <p:txBody>
          <a:bodyPr/>
          <a:lstStyle/>
          <a:p>
            <a:pPr/>
            <a:r>
              <a:t>Case: Confirmit</a:t>
            </a:r>
          </a:p>
        </p:txBody>
      </p:sp>
      <p:sp>
        <p:nvSpPr>
          <p:cNvPr id="408" name="Shape 408"/>
          <p:cNvSpPr/>
          <p:nvPr/>
        </p:nvSpPr>
        <p:spPr>
          <a:xfrm>
            <a:off x="8151635" y="2518888"/>
            <a:ext cx="1510508" cy="25860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48" y="0"/>
                </a:moveTo>
                <a:cubicBezTo>
                  <a:pt x="424" y="0"/>
                  <a:pt x="0" y="248"/>
                  <a:pt x="0" y="554"/>
                </a:cubicBezTo>
                <a:lnTo>
                  <a:pt x="0" y="15302"/>
                </a:lnTo>
                <a:cubicBezTo>
                  <a:pt x="0" y="15608"/>
                  <a:pt x="424" y="15855"/>
                  <a:pt x="948" y="15855"/>
                </a:cubicBezTo>
                <a:lnTo>
                  <a:pt x="16634" y="15855"/>
                </a:lnTo>
                <a:lnTo>
                  <a:pt x="21600" y="21600"/>
                </a:lnTo>
                <a:lnTo>
                  <a:pt x="19387" y="9070"/>
                </a:lnTo>
                <a:lnTo>
                  <a:pt x="19387" y="554"/>
                </a:lnTo>
                <a:cubicBezTo>
                  <a:pt x="19387" y="248"/>
                  <a:pt x="18963" y="0"/>
                  <a:pt x="18439" y="0"/>
                </a:cubicBezTo>
                <a:lnTo>
                  <a:pt x="948" y="0"/>
                </a:lnTo>
                <a:close/>
              </a:path>
            </a:pathLst>
          </a:custGeom>
          <a:blipFill>
            <a:blip r:embed="rId5"/>
          </a:blip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1800"/>
            </a:lvl1pPr>
          </a:lstStyle>
          <a:p>
            <a:pPr/>
            <a:r>
              <a:t>11 design suggestions ‘Recoding’ had best effect.</a:t>
            </a:r>
          </a:p>
        </p:txBody>
      </p:sp>
      <p:sp>
        <p:nvSpPr>
          <p:cNvPr id="409" name="Shape 409"/>
          <p:cNvSpPr/>
          <p:nvPr/>
        </p:nvSpPr>
        <p:spPr>
          <a:xfrm>
            <a:off x="9573153" y="2518888"/>
            <a:ext cx="2542382" cy="26539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39" y="0"/>
                </a:moveTo>
                <a:cubicBezTo>
                  <a:pt x="242" y="0"/>
                  <a:pt x="0" y="231"/>
                  <a:pt x="0" y="517"/>
                </a:cubicBezTo>
                <a:lnTo>
                  <a:pt x="0" y="14855"/>
                </a:lnTo>
                <a:cubicBezTo>
                  <a:pt x="0" y="15141"/>
                  <a:pt x="242" y="15372"/>
                  <a:pt x="539" y="15372"/>
                </a:cubicBezTo>
                <a:lnTo>
                  <a:pt x="17308" y="15372"/>
                </a:lnTo>
                <a:lnTo>
                  <a:pt x="18387" y="21600"/>
                </a:lnTo>
                <a:lnTo>
                  <a:pt x="19466" y="15372"/>
                </a:lnTo>
                <a:lnTo>
                  <a:pt x="21061" y="15372"/>
                </a:lnTo>
                <a:cubicBezTo>
                  <a:pt x="21358" y="15372"/>
                  <a:pt x="21600" y="15141"/>
                  <a:pt x="21600" y="14855"/>
                </a:cubicBezTo>
                <a:lnTo>
                  <a:pt x="21600" y="517"/>
                </a:lnTo>
                <a:cubicBezTo>
                  <a:pt x="21600" y="231"/>
                  <a:pt x="21358" y="0"/>
                  <a:pt x="21061" y="0"/>
                </a:cubicBezTo>
                <a:lnTo>
                  <a:pt x="539" y="0"/>
                </a:lnTo>
                <a:close/>
              </a:path>
            </a:pathLst>
          </a:custGeom>
          <a:blipFill>
            <a:blip r:embed="rId5"/>
          </a:blip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1800"/>
            </a:lvl1pPr>
          </a:lstStyle>
          <a:p>
            <a:pPr/>
            <a:r>
              <a:t>4 days later the ‘Recoding’ design measured by MS Usability Labs as giving 95% to Goal</a:t>
            </a:r>
          </a:p>
        </p:txBody>
      </p:sp>
      <p:grpSp>
        <p:nvGrpSpPr>
          <p:cNvPr id="412" name="Group 412"/>
          <p:cNvGrpSpPr/>
          <p:nvPr/>
        </p:nvGrpSpPr>
        <p:grpSpPr>
          <a:xfrm>
            <a:off x="1885092" y="1351639"/>
            <a:ext cx="8421816" cy="4566415"/>
            <a:chOff x="0" y="0"/>
            <a:chExt cx="8421814" cy="4566414"/>
          </a:xfrm>
        </p:grpSpPr>
        <p:sp>
          <p:nvSpPr>
            <p:cNvPr id="410" name="Shape 410"/>
            <p:cNvSpPr/>
            <p:nvPr/>
          </p:nvSpPr>
          <p:spPr>
            <a:xfrm>
              <a:off x="0" y="0"/>
              <a:ext cx="8328510" cy="4304518"/>
            </a:xfrm>
            <a:prstGeom prst="rect">
              <a:avLst/>
            </a:prstGeom>
            <a:solidFill>
              <a:srgbClr val="FFFFFF"/>
            </a:solidFill>
            <a:ln w="12700" cap="flat">
              <a:noFill/>
              <a:miter lim="400000"/>
            </a:ln>
            <a:effectLst/>
          </p:spPr>
          <p:txBody>
            <a:bodyPr wrap="square" lIns="25400" tIns="25400" rIns="25400" bIns="25400" numCol="1" anchor="ctr">
              <a:noAutofit/>
            </a:bodyPr>
            <a:lstStyle/>
            <a:p>
              <a:pPr>
                <a:defRPr sz="1800"/>
              </a:pPr>
            </a:p>
          </p:txBody>
        </p:sp>
        <p:pic>
          <p:nvPicPr>
            <p:cNvPr id="411" name="image1.pdf"/>
            <p:cNvPicPr>
              <a:picLocks noChangeAspect="1"/>
            </p:cNvPicPr>
            <p:nvPr/>
          </p:nvPicPr>
          <p:blipFill>
            <a:blip r:embed="rId6">
              <a:extLst/>
            </a:blip>
            <a:srcRect l="0" t="0" r="0" b="0"/>
            <a:stretch>
              <a:fillRect/>
            </a:stretch>
          </p:blipFill>
          <p:spPr>
            <a:xfrm>
              <a:off x="0" y="0"/>
              <a:ext cx="8421815" cy="456641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408"/>
                                        </p:tgtEl>
                                        <p:attrNameLst>
                                          <p:attrName>style.visibility</p:attrName>
                                        </p:attrNameLst>
                                      </p:cBhvr>
                                      <p:to>
                                        <p:strVal val="visible"/>
                                      </p:to>
                                    </p:set>
                                    <p:animEffect filter="dissolve" transition="in">
                                      <p:cBhvr>
                                        <p:cTn id="7" dur="400"/>
                                        <p:tgtEl>
                                          <p:spTgt spid="40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9" grpId="2" fill="hold">
                                  <p:stCondLst>
                                    <p:cond delay="0"/>
                                  </p:stCondLst>
                                  <p:iterate type="el" backwards="0">
                                    <p:tmAbs val="0"/>
                                  </p:iterate>
                                  <p:childTnLst>
                                    <p:set>
                                      <p:cBhvr>
                                        <p:cTn id="11" fill="hold"/>
                                        <p:tgtEl>
                                          <p:spTgt spid="409"/>
                                        </p:tgtEl>
                                        <p:attrNameLst>
                                          <p:attrName>style.visibility</p:attrName>
                                        </p:attrNameLst>
                                      </p:cBhvr>
                                      <p:to>
                                        <p:strVal val="visible"/>
                                      </p:to>
                                    </p:set>
                                    <p:animEffect filter="dissolve" transition="in">
                                      <p:cBhvr>
                                        <p:cTn id="12" dur="400"/>
                                        <p:tgtEl>
                                          <p:spTgt spid="40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3" fill="hold">
                                  <p:stCondLst>
                                    <p:cond delay="0"/>
                                  </p:stCondLst>
                                  <p:iterate type="el" backwards="0">
                                    <p:tmAbs val="0"/>
                                  </p:iterate>
                                  <p:childTnLst>
                                    <p:set>
                                      <p:cBhvr>
                                        <p:cTn id="16" fill="hold"/>
                                        <p:tgtEl>
                                          <p:spTgt spid="406"/>
                                        </p:tgtEl>
                                        <p:attrNameLst>
                                          <p:attrName>style.visibility</p:attrName>
                                        </p:attrNameLst>
                                      </p:cBhvr>
                                      <p:to>
                                        <p:strVal val="visible"/>
                                      </p:to>
                                    </p:set>
                                  </p:childTnLst>
                                </p:cTn>
                              </p:par>
                            </p:childTnLst>
                          </p:cTn>
                        </p:par>
                        <p:par>
                          <p:cTn id="17" fill="hold">
                            <p:stCondLst>
                              <p:cond delay="0"/>
                            </p:stCondLst>
                            <p:childTnLst>
                              <p:par>
                                <p:cTn id="18" presetClass="entr" nodeType="afterEffect" presetID="9" grpId="4" fill="hold">
                                  <p:stCondLst>
                                    <p:cond delay="0"/>
                                  </p:stCondLst>
                                  <p:iterate type="el" backwards="0">
                                    <p:tmAbs val="0"/>
                                  </p:iterate>
                                  <p:childTnLst>
                                    <p:set>
                                      <p:cBhvr>
                                        <p:cTn id="19" fill="hold"/>
                                        <p:tgtEl>
                                          <p:spTgt spid="412"/>
                                        </p:tgtEl>
                                        <p:attrNameLst>
                                          <p:attrName>style.visibility</p:attrName>
                                        </p:attrNameLst>
                                      </p:cBhvr>
                                      <p:to>
                                        <p:strVal val="visible"/>
                                      </p:to>
                                    </p:set>
                                    <p:animEffect filter="dissolve" transition="in">
                                      <p:cBhvr>
                                        <p:cTn id="20" dur="8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9" grpId="2"/>
      <p:bldP build="whole" bldLvl="1" animBg="1" rev="0" advAuto="0" spid="412" grpId="4"/>
      <p:bldP build="whole" bldLvl="1" animBg="1" rev="0" advAuto="0" spid="408" grpId="1"/>
      <p:bldP build="whole" bldLvl="1" animBg="1" rev="0" advAuto="0" spid="406" grpId="3"/>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6" name="Shape 416"/>
          <p:cNvSpPr/>
          <p:nvPr>
            <p:ph type="title"/>
          </p:nvPr>
        </p:nvSpPr>
        <p:spPr>
          <a:prstGeom prst="rect">
            <a:avLst/>
          </a:prstGeom>
        </p:spPr>
        <p:txBody>
          <a:bodyPr/>
          <a:lstStyle/>
          <a:p>
            <a:pPr/>
            <a:r>
              <a:t>Key Principle</a:t>
            </a:r>
          </a:p>
        </p:txBody>
      </p:sp>
      <p:sp>
        <p:nvSpPr>
          <p:cNvPr id="417" name="Shape 417"/>
          <p:cNvSpPr/>
          <p:nvPr>
            <p:ph type="body" idx="1"/>
          </p:nvPr>
        </p:nvSpPr>
        <p:spPr>
          <a:xfrm>
            <a:off x="844550" y="1955250"/>
            <a:ext cx="10502900" cy="4267750"/>
          </a:xfrm>
          <a:prstGeom prst="rect">
            <a:avLst/>
          </a:prstGeom>
        </p:spPr>
        <p:txBody>
          <a:bodyPr/>
          <a:lstStyle>
            <a:lvl1pPr>
              <a:spcBef>
                <a:spcPts val="1800"/>
              </a:spcBef>
              <a:defRPr sz="3900"/>
            </a:lvl1pPr>
          </a:lstStyle>
          <a:p>
            <a:pPr/>
            <a:r>
              <a:t>Decompose into small value delivery steps (weekly, 2% of time to deadline)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9" name="Shape 419"/>
          <p:cNvSpPr/>
          <p:nvPr>
            <p:ph type="title"/>
          </p:nvPr>
        </p:nvSpPr>
        <p:spPr>
          <a:xfrm>
            <a:off x="0" y="0"/>
            <a:ext cx="12192001" cy="1073953"/>
          </a:xfrm>
          <a:prstGeom prst="rect">
            <a:avLst/>
          </a:prstGeom>
        </p:spPr>
        <p:txBody>
          <a:bodyPr/>
          <a:lstStyle/>
          <a:p>
            <a:pPr/>
            <a:r>
              <a:t>2. Decisive Decomposition</a:t>
            </a:r>
          </a:p>
        </p:txBody>
      </p:sp>
      <p:sp>
        <p:nvSpPr>
          <p:cNvPr id="420" name="Shape 420"/>
          <p:cNvSpPr/>
          <p:nvPr/>
        </p:nvSpPr>
        <p:spPr>
          <a:xfrm>
            <a:off x="368758"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421" name="Shape 421"/>
          <p:cNvSpPr/>
          <p:nvPr/>
        </p:nvSpPr>
        <p:spPr>
          <a:xfrm>
            <a:off x="65230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422" name="Screen Shot 2016-04-15 at 02.25.16.png"/>
          <p:cNvPicPr>
            <a:picLocks noChangeAspect="1"/>
          </p:cNvPicPr>
          <p:nvPr/>
        </p:nvPicPr>
        <p:blipFill>
          <a:blip r:embed="rId2">
            <a:extLst/>
          </a:blip>
          <a:stretch>
            <a:fillRect/>
          </a:stretch>
        </p:blipFill>
        <p:spPr>
          <a:xfrm>
            <a:off x="368758" y="2483622"/>
            <a:ext cx="5727243" cy="2897753"/>
          </a:xfrm>
          <a:prstGeom prst="rect">
            <a:avLst/>
          </a:prstGeom>
          <a:ln w="12700">
            <a:miter lim="400000"/>
          </a:ln>
        </p:spPr>
      </p:pic>
      <p:pic>
        <p:nvPicPr>
          <p:cNvPr id="423" name="Screen Shot 2016-04-15 at 02.29.57.png"/>
          <p:cNvPicPr>
            <a:picLocks noChangeAspect="1"/>
          </p:cNvPicPr>
          <p:nvPr/>
        </p:nvPicPr>
        <p:blipFill>
          <a:blip r:embed="rId3">
            <a:extLst/>
          </a:blip>
          <a:stretch>
            <a:fillRect/>
          </a:stretch>
        </p:blipFill>
        <p:spPr>
          <a:xfrm>
            <a:off x="6523052" y="2483622"/>
            <a:ext cx="5197998" cy="2897753"/>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ctrTitle"/>
          </p:nvPr>
        </p:nvSpPr>
        <p:spPr>
          <a:prstGeom prst="rect">
            <a:avLst/>
          </a:prstGeom>
        </p:spPr>
        <p:txBody>
          <a:bodyPr/>
          <a:lstStyle/>
          <a:p>
            <a:pPr/>
            <a:r>
              <a:t>Why Principles?</a:t>
            </a:r>
          </a:p>
        </p:txBody>
      </p:sp>
      <p:sp>
        <p:nvSpPr>
          <p:cNvPr id="256" name="Shape 256"/>
          <p:cNvSpPr/>
          <p:nvPr>
            <p:ph type="subTitle" sz="quarter" idx="1"/>
          </p:nvPr>
        </p:nvSpPr>
        <p:spPr>
          <a:prstGeom prst="rect">
            <a:avLst/>
          </a:prstGeom>
        </p:spPr>
        <p:txBody>
          <a:bodyPr/>
          <a:lstStyle/>
          <a:p>
            <a:pPr/>
          </a:p>
        </p:txBody>
      </p:sp>
      <p:pic>
        <p:nvPicPr>
          <p:cNvPr id="257" name="Screen Shot 2016-04-19 at 22.05.34.png"/>
          <p:cNvPicPr>
            <a:picLocks noChangeAspect="1"/>
          </p:cNvPicPr>
          <p:nvPr/>
        </p:nvPicPr>
        <p:blipFill>
          <a:blip r:embed="rId2">
            <a:extLst/>
          </a:blip>
          <a:stretch>
            <a:fillRect/>
          </a:stretch>
        </p:blipFill>
        <p:spPr>
          <a:xfrm>
            <a:off x="1417614" y="0"/>
            <a:ext cx="9356772" cy="759361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5" name="Shape 425"/>
          <p:cNvSpPr/>
          <p:nvPr>
            <p:ph type="title"/>
          </p:nvPr>
        </p:nvSpPr>
        <p:spPr>
          <a:xfrm>
            <a:off x="0" y="1031954"/>
            <a:ext cx="12192000" cy="1143001"/>
          </a:xfrm>
          <a:prstGeom prst="rect">
            <a:avLst/>
          </a:prstGeom>
        </p:spPr>
        <p:txBody>
          <a:bodyPr/>
          <a:lstStyle>
            <a:lvl1pPr>
              <a:defRPr sz="5000"/>
            </a:lvl1pPr>
          </a:lstStyle>
          <a:p>
            <a:pPr/>
            <a:r>
              <a:t>Power Planning Practices - Decomposition</a:t>
            </a:r>
          </a:p>
        </p:txBody>
      </p:sp>
      <p:sp>
        <p:nvSpPr>
          <p:cNvPr id="426" name="Shape 426"/>
          <p:cNvSpPr/>
          <p:nvPr>
            <p:ph type="body" sz="half" idx="1"/>
          </p:nvPr>
        </p:nvSpPr>
        <p:spPr>
          <a:xfrm>
            <a:off x="638356" y="2726588"/>
            <a:ext cx="4982952" cy="4131413"/>
          </a:xfrm>
          <a:prstGeom prst="rect">
            <a:avLst/>
          </a:prstGeom>
        </p:spPr>
        <p:txBody>
          <a:bodyPr/>
          <a:lstStyle/>
          <a:p>
            <a:pPr marL="376115" indent="-376115">
              <a:buSzPct val="100000"/>
              <a:buAutoNum type="arabicPeriod" startAt="1"/>
            </a:pPr>
            <a:r>
              <a:t>‘</a:t>
            </a:r>
            <a:r>
              <a:rPr b="1">
                <a:latin typeface="Helvetica"/>
                <a:ea typeface="Helvetica"/>
                <a:cs typeface="Helvetica"/>
                <a:sym typeface="Helvetica"/>
              </a:rPr>
              <a:t>Value Decision</a:t>
            </a:r>
            <a:r>
              <a:t> </a:t>
            </a:r>
            <a:r>
              <a:rPr b="1">
                <a:latin typeface="Helvetica"/>
                <a:ea typeface="Helvetica"/>
                <a:cs typeface="Helvetica"/>
                <a:sym typeface="Helvetica"/>
              </a:rPr>
              <a:t>Tables</a:t>
            </a:r>
            <a:r>
              <a:t>’ decompose by about</a:t>
            </a:r>
            <a:r>
              <a:rPr b="1">
                <a:latin typeface="Helvetica"/>
                <a:ea typeface="Helvetica"/>
                <a:cs typeface="Helvetica"/>
                <a:sym typeface="Helvetica"/>
              </a:rPr>
              <a:t> 100 to 1 value opportunities.</a:t>
            </a:r>
            <a:endParaRPr b="1">
              <a:latin typeface="Helvetica"/>
              <a:ea typeface="Helvetica"/>
              <a:cs typeface="Helvetica"/>
              <a:sym typeface="Helvetica"/>
            </a:endParaRPr>
          </a:p>
          <a:p>
            <a:pPr marL="376115" indent="-376115">
              <a:buSzPct val="100000"/>
              <a:buAutoNum type="arabicPeriod" startAt="1"/>
            </a:pPr>
            <a:r>
              <a:t>‘</a:t>
            </a:r>
            <a:r>
              <a:rPr b="1">
                <a:latin typeface="Helvetica"/>
                <a:ea typeface="Helvetica"/>
                <a:cs typeface="Helvetica"/>
                <a:sym typeface="Helvetica"/>
              </a:rPr>
              <a:t>Value Decision</a:t>
            </a:r>
            <a:r>
              <a:t> </a:t>
            </a:r>
            <a:r>
              <a:rPr b="1">
                <a:latin typeface="Helvetica"/>
                <a:ea typeface="Helvetica"/>
                <a:cs typeface="Helvetica"/>
                <a:sym typeface="Helvetica"/>
              </a:rPr>
              <a:t>Tables</a:t>
            </a:r>
            <a:r>
              <a:t>’ point out the</a:t>
            </a:r>
            <a:r>
              <a:rPr b="1">
                <a:latin typeface="Helvetica"/>
                <a:ea typeface="Helvetica"/>
                <a:cs typeface="Helvetica"/>
                <a:sym typeface="Helvetica"/>
              </a:rPr>
              <a:t> best 1% opportunities</a:t>
            </a:r>
            <a:r>
              <a:t> for value, costs and risks.</a:t>
            </a:r>
          </a:p>
          <a:p>
            <a:pPr marL="376115" indent="-376115">
              <a:buSzPct val="100000"/>
              <a:buAutoNum type="arabicPeriod" startAt="1"/>
            </a:pPr>
            <a:r>
              <a:t>The ‘</a:t>
            </a:r>
            <a:r>
              <a:rPr b="1">
                <a:latin typeface="Helvetica"/>
                <a:ea typeface="Helvetica"/>
                <a:cs typeface="Helvetica"/>
                <a:sym typeface="Helvetica"/>
              </a:rPr>
              <a:t>111111</a:t>
            </a:r>
            <a:r>
              <a:t> Decomposition Method’ pushes you to think simple, </a:t>
            </a:r>
            <a:r>
              <a:rPr b="1">
                <a:latin typeface="Helvetica"/>
                <a:ea typeface="Helvetica"/>
                <a:cs typeface="Helvetica"/>
                <a:sym typeface="Helvetica"/>
              </a:rPr>
              <a:t>1 is better than 0. Do it. Get the value.</a:t>
            </a:r>
            <a:r>
              <a:t> Learn.</a:t>
            </a:r>
          </a:p>
        </p:txBody>
      </p:sp>
      <p:sp>
        <p:nvSpPr>
          <p:cNvPr id="427" name="Shape 427"/>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2. Decisive Decomposition</a:t>
            </a:r>
          </a:p>
        </p:txBody>
      </p:sp>
      <p:sp>
        <p:nvSpPr>
          <p:cNvPr id="428" name="Shape 428"/>
          <p:cNvSpPr/>
          <p:nvPr/>
        </p:nvSpPr>
        <p:spPr>
          <a:xfrm>
            <a:off x="6529256" y="2726588"/>
            <a:ext cx="5378464" cy="432759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marL="376115" indent="-376115" algn="l">
              <a:spcBef>
                <a:spcPts val="2200"/>
              </a:spcBef>
              <a:buSzPct val="100000"/>
              <a:buAutoNum type="arabicPeriod" startAt="4"/>
              <a:defRPr sz="2200">
                <a:solidFill>
                  <a:srgbClr val="000000"/>
                </a:solidFill>
              </a:defRPr>
            </a:pPr>
            <a:r>
              <a:rPr b="1">
                <a:latin typeface="Helvetica"/>
                <a:ea typeface="Helvetica"/>
                <a:cs typeface="Helvetica"/>
                <a:sym typeface="Helvetica"/>
              </a:rPr>
              <a:t>The ’20 Principles of Decomposition’</a:t>
            </a:r>
            <a:r>
              <a:t> give more tools to trigger constructive decomposition ideas.</a:t>
            </a:r>
          </a:p>
          <a:p>
            <a:pPr marL="376115" indent="-376115" algn="l">
              <a:spcBef>
                <a:spcPts val="2200"/>
              </a:spcBef>
              <a:buSzPct val="100000"/>
              <a:buAutoNum type="arabicPeriod" startAt="4"/>
              <a:defRPr sz="2200">
                <a:solidFill>
                  <a:srgbClr val="000000"/>
                </a:solidFill>
              </a:defRPr>
            </a:pPr>
            <a:r>
              <a:t>The </a:t>
            </a:r>
            <a:r>
              <a:rPr b="1">
                <a:latin typeface="Helvetica"/>
                <a:ea typeface="Helvetica"/>
                <a:cs typeface="Helvetica"/>
                <a:sym typeface="Helvetica"/>
              </a:rPr>
              <a:t>Tolerable</a:t>
            </a:r>
            <a:r>
              <a:t> levels,  and the </a:t>
            </a:r>
            <a:r>
              <a:rPr b="1">
                <a:latin typeface="Helvetica"/>
                <a:ea typeface="Helvetica"/>
                <a:cs typeface="Helvetica"/>
                <a:sym typeface="Helvetica"/>
              </a:rPr>
              <a:t>Goal</a:t>
            </a:r>
            <a:r>
              <a:t> levels of value </a:t>
            </a:r>
            <a:r>
              <a:rPr b="1">
                <a:latin typeface="Helvetica"/>
                <a:ea typeface="Helvetica"/>
                <a:cs typeface="Helvetica"/>
                <a:sym typeface="Helvetica"/>
              </a:rPr>
              <a:t>give you 2 stages of decomposition</a:t>
            </a:r>
            <a:r>
              <a:t> to focus on. Go for the tolerable levels first.</a:t>
            </a:r>
          </a:p>
        </p:txBody>
      </p:sp>
      <p:pic>
        <p:nvPicPr>
          <p:cNvPr id="429" name="Screen Shot 2016-04-15 at 02.29.57.png"/>
          <p:cNvPicPr>
            <a:picLocks noChangeAspect="1"/>
          </p:cNvPicPr>
          <p:nvPr/>
        </p:nvPicPr>
        <p:blipFill>
          <a:blip r:embed="rId2">
            <a:extLst/>
          </a:blip>
          <a:stretch>
            <a:fillRect/>
          </a:stretch>
        </p:blipFill>
        <p:spPr>
          <a:xfrm>
            <a:off x="0" y="1066800"/>
            <a:ext cx="12165217" cy="6781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Subtype="0" presetID="1" grpId="1" fill="hold">
                                  <p:stCondLst>
                                    <p:cond delay="0"/>
                                  </p:stCondLst>
                                  <p:iterate type="el" backwards="0">
                                    <p:tmAbs val="0"/>
                                  </p:iterate>
                                  <p:childTnLst>
                                    <p:set>
                                      <p:cBhvr>
                                        <p:cTn id="6" fill="hold">
                                          <p:stCondLst>
                                            <p:cond delay="0"/>
                                          </p:stCondLst>
                                        </p:cTn>
                                        <p:tgtEl>
                                          <p:spTgt spid="42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9" grpId="1"/>
    </p:bldLst>
  </p:timing>
</p:sld>
</file>

<file path=ppt/slides/slide21.xml><?xml version="1.0" encoding="utf-8"?>
<p:sld xmlns:a="http://schemas.openxmlformats.org/drawingml/2006/main" xmlns:r="http://schemas.openxmlformats.org/officeDocument/2006/relationships" xmlns:p="http://schemas.openxmlformats.org/presentationml/2006/main" show="0" showMasterSp="1" showMasterPhAnim="1">
  <p:cSld>
    <p:spTree>
      <p:nvGrpSpPr>
        <p:cNvPr id="1" name=""/>
        <p:cNvGrpSpPr/>
        <p:nvPr/>
      </p:nvGrpSpPr>
      <p:grpSpPr>
        <a:xfrm>
          <a:off x="0" y="0"/>
          <a:ext cx="0" cy="0"/>
          <a:chOff x="0" y="0"/>
          <a:chExt cx="0" cy="0"/>
        </a:xfrm>
      </p:grpSpPr>
      <p:sp>
        <p:nvSpPr>
          <p:cNvPr id="431" name="Shape 431"/>
          <p:cNvSpPr/>
          <p:nvPr>
            <p:ph type="title"/>
          </p:nvPr>
        </p:nvSpPr>
        <p:spPr>
          <a:xfrm>
            <a:off x="-1" y="-101600"/>
            <a:ext cx="12192001" cy="1143000"/>
          </a:xfrm>
          <a:prstGeom prst="rect">
            <a:avLst/>
          </a:prstGeom>
        </p:spPr>
        <p:txBody>
          <a:bodyPr/>
          <a:lstStyle>
            <a:lvl1pPr>
              <a:defRPr sz="5000"/>
            </a:lvl1pPr>
          </a:lstStyle>
          <a:p>
            <a:pPr/>
            <a:r>
              <a:t>Power Planning Practices - Decomposition</a:t>
            </a:r>
          </a:p>
        </p:txBody>
      </p:sp>
      <p:sp>
        <p:nvSpPr>
          <p:cNvPr id="432" name="Shape 432"/>
          <p:cNvSpPr/>
          <p:nvPr>
            <p:ph type="body" sz="half" idx="1"/>
          </p:nvPr>
        </p:nvSpPr>
        <p:spPr>
          <a:xfrm>
            <a:off x="638356" y="1694633"/>
            <a:ext cx="4982952" cy="4131413"/>
          </a:xfrm>
          <a:prstGeom prst="rect">
            <a:avLst/>
          </a:prstGeom>
        </p:spPr>
        <p:txBody>
          <a:bodyPr/>
          <a:lstStyle/>
          <a:p>
            <a:pPr marL="376115" indent="-376115">
              <a:buSzPct val="100000"/>
              <a:buAutoNum type="arabicPeriod" startAt="1"/>
            </a:pPr>
            <a:r>
              <a:t>‘</a:t>
            </a:r>
            <a:r>
              <a:rPr b="1">
                <a:latin typeface="Helvetica"/>
                <a:ea typeface="Helvetica"/>
                <a:cs typeface="Helvetica"/>
                <a:sym typeface="Helvetica"/>
              </a:rPr>
              <a:t>Value Decision</a:t>
            </a:r>
            <a:r>
              <a:t> </a:t>
            </a:r>
            <a:r>
              <a:rPr b="1">
                <a:latin typeface="Helvetica"/>
                <a:ea typeface="Helvetica"/>
                <a:cs typeface="Helvetica"/>
                <a:sym typeface="Helvetica"/>
              </a:rPr>
              <a:t>Tables</a:t>
            </a:r>
            <a:r>
              <a:t>’ decompose by about</a:t>
            </a:r>
            <a:r>
              <a:rPr b="1">
                <a:latin typeface="Helvetica"/>
                <a:ea typeface="Helvetica"/>
                <a:cs typeface="Helvetica"/>
                <a:sym typeface="Helvetica"/>
              </a:rPr>
              <a:t> 100 to 1 value opportunities.</a:t>
            </a:r>
            <a:endParaRPr b="1">
              <a:latin typeface="Helvetica"/>
              <a:ea typeface="Helvetica"/>
              <a:cs typeface="Helvetica"/>
              <a:sym typeface="Helvetica"/>
            </a:endParaRPr>
          </a:p>
          <a:p>
            <a:pPr marL="376115" indent="-376115">
              <a:buSzPct val="100000"/>
              <a:buAutoNum type="arabicPeriod" startAt="1"/>
            </a:pPr>
            <a:r>
              <a:t>‘</a:t>
            </a:r>
            <a:r>
              <a:rPr b="1">
                <a:latin typeface="Helvetica"/>
                <a:ea typeface="Helvetica"/>
                <a:cs typeface="Helvetica"/>
                <a:sym typeface="Helvetica"/>
              </a:rPr>
              <a:t>Value Decision</a:t>
            </a:r>
            <a:r>
              <a:t> </a:t>
            </a:r>
            <a:r>
              <a:rPr b="1">
                <a:latin typeface="Helvetica"/>
                <a:ea typeface="Helvetica"/>
                <a:cs typeface="Helvetica"/>
                <a:sym typeface="Helvetica"/>
              </a:rPr>
              <a:t>Tables</a:t>
            </a:r>
            <a:r>
              <a:t>’ point out the</a:t>
            </a:r>
            <a:r>
              <a:rPr b="1">
                <a:latin typeface="Helvetica"/>
                <a:ea typeface="Helvetica"/>
                <a:cs typeface="Helvetica"/>
                <a:sym typeface="Helvetica"/>
              </a:rPr>
              <a:t> best 1% opportunities</a:t>
            </a:r>
            <a:r>
              <a:t> for value, costs and risks.</a:t>
            </a:r>
          </a:p>
          <a:p>
            <a:pPr marL="376115" indent="-376115">
              <a:buSzPct val="100000"/>
              <a:buAutoNum type="arabicPeriod" startAt="1"/>
            </a:pPr>
            <a:r>
              <a:t>The ‘</a:t>
            </a:r>
            <a:r>
              <a:rPr b="1">
                <a:latin typeface="Helvetica"/>
                <a:ea typeface="Helvetica"/>
                <a:cs typeface="Helvetica"/>
                <a:sym typeface="Helvetica"/>
              </a:rPr>
              <a:t>111111</a:t>
            </a:r>
            <a:r>
              <a:t> Decomposition Method’ pushes you to think simple, </a:t>
            </a:r>
            <a:r>
              <a:rPr b="1">
                <a:latin typeface="Helvetica"/>
                <a:ea typeface="Helvetica"/>
                <a:cs typeface="Helvetica"/>
                <a:sym typeface="Helvetica"/>
              </a:rPr>
              <a:t>1 is better than 0. Do it. Get the value.</a:t>
            </a:r>
            <a:r>
              <a:t> Learn.</a:t>
            </a:r>
          </a:p>
        </p:txBody>
      </p:sp>
      <p:sp>
        <p:nvSpPr>
          <p:cNvPr id="433" name="Shape 433"/>
          <p:cNvSpPr/>
          <p:nvPr/>
        </p:nvSpPr>
        <p:spPr>
          <a:xfrm>
            <a:off x="6529256" y="1694633"/>
            <a:ext cx="5378464" cy="4327592"/>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marL="376115" indent="-376115" algn="l">
              <a:spcBef>
                <a:spcPts val="2200"/>
              </a:spcBef>
              <a:buSzPct val="100000"/>
              <a:buAutoNum type="arabicPeriod" startAt="4"/>
              <a:defRPr sz="2200">
                <a:solidFill>
                  <a:srgbClr val="000000"/>
                </a:solidFill>
              </a:defRPr>
            </a:pPr>
            <a:r>
              <a:rPr b="1">
                <a:latin typeface="Helvetica"/>
                <a:ea typeface="Helvetica"/>
                <a:cs typeface="Helvetica"/>
                <a:sym typeface="Helvetica"/>
              </a:rPr>
              <a:t>The ’20 Principles of Decomposition’</a:t>
            </a:r>
            <a:r>
              <a:t> give more tools to trigger constructive decomposition ideas.</a:t>
            </a:r>
          </a:p>
          <a:p>
            <a:pPr marL="376115" indent="-376115" algn="l">
              <a:spcBef>
                <a:spcPts val="2200"/>
              </a:spcBef>
              <a:buSzPct val="100000"/>
              <a:buAutoNum type="arabicPeriod" startAt="4"/>
              <a:defRPr sz="2200">
                <a:solidFill>
                  <a:srgbClr val="000000"/>
                </a:solidFill>
              </a:defRPr>
            </a:pPr>
            <a:r>
              <a:t>The </a:t>
            </a:r>
            <a:r>
              <a:rPr b="1">
                <a:latin typeface="Helvetica"/>
                <a:ea typeface="Helvetica"/>
                <a:cs typeface="Helvetica"/>
                <a:sym typeface="Helvetica"/>
              </a:rPr>
              <a:t>Tolerable</a:t>
            </a:r>
            <a:r>
              <a:t> levels,  and the </a:t>
            </a:r>
            <a:r>
              <a:rPr b="1">
                <a:latin typeface="Helvetica"/>
                <a:ea typeface="Helvetica"/>
                <a:cs typeface="Helvetica"/>
                <a:sym typeface="Helvetica"/>
              </a:rPr>
              <a:t>Goal</a:t>
            </a:r>
            <a:r>
              <a:t> levels of value </a:t>
            </a:r>
            <a:r>
              <a:rPr b="1">
                <a:latin typeface="Helvetica"/>
                <a:ea typeface="Helvetica"/>
                <a:cs typeface="Helvetica"/>
                <a:sym typeface="Helvetica"/>
              </a:rPr>
              <a:t>give you 2 stages of decomposition</a:t>
            </a:r>
            <a:r>
              <a:t> to focus on. Go for the tolerable levels first.</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Shape 435"/>
          <p:cNvSpPr/>
          <p:nvPr>
            <p:ph type="title"/>
          </p:nvPr>
        </p:nvSpPr>
        <p:spPr>
          <a:xfrm>
            <a:off x="0" y="1114067"/>
            <a:ext cx="12192000" cy="968734"/>
          </a:xfrm>
          <a:prstGeom prst="rect">
            <a:avLst/>
          </a:prstGeom>
        </p:spPr>
        <p:txBody>
          <a:bodyPr/>
          <a:lstStyle>
            <a:lvl1pPr>
              <a:defRPr sz="4600"/>
            </a:lvl1pPr>
          </a:lstStyle>
          <a:p>
            <a:pPr/>
            <a:r>
              <a:t>Mars Mission Planning: Lviv Business School</a:t>
            </a:r>
          </a:p>
        </p:txBody>
      </p:sp>
      <p:pic>
        <p:nvPicPr>
          <p:cNvPr id="436" name="MARS MISSION TABLE OVERVIEW 2015 LVBS.png"/>
          <p:cNvPicPr>
            <a:picLocks noChangeAspect="1"/>
          </p:cNvPicPr>
          <p:nvPr/>
        </p:nvPicPr>
        <p:blipFill>
          <a:blip r:embed="rId2">
            <a:extLst/>
          </a:blip>
          <a:srcRect l="4410" t="21020" r="1747" b="687"/>
          <a:stretch>
            <a:fillRect/>
          </a:stretch>
        </p:blipFill>
        <p:spPr>
          <a:xfrm>
            <a:off x="285551" y="4641049"/>
            <a:ext cx="11621040" cy="6059611"/>
          </a:xfrm>
          <a:prstGeom prst="rect">
            <a:avLst/>
          </a:prstGeom>
          <a:ln w="12700">
            <a:solidFill>
              <a:srgbClr val="000000"/>
            </a:solidFill>
            <a:miter lim="400000"/>
          </a:ln>
        </p:spPr>
      </p:pic>
      <p:sp>
        <p:nvSpPr>
          <p:cNvPr id="437" name="Shape 437"/>
          <p:cNvSpPr/>
          <p:nvPr/>
        </p:nvSpPr>
        <p:spPr>
          <a:xfrm>
            <a:off x="3117214" y="2616200"/>
            <a:ext cx="5957572" cy="8128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5000">
                <a:solidFill>
                  <a:srgbClr val="000000"/>
                </a:solidFill>
              </a:defRPr>
            </a:lvl1pPr>
          </a:lstStyle>
          <a:p>
            <a:pPr/>
            <a:r>
              <a:t>Value Decision Table</a:t>
            </a:r>
          </a:p>
        </p:txBody>
      </p:sp>
      <p:pic>
        <p:nvPicPr>
          <p:cNvPr id="438" name="Gilb-Logo-NoFill-V1-Blue-278x189.png"/>
          <p:cNvPicPr>
            <a:picLocks noChangeAspect="1"/>
          </p:cNvPicPr>
          <p:nvPr/>
        </p:nvPicPr>
        <p:blipFill>
          <a:blip r:embed="rId3">
            <a:extLst/>
          </a:blip>
          <a:stretch>
            <a:fillRect/>
          </a:stretch>
        </p:blipFill>
        <p:spPr>
          <a:xfrm>
            <a:off x="11303000" y="6256160"/>
            <a:ext cx="724814" cy="492770"/>
          </a:xfrm>
          <a:prstGeom prst="rect">
            <a:avLst/>
          </a:prstGeom>
          <a:ln w="12700">
            <a:miter lim="400000"/>
          </a:ln>
        </p:spPr>
      </p:pic>
      <p:sp>
        <p:nvSpPr>
          <p:cNvPr id="439" name="Shape 439"/>
          <p:cNvSpPr/>
          <p:nvPr/>
        </p:nvSpPr>
        <p:spPr>
          <a:xfrm>
            <a:off x="-285929" y="3768129"/>
            <a:ext cx="12763858" cy="6179742"/>
          </a:xfrm>
          <a:prstGeom prst="rect">
            <a:avLst/>
          </a:prstGeom>
          <a:solidFill>
            <a:srgbClr val="FFFFFF">
              <a:alpha val="83481"/>
            </a:srgbClr>
          </a:solidFill>
          <a:ln w="12700">
            <a:miter lim="400000"/>
          </a:ln>
        </p:spPr>
        <p:txBody>
          <a:bodyPr lIns="25400" tIns="25400" rIns="25400" bIns="25400" anchor="ctr"/>
          <a:lstStyle/>
          <a:p>
            <a:pPr>
              <a:defRPr sz="1600"/>
            </a:pPr>
          </a:p>
        </p:txBody>
      </p:sp>
      <p:sp>
        <p:nvSpPr>
          <p:cNvPr id="440" name="Shape 440"/>
          <p:cNvSpPr/>
          <p:nvPr/>
        </p:nvSpPr>
        <p:spPr>
          <a:xfrm>
            <a:off x="0" y="-28933"/>
            <a:ext cx="12192001" cy="1143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000">
                <a:solidFill>
                  <a:srgbClr val="000000"/>
                </a:solidFill>
              </a:defRPr>
            </a:lvl1pPr>
          </a:lstStyle>
          <a:p>
            <a:pPr/>
            <a:r>
              <a:t>Power Planning Practices - Decomposition</a:t>
            </a:r>
          </a:p>
        </p:txBody>
      </p:sp>
      <p:sp>
        <p:nvSpPr>
          <p:cNvPr id="441" name="Shape 441"/>
          <p:cNvSpPr/>
          <p:nvPr/>
        </p:nvSpPr>
        <p:spPr>
          <a:xfrm>
            <a:off x="0" y="-1066800"/>
            <a:ext cx="12192001" cy="1066800"/>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2. Decisive Decomposition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43" name="MARS MISSION TABLE OVERVIEW 2015 LVBS.png"/>
          <p:cNvPicPr>
            <a:picLocks noChangeAspect="1"/>
          </p:cNvPicPr>
          <p:nvPr/>
        </p:nvPicPr>
        <p:blipFill>
          <a:blip r:embed="rId2">
            <a:extLst/>
          </a:blip>
          <a:srcRect l="4410" t="21020" r="1747" b="687"/>
          <a:stretch>
            <a:fillRect/>
          </a:stretch>
        </p:blipFill>
        <p:spPr>
          <a:xfrm>
            <a:off x="267493" y="812800"/>
            <a:ext cx="11580997" cy="6038732"/>
          </a:xfrm>
          <a:prstGeom prst="rect">
            <a:avLst/>
          </a:prstGeom>
          <a:ln w="12700">
            <a:solidFill>
              <a:srgbClr val="000000"/>
            </a:solidFill>
            <a:miter lim="400000"/>
          </a:ln>
        </p:spPr>
      </p:pic>
      <p:sp>
        <p:nvSpPr>
          <p:cNvPr id="444" name="Shape 444"/>
          <p:cNvSpPr/>
          <p:nvPr/>
        </p:nvSpPr>
        <p:spPr>
          <a:xfrm>
            <a:off x="2988962" y="0"/>
            <a:ext cx="5957571" cy="8128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5000">
                <a:solidFill>
                  <a:srgbClr val="000000"/>
                </a:solidFill>
              </a:defRPr>
            </a:lvl1pPr>
          </a:lstStyle>
          <a:p>
            <a:pPr/>
            <a:r>
              <a:t>Value Decision Table</a:t>
            </a:r>
          </a:p>
        </p:txBody>
      </p:sp>
      <p:sp>
        <p:nvSpPr>
          <p:cNvPr id="445" name="Shape 445"/>
          <p:cNvSpPr/>
          <p:nvPr/>
        </p:nvSpPr>
        <p:spPr>
          <a:xfrm>
            <a:off x="11188153" y="6223000"/>
            <a:ext cx="1270001" cy="1270000"/>
          </a:xfrm>
          <a:prstGeom prst="rect">
            <a:avLst/>
          </a:prstGeom>
          <a:solidFill>
            <a:srgbClr val="FFFFFF"/>
          </a:solidFill>
          <a:ln w="12700">
            <a:miter lim="400000"/>
          </a:ln>
        </p:spPr>
        <p:txBody>
          <a:bodyPr lIns="25400" tIns="25400" rIns="25400" bIns="25400" anchor="ctr"/>
          <a:lstStyle/>
          <a:p>
            <a:pPr>
              <a:defRPr sz="1600"/>
            </a:pPr>
          </a:p>
        </p:txBody>
      </p:sp>
      <p:pic>
        <p:nvPicPr>
          <p:cNvPr id="446" name="Gilb-Logo-NoFill-V1-Blue-278x189.png"/>
          <p:cNvPicPr>
            <a:picLocks noChangeAspect="1"/>
          </p:cNvPicPr>
          <p:nvPr/>
        </p:nvPicPr>
        <p:blipFill>
          <a:blip r:embed="rId3">
            <a:extLst/>
          </a:blip>
          <a:stretch>
            <a:fillRect/>
          </a:stretch>
        </p:blipFill>
        <p:spPr>
          <a:xfrm>
            <a:off x="11303000" y="6256160"/>
            <a:ext cx="724814" cy="492770"/>
          </a:xfrm>
          <a:prstGeom prst="rect">
            <a:avLst/>
          </a:prstGeom>
          <a:ln w="12700">
            <a:miter lim="400000"/>
          </a:ln>
        </p:spPr>
      </p:pic>
      <p:sp>
        <p:nvSpPr>
          <p:cNvPr id="447" name="Shape 447"/>
          <p:cNvSpPr/>
          <p:nvPr/>
        </p:nvSpPr>
        <p:spPr>
          <a:xfrm>
            <a:off x="-1" y="-1"/>
            <a:ext cx="12192001" cy="6858002"/>
          </a:xfrm>
          <a:prstGeom prst="rect">
            <a:avLst/>
          </a:prstGeom>
          <a:solidFill>
            <a:srgbClr val="000000">
              <a:alpha val="45517"/>
            </a:srgbClr>
          </a:solidFill>
          <a:ln w="12700">
            <a:miter lim="400000"/>
          </a:ln>
        </p:spPr>
        <p:txBody>
          <a:bodyPr lIns="25400" tIns="25400" rIns="25400" bIns="25400" anchor="ctr"/>
          <a:lstStyle/>
          <a:p>
            <a:pPr>
              <a:defRPr sz="1600"/>
            </a:pPr>
          </a:p>
        </p:txBody>
      </p:sp>
      <p:pic>
        <p:nvPicPr>
          <p:cNvPr id="448" name="Screen Shot 2016-04-14 at 11.59.14.png"/>
          <p:cNvPicPr>
            <a:picLocks noChangeAspect="1"/>
          </p:cNvPicPr>
          <p:nvPr/>
        </p:nvPicPr>
        <p:blipFill>
          <a:blip r:embed="rId4">
            <a:extLst/>
          </a:blip>
          <a:stretch>
            <a:fillRect/>
          </a:stretch>
        </p:blipFill>
        <p:spPr>
          <a:xfrm>
            <a:off x="7352753" y="1270000"/>
            <a:ext cx="4470401" cy="1625600"/>
          </a:xfrm>
          <a:prstGeom prst="rect">
            <a:avLst/>
          </a:prstGeom>
          <a:ln w="12700">
            <a:miter lim="400000"/>
          </a:ln>
        </p:spPr>
      </p:pic>
      <p:sp>
        <p:nvSpPr>
          <p:cNvPr id="449" name="Shape 449"/>
          <p:cNvSpPr/>
          <p:nvPr/>
        </p:nvSpPr>
        <p:spPr>
          <a:xfrm>
            <a:off x="3335584" y="2701673"/>
            <a:ext cx="7852570" cy="38008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11" y="0"/>
                </a:moveTo>
                <a:lnTo>
                  <a:pt x="14073" y="4285"/>
                </a:lnTo>
                <a:lnTo>
                  <a:pt x="419" y="4285"/>
                </a:lnTo>
                <a:cubicBezTo>
                  <a:pt x="188" y="4285"/>
                  <a:pt x="0" y="4673"/>
                  <a:pt x="0" y="5151"/>
                </a:cubicBezTo>
                <a:lnTo>
                  <a:pt x="0" y="20734"/>
                </a:lnTo>
                <a:cubicBezTo>
                  <a:pt x="0" y="21212"/>
                  <a:pt x="188" y="21600"/>
                  <a:pt x="419" y="21600"/>
                </a:cubicBezTo>
                <a:lnTo>
                  <a:pt x="21181" y="21600"/>
                </a:lnTo>
                <a:cubicBezTo>
                  <a:pt x="21412" y="21600"/>
                  <a:pt x="21600" y="21212"/>
                  <a:pt x="21600" y="20734"/>
                </a:cubicBezTo>
                <a:lnTo>
                  <a:pt x="21600" y="5151"/>
                </a:lnTo>
                <a:cubicBezTo>
                  <a:pt x="21600" y="4673"/>
                  <a:pt x="21412" y="4285"/>
                  <a:pt x="21181" y="4285"/>
                </a:cubicBezTo>
                <a:lnTo>
                  <a:pt x="15750" y="4285"/>
                </a:lnTo>
                <a:lnTo>
                  <a:pt x="14911" y="0"/>
                </a:lnTo>
                <a:close/>
              </a:path>
            </a:pathLst>
          </a:custGeom>
          <a:blipFill>
            <a:blip r:embed="rId5"/>
          </a:blipFill>
          <a:ln w="12700">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25400" tIns="25400" rIns="25400" bIns="25400" anchor="ctr"/>
          <a:lstStyle/>
          <a:p>
            <a:pPr>
              <a:defRPr sz="2500"/>
            </a:pPr>
            <a:r>
              <a:t>Design Evaluation</a:t>
            </a:r>
          </a:p>
          <a:p>
            <a:pPr>
              <a:defRPr sz="2500"/>
            </a:pPr>
            <a:r>
              <a:t>and</a:t>
            </a:r>
          </a:p>
          <a:p>
            <a:pPr>
              <a:defRPr sz="2500"/>
            </a:pPr>
            <a:r>
              <a:t>Risk Evaluation</a:t>
            </a:r>
          </a:p>
          <a:p>
            <a:pPr>
              <a:defRPr sz="2500"/>
            </a:pPr>
            <a:r>
              <a:t>for all pairs of ‘Design &amp; Performance-or-Cost’.</a:t>
            </a:r>
          </a:p>
          <a:p>
            <a:pPr>
              <a:defRPr sz="2500"/>
            </a:pPr>
            <a:r>
              <a:t>‘Whole-system’ analysis.</a:t>
            </a:r>
          </a:p>
          <a:p>
            <a:pPr>
              <a:defRPr sz="2500"/>
            </a:pPr>
            <a:r>
              <a:t>This ‘decomposition’ points to value opportunities.</a:t>
            </a:r>
          </a:p>
        </p:txBody>
      </p:sp>
      <p:sp>
        <p:nvSpPr>
          <p:cNvPr id="450" name="Shape 450"/>
          <p:cNvSpPr/>
          <p:nvPr>
            <p:ph type="title"/>
          </p:nvPr>
        </p:nvSpPr>
        <p:spPr>
          <a:xfrm>
            <a:off x="0" y="-968733"/>
            <a:ext cx="12192001" cy="968734"/>
          </a:xfrm>
          <a:prstGeom prst="rect">
            <a:avLst/>
          </a:prstGeom>
        </p:spPr>
        <p:txBody>
          <a:bodyPr/>
          <a:lstStyle>
            <a:lvl1pPr defTabSz="392112">
              <a:defRPr sz="4750"/>
            </a:lvl1pPr>
          </a:lstStyle>
          <a:p>
            <a:pPr/>
            <a:r>
              <a:t>Mars Mission Planning: Lviv Business School</a:t>
            </a:r>
          </a:p>
        </p:txBody>
      </p:sp>
      <p:sp>
        <p:nvSpPr>
          <p:cNvPr id="451" name="Shape 451"/>
          <p:cNvSpPr/>
          <p:nvPr/>
        </p:nvSpPr>
        <p:spPr>
          <a:xfrm>
            <a:off x="0" y="-2111733"/>
            <a:ext cx="12192001" cy="1143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000">
                <a:solidFill>
                  <a:srgbClr val="000000"/>
                </a:solidFill>
              </a:defRPr>
            </a:lvl1pPr>
          </a:lstStyle>
          <a:p>
            <a:pPr/>
            <a:r>
              <a:t>Power Planning Practices - Decomposition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4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16" presetID="23" grpId="2" fill="hold">
                                  <p:stCondLst>
                                    <p:cond delay="0"/>
                                  </p:stCondLst>
                                  <p:iterate type="el" backwards="0">
                                    <p:tmAbs val="0"/>
                                  </p:iterate>
                                  <p:childTnLst>
                                    <p:set>
                                      <p:cBhvr>
                                        <p:cTn id="9" fill="hold"/>
                                        <p:tgtEl>
                                          <p:spTgt spid="448"/>
                                        </p:tgtEl>
                                        <p:attrNameLst>
                                          <p:attrName>style.visibility</p:attrName>
                                        </p:attrNameLst>
                                      </p:cBhvr>
                                      <p:to>
                                        <p:strVal val="visible"/>
                                      </p:to>
                                    </p:set>
                                    <p:anim calcmode="lin" valueType="num">
                                      <p:cBhvr>
                                        <p:cTn id="10" dur="750" fill="hold"/>
                                        <p:tgtEl>
                                          <p:spTgt spid="448"/>
                                        </p:tgtEl>
                                        <p:attrNameLst>
                                          <p:attrName>ppt_w</p:attrName>
                                        </p:attrNameLst>
                                      </p:cBhvr>
                                      <p:tavLst>
                                        <p:tav tm="0">
                                          <p:val>
                                            <p:fltVal val="0"/>
                                          </p:val>
                                        </p:tav>
                                        <p:tav tm="100000">
                                          <p:val>
                                            <p:strVal val="#ppt_w"/>
                                          </p:val>
                                        </p:tav>
                                      </p:tavLst>
                                    </p:anim>
                                    <p:anim calcmode="lin" valueType="num">
                                      <p:cBhvr>
                                        <p:cTn id="11" dur="750" fill="hold"/>
                                        <p:tgtEl>
                                          <p:spTgt spid="448"/>
                                        </p:tgtEl>
                                        <p:attrNameLst>
                                          <p:attrName>ppt_h</p:attrName>
                                        </p:attrNameLst>
                                      </p:cBhvr>
                                      <p:tavLst>
                                        <p:tav tm="0">
                                          <p:val>
                                            <p:fltVal val="0"/>
                                          </p:val>
                                        </p:tav>
                                        <p:tav tm="100000">
                                          <p:val>
                                            <p:strVal val="#ppt_h"/>
                                          </p:val>
                                        </p:tav>
                                      </p:tavLst>
                                    </p:anim>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0" presetID="1" grpId="3" fill="hold">
                                  <p:stCondLst>
                                    <p:cond delay="0"/>
                                  </p:stCondLst>
                                  <p:iterate type="el" backwards="0">
                                    <p:tmAbs val="0"/>
                                  </p:iterate>
                                  <p:childTnLst>
                                    <p:set>
                                      <p:cBhvr>
                                        <p:cTn id="15" fill="hold"/>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8" grpId="2"/>
      <p:bldP build="whole" bldLvl="1" animBg="1" rev="0" advAuto="0" spid="449" grpId="3"/>
      <p:bldP build="whole" bldLvl="1" animBg="1" rev="0" advAuto="0" spid="447" grpId="1"/>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Shape 453"/>
          <p:cNvSpPr/>
          <p:nvPr/>
        </p:nvSpPr>
        <p:spPr>
          <a:xfrm>
            <a:off x="2988962" y="0"/>
            <a:ext cx="5957571" cy="8128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5000">
                <a:solidFill>
                  <a:srgbClr val="000000"/>
                </a:solidFill>
              </a:defRPr>
            </a:lvl1pPr>
          </a:lstStyle>
          <a:p>
            <a:pPr/>
            <a:r>
              <a:t>Value Decision Table</a:t>
            </a:r>
          </a:p>
        </p:txBody>
      </p:sp>
      <p:grpSp>
        <p:nvGrpSpPr>
          <p:cNvPr id="456" name="Group 456"/>
          <p:cNvGrpSpPr/>
          <p:nvPr/>
        </p:nvGrpSpPr>
        <p:grpSpPr>
          <a:xfrm>
            <a:off x="466614" y="921870"/>
            <a:ext cx="11002266" cy="5936131"/>
            <a:chOff x="0" y="0"/>
            <a:chExt cx="11002264" cy="5936129"/>
          </a:xfrm>
        </p:grpSpPr>
        <p:pic>
          <p:nvPicPr>
            <p:cNvPr id="454" name="MARS MISSION BAR CHARTS 2015 LVBS.png"/>
            <p:cNvPicPr>
              <a:picLocks noChangeAspect="1"/>
            </p:cNvPicPr>
            <p:nvPr/>
          </p:nvPicPr>
          <p:blipFill>
            <a:blip r:embed="rId2">
              <a:extLst/>
            </a:blip>
            <a:srcRect l="5959" t="20776" r="2265" b="0"/>
            <a:stretch>
              <a:fillRect/>
            </a:stretch>
          </p:blipFill>
          <p:spPr>
            <a:xfrm>
              <a:off x="0" y="0"/>
              <a:ext cx="11002265" cy="5935913"/>
            </a:xfrm>
            <a:prstGeom prst="rect">
              <a:avLst/>
            </a:prstGeom>
            <a:ln w="12700" cap="flat">
              <a:noFill/>
              <a:miter lim="400000"/>
            </a:ln>
            <a:effectLst/>
          </p:spPr>
        </p:pic>
        <p:sp>
          <p:nvSpPr>
            <p:cNvPr id="455" name="Shape 455"/>
            <p:cNvSpPr/>
            <p:nvPr/>
          </p:nvSpPr>
          <p:spPr>
            <a:xfrm>
              <a:off x="10082183" y="4998653"/>
              <a:ext cx="919948" cy="937477"/>
            </a:xfrm>
            <a:prstGeom prst="rect">
              <a:avLst/>
            </a:prstGeom>
            <a:solidFill>
              <a:srgbClr val="FFFFFF"/>
            </a:solidFill>
            <a:ln w="12700" cap="flat">
              <a:noFill/>
              <a:miter lim="400000"/>
            </a:ln>
            <a:effectLst/>
          </p:spPr>
          <p:txBody>
            <a:bodyPr wrap="square" lIns="25400" tIns="25400" rIns="25400" bIns="25400" numCol="1" anchor="ctr">
              <a:noAutofit/>
            </a:bodyPr>
            <a:lstStyle/>
            <a:p>
              <a:pPr>
                <a:defRPr sz="1600"/>
              </a:pPr>
            </a:p>
          </p:txBody>
        </p:sp>
      </p:grpSp>
      <p:pic>
        <p:nvPicPr>
          <p:cNvPr id="457" name="Gilb-Logo-NoFill-V1-Blue-278x189.png"/>
          <p:cNvPicPr>
            <a:picLocks noChangeAspect="1"/>
          </p:cNvPicPr>
          <p:nvPr/>
        </p:nvPicPr>
        <p:blipFill>
          <a:blip r:embed="rId3">
            <a:extLst/>
          </a:blip>
          <a:stretch>
            <a:fillRect/>
          </a:stretch>
        </p:blipFill>
        <p:spPr>
          <a:xfrm>
            <a:off x="11303000" y="6256160"/>
            <a:ext cx="724814" cy="492770"/>
          </a:xfrm>
          <a:prstGeom prst="rect">
            <a:avLst/>
          </a:prstGeom>
          <a:ln w="12700">
            <a:miter lim="400000"/>
          </a:ln>
        </p:spPr>
      </p:pic>
      <p:sp>
        <p:nvSpPr>
          <p:cNvPr id="458" name="Shape 458"/>
          <p:cNvSpPr/>
          <p:nvPr/>
        </p:nvSpPr>
        <p:spPr>
          <a:xfrm>
            <a:off x="1303920" y="2764631"/>
            <a:ext cx="2199880" cy="1549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3" y="0"/>
                </a:moveTo>
                <a:cubicBezTo>
                  <a:pt x="279" y="0"/>
                  <a:pt x="0" y="396"/>
                  <a:pt x="0" y="885"/>
                </a:cubicBezTo>
                <a:lnTo>
                  <a:pt x="0" y="11074"/>
                </a:lnTo>
                <a:cubicBezTo>
                  <a:pt x="0" y="11563"/>
                  <a:pt x="279" y="11959"/>
                  <a:pt x="623" y="11959"/>
                </a:cubicBezTo>
                <a:lnTo>
                  <a:pt x="3499" y="11959"/>
                </a:lnTo>
                <a:lnTo>
                  <a:pt x="4742" y="21600"/>
                </a:lnTo>
                <a:lnTo>
                  <a:pt x="5989" y="11959"/>
                </a:lnTo>
                <a:lnTo>
                  <a:pt x="20977" y="11959"/>
                </a:lnTo>
                <a:cubicBezTo>
                  <a:pt x="21321" y="11959"/>
                  <a:pt x="21600" y="11563"/>
                  <a:pt x="21600" y="11074"/>
                </a:cubicBezTo>
                <a:lnTo>
                  <a:pt x="21600" y="885"/>
                </a:lnTo>
                <a:cubicBezTo>
                  <a:pt x="21600" y="396"/>
                  <a:pt x="21321" y="0"/>
                  <a:pt x="20977" y="0"/>
                </a:cubicBezTo>
                <a:lnTo>
                  <a:pt x="623" y="0"/>
                </a:lnTo>
                <a:close/>
              </a:path>
            </a:pathLst>
          </a:custGeom>
          <a:blipFill>
            <a:blip r:embed="rId4"/>
          </a:blipFill>
          <a:ln w="12700">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25400" tIns="25400" rIns="25400" bIns="25400" anchor="ctr"/>
          <a:lstStyle>
            <a:lvl1pPr>
              <a:defRPr sz="2200"/>
            </a:lvl1pPr>
          </a:lstStyle>
          <a:p>
            <a:pPr/>
            <a:r>
              <a:t>Winner</a:t>
            </a:r>
          </a:p>
        </p:txBody>
      </p:sp>
      <p:grpSp>
        <p:nvGrpSpPr>
          <p:cNvPr id="462" name="Group 462"/>
          <p:cNvGrpSpPr/>
          <p:nvPr/>
        </p:nvGrpSpPr>
        <p:grpSpPr>
          <a:xfrm>
            <a:off x="3629682" y="2764631"/>
            <a:ext cx="5201841" cy="1205310"/>
            <a:chOff x="0" y="0"/>
            <a:chExt cx="5201840" cy="1205309"/>
          </a:xfrm>
        </p:grpSpPr>
        <p:sp>
          <p:nvSpPr>
            <p:cNvPr id="459" name="Shape 459"/>
            <p:cNvSpPr/>
            <p:nvPr/>
          </p:nvSpPr>
          <p:spPr>
            <a:xfrm>
              <a:off x="0" y="0"/>
              <a:ext cx="5201841" cy="12053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4" y="0"/>
                  </a:moveTo>
                  <a:cubicBezTo>
                    <a:pt x="118" y="0"/>
                    <a:pt x="0" y="509"/>
                    <a:pt x="0" y="1138"/>
                  </a:cubicBezTo>
                  <a:lnTo>
                    <a:pt x="0" y="14232"/>
                  </a:lnTo>
                  <a:cubicBezTo>
                    <a:pt x="0" y="14860"/>
                    <a:pt x="118" y="15370"/>
                    <a:pt x="264" y="15370"/>
                  </a:cubicBezTo>
                  <a:lnTo>
                    <a:pt x="10237" y="15370"/>
                  </a:lnTo>
                  <a:lnTo>
                    <a:pt x="10765" y="21600"/>
                  </a:lnTo>
                  <a:lnTo>
                    <a:pt x="11292" y="15370"/>
                  </a:lnTo>
                  <a:lnTo>
                    <a:pt x="21336" y="15370"/>
                  </a:lnTo>
                  <a:cubicBezTo>
                    <a:pt x="21482" y="15370"/>
                    <a:pt x="21600" y="14860"/>
                    <a:pt x="21600" y="14232"/>
                  </a:cubicBezTo>
                  <a:lnTo>
                    <a:pt x="21600" y="1138"/>
                  </a:lnTo>
                  <a:cubicBezTo>
                    <a:pt x="21600" y="509"/>
                    <a:pt x="21482" y="0"/>
                    <a:pt x="21336" y="0"/>
                  </a:cubicBezTo>
                  <a:lnTo>
                    <a:pt x="264" y="0"/>
                  </a:lnTo>
                  <a:close/>
                </a:path>
              </a:pathLst>
            </a:custGeom>
            <a:blipFill rotWithShape="1">
              <a:blip r:embed="rId4"/>
              <a:srcRect l="0" t="0" r="0" b="0"/>
              <a:tile tx="0" ty="0" sx="100000" sy="100000" flip="none" algn="tl"/>
            </a:blipFill>
            <a:ln w="12700" cap="flat">
              <a:noFill/>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p>
              <a:pPr>
                <a:defRPr sz="2200"/>
              </a:pPr>
              <a:r>
                <a:t>Sequenced by</a:t>
              </a:r>
            </a:p>
            <a:p>
              <a:pPr>
                <a:defRPr sz="2200"/>
              </a:pPr>
              <a:r>
                <a:t>Highest Value to Cost Ratio</a:t>
              </a:r>
            </a:p>
          </p:txBody>
        </p:sp>
        <p:sp>
          <p:nvSpPr>
            <p:cNvPr id="460" name="Shape 460"/>
            <p:cNvSpPr/>
            <p:nvPr/>
          </p:nvSpPr>
          <p:spPr>
            <a:xfrm>
              <a:off x="0" y="0"/>
              <a:ext cx="5201841" cy="11576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4" y="0"/>
                  </a:moveTo>
                  <a:cubicBezTo>
                    <a:pt x="118" y="0"/>
                    <a:pt x="0" y="530"/>
                    <a:pt x="0" y="1185"/>
                  </a:cubicBezTo>
                  <a:lnTo>
                    <a:pt x="0" y="14817"/>
                  </a:lnTo>
                  <a:cubicBezTo>
                    <a:pt x="0" y="15471"/>
                    <a:pt x="118" y="16002"/>
                    <a:pt x="264" y="16002"/>
                  </a:cubicBezTo>
                  <a:lnTo>
                    <a:pt x="3215" y="16002"/>
                  </a:lnTo>
                  <a:lnTo>
                    <a:pt x="3743" y="21600"/>
                  </a:lnTo>
                  <a:lnTo>
                    <a:pt x="4272" y="16002"/>
                  </a:lnTo>
                  <a:lnTo>
                    <a:pt x="21336" y="16002"/>
                  </a:lnTo>
                  <a:cubicBezTo>
                    <a:pt x="21482" y="16002"/>
                    <a:pt x="21600" y="15471"/>
                    <a:pt x="21600" y="14817"/>
                  </a:cubicBezTo>
                  <a:lnTo>
                    <a:pt x="21600" y="1185"/>
                  </a:lnTo>
                  <a:cubicBezTo>
                    <a:pt x="21600" y="530"/>
                    <a:pt x="21482" y="0"/>
                    <a:pt x="21336" y="0"/>
                  </a:cubicBezTo>
                  <a:lnTo>
                    <a:pt x="264" y="0"/>
                  </a:lnTo>
                  <a:close/>
                </a:path>
              </a:pathLst>
            </a:custGeom>
            <a:blipFill rotWithShape="1">
              <a:blip r:embed="rId4"/>
              <a:srcRect l="0" t="0" r="0" b="0"/>
              <a:tile tx="0" ty="0" sx="100000" sy="100000" flip="none" algn="tl"/>
            </a:blipFill>
            <a:ln w="12700" cap="flat">
              <a:noFill/>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p>
              <a:pPr>
                <a:defRPr sz="2200"/>
              </a:pPr>
              <a:r>
                <a:t>Sequenced by</a:t>
              </a:r>
            </a:p>
            <a:p>
              <a:pPr>
                <a:defRPr sz="2200"/>
              </a:pPr>
              <a:r>
                <a:t>Highest Value to Cost Ratio</a:t>
              </a:r>
            </a:p>
          </p:txBody>
        </p:sp>
        <p:sp>
          <p:nvSpPr>
            <p:cNvPr id="461" name="Shape 461"/>
            <p:cNvSpPr/>
            <p:nvPr/>
          </p:nvSpPr>
          <p:spPr>
            <a:xfrm>
              <a:off x="0" y="0"/>
              <a:ext cx="5201841" cy="1163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4" y="0"/>
                  </a:moveTo>
                  <a:cubicBezTo>
                    <a:pt x="118" y="0"/>
                    <a:pt x="0" y="528"/>
                    <a:pt x="0" y="1179"/>
                  </a:cubicBezTo>
                  <a:lnTo>
                    <a:pt x="0" y="14746"/>
                  </a:lnTo>
                  <a:cubicBezTo>
                    <a:pt x="0" y="15398"/>
                    <a:pt x="118" y="15925"/>
                    <a:pt x="264" y="15925"/>
                  </a:cubicBezTo>
                  <a:lnTo>
                    <a:pt x="17218" y="15925"/>
                  </a:lnTo>
                  <a:lnTo>
                    <a:pt x="17747" y="21600"/>
                  </a:lnTo>
                  <a:lnTo>
                    <a:pt x="18274" y="15925"/>
                  </a:lnTo>
                  <a:lnTo>
                    <a:pt x="21336" y="15925"/>
                  </a:lnTo>
                  <a:cubicBezTo>
                    <a:pt x="21482" y="15925"/>
                    <a:pt x="21600" y="15398"/>
                    <a:pt x="21600" y="14746"/>
                  </a:cubicBezTo>
                  <a:lnTo>
                    <a:pt x="21600" y="1179"/>
                  </a:lnTo>
                  <a:cubicBezTo>
                    <a:pt x="21600" y="528"/>
                    <a:pt x="21482" y="0"/>
                    <a:pt x="21336" y="0"/>
                  </a:cubicBezTo>
                  <a:lnTo>
                    <a:pt x="264" y="0"/>
                  </a:lnTo>
                  <a:close/>
                </a:path>
              </a:pathLst>
            </a:custGeom>
            <a:blipFill rotWithShape="1">
              <a:blip r:embed="rId4"/>
              <a:srcRect l="0" t="0" r="0" b="0"/>
              <a:tile tx="0" ty="0" sx="100000" sy="100000" flip="none" algn="tl"/>
            </a:blipFill>
            <a:ln w="12700" cap="flat">
              <a:noFill/>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wrap="square" lIns="25400" tIns="25400" rIns="25400" bIns="25400" numCol="1" anchor="ctr">
              <a:noAutofit/>
            </a:bodyPr>
            <a:lstStyle/>
            <a:p>
              <a:pPr>
                <a:defRPr sz="2200"/>
              </a:pPr>
              <a:r>
                <a:t>Sequenced by</a:t>
              </a:r>
            </a:p>
            <a:p>
              <a:pPr>
                <a:defRPr sz="2200"/>
              </a:pPr>
              <a:r>
                <a:t>Highest Value to Cost Ratio</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4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8" grpId="2"/>
      <p:bldP build="whole" bldLvl="1" animBg="1" rev="0" advAuto="0" spid="462" grpId="1"/>
    </p:bldLst>
  </p:timing>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64" name="pasted-image.tiff"/>
          <p:cNvPicPr>
            <a:picLocks noChangeAspect="1"/>
          </p:cNvPicPr>
          <p:nvPr/>
        </p:nvPicPr>
        <p:blipFill>
          <a:blip r:embed="rId2">
            <a:extLst/>
          </a:blip>
          <a:srcRect l="19157" t="28997" r="18787" b="26764"/>
          <a:stretch>
            <a:fillRect/>
          </a:stretch>
        </p:blipFill>
        <p:spPr>
          <a:xfrm rot="16200000">
            <a:off x="10836081" y="5449316"/>
            <a:ext cx="5201515" cy="2516965"/>
          </a:xfrm>
          <a:prstGeom prst="rect">
            <a:avLst/>
          </a:prstGeom>
          <a:ln w="12700">
            <a:miter lim="400000"/>
          </a:ln>
        </p:spPr>
      </p:pic>
      <p:sp>
        <p:nvSpPr>
          <p:cNvPr id="465" name="Shape 465"/>
          <p:cNvSpPr/>
          <p:nvPr>
            <p:ph type="body" sz="half" idx="1"/>
          </p:nvPr>
        </p:nvSpPr>
        <p:spPr>
          <a:xfrm>
            <a:off x="7235910" y="4403129"/>
            <a:ext cx="4601896" cy="4905427"/>
          </a:xfrm>
          <a:prstGeom prst="rect">
            <a:avLst/>
          </a:prstGeom>
        </p:spPr>
        <p:txBody>
          <a:bodyPr/>
          <a:lstStyle/>
          <a:p>
            <a:pPr marL="0" indent="0">
              <a:buSzTx/>
              <a:buNone/>
              <a:defRPr sz="3400"/>
            </a:pPr>
            <a:r>
              <a:t>100% Improvement</a:t>
            </a:r>
          </a:p>
          <a:p>
            <a:pPr marL="0" indent="0">
              <a:buSzTx/>
              <a:buNone/>
              <a:defRPr sz="3400"/>
            </a:pPr>
            <a:r>
              <a:t>75 stakeholders</a:t>
            </a:r>
          </a:p>
          <a:p>
            <a:pPr marL="0" indent="0">
              <a:buSzTx/>
              <a:buNone/>
              <a:defRPr sz="3400"/>
            </a:pPr>
            <a:r>
              <a:t>43 different values</a:t>
            </a:r>
          </a:p>
          <a:p>
            <a:pPr marL="0" indent="0">
              <a:buSzTx/>
              <a:buNone/>
              <a:defRPr sz="3400"/>
            </a:pPr>
            <a:r>
              <a:t>2 year deadline</a:t>
            </a:r>
          </a:p>
          <a:p>
            <a:pPr marL="0" indent="0">
              <a:buSzTx/>
              <a:buNone/>
              <a:defRPr sz="3400"/>
            </a:pPr>
            <a:r>
              <a:t>100 functions</a:t>
            </a:r>
          </a:p>
          <a:p>
            <a:pPr marL="0" indent="0">
              <a:buSzTx/>
              <a:buNone/>
              <a:defRPr sz="3400"/>
            </a:pPr>
            <a:r>
              <a:t>2500 solution ideas</a:t>
            </a:r>
          </a:p>
        </p:txBody>
      </p:sp>
      <p:sp>
        <p:nvSpPr>
          <p:cNvPr id="466" name="Shape 466"/>
          <p:cNvSpPr/>
          <p:nvPr/>
        </p:nvSpPr>
        <p:spPr>
          <a:xfrm>
            <a:off x="15676914" y="4403129"/>
            <a:ext cx="4601896" cy="4905427"/>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200"/>
              </a:spcBef>
              <a:defRPr sz="3400">
                <a:solidFill>
                  <a:srgbClr val="000000"/>
                </a:solidFill>
              </a:defRPr>
            </a:pPr>
            <a:r>
              <a:t>% increase ‘at least’</a:t>
            </a:r>
          </a:p>
          <a:p>
            <a:pPr algn="l">
              <a:spcBef>
                <a:spcPts val="2200"/>
              </a:spcBef>
              <a:defRPr sz="3400">
                <a:solidFill>
                  <a:srgbClr val="000000"/>
                </a:solidFill>
              </a:defRPr>
            </a:pPr>
            <a:r>
              <a:t>stakeholder</a:t>
            </a:r>
          </a:p>
          <a:p>
            <a:pPr algn="l">
              <a:spcBef>
                <a:spcPts val="2200"/>
              </a:spcBef>
              <a:defRPr sz="3400">
                <a:solidFill>
                  <a:srgbClr val="000000"/>
                </a:solidFill>
              </a:defRPr>
            </a:pPr>
            <a:r>
              <a:t>value</a:t>
            </a:r>
          </a:p>
          <a:p>
            <a:pPr algn="l">
              <a:spcBef>
                <a:spcPts val="2200"/>
              </a:spcBef>
              <a:defRPr sz="3400">
                <a:solidFill>
                  <a:srgbClr val="000000"/>
                </a:solidFill>
              </a:defRPr>
            </a:pPr>
            <a:r>
              <a:t>week delivery cycle</a:t>
            </a:r>
          </a:p>
          <a:p>
            <a:pPr algn="l">
              <a:spcBef>
                <a:spcPts val="2200"/>
              </a:spcBef>
              <a:defRPr sz="3400">
                <a:solidFill>
                  <a:srgbClr val="000000"/>
                </a:solidFill>
              </a:defRPr>
            </a:pPr>
            <a:r>
              <a:t>function</a:t>
            </a:r>
          </a:p>
          <a:p>
            <a:pPr algn="l">
              <a:spcBef>
                <a:spcPts val="2200"/>
              </a:spcBef>
              <a:defRPr sz="3400">
                <a:solidFill>
                  <a:srgbClr val="000000"/>
                </a:solidFill>
              </a:defRPr>
            </a:pPr>
            <a:r>
              <a:t>solution</a:t>
            </a:r>
          </a:p>
        </p:txBody>
      </p:sp>
      <p:sp>
        <p:nvSpPr>
          <p:cNvPr id="467" name="Shape 467"/>
          <p:cNvSpPr/>
          <p:nvPr/>
        </p:nvSpPr>
        <p:spPr>
          <a:xfrm>
            <a:off x="12941275" y="2082800"/>
            <a:ext cx="4300221" cy="91948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60000">
                <a:solidFill>
                  <a:srgbClr val="000000"/>
                </a:solidFill>
              </a:defRPr>
            </a:lvl1pPr>
          </a:lstStyle>
          <a:p>
            <a:pPr/>
            <a:r>
              <a:t>1</a:t>
            </a:r>
          </a:p>
        </p:txBody>
      </p:sp>
      <p:sp>
        <p:nvSpPr>
          <p:cNvPr id="468" name="Shape 468"/>
          <p:cNvSpPr/>
          <p:nvPr/>
        </p:nvSpPr>
        <p:spPr>
          <a:xfrm>
            <a:off x="2869565" y="2082800"/>
            <a:ext cx="6452871" cy="8128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5000">
                <a:solidFill>
                  <a:srgbClr val="000000"/>
                </a:solidFill>
              </a:defRPr>
            </a:lvl1pPr>
          </a:lstStyle>
          <a:p>
            <a:pPr/>
            <a:r>
              <a:t>the 1 1 1 1 1 1 method</a:t>
            </a:r>
          </a:p>
        </p:txBody>
      </p:sp>
      <p:pic>
        <p:nvPicPr>
          <p:cNvPr id="469" name="pasted-image.tiff"/>
          <p:cNvPicPr>
            <a:picLocks noChangeAspect="1"/>
          </p:cNvPicPr>
          <p:nvPr/>
        </p:nvPicPr>
        <p:blipFill>
          <a:blip r:embed="rId3">
            <a:extLst/>
          </a:blip>
          <a:srcRect l="11711" t="0" r="9054" b="0"/>
          <a:stretch>
            <a:fillRect/>
          </a:stretch>
        </p:blipFill>
        <p:spPr>
          <a:xfrm>
            <a:off x="540628" y="4403129"/>
            <a:ext cx="6873017" cy="4553976"/>
          </a:xfrm>
          <a:prstGeom prst="rect">
            <a:avLst/>
          </a:prstGeom>
          <a:ln w="12700">
            <a:miter lim="400000"/>
          </a:ln>
        </p:spPr>
      </p:pic>
      <p:sp>
        <p:nvSpPr>
          <p:cNvPr id="470" name="Shape 470"/>
          <p:cNvSpPr/>
          <p:nvPr>
            <p:ph type="title"/>
          </p:nvPr>
        </p:nvSpPr>
        <p:spPr>
          <a:xfrm>
            <a:off x="-1" y="-101600"/>
            <a:ext cx="12192001" cy="1143000"/>
          </a:xfrm>
          <a:prstGeom prst="rect">
            <a:avLst/>
          </a:prstGeom>
        </p:spPr>
        <p:txBody>
          <a:bodyPr/>
          <a:lstStyle>
            <a:lvl1pPr>
              <a:defRPr sz="5000"/>
            </a:lvl1pPr>
          </a:lstStyle>
          <a:p>
            <a:pPr/>
            <a:r>
              <a:t>Power Planning Practices - Decomposition</a:t>
            </a:r>
          </a:p>
        </p:txBody>
      </p:sp>
      <p:sp>
        <p:nvSpPr>
          <p:cNvPr id="471" name="Shape 471"/>
          <p:cNvSpPr/>
          <p:nvPr/>
        </p:nvSpPr>
        <p:spPr>
          <a:xfrm>
            <a:off x="-285929" y="3768129"/>
            <a:ext cx="12763858" cy="6179742"/>
          </a:xfrm>
          <a:prstGeom prst="rect">
            <a:avLst/>
          </a:prstGeom>
          <a:solidFill>
            <a:srgbClr val="FFFFFF">
              <a:alpha val="83481"/>
            </a:srgbClr>
          </a:solidFill>
          <a:ln w="12700">
            <a:miter lim="400000"/>
          </a:ln>
        </p:spPr>
        <p:txBody>
          <a:bodyPr lIns="25400" tIns="25400" rIns="25400" bIns="25400" anchor="ctr"/>
          <a:lstStyle/>
          <a:p>
            <a:pPr>
              <a:defRPr sz="1600"/>
            </a:pPr>
          </a:p>
        </p:txBody>
      </p:sp>
      <p:pic>
        <p:nvPicPr>
          <p:cNvPr id="472" name="image34.png"/>
          <p:cNvPicPr>
            <a:picLocks noChangeAspect="1"/>
          </p:cNvPicPr>
          <p:nvPr/>
        </p:nvPicPr>
        <p:blipFill>
          <a:blip r:embed="rId4">
            <a:extLst/>
          </a:blip>
          <a:stretch>
            <a:fillRect/>
          </a:stretch>
        </p:blipFill>
        <p:spPr>
          <a:xfrm>
            <a:off x="11222018" y="1966550"/>
            <a:ext cx="956339" cy="10453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74" name="pasted-image.tiff"/>
          <p:cNvPicPr>
            <a:picLocks noChangeAspect="1"/>
          </p:cNvPicPr>
          <p:nvPr/>
        </p:nvPicPr>
        <p:blipFill>
          <a:blip r:embed="rId2">
            <a:extLst/>
          </a:blip>
          <a:srcRect l="19157" t="28997" r="18787" b="26764"/>
          <a:stretch>
            <a:fillRect/>
          </a:stretch>
        </p:blipFill>
        <p:spPr>
          <a:xfrm rot="16200000">
            <a:off x="10867832" y="2425200"/>
            <a:ext cx="5201515" cy="2516965"/>
          </a:xfrm>
          <a:prstGeom prst="rect">
            <a:avLst/>
          </a:prstGeom>
          <a:ln w="12700">
            <a:miter lim="400000"/>
          </a:ln>
        </p:spPr>
      </p:pic>
      <p:sp>
        <p:nvSpPr>
          <p:cNvPr id="475" name="Shape 475"/>
          <p:cNvSpPr/>
          <p:nvPr>
            <p:ph type="body" sz="half" idx="1"/>
          </p:nvPr>
        </p:nvSpPr>
        <p:spPr>
          <a:xfrm>
            <a:off x="7267661" y="1379013"/>
            <a:ext cx="4601896" cy="4905427"/>
          </a:xfrm>
          <a:prstGeom prst="rect">
            <a:avLst/>
          </a:prstGeom>
        </p:spPr>
        <p:txBody>
          <a:bodyPr/>
          <a:lstStyle/>
          <a:p>
            <a:pPr marL="0" indent="0">
              <a:buSzTx/>
              <a:buNone/>
              <a:defRPr sz="3400"/>
            </a:pPr>
            <a:r>
              <a:t>100% Improvement</a:t>
            </a:r>
          </a:p>
          <a:p>
            <a:pPr marL="0" indent="0">
              <a:buSzTx/>
              <a:buNone/>
              <a:defRPr sz="3400"/>
            </a:pPr>
            <a:r>
              <a:t>75 stakeholders</a:t>
            </a:r>
          </a:p>
          <a:p>
            <a:pPr marL="0" indent="0">
              <a:buSzTx/>
              <a:buNone/>
              <a:defRPr sz="3400"/>
            </a:pPr>
            <a:r>
              <a:t>43 different values</a:t>
            </a:r>
          </a:p>
          <a:p>
            <a:pPr marL="0" indent="0">
              <a:buSzTx/>
              <a:buNone/>
              <a:defRPr sz="3400"/>
            </a:pPr>
            <a:r>
              <a:t>2 year deadline</a:t>
            </a:r>
          </a:p>
          <a:p>
            <a:pPr marL="0" indent="0">
              <a:buSzTx/>
              <a:buNone/>
              <a:defRPr sz="3400"/>
            </a:pPr>
            <a:r>
              <a:t>100 functions</a:t>
            </a:r>
          </a:p>
          <a:p>
            <a:pPr marL="0" indent="0">
              <a:buSzTx/>
              <a:buNone/>
              <a:defRPr sz="3400"/>
            </a:pPr>
            <a:r>
              <a:t>2500 solution ideas</a:t>
            </a:r>
          </a:p>
        </p:txBody>
      </p:sp>
      <p:sp>
        <p:nvSpPr>
          <p:cNvPr id="476" name="Shape 476"/>
          <p:cNvSpPr/>
          <p:nvPr/>
        </p:nvSpPr>
        <p:spPr>
          <a:xfrm>
            <a:off x="15708665" y="1379013"/>
            <a:ext cx="4601897" cy="4905427"/>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200"/>
              </a:spcBef>
              <a:defRPr sz="3400">
                <a:solidFill>
                  <a:srgbClr val="000000"/>
                </a:solidFill>
              </a:defRPr>
            </a:pPr>
            <a:r>
              <a:t>% increase ‘at least’</a:t>
            </a:r>
          </a:p>
          <a:p>
            <a:pPr algn="l">
              <a:spcBef>
                <a:spcPts val="2200"/>
              </a:spcBef>
              <a:defRPr sz="3400">
                <a:solidFill>
                  <a:srgbClr val="000000"/>
                </a:solidFill>
              </a:defRPr>
            </a:pPr>
            <a:r>
              <a:t>stakeholder</a:t>
            </a:r>
          </a:p>
          <a:p>
            <a:pPr algn="l">
              <a:spcBef>
                <a:spcPts val="2200"/>
              </a:spcBef>
              <a:defRPr sz="3400">
                <a:solidFill>
                  <a:srgbClr val="000000"/>
                </a:solidFill>
              </a:defRPr>
            </a:pPr>
            <a:r>
              <a:t>value</a:t>
            </a:r>
          </a:p>
          <a:p>
            <a:pPr algn="l">
              <a:spcBef>
                <a:spcPts val="2200"/>
              </a:spcBef>
              <a:defRPr sz="3400">
                <a:solidFill>
                  <a:srgbClr val="000000"/>
                </a:solidFill>
              </a:defRPr>
            </a:pPr>
            <a:r>
              <a:t>week delivery cycle</a:t>
            </a:r>
          </a:p>
          <a:p>
            <a:pPr algn="l">
              <a:spcBef>
                <a:spcPts val="2200"/>
              </a:spcBef>
              <a:defRPr sz="3400">
                <a:solidFill>
                  <a:srgbClr val="000000"/>
                </a:solidFill>
              </a:defRPr>
            </a:pPr>
            <a:r>
              <a:t>function</a:t>
            </a:r>
          </a:p>
          <a:p>
            <a:pPr algn="l">
              <a:spcBef>
                <a:spcPts val="2200"/>
              </a:spcBef>
              <a:defRPr sz="3400">
                <a:solidFill>
                  <a:srgbClr val="000000"/>
                </a:solidFill>
              </a:defRPr>
            </a:pPr>
            <a:r>
              <a:t>solution</a:t>
            </a:r>
          </a:p>
        </p:txBody>
      </p:sp>
      <p:sp>
        <p:nvSpPr>
          <p:cNvPr id="477" name="Shape 477"/>
          <p:cNvSpPr/>
          <p:nvPr/>
        </p:nvSpPr>
        <p:spPr>
          <a:xfrm>
            <a:off x="12973027" y="-941317"/>
            <a:ext cx="4300221" cy="9194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60000">
                <a:solidFill>
                  <a:srgbClr val="000000"/>
                </a:solidFill>
              </a:defRPr>
            </a:lvl1pPr>
          </a:lstStyle>
          <a:p>
            <a:pPr/>
            <a:r>
              <a:t>1</a:t>
            </a:r>
          </a:p>
        </p:txBody>
      </p:sp>
      <p:sp>
        <p:nvSpPr>
          <p:cNvPr id="478" name="Shape 478"/>
          <p:cNvSpPr/>
          <p:nvPr/>
        </p:nvSpPr>
        <p:spPr>
          <a:xfrm>
            <a:off x="2869565" y="0"/>
            <a:ext cx="6452871" cy="8128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5000">
                <a:solidFill>
                  <a:srgbClr val="000000"/>
                </a:solidFill>
              </a:defRPr>
            </a:lvl1pPr>
          </a:lstStyle>
          <a:p>
            <a:pPr/>
            <a:r>
              <a:t>the 1 1 1 1 1 1 method</a:t>
            </a:r>
          </a:p>
        </p:txBody>
      </p:sp>
      <p:pic>
        <p:nvPicPr>
          <p:cNvPr id="479" name="pasted-image.tiff"/>
          <p:cNvPicPr>
            <a:picLocks noChangeAspect="1"/>
          </p:cNvPicPr>
          <p:nvPr/>
        </p:nvPicPr>
        <p:blipFill>
          <a:blip r:embed="rId3">
            <a:extLst/>
          </a:blip>
          <a:srcRect l="11711" t="0" r="9054" b="0"/>
          <a:stretch>
            <a:fillRect/>
          </a:stretch>
        </p:blipFill>
        <p:spPr>
          <a:xfrm>
            <a:off x="572379" y="1379013"/>
            <a:ext cx="6873017" cy="4553975"/>
          </a:xfrm>
          <a:prstGeom prst="rect">
            <a:avLst/>
          </a:prstGeom>
          <a:ln w="12700">
            <a:miter lim="400000"/>
          </a:ln>
        </p:spPr>
      </p:pic>
      <p:sp>
        <p:nvSpPr>
          <p:cNvPr id="480" name="Shape 480"/>
          <p:cNvSpPr/>
          <p:nvPr>
            <p:ph type="title"/>
          </p:nvPr>
        </p:nvSpPr>
        <p:spPr>
          <a:xfrm>
            <a:off x="0" y="-1143000"/>
            <a:ext cx="12192000" cy="1143000"/>
          </a:xfrm>
          <a:prstGeom prst="rect">
            <a:avLst/>
          </a:prstGeom>
        </p:spPr>
        <p:txBody>
          <a:bodyPr/>
          <a:lstStyle>
            <a:lvl1pPr>
              <a:defRPr sz="5000"/>
            </a:lvl1pPr>
          </a:lstStyle>
          <a:p>
            <a:pPr/>
            <a:r>
              <a:t>Power Planning Practices - Decomposition</a:t>
            </a:r>
          </a:p>
        </p:txBody>
      </p:sp>
      <p:pic>
        <p:nvPicPr>
          <p:cNvPr id="481" name="image34.png"/>
          <p:cNvPicPr>
            <a:picLocks noChangeAspect="1"/>
          </p:cNvPicPr>
          <p:nvPr/>
        </p:nvPicPr>
        <p:blipFill>
          <a:blip r:embed="rId4">
            <a:extLst/>
          </a:blip>
          <a:stretch>
            <a:fillRect/>
          </a:stretch>
        </p:blipFill>
        <p:spPr>
          <a:xfrm>
            <a:off x="11237742" y="-1"/>
            <a:ext cx="956339" cy="1045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83" name="pasted-image.tiff"/>
          <p:cNvPicPr>
            <a:picLocks noChangeAspect="1"/>
          </p:cNvPicPr>
          <p:nvPr/>
        </p:nvPicPr>
        <p:blipFill>
          <a:blip r:embed="rId2">
            <a:extLst/>
          </a:blip>
          <a:srcRect l="19157" t="28997" r="18787" b="26764"/>
          <a:stretch>
            <a:fillRect/>
          </a:stretch>
        </p:blipFill>
        <p:spPr>
          <a:xfrm rot="16200000">
            <a:off x="2876271" y="2516555"/>
            <a:ext cx="5201514" cy="2516965"/>
          </a:xfrm>
          <a:prstGeom prst="rect">
            <a:avLst/>
          </a:prstGeom>
          <a:ln w="12700">
            <a:miter lim="400000"/>
          </a:ln>
        </p:spPr>
      </p:pic>
      <p:sp>
        <p:nvSpPr>
          <p:cNvPr id="484" name="Shape 484"/>
          <p:cNvSpPr/>
          <p:nvPr>
            <p:ph type="body" sz="half" idx="1"/>
          </p:nvPr>
        </p:nvSpPr>
        <p:spPr>
          <a:xfrm>
            <a:off x="-177800" y="1470368"/>
            <a:ext cx="4601896" cy="4905427"/>
          </a:xfrm>
          <a:prstGeom prst="rect">
            <a:avLst/>
          </a:prstGeom>
        </p:spPr>
        <p:txBody>
          <a:bodyPr/>
          <a:lstStyle/>
          <a:p>
            <a:pPr marL="0" indent="0">
              <a:buSzTx/>
              <a:buNone/>
              <a:defRPr sz="3400"/>
            </a:pPr>
            <a:r>
              <a:t>100% Improvement</a:t>
            </a:r>
          </a:p>
          <a:p>
            <a:pPr marL="0" indent="0">
              <a:buSzTx/>
              <a:buNone/>
              <a:defRPr sz="3400"/>
            </a:pPr>
            <a:r>
              <a:t>75 stakeholders</a:t>
            </a:r>
          </a:p>
          <a:p>
            <a:pPr marL="0" indent="0">
              <a:buSzTx/>
              <a:buNone/>
              <a:defRPr sz="3400"/>
            </a:pPr>
            <a:r>
              <a:t>43 different values</a:t>
            </a:r>
          </a:p>
          <a:p>
            <a:pPr marL="0" indent="0">
              <a:buSzTx/>
              <a:buNone/>
              <a:defRPr sz="3400"/>
            </a:pPr>
            <a:r>
              <a:t>2 year deadline</a:t>
            </a:r>
          </a:p>
          <a:p>
            <a:pPr marL="0" indent="0">
              <a:buSzTx/>
              <a:buNone/>
              <a:defRPr sz="3400"/>
            </a:pPr>
            <a:r>
              <a:t>100 functions</a:t>
            </a:r>
          </a:p>
          <a:p>
            <a:pPr marL="0" indent="0">
              <a:buSzTx/>
              <a:buNone/>
              <a:defRPr sz="3400"/>
            </a:pPr>
            <a:r>
              <a:t>2500 solution ideas</a:t>
            </a:r>
          </a:p>
        </p:txBody>
      </p:sp>
      <p:sp>
        <p:nvSpPr>
          <p:cNvPr id="485" name="Shape 485"/>
          <p:cNvSpPr/>
          <p:nvPr/>
        </p:nvSpPr>
        <p:spPr>
          <a:xfrm>
            <a:off x="7717104" y="1470368"/>
            <a:ext cx="4601896" cy="4905427"/>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200"/>
              </a:spcBef>
              <a:defRPr sz="3400">
                <a:solidFill>
                  <a:srgbClr val="000000"/>
                </a:solidFill>
              </a:defRPr>
            </a:pPr>
            <a:r>
              <a:t>% increase ‘at least’</a:t>
            </a:r>
          </a:p>
          <a:p>
            <a:pPr algn="l">
              <a:spcBef>
                <a:spcPts val="2200"/>
              </a:spcBef>
              <a:defRPr sz="3400">
                <a:solidFill>
                  <a:srgbClr val="000000"/>
                </a:solidFill>
              </a:defRPr>
            </a:pPr>
            <a:r>
              <a:t>stakeholder</a:t>
            </a:r>
          </a:p>
          <a:p>
            <a:pPr algn="l">
              <a:spcBef>
                <a:spcPts val="2200"/>
              </a:spcBef>
              <a:defRPr sz="3400">
                <a:solidFill>
                  <a:srgbClr val="000000"/>
                </a:solidFill>
              </a:defRPr>
            </a:pPr>
            <a:r>
              <a:t>value</a:t>
            </a:r>
          </a:p>
          <a:p>
            <a:pPr algn="l">
              <a:spcBef>
                <a:spcPts val="2200"/>
              </a:spcBef>
              <a:defRPr sz="3400">
                <a:solidFill>
                  <a:srgbClr val="000000"/>
                </a:solidFill>
              </a:defRPr>
            </a:pPr>
            <a:r>
              <a:t>week delivery cycle</a:t>
            </a:r>
          </a:p>
          <a:p>
            <a:pPr algn="l">
              <a:spcBef>
                <a:spcPts val="2200"/>
              </a:spcBef>
              <a:defRPr sz="3400">
                <a:solidFill>
                  <a:srgbClr val="000000"/>
                </a:solidFill>
              </a:defRPr>
            </a:pPr>
            <a:r>
              <a:t>function</a:t>
            </a:r>
          </a:p>
          <a:p>
            <a:pPr algn="l">
              <a:spcBef>
                <a:spcPts val="2200"/>
              </a:spcBef>
              <a:defRPr sz="3400">
                <a:solidFill>
                  <a:srgbClr val="000000"/>
                </a:solidFill>
              </a:defRPr>
            </a:pPr>
            <a:r>
              <a:t>solution</a:t>
            </a:r>
          </a:p>
        </p:txBody>
      </p:sp>
      <p:sp>
        <p:nvSpPr>
          <p:cNvPr id="486" name="Shape 486"/>
          <p:cNvSpPr/>
          <p:nvPr/>
        </p:nvSpPr>
        <p:spPr>
          <a:xfrm>
            <a:off x="4981466" y="-849962"/>
            <a:ext cx="4300221" cy="9194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60000">
                <a:solidFill>
                  <a:srgbClr val="000000"/>
                </a:solidFill>
              </a:defRPr>
            </a:lvl1pPr>
          </a:lstStyle>
          <a:p>
            <a:pPr/>
            <a:r>
              <a:t>1</a:t>
            </a:r>
          </a:p>
        </p:txBody>
      </p:sp>
      <p:sp>
        <p:nvSpPr>
          <p:cNvPr id="487" name="Shape 487"/>
          <p:cNvSpPr/>
          <p:nvPr/>
        </p:nvSpPr>
        <p:spPr>
          <a:xfrm>
            <a:off x="2869565" y="0"/>
            <a:ext cx="6452871" cy="8128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5000">
                <a:solidFill>
                  <a:srgbClr val="000000"/>
                </a:solidFill>
              </a:defRPr>
            </a:lvl1pPr>
          </a:lstStyle>
          <a:p>
            <a:pPr/>
            <a:r>
              <a:t>the 1 1 1 1 1 1 method</a:t>
            </a:r>
          </a:p>
        </p:txBody>
      </p:sp>
      <p:pic>
        <p:nvPicPr>
          <p:cNvPr id="488" name="pasted-image.tiff"/>
          <p:cNvPicPr>
            <a:picLocks noChangeAspect="1"/>
          </p:cNvPicPr>
          <p:nvPr/>
        </p:nvPicPr>
        <p:blipFill>
          <a:blip r:embed="rId3">
            <a:extLst/>
          </a:blip>
          <a:srcRect l="11711" t="0" r="9054" b="0"/>
          <a:stretch>
            <a:fillRect/>
          </a:stretch>
        </p:blipFill>
        <p:spPr>
          <a:xfrm>
            <a:off x="-6873082" y="1470368"/>
            <a:ext cx="6873017" cy="4553976"/>
          </a:xfrm>
          <a:prstGeom prst="rect">
            <a:avLst/>
          </a:prstGeom>
          <a:ln w="12700">
            <a:miter lim="400000"/>
          </a:ln>
        </p:spPr>
      </p:pic>
      <p:pic>
        <p:nvPicPr>
          <p:cNvPr id="489" name="image34.png"/>
          <p:cNvPicPr>
            <a:picLocks noChangeAspect="1"/>
          </p:cNvPicPr>
          <p:nvPr/>
        </p:nvPicPr>
        <p:blipFill>
          <a:blip r:embed="rId4">
            <a:extLst/>
          </a:blip>
          <a:stretch>
            <a:fillRect/>
          </a:stretch>
        </p:blipFill>
        <p:spPr>
          <a:xfrm>
            <a:off x="11237742" y="-1"/>
            <a:ext cx="956339" cy="1045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91" name="pasted-image.tiff"/>
          <p:cNvPicPr>
            <a:picLocks noChangeAspect="1"/>
          </p:cNvPicPr>
          <p:nvPr/>
        </p:nvPicPr>
        <p:blipFill>
          <a:blip r:embed="rId2">
            <a:extLst/>
          </a:blip>
          <a:srcRect l="19157" t="28997" r="18787" b="26764"/>
          <a:stretch>
            <a:fillRect/>
          </a:stretch>
        </p:blipFill>
        <p:spPr>
          <a:xfrm rot="16200000">
            <a:off x="-3859257" y="2493716"/>
            <a:ext cx="5201515" cy="2516966"/>
          </a:xfrm>
          <a:prstGeom prst="rect">
            <a:avLst/>
          </a:prstGeom>
          <a:ln w="12700">
            <a:miter lim="400000"/>
          </a:ln>
        </p:spPr>
      </p:pic>
      <p:sp>
        <p:nvSpPr>
          <p:cNvPr id="492" name="Shape 492"/>
          <p:cNvSpPr/>
          <p:nvPr>
            <p:ph type="body" sz="half" idx="1"/>
          </p:nvPr>
        </p:nvSpPr>
        <p:spPr>
          <a:xfrm>
            <a:off x="-6913327" y="1447529"/>
            <a:ext cx="4601896" cy="4905427"/>
          </a:xfrm>
          <a:prstGeom prst="rect">
            <a:avLst/>
          </a:prstGeom>
        </p:spPr>
        <p:txBody>
          <a:bodyPr/>
          <a:lstStyle/>
          <a:p>
            <a:pPr marL="0" indent="0">
              <a:buSzTx/>
              <a:buNone/>
              <a:defRPr sz="3400"/>
            </a:pPr>
            <a:r>
              <a:t>100% Improvement</a:t>
            </a:r>
          </a:p>
          <a:p>
            <a:pPr marL="0" indent="0">
              <a:buSzTx/>
              <a:buNone/>
              <a:defRPr sz="3400"/>
            </a:pPr>
            <a:r>
              <a:t>75 stakeholders</a:t>
            </a:r>
          </a:p>
          <a:p>
            <a:pPr marL="0" indent="0">
              <a:buSzTx/>
              <a:buNone/>
              <a:defRPr sz="3400"/>
            </a:pPr>
            <a:r>
              <a:t>43 different values</a:t>
            </a:r>
          </a:p>
          <a:p>
            <a:pPr marL="0" indent="0">
              <a:buSzTx/>
              <a:buNone/>
              <a:defRPr sz="3400"/>
            </a:pPr>
            <a:r>
              <a:t>2 year deadline</a:t>
            </a:r>
          </a:p>
          <a:p>
            <a:pPr marL="0" indent="0">
              <a:buSzTx/>
              <a:buNone/>
              <a:defRPr sz="3400"/>
            </a:pPr>
            <a:r>
              <a:t>100 functions</a:t>
            </a:r>
          </a:p>
          <a:p>
            <a:pPr marL="0" indent="0">
              <a:buSzTx/>
              <a:buNone/>
              <a:defRPr sz="3400"/>
            </a:pPr>
            <a:r>
              <a:t>2500 solution ideas</a:t>
            </a:r>
          </a:p>
        </p:txBody>
      </p:sp>
      <p:sp>
        <p:nvSpPr>
          <p:cNvPr id="493" name="Shape 493"/>
          <p:cNvSpPr/>
          <p:nvPr/>
        </p:nvSpPr>
        <p:spPr>
          <a:xfrm>
            <a:off x="5417125" y="1447529"/>
            <a:ext cx="4601896" cy="4905427"/>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200"/>
              </a:spcBef>
              <a:defRPr sz="3400">
                <a:solidFill>
                  <a:srgbClr val="000000"/>
                </a:solidFill>
              </a:defRPr>
            </a:pPr>
            <a:r>
              <a:t>% increase ‘at least’</a:t>
            </a:r>
          </a:p>
          <a:p>
            <a:pPr algn="l">
              <a:spcBef>
                <a:spcPts val="2200"/>
              </a:spcBef>
              <a:defRPr sz="3400">
                <a:solidFill>
                  <a:srgbClr val="000000"/>
                </a:solidFill>
              </a:defRPr>
            </a:pPr>
            <a:r>
              <a:t>stakeholder</a:t>
            </a:r>
          </a:p>
          <a:p>
            <a:pPr algn="l">
              <a:spcBef>
                <a:spcPts val="2200"/>
              </a:spcBef>
              <a:defRPr sz="3400">
                <a:solidFill>
                  <a:srgbClr val="000000"/>
                </a:solidFill>
              </a:defRPr>
            </a:pPr>
            <a:r>
              <a:t>value</a:t>
            </a:r>
          </a:p>
          <a:p>
            <a:pPr algn="l">
              <a:spcBef>
                <a:spcPts val="2200"/>
              </a:spcBef>
              <a:defRPr sz="3400">
                <a:solidFill>
                  <a:srgbClr val="000000"/>
                </a:solidFill>
              </a:defRPr>
            </a:pPr>
            <a:r>
              <a:t>week delivery cycle</a:t>
            </a:r>
          </a:p>
          <a:p>
            <a:pPr algn="l">
              <a:spcBef>
                <a:spcPts val="2200"/>
              </a:spcBef>
              <a:defRPr sz="3400">
                <a:solidFill>
                  <a:srgbClr val="000000"/>
                </a:solidFill>
              </a:defRPr>
            </a:pPr>
            <a:r>
              <a:t>function</a:t>
            </a:r>
          </a:p>
          <a:p>
            <a:pPr algn="l">
              <a:spcBef>
                <a:spcPts val="2200"/>
              </a:spcBef>
              <a:defRPr sz="3400">
                <a:solidFill>
                  <a:srgbClr val="000000"/>
                </a:solidFill>
              </a:defRPr>
            </a:pPr>
            <a:r>
              <a:t>solution</a:t>
            </a:r>
          </a:p>
        </p:txBody>
      </p:sp>
      <p:sp>
        <p:nvSpPr>
          <p:cNvPr id="494" name="Shape 494"/>
          <p:cNvSpPr/>
          <p:nvPr/>
        </p:nvSpPr>
        <p:spPr>
          <a:xfrm>
            <a:off x="1795780" y="-845166"/>
            <a:ext cx="4300221" cy="91948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60000">
                <a:solidFill>
                  <a:srgbClr val="000000"/>
                </a:solidFill>
              </a:defRPr>
            </a:lvl1pPr>
          </a:lstStyle>
          <a:p>
            <a:pPr/>
            <a:r>
              <a:t>1</a:t>
            </a:r>
          </a:p>
        </p:txBody>
      </p:sp>
      <p:sp>
        <p:nvSpPr>
          <p:cNvPr id="495" name="Shape 495"/>
          <p:cNvSpPr/>
          <p:nvPr/>
        </p:nvSpPr>
        <p:spPr>
          <a:xfrm>
            <a:off x="2869565" y="0"/>
            <a:ext cx="6452871" cy="8128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5000">
                <a:solidFill>
                  <a:srgbClr val="000000"/>
                </a:solidFill>
              </a:defRPr>
            </a:lvl1pPr>
          </a:lstStyle>
          <a:p>
            <a:pPr/>
            <a:r>
              <a:t>the 1 1 1 1 1 1 method</a:t>
            </a:r>
          </a:p>
        </p:txBody>
      </p:sp>
      <p:pic>
        <p:nvPicPr>
          <p:cNvPr id="496" name="image34.png"/>
          <p:cNvPicPr>
            <a:picLocks noChangeAspect="1"/>
          </p:cNvPicPr>
          <p:nvPr/>
        </p:nvPicPr>
        <p:blipFill>
          <a:blip r:embed="rId3">
            <a:extLst/>
          </a:blip>
          <a:stretch>
            <a:fillRect/>
          </a:stretch>
        </p:blipFill>
        <p:spPr>
          <a:xfrm>
            <a:off x="11237742" y="-1"/>
            <a:ext cx="956339" cy="10453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Shape 498"/>
          <p:cNvSpPr/>
          <p:nvPr>
            <p:ph type="title"/>
          </p:nvPr>
        </p:nvSpPr>
        <p:spPr>
          <a:xfrm>
            <a:off x="-1" y="-101600"/>
            <a:ext cx="12192001" cy="1143000"/>
          </a:xfrm>
          <a:prstGeom prst="rect">
            <a:avLst/>
          </a:prstGeom>
        </p:spPr>
        <p:txBody>
          <a:bodyPr/>
          <a:lstStyle>
            <a:lvl1pPr>
              <a:defRPr sz="5000"/>
            </a:lvl1pPr>
          </a:lstStyle>
          <a:p>
            <a:pPr/>
            <a:r>
              <a:t>Power Planning Practices - Decomposition</a:t>
            </a:r>
          </a:p>
        </p:txBody>
      </p:sp>
      <p:sp>
        <p:nvSpPr>
          <p:cNvPr id="499" name="Shape 499"/>
          <p:cNvSpPr/>
          <p:nvPr>
            <p:ph type="body" sz="half" idx="1"/>
          </p:nvPr>
        </p:nvSpPr>
        <p:spPr>
          <a:xfrm>
            <a:off x="299757" y="5143500"/>
            <a:ext cx="5207680" cy="5878404"/>
          </a:xfrm>
          <a:prstGeom prst="rect">
            <a:avLst/>
          </a:prstGeom>
        </p:spPr>
        <p:txBody>
          <a:bodyPr/>
          <a:lstStyle/>
          <a:p>
            <a:pPr marL="217975" indent="-217975" defTabSz="210502">
              <a:spcBef>
                <a:spcPts val="1100"/>
              </a:spcBef>
              <a:buSzPct val="100000"/>
              <a:buAutoNum type="arabicPeriod" startAt="1"/>
              <a:defRPr sz="1275"/>
            </a:pPr>
            <a:r>
              <a:rPr b="1">
                <a:latin typeface="Helvetica"/>
                <a:ea typeface="Helvetica"/>
                <a:cs typeface="Helvetica"/>
                <a:sym typeface="Helvetica"/>
              </a:rPr>
              <a:t>Believe</a:t>
            </a:r>
            <a:r>
              <a:t> there is a way to do it, you just have not found it yet!</a:t>
            </a:r>
          </a:p>
          <a:p>
            <a:pPr marL="217975" indent="-217975" defTabSz="210502">
              <a:spcBef>
                <a:spcPts val="1100"/>
              </a:spcBef>
              <a:buSzPct val="100000"/>
              <a:buAutoNum type="arabicPeriod" startAt="1"/>
              <a:defRPr sz="1275"/>
            </a:pPr>
            <a:r>
              <a:rPr b="1">
                <a:latin typeface="Helvetica"/>
                <a:ea typeface="Helvetica"/>
                <a:cs typeface="Helvetica"/>
                <a:sym typeface="Helvetica"/>
              </a:rPr>
              <a:t>Identify obstacles</a:t>
            </a:r>
            <a:r>
              <a:t>, but don't use them as excuses: use your imagination to get rid of them!</a:t>
            </a:r>
          </a:p>
          <a:p>
            <a:pPr marL="217975" indent="-217975" defTabSz="210502">
              <a:spcBef>
                <a:spcPts val="1100"/>
              </a:spcBef>
              <a:buSzPct val="100000"/>
              <a:buAutoNum type="arabicPeriod" startAt="1"/>
              <a:defRPr sz="1275"/>
            </a:pPr>
            <a:r>
              <a:t>Focus on some </a:t>
            </a:r>
            <a:r>
              <a:rPr b="1">
                <a:latin typeface="Helvetica"/>
                <a:ea typeface="Helvetica"/>
                <a:cs typeface="Helvetica"/>
                <a:sym typeface="Helvetica"/>
              </a:rPr>
              <a:t>usefulness</a:t>
            </a:r>
            <a:r>
              <a:t> for the user or customer, however small.</a:t>
            </a:r>
          </a:p>
          <a:p>
            <a:pPr marL="217975" indent="-217975" defTabSz="210502">
              <a:spcBef>
                <a:spcPts val="1100"/>
              </a:spcBef>
              <a:buSzPct val="100000"/>
              <a:buAutoNum type="arabicPeriod" startAt="1"/>
              <a:defRPr sz="1275"/>
            </a:pPr>
            <a:r>
              <a:rPr b="1">
                <a:latin typeface="Helvetica"/>
                <a:ea typeface="Helvetica"/>
                <a:cs typeface="Helvetica"/>
                <a:sym typeface="Helvetica"/>
              </a:rPr>
              <a:t>Do not focus on the design ideas</a:t>
            </a:r>
            <a:r>
              <a:t> themselves, they are distracting, especially for small initial cycles. Sometimes you have to ignore them entirely in the short term!</a:t>
            </a:r>
          </a:p>
          <a:p>
            <a:pPr marL="217975" indent="-217975" defTabSz="210502">
              <a:spcBef>
                <a:spcPts val="1100"/>
              </a:spcBef>
              <a:buSzPct val="100000"/>
              <a:buAutoNum type="arabicPeriod" startAt="1"/>
              <a:defRPr sz="1275"/>
            </a:pPr>
            <a:r>
              <a:t>Think; </a:t>
            </a:r>
            <a:r>
              <a:rPr b="1">
                <a:latin typeface="Helvetica"/>
                <a:ea typeface="Helvetica"/>
                <a:cs typeface="Helvetica"/>
                <a:sym typeface="Helvetica"/>
              </a:rPr>
              <a:t>one</a:t>
            </a:r>
            <a:r>
              <a:t> customer, tomorrow, one interesting improvement.  </a:t>
            </a:r>
          </a:p>
          <a:p>
            <a:pPr marL="217975" indent="-217975" defTabSz="210502">
              <a:spcBef>
                <a:spcPts val="1100"/>
              </a:spcBef>
              <a:buSzPct val="100000"/>
              <a:buAutoNum type="arabicPeriod" startAt="1"/>
              <a:defRPr sz="1275"/>
            </a:pPr>
            <a:r>
              <a:t>Focus on the </a:t>
            </a:r>
            <a:r>
              <a:rPr b="1">
                <a:latin typeface="Helvetica"/>
                <a:ea typeface="Helvetica"/>
                <a:cs typeface="Helvetica"/>
                <a:sym typeface="Helvetica"/>
              </a:rPr>
              <a:t>results</a:t>
            </a:r>
            <a:r>
              <a:t> (which you should have defined in your goals, moving toward target levels).</a:t>
            </a:r>
          </a:p>
          <a:p>
            <a:pPr marL="217975" indent="-217975" defTabSz="210502">
              <a:spcBef>
                <a:spcPts val="1100"/>
              </a:spcBef>
              <a:buSzPct val="100000"/>
              <a:buAutoNum type="arabicPeriod" startAt="1"/>
              <a:defRPr sz="1275"/>
            </a:pPr>
            <a:r>
              <a:t>Don't be afraid to use temporary-</a:t>
            </a:r>
            <a:r>
              <a:rPr b="1">
                <a:latin typeface="Helvetica"/>
                <a:ea typeface="Helvetica"/>
                <a:cs typeface="Helvetica"/>
                <a:sym typeface="Helvetica"/>
              </a:rPr>
              <a:t>scaffolding</a:t>
            </a:r>
            <a:r>
              <a:t> designs. Their cost must be seen in the light of the value of making some progress, and getting practical  experience.</a:t>
            </a:r>
          </a:p>
          <a:p>
            <a:pPr marL="217975" indent="-217975" defTabSz="210502">
              <a:spcBef>
                <a:spcPts val="1100"/>
              </a:spcBef>
              <a:buSzPct val="100000"/>
              <a:buAutoNum type="arabicPeriod" startAt="1"/>
              <a:defRPr sz="1275"/>
            </a:pPr>
            <a:r>
              <a:t>Don't be worried that your design is </a:t>
            </a:r>
            <a:r>
              <a:rPr b="1">
                <a:latin typeface="Helvetica"/>
                <a:ea typeface="Helvetica"/>
                <a:cs typeface="Helvetica"/>
                <a:sym typeface="Helvetica"/>
              </a:rPr>
              <a:t>inelegant</a:t>
            </a:r>
            <a:r>
              <a:t>; it is results  that count, not style.</a:t>
            </a:r>
          </a:p>
          <a:p>
            <a:pPr marL="217975" indent="-217975" defTabSz="210502">
              <a:spcBef>
                <a:spcPts val="1100"/>
              </a:spcBef>
              <a:buSzPct val="100000"/>
              <a:buAutoNum type="arabicPeriod" startAt="1"/>
              <a:defRPr sz="1275"/>
            </a:pPr>
            <a:r>
              <a:t>Don't be afraid that the customer won't like it. If you are </a:t>
            </a:r>
            <a:r>
              <a:rPr b="1">
                <a:latin typeface="Helvetica"/>
                <a:ea typeface="Helvetica"/>
                <a:cs typeface="Helvetica"/>
                <a:sym typeface="Helvetica"/>
              </a:rPr>
              <a:t>focusing on results they want, </a:t>
            </a:r>
            <a:r>
              <a:t>then by definition, they should like it. If you are not, then do!</a:t>
            </a:r>
          </a:p>
          <a:p>
            <a:pPr marL="217975" indent="-217975" defTabSz="210502">
              <a:spcBef>
                <a:spcPts val="1100"/>
              </a:spcBef>
              <a:buSzPct val="100000"/>
              <a:buAutoNum type="arabicPeriod" startAt="1"/>
              <a:defRPr sz="1275"/>
            </a:pPr>
            <a:r>
              <a:t>Don't get so worried about "what might happen afterwards" that you can make  no practical progress. </a:t>
            </a:r>
          </a:p>
          <a:p>
            <a:pPr marL="217975" indent="-217975" defTabSz="210502">
              <a:spcBef>
                <a:spcPts val="1100"/>
              </a:spcBef>
              <a:buSzPct val="100000"/>
              <a:buAutoNum type="arabicPeriod" startAt="1"/>
              <a:defRPr sz="1275"/>
            </a:pPr>
            <a:r>
              <a:t>You </a:t>
            </a:r>
            <a:r>
              <a:rPr b="1">
                <a:latin typeface="Helvetica"/>
                <a:ea typeface="Helvetica"/>
                <a:cs typeface="Helvetica"/>
                <a:sym typeface="Helvetica"/>
              </a:rPr>
              <a:t>cannot foresee everything</a:t>
            </a:r>
            <a:r>
              <a:t>. Don't even think about it!</a:t>
            </a:r>
          </a:p>
        </p:txBody>
      </p:sp>
      <p:sp>
        <p:nvSpPr>
          <p:cNvPr id="500" name="Shape 500"/>
          <p:cNvSpPr/>
          <p:nvPr/>
        </p:nvSpPr>
        <p:spPr>
          <a:xfrm>
            <a:off x="0" y="1746250"/>
            <a:ext cx="12192000" cy="6731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defRPr sz="4100">
                <a:solidFill>
                  <a:srgbClr val="000000"/>
                </a:solidFill>
              </a:defRPr>
            </a:lvl1pPr>
          </a:lstStyle>
          <a:p>
            <a:pPr/>
            <a:r>
              <a:t>Decomposition Principles: A Teachable Discipline</a:t>
            </a:r>
          </a:p>
        </p:txBody>
      </p:sp>
      <p:sp>
        <p:nvSpPr>
          <p:cNvPr id="501" name="Shape 501"/>
          <p:cNvSpPr/>
          <p:nvPr/>
        </p:nvSpPr>
        <p:spPr>
          <a:xfrm>
            <a:off x="6684564" y="5143500"/>
            <a:ext cx="5207679" cy="5878404"/>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marL="427403" indent="-427403" algn="l">
              <a:spcBef>
                <a:spcPts val="2200"/>
              </a:spcBef>
              <a:buSzPct val="100000"/>
              <a:buAutoNum type="arabicPeriod" startAt="12"/>
              <a:defRPr sz="1100">
                <a:solidFill>
                  <a:srgbClr val="000000"/>
                </a:solidFill>
              </a:defRPr>
            </a:pPr>
            <a:r>
              <a:t>If you focus on </a:t>
            </a:r>
            <a:r>
              <a:rPr b="1">
                <a:latin typeface="Helvetica"/>
                <a:ea typeface="Helvetica"/>
                <a:cs typeface="Helvetica"/>
                <a:sym typeface="Helvetica"/>
              </a:rPr>
              <a:t>helping your customer in practice</a:t>
            </a:r>
            <a:r>
              <a:t>, now, where they really need it, you will be forgiven a lot of ‘sins’!</a:t>
            </a:r>
          </a:p>
          <a:p>
            <a:pPr marL="427403" indent="-427403" algn="l">
              <a:spcBef>
                <a:spcPts val="2200"/>
              </a:spcBef>
              <a:buSzPct val="100000"/>
              <a:buAutoNum type="arabicPeriod" startAt="12"/>
              <a:defRPr sz="1100">
                <a:solidFill>
                  <a:srgbClr val="000000"/>
                </a:solidFill>
              </a:defRPr>
            </a:pPr>
            <a:r>
              <a:t>You can understand things much better, by getting some </a:t>
            </a:r>
            <a:r>
              <a:rPr b="1">
                <a:latin typeface="Helvetica"/>
                <a:ea typeface="Helvetica"/>
                <a:cs typeface="Helvetica"/>
                <a:sym typeface="Helvetica"/>
              </a:rPr>
              <a:t>practical experience</a:t>
            </a:r>
            <a:r>
              <a:t> (and removing some of your fears).</a:t>
            </a:r>
          </a:p>
          <a:p>
            <a:pPr marL="427403" indent="-427403" algn="l">
              <a:spcBef>
                <a:spcPts val="2200"/>
              </a:spcBef>
              <a:buSzPct val="100000"/>
              <a:buAutoNum type="arabicPeriod" startAt="12"/>
              <a:defRPr sz="1100">
                <a:solidFill>
                  <a:srgbClr val="000000"/>
                </a:solidFill>
              </a:defRPr>
            </a:pPr>
            <a:r>
              <a:rPr b="1">
                <a:latin typeface="Helvetica"/>
                <a:ea typeface="Helvetica"/>
                <a:cs typeface="Helvetica"/>
                <a:sym typeface="Helvetica"/>
              </a:rPr>
              <a:t>Do early cycles</a:t>
            </a:r>
            <a:r>
              <a:t>, on willing local mature parts of your user community.</a:t>
            </a:r>
          </a:p>
          <a:p>
            <a:pPr marL="427403" indent="-427403" algn="l">
              <a:spcBef>
                <a:spcPts val="2200"/>
              </a:spcBef>
              <a:buSzPct val="100000"/>
              <a:buAutoNum type="arabicPeriod" startAt="12"/>
              <a:defRPr sz="1100">
                <a:solidFill>
                  <a:srgbClr val="000000"/>
                </a:solidFill>
              </a:defRPr>
            </a:pPr>
            <a:r>
              <a:t>When some cycles, like a purchase-order cycle,</a:t>
            </a:r>
            <a:r>
              <a:rPr b="1">
                <a:latin typeface="Helvetica"/>
                <a:ea typeface="Helvetica"/>
                <a:cs typeface="Helvetica"/>
                <a:sym typeface="Helvetica"/>
              </a:rPr>
              <a:t> take a long time,</a:t>
            </a:r>
            <a:r>
              <a:t> </a:t>
            </a:r>
            <a:r>
              <a:rPr b="1">
                <a:latin typeface="Helvetica"/>
                <a:ea typeface="Helvetica"/>
                <a:cs typeface="Helvetica"/>
                <a:sym typeface="Helvetica"/>
              </a:rPr>
              <a:t>initiate them early</a:t>
            </a:r>
            <a:r>
              <a:t>, and do other useful cycles while you wait.</a:t>
            </a:r>
          </a:p>
          <a:p>
            <a:pPr marL="427403" indent="-427403" algn="l">
              <a:spcBef>
                <a:spcPts val="2200"/>
              </a:spcBef>
              <a:buSzPct val="100000"/>
              <a:buAutoNum type="arabicPeriod" startAt="12"/>
              <a:defRPr sz="1100">
                <a:solidFill>
                  <a:srgbClr val="000000"/>
                </a:solidFill>
              </a:defRPr>
            </a:pPr>
            <a:r>
              <a:t>If something seems to need to wait for ‘the big new system’, ask if you cannot  usefully </a:t>
            </a:r>
            <a:r>
              <a:rPr b="1">
                <a:latin typeface="Helvetica"/>
                <a:ea typeface="Helvetica"/>
                <a:cs typeface="Helvetica"/>
                <a:sym typeface="Helvetica"/>
              </a:rPr>
              <a:t>do it with the ‘awful old system</a:t>
            </a:r>
            <a:r>
              <a:t>’, so as to pilot it realistically, and  perhaps alleviate some 'pain' in the old system.</a:t>
            </a:r>
          </a:p>
          <a:p>
            <a:pPr marL="427403" indent="-427403" algn="l">
              <a:spcBef>
                <a:spcPts val="2200"/>
              </a:spcBef>
              <a:buSzPct val="100000"/>
              <a:buAutoNum type="arabicPeriod" startAt="12"/>
              <a:defRPr sz="1100">
                <a:solidFill>
                  <a:srgbClr val="000000"/>
                </a:solidFill>
              </a:defRPr>
            </a:pPr>
            <a:r>
              <a:t>If something seems too costly to buy, for limited initial use, see if you can negotiate some kind of ‘</a:t>
            </a:r>
            <a:r>
              <a:rPr b="1">
                <a:latin typeface="Helvetica"/>
                <a:ea typeface="Helvetica"/>
                <a:cs typeface="Helvetica"/>
                <a:sym typeface="Helvetica"/>
              </a:rPr>
              <a:t>pay as you really use’ contract</a:t>
            </a:r>
            <a:r>
              <a:t>. Most suppliers would  like to do this to get your patronage, and to avoid competitors making the same  deal.</a:t>
            </a:r>
          </a:p>
          <a:p>
            <a:pPr marL="427403" indent="-427403" algn="l">
              <a:spcBef>
                <a:spcPts val="2200"/>
              </a:spcBef>
              <a:buSzPct val="100000"/>
              <a:buAutoNum type="arabicPeriod" startAt="12"/>
              <a:defRPr sz="1100">
                <a:solidFill>
                  <a:srgbClr val="000000"/>
                </a:solidFill>
              </a:defRPr>
            </a:pPr>
            <a:r>
              <a:t>If you can't think of some useful small cycles, then </a:t>
            </a:r>
            <a:r>
              <a:rPr b="1">
                <a:latin typeface="Helvetica"/>
                <a:ea typeface="Helvetica"/>
                <a:cs typeface="Helvetica"/>
                <a:sym typeface="Helvetica"/>
              </a:rPr>
              <a:t>talk directly with the real  ‘customer’</a:t>
            </a:r>
            <a:r>
              <a:t> or end user. They probably have dozens of suggestions.</a:t>
            </a:r>
          </a:p>
          <a:p>
            <a:pPr marL="427403" indent="-427403" algn="l">
              <a:spcBef>
                <a:spcPts val="2200"/>
              </a:spcBef>
              <a:buSzPct val="100000"/>
              <a:buAutoNum type="arabicPeriod" startAt="12"/>
              <a:defRPr sz="1100">
                <a:solidFill>
                  <a:srgbClr val="000000"/>
                </a:solidFill>
              </a:defRPr>
            </a:pPr>
            <a:r>
              <a:rPr b="1">
                <a:latin typeface="Helvetica"/>
                <a:ea typeface="Helvetica"/>
                <a:cs typeface="Helvetica"/>
                <a:sym typeface="Helvetica"/>
              </a:rPr>
              <a:t>Talk with end users</a:t>
            </a:r>
            <a:r>
              <a:t> in any case, they have insights you need.</a:t>
            </a:r>
          </a:p>
          <a:p>
            <a:pPr marL="427403" indent="-427403" algn="l">
              <a:spcBef>
                <a:spcPts val="2200"/>
              </a:spcBef>
              <a:buSzPct val="100000"/>
              <a:buAutoNum type="arabicPeriod" startAt="12"/>
              <a:defRPr sz="1100">
                <a:solidFill>
                  <a:srgbClr val="000000"/>
                </a:solidFill>
              </a:defRPr>
            </a:pPr>
            <a:r>
              <a:t>Don't be afraid to </a:t>
            </a:r>
            <a:r>
              <a:rPr b="1">
                <a:latin typeface="Helvetica"/>
                <a:ea typeface="Helvetica"/>
                <a:cs typeface="Helvetica"/>
                <a:sym typeface="Helvetica"/>
              </a:rPr>
              <a:t>use the old system and the old ‘culture’</a:t>
            </a:r>
            <a:r>
              <a:t> as a launching  platform for the radical new system. There is a lot of merit in this, and many people overlook it.</a:t>
            </a:r>
          </a:p>
          <a:p>
            <a:pPr marL="427403" indent="-427403" algn="l">
              <a:spcBef>
                <a:spcPts val="2200"/>
              </a:spcBef>
              <a:buSzPct val="100000"/>
              <a:buAutoNum type="arabicPeriod" startAt="12"/>
              <a:defRPr sz="1100">
                <a:solidFill>
                  <a:srgbClr val="000000"/>
                </a:solidFill>
              </a:defRPr>
            </a:pPr>
            <a:r>
              <a:t>I have never seen an exception in 33 years of doing this with many varied cultures. Oh Ye of little faith!</a:t>
            </a:r>
          </a:p>
        </p:txBody>
      </p:sp>
      <p:sp>
        <p:nvSpPr>
          <p:cNvPr id="502" name="Shape 502"/>
          <p:cNvSpPr/>
          <p:nvPr/>
        </p:nvSpPr>
        <p:spPr>
          <a:xfrm>
            <a:off x="-285929" y="5067058"/>
            <a:ext cx="12763858" cy="6179742"/>
          </a:xfrm>
          <a:prstGeom prst="rect">
            <a:avLst/>
          </a:prstGeom>
          <a:solidFill>
            <a:srgbClr val="FFFFFF">
              <a:alpha val="83481"/>
            </a:srgbClr>
          </a:solidFill>
          <a:ln w="12700">
            <a:miter lim="400000"/>
          </a:ln>
        </p:spPr>
        <p:txBody>
          <a:bodyPr lIns="25400" tIns="25400" rIns="25400" bIns="25400" anchor="ctr"/>
          <a:lstStyle/>
          <a:p>
            <a:pPr>
              <a:defRPr sz="1600"/>
            </a:pPr>
          </a:p>
        </p:txBody>
      </p:sp>
      <p:sp>
        <p:nvSpPr>
          <p:cNvPr id="503" name="Shape 503"/>
          <p:cNvSpPr/>
          <p:nvPr/>
        </p:nvSpPr>
        <p:spPr>
          <a:xfrm>
            <a:off x="0" y="3467100"/>
            <a:ext cx="12192000" cy="114300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algn="l">
              <a:defRPr sz="4100">
                <a:solidFill>
                  <a:srgbClr val="000000"/>
                </a:solidFill>
              </a:defRPr>
            </a:pPr>
            <a:r>
              <a:t>From Competitive Engineering Book </a:t>
            </a:r>
          </a:p>
          <a:p>
            <a:pPr algn="l">
              <a:defRPr sz="3100">
                <a:solidFill>
                  <a:srgbClr val="000000"/>
                </a:solidFill>
              </a:defRPr>
            </a:pPr>
            <a:r>
              <a:t>How to decompose systems into small evolutionary steps:</a:t>
            </a:r>
          </a:p>
        </p:txBody>
      </p:sp>
      <p:pic>
        <p:nvPicPr>
          <p:cNvPr id="504" name="CE-Book-Cover.png"/>
          <p:cNvPicPr>
            <a:picLocks noChangeAspect="1"/>
          </p:cNvPicPr>
          <p:nvPr/>
        </p:nvPicPr>
        <p:blipFill>
          <a:blip r:embed="rId2">
            <a:extLst/>
          </a:blip>
          <a:stretch>
            <a:fillRect/>
          </a:stretch>
        </p:blipFill>
        <p:spPr>
          <a:xfrm>
            <a:off x="10523946" y="3010141"/>
            <a:ext cx="1368297" cy="205691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9" name="Shape 259"/>
          <p:cNvSpPr/>
          <p:nvPr>
            <p:ph type="ctrTitle"/>
          </p:nvPr>
        </p:nvSpPr>
        <p:spPr>
          <a:xfrm>
            <a:off x="175934" y="482668"/>
            <a:ext cx="11840131" cy="5388340"/>
          </a:xfrm>
          <a:prstGeom prst="rect">
            <a:avLst/>
          </a:prstGeom>
        </p:spPr>
        <p:txBody>
          <a:bodyPr/>
          <a:lstStyle/>
          <a:p>
            <a:pPr>
              <a:spcBef>
                <a:spcPts val="1700"/>
              </a:spcBef>
            </a:pPr>
            <a:r>
              <a:t>1. Crystal Clear Concerns</a:t>
            </a:r>
          </a:p>
          <a:p>
            <a:pPr>
              <a:spcBef>
                <a:spcPts val="1700"/>
              </a:spcBef>
            </a:pPr>
            <a:r>
              <a:t>2. Decisive Decomposition</a:t>
            </a:r>
          </a:p>
          <a:p>
            <a:pPr>
              <a:spcBef>
                <a:spcPts val="1700"/>
              </a:spcBef>
            </a:pPr>
            <a:r>
              <a:t>3. Elegant Effect Estimation</a:t>
            </a:r>
          </a:p>
          <a:p>
            <a:pPr>
              <a:spcBef>
                <a:spcPts val="1700"/>
              </a:spcBef>
            </a:pPr>
            <a:r>
              <a:t>4. Really Reliable Risk Wrangling</a:t>
            </a:r>
          </a:p>
          <a:p>
            <a:pPr>
              <a:spcBef>
                <a:spcPts val="1700"/>
              </a:spcBef>
            </a:pPr>
            <a:r>
              <a:t>5. Design Data Drives Decisions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6" name="Shape 506"/>
          <p:cNvSpPr/>
          <p:nvPr>
            <p:ph type="title"/>
          </p:nvPr>
        </p:nvSpPr>
        <p:spPr>
          <a:xfrm>
            <a:off x="0" y="-1723849"/>
            <a:ext cx="12192001" cy="1143001"/>
          </a:xfrm>
          <a:prstGeom prst="rect">
            <a:avLst/>
          </a:prstGeom>
        </p:spPr>
        <p:txBody>
          <a:bodyPr/>
          <a:lstStyle>
            <a:lvl1pPr>
              <a:defRPr sz="5000"/>
            </a:lvl1pPr>
          </a:lstStyle>
          <a:p>
            <a:pPr/>
            <a:r>
              <a:t>Power Planning Practices - Decomposition</a:t>
            </a:r>
          </a:p>
        </p:txBody>
      </p:sp>
      <p:sp>
        <p:nvSpPr>
          <p:cNvPr id="507" name="Shape 507"/>
          <p:cNvSpPr/>
          <p:nvPr>
            <p:ph type="body" sz="half" idx="1"/>
          </p:nvPr>
        </p:nvSpPr>
        <p:spPr>
          <a:xfrm>
            <a:off x="299757" y="870525"/>
            <a:ext cx="5207679" cy="5878405"/>
          </a:xfrm>
          <a:prstGeom prst="rect">
            <a:avLst/>
          </a:prstGeom>
        </p:spPr>
        <p:txBody>
          <a:bodyPr/>
          <a:lstStyle/>
          <a:p>
            <a:pPr marL="217975" indent="-217975" defTabSz="210502">
              <a:spcBef>
                <a:spcPts val="1100"/>
              </a:spcBef>
              <a:buSzPct val="100000"/>
              <a:buAutoNum type="arabicPeriod" startAt="1"/>
              <a:defRPr sz="1275"/>
            </a:pPr>
            <a:r>
              <a:rPr b="1">
                <a:latin typeface="Helvetica"/>
                <a:ea typeface="Helvetica"/>
                <a:cs typeface="Helvetica"/>
                <a:sym typeface="Helvetica"/>
              </a:rPr>
              <a:t>Believe</a:t>
            </a:r>
            <a:r>
              <a:t> there is a way to do it, you just have not found it yet!</a:t>
            </a:r>
          </a:p>
          <a:p>
            <a:pPr marL="217975" indent="-217975" defTabSz="210502">
              <a:spcBef>
                <a:spcPts val="1100"/>
              </a:spcBef>
              <a:buSzPct val="100000"/>
              <a:buAutoNum type="arabicPeriod" startAt="1"/>
              <a:defRPr sz="1275"/>
            </a:pPr>
            <a:r>
              <a:rPr b="1">
                <a:latin typeface="Helvetica"/>
                <a:ea typeface="Helvetica"/>
                <a:cs typeface="Helvetica"/>
                <a:sym typeface="Helvetica"/>
              </a:rPr>
              <a:t>Identify obstacles</a:t>
            </a:r>
            <a:r>
              <a:t>, but don't use them as excuses: use your imagination to get rid of them!</a:t>
            </a:r>
          </a:p>
          <a:p>
            <a:pPr marL="217975" indent="-217975" defTabSz="210502">
              <a:spcBef>
                <a:spcPts val="1100"/>
              </a:spcBef>
              <a:buSzPct val="100000"/>
              <a:buAutoNum type="arabicPeriod" startAt="1"/>
              <a:defRPr sz="1275"/>
            </a:pPr>
            <a:r>
              <a:t>Focus on some </a:t>
            </a:r>
            <a:r>
              <a:rPr b="1">
                <a:latin typeface="Helvetica"/>
                <a:ea typeface="Helvetica"/>
                <a:cs typeface="Helvetica"/>
                <a:sym typeface="Helvetica"/>
              </a:rPr>
              <a:t>usefulness</a:t>
            </a:r>
            <a:r>
              <a:t> for the user or customer, however small.</a:t>
            </a:r>
          </a:p>
          <a:p>
            <a:pPr marL="217975" indent="-217975" defTabSz="210502">
              <a:spcBef>
                <a:spcPts val="1100"/>
              </a:spcBef>
              <a:buSzPct val="100000"/>
              <a:buAutoNum type="arabicPeriod" startAt="1"/>
              <a:defRPr sz="1275"/>
            </a:pPr>
            <a:r>
              <a:rPr b="1">
                <a:latin typeface="Helvetica"/>
                <a:ea typeface="Helvetica"/>
                <a:cs typeface="Helvetica"/>
                <a:sym typeface="Helvetica"/>
              </a:rPr>
              <a:t>Do not focus on the design ideas</a:t>
            </a:r>
            <a:r>
              <a:t> themselves, they are distracting, especially for small initial cycles. Sometimes you have to ignore them entirely in the short term!</a:t>
            </a:r>
          </a:p>
          <a:p>
            <a:pPr marL="217975" indent="-217975" defTabSz="210502">
              <a:spcBef>
                <a:spcPts val="1100"/>
              </a:spcBef>
              <a:buSzPct val="100000"/>
              <a:buAutoNum type="arabicPeriod" startAt="1"/>
              <a:defRPr sz="1275"/>
            </a:pPr>
            <a:r>
              <a:t>Think; </a:t>
            </a:r>
            <a:r>
              <a:rPr b="1">
                <a:latin typeface="Helvetica"/>
                <a:ea typeface="Helvetica"/>
                <a:cs typeface="Helvetica"/>
                <a:sym typeface="Helvetica"/>
              </a:rPr>
              <a:t>one</a:t>
            </a:r>
            <a:r>
              <a:t> customer, tomorrow, one interesting improvement.  </a:t>
            </a:r>
          </a:p>
          <a:p>
            <a:pPr marL="217975" indent="-217975" defTabSz="210502">
              <a:spcBef>
                <a:spcPts val="1100"/>
              </a:spcBef>
              <a:buSzPct val="100000"/>
              <a:buAutoNum type="arabicPeriod" startAt="1"/>
              <a:defRPr sz="1275"/>
            </a:pPr>
            <a:r>
              <a:t>Focus on the </a:t>
            </a:r>
            <a:r>
              <a:rPr b="1">
                <a:latin typeface="Helvetica"/>
                <a:ea typeface="Helvetica"/>
                <a:cs typeface="Helvetica"/>
                <a:sym typeface="Helvetica"/>
              </a:rPr>
              <a:t>results</a:t>
            </a:r>
            <a:r>
              <a:t> (which you should have defined in your goals, moving toward target levels).</a:t>
            </a:r>
          </a:p>
          <a:p>
            <a:pPr marL="217975" indent="-217975" defTabSz="210502">
              <a:spcBef>
                <a:spcPts val="1100"/>
              </a:spcBef>
              <a:buSzPct val="100000"/>
              <a:buAutoNum type="arabicPeriod" startAt="1"/>
              <a:defRPr sz="1275"/>
            </a:pPr>
            <a:r>
              <a:t>Don't be afraid to use temporary-</a:t>
            </a:r>
            <a:r>
              <a:rPr b="1">
                <a:latin typeface="Helvetica"/>
                <a:ea typeface="Helvetica"/>
                <a:cs typeface="Helvetica"/>
                <a:sym typeface="Helvetica"/>
              </a:rPr>
              <a:t>scaffolding</a:t>
            </a:r>
            <a:r>
              <a:t> designs. Their cost must be seen in the light of the value of making some progress, and getting practical  experience.</a:t>
            </a:r>
          </a:p>
          <a:p>
            <a:pPr marL="217975" indent="-217975" defTabSz="210502">
              <a:spcBef>
                <a:spcPts val="1100"/>
              </a:spcBef>
              <a:buSzPct val="100000"/>
              <a:buAutoNum type="arabicPeriod" startAt="1"/>
              <a:defRPr sz="1275"/>
            </a:pPr>
            <a:r>
              <a:t>Don't be worried that your design is </a:t>
            </a:r>
            <a:r>
              <a:rPr b="1">
                <a:latin typeface="Helvetica"/>
                <a:ea typeface="Helvetica"/>
                <a:cs typeface="Helvetica"/>
                <a:sym typeface="Helvetica"/>
              </a:rPr>
              <a:t>inelegant</a:t>
            </a:r>
            <a:r>
              <a:t>; it is results  that count, not style.</a:t>
            </a:r>
          </a:p>
          <a:p>
            <a:pPr marL="217975" indent="-217975" defTabSz="210502">
              <a:spcBef>
                <a:spcPts val="1100"/>
              </a:spcBef>
              <a:buSzPct val="100000"/>
              <a:buAutoNum type="arabicPeriod" startAt="1"/>
              <a:defRPr sz="1275"/>
            </a:pPr>
            <a:r>
              <a:t>Don't be afraid that the customer won't like it. If you are </a:t>
            </a:r>
            <a:r>
              <a:rPr b="1">
                <a:latin typeface="Helvetica"/>
                <a:ea typeface="Helvetica"/>
                <a:cs typeface="Helvetica"/>
                <a:sym typeface="Helvetica"/>
              </a:rPr>
              <a:t>focusing on results they want, </a:t>
            </a:r>
            <a:r>
              <a:t>then by definition, they should like it. If you are not, then do!</a:t>
            </a:r>
          </a:p>
          <a:p>
            <a:pPr marL="217975" indent="-217975" defTabSz="210502">
              <a:spcBef>
                <a:spcPts val="1100"/>
              </a:spcBef>
              <a:buSzPct val="100000"/>
              <a:buAutoNum type="arabicPeriod" startAt="1"/>
              <a:defRPr sz="1275"/>
            </a:pPr>
            <a:r>
              <a:t>Don't get so worried about "what might happen afterwards" that you can make  no practical progress. </a:t>
            </a:r>
          </a:p>
          <a:p>
            <a:pPr marL="217975" indent="-217975" defTabSz="210502">
              <a:spcBef>
                <a:spcPts val="1100"/>
              </a:spcBef>
              <a:buSzPct val="100000"/>
              <a:buAutoNum type="arabicPeriod" startAt="1"/>
              <a:defRPr sz="1275"/>
            </a:pPr>
            <a:r>
              <a:t>You </a:t>
            </a:r>
            <a:r>
              <a:rPr b="1">
                <a:latin typeface="Helvetica"/>
                <a:ea typeface="Helvetica"/>
                <a:cs typeface="Helvetica"/>
                <a:sym typeface="Helvetica"/>
              </a:rPr>
              <a:t>cannot foresee everything</a:t>
            </a:r>
            <a:r>
              <a:t>. Don't even think about it!</a:t>
            </a:r>
          </a:p>
        </p:txBody>
      </p:sp>
      <p:sp>
        <p:nvSpPr>
          <p:cNvPr id="508" name="Shape 508"/>
          <p:cNvSpPr/>
          <p:nvPr/>
        </p:nvSpPr>
        <p:spPr>
          <a:xfrm>
            <a:off x="0" y="-917399"/>
            <a:ext cx="12192000" cy="6731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defRPr sz="4100">
                <a:solidFill>
                  <a:srgbClr val="000000"/>
                </a:solidFill>
              </a:defRPr>
            </a:lvl1pPr>
          </a:lstStyle>
          <a:p>
            <a:pPr/>
            <a:r>
              <a:t>Decomposition Principles: A Teachable Discipline</a:t>
            </a:r>
          </a:p>
        </p:txBody>
      </p:sp>
      <p:sp>
        <p:nvSpPr>
          <p:cNvPr id="509" name="Shape 509"/>
          <p:cNvSpPr/>
          <p:nvPr/>
        </p:nvSpPr>
        <p:spPr>
          <a:xfrm>
            <a:off x="6684564" y="870525"/>
            <a:ext cx="5207679" cy="5878405"/>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marL="427403" indent="-427403" algn="l">
              <a:spcBef>
                <a:spcPts val="2200"/>
              </a:spcBef>
              <a:buSzPct val="100000"/>
              <a:buAutoNum type="arabicPeriod" startAt="12"/>
              <a:defRPr sz="1100">
                <a:solidFill>
                  <a:srgbClr val="000000"/>
                </a:solidFill>
              </a:defRPr>
            </a:pPr>
            <a:r>
              <a:t>If you focus on </a:t>
            </a:r>
            <a:r>
              <a:rPr b="1">
                <a:latin typeface="Helvetica"/>
                <a:ea typeface="Helvetica"/>
                <a:cs typeface="Helvetica"/>
                <a:sym typeface="Helvetica"/>
              </a:rPr>
              <a:t>helping your customer in practice</a:t>
            </a:r>
            <a:r>
              <a:t>, now, where they really need it, you will be forgiven a lot of ‘sins’!</a:t>
            </a:r>
          </a:p>
          <a:p>
            <a:pPr marL="427403" indent="-427403" algn="l">
              <a:spcBef>
                <a:spcPts val="2200"/>
              </a:spcBef>
              <a:buSzPct val="100000"/>
              <a:buAutoNum type="arabicPeriod" startAt="12"/>
              <a:defRPr sz="1100">
                <a:solidFill>
                  <a:srgbClr val="000000"/>
                </a:solidFill>
              </a:defRPr>
            </a:pPr>
            <a:r>
              <a:t>You can understand things much better, by getting some </a:t>
            </a:r>
            <a:r>
              <a:rPr b="1">
                <a:latin typeface="Helvetica"/>
                <a:ea typeface="Helvetica"/>
                <a:cs typeface="Helvetica"/>
                <a:sym typeface="Helvetica"/>
              </a:rPr>
              <a:t>practical experience</a:t>
            </a:r>
            <a:r>
              <a:t> (and removing some of your fears).</a:t>
            </a:r>
          </a:p>
          <a:p>
            <a:pPr marL="427403" indent="-427403" algn="l">
              <a:spcBef>
                <a:spcPts val="2200"/>
              </a:spcBef>
              <a:buSzPct val="100000"/>
              <a:buAutoNum type="arabicPeriod" startAt="12"/>
              <a:defRPr sz="1100">
                <a:solidFill>
                  <a:srgbClr val="000000"/>
                </a:solidFill>
              </a:defRPr>
            </a:pPr>
            <a:r>
              <a:rPr b="1">
                <a:latin typeface="Helvetica"/>
                <a:ea typeface="Helvetica"/>
                <a:cs typeface="Helvetica"/>
                <a:sym typeface="Helvetica"/>
              </a:rPr>
              <a:t>Do early cycles</a:t>
            </a:r>
            <a:r>
              <a:t>, on willing local mature parts of your user community.</a:t>
            </a:r>
          </a:p>
          <a:p>
            <a:pPr marL="427403" indent="-427403" algn="l">
              <a:spcBef>
                <a:spcPts val="2200"/>
              </a:spcBef>
              <a:buSzPct val="100000"/>
              <a:buAutoNum type="arabicPeriod" startAt="12"/>
              <a:defRPr sz="1100">
                <a:solidFill>
                  <a:srgbClr val="000000"/>
                </a:solidFill>
              </a:defRPr>
            </a:pPr>
            <a:r>
              <a:t>When some cycles, like a purchase-order cycle,</a:t>
            </a:r>
            <a:r>
              <a:rPr b="1">
                <a:latin typeface="Helvetica"/>
                <a:ea typeface="Helvetica"/>
                <a:cs typeface="Helvetica"/>
                <a:sym typeface="Helvetica"/>
              </a:rPr>
              <a:t> take a long time,</a:t>
            </a:r>
            <a:r>
              <a:t> </a:t>
            </a:r>
            <a:r>
              <a:rPr b="1">
                <a:latin typeface="Helvetica"/>
                <a:ea typeface="Helvetica"/>
                <a:cs typeface="Helvetica"/>
                <a:sym typeface="Helvetica"/>
              </a:rPr>
              <a:t>initiate them early</a:t>
            </a:r>
            <a:r>
              <a:t>, and do other useful cycles while you wait.</a:t>
            </a:r>
          </a:p>
          <a:p>
            <a:pPr marL="427403" indent="-427403" algn="l">
              <a:spcBef>
                <a:spcPts val="2200"/>
              </a:spcBef>
              <a:buSzPct val="100000"/>
              <a:buAutoNum type="arabicPeriod" startAt="12"/>
              <a:defRPr sz="1100">
                <a:solidFill>
                  <a:srgbClr val="000000"/>
                </a:solidFill>
              </a:defRPr>
            </a:pPr>
            <a:r>
              <a:t>If something seems to need to wait for ‘the big new system’, ask if you cannot  usefully </a:t>
            </a:r>
            <a:r>
              <a:rPr b="1">
                <a:latin typeface="Helvetica"/>
                <a:ea typeface="Helvetica"/>
                <a:cs typeface="Helvetica"/>
                <a:sym typeface="Helvetica"/>
              </a:rPr>
              <a:t>do it with the ‘awful old system</a:t>
            </a:r>
            <a:r>
              <a:t>’, so as to pilot it realistically, and  perhaps alleviate some 'pain' in the old system.</a:t>
            </a:r>
          </a:p>
          <a:p>
            <a:pPr marL="427403" indent="-427403" algn="l">
              <a:spcBef>
                <a:spcPts val="2200"/>
              </a:spcBef>
              <a:buSzPct val="100000"/>
              <a:buAutoNum type="arabicPeriod" startAt="12"/>
              <a:defRPr sz="1100">
                <a:solidFill>
                  <a:srgbClr val="000000"/>
                </a:solidFill>
              </a:defRPr>
            </a:pPr>
            <a:r>
              <a:t>If something seems too costly to buy, for limited initial use, see if you can negotiate some kind of ‘</a:t>
            </a:r>
            <a:r>
              <a:rPr b="1">
                <a:latin typeface="Helvetica"/>
                <a:ea typeface="Helvetica"/>
                <a:cs typeface="Helvetica"/>
                <a:sym typeface="Helvetica"/>
              </a:rPr>
              <a:t>pay as you really use’ contract</a:t>
            </a:r>
            <a:r>
              <a:t>. Most suppliers would  like to do this to get your patronage, and to avoid competitors making the same  deal.</a:t>
            </a:r>
          </a:p>
          <a:p>
            <a:pPr marL="427403" indent="-427403" algn="l">
              <a:spcBef>
                <a:spcPts val="2200"/>
              </a:spcBef>
              <a:buSzPct val="100000"/>
              <a:buAutoNum type="arabicPeriod" startAt="12"/>
              <a:defRPr sz="1100">
                <a:solidFill>
                  <a:srgbClr val="000000"/>
                </a:solidFill>
              </a:defRPr>
            </a:pPr>
            <a:r>
              <a:t>If you can't think of some useful small cycles, then </a:t>
            </a:r>
            <a:r>
              <a:rPr b="1">
                <a:latin typeface="Helvetica"/>
                <a:ea typeface="Helvetica"/>
                <a:cs typeface="Helvetica"/>
                <a:sym typeface="Helvetica"/>
              </a:rPr>
              <a:t>talk directly with the real  ‘customer’</a:t>
            </a:r>
            <a:r>
              <a:t> or end user. They probably have dozens of suggestions.</a:t>
            </a:r>
          </a:p>
          <a:p>
            <a:pPr marL="427403" indent="-427403" algn="l">
              <a:spcBef>
                <a:spcPts val="2200"/>
              </a:spcBef>
              <a:buSzPct val="100000"/>
              <a:buAutoNum type="arabicPeriod" startAt="12"/>
              <a:defRPr sz="1100">
                <a:solidFill>
                  <a:srgbClr val="000000"/>
                </a:solidFill>
              </a:defRPr>
            </a:pPr>
            <a:r>
              <a:rPr b="1">
                <a:latin typeface="Helvetica"/>
                <a:ea typeface="Helvetica"/>
                <a:cs typeface="Helvetica"/>
                <a:sym typeface="Helvetica"/>
              </a:rPr>
              <a:t>Talk with end users</a:t>
            </a:r>
            <a:r>
              <a:t> in any case, they have insights you need.</a:t>
            </a:r>
          </a:p>
          <a:p>
            <a:pPr marL="427403" indent="-427403" algn="l">
              <a:spcBef>
                <a:spcPts val="2200"/>
              </a:spcBef>
              <a:buSzPct val="100000"/>
              <a:buAutoNum type="arabicPeriod" startAt="12"/>
              <a:defRPr sz="1100">
                <a:solidFill>
                  <a:srgbClr val="000000"/>
                </a:solidFill>
              </a:defRPr>
            </a:pPr>
            <a:r>
              <a:t>Don't be afraid to </a:t>
            </a:r>
            <a:r>
              <a:rPr b="1">
                <a:latin typeface="Helvetica"/>
                <a:ea typeface="Helvetica"/>
                <a:cs typeface="Helvetica"/>
                <a:sym typeface="Helvetica"/>
              </a:rPr>
              <a:t>use the old system and the old ‘culture’</a:t>
            </a:r>
            <a:r>
              <a:t> as a launching  platform for the radical new system. There is a lot of merit in this, and many people overlook it.</a:t>
            </a:r>
          </a:p>
          <a:p>
            <a:pPr marL="427403" indent="-427403" algn="l">
              <a:spcBef>
                <a:spcPts val="2200"/>
              </a:spcBef>
              <a:buSzPct val="100000"/>
              <a:buAutoNum type="arabicPeriod" startAt="12"/>
              <a:defRPr sz="1100">
                <a:solidFill>
                  <a:srgbClr val="000000"/>
                </a:solidFill>
              </a:defRPr>
            </a:pPr>
            <a:r>
              <a:t>I have never seen an exception in 33 years of doing this with many varied cultures. Oh Ye of little faith!</a:t>
            </a:r>
          </a:p>
        </p:txBody>
      </p:sp>
      <p:sp>
        <p:nvSpPr>
          <p:cNvPr id="510" name="Shape 510"/>
          <p:cNvSpPr/>
          <p:nvPr/>
        </p:nvSpPr>
        <p:spPr>
          <a:xfrm>
            <a:off x="-1" y="-641351"/>
            <a:ext cx="12192001" cy="11811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algn="l">
              <a:defRPr sz="4100">
                <a:solidFill>
                  <a:srgbClr val="000000"/>
                </a:solidFill>
              </a:defRPr>
            </a:pPr>
            <a:r>
              <a:t>From Competitive Engineering Book </a:t>
            </a:r>
          </a:p>
          <a:p>
            <a:pPr algn="l">
              <a:defRPr sz="3300">
                <a:solidFill>
                  <a:srgbClr val="000000"/>
                </a:solidFill>
              </a:defRPr>
            </a:pPr>
            <a:r>
              <a:t>How to decompose systems into small evolutionary steps:</a:t>
            </a:r>
          </a:p>
        </p:txBody>
      </p:sp>
      <p:pic>
        <p:nvPicPr>
          <p:cNvPr id="511" name="CE-Book-Cover.png"/>
          <p:cNvPicPr>
            <a:picLocks noChangeAspect="1"/>
          </p:cNvPicPr>
          <p:nvPr/>
        </p:nvPicPr>
        <p:blipFill>
          <a:blip r:embed="rId2">
            <a:extLst/>
          </a:blip>
          <a:stretch>
            <a:fillRect/>
          </a:stretch>
        </p:blipFill>
        <p:spPr>
          <a:xfrm>
            <a:off x="10823703" y="-1272757"/>
            <a:ext cx="1368298" cy="2056918"/>
          </a:xfrm>
          <a:prstGeom prst="rect">
            <a:avLst/>
          </a:prstGeom>
          <a:ln w="12700">
            <a:miter lim="400000"/>
          </a:ln>
        </p:spPr>
      </p:pic>
      <p:pic>
        <p:nvPicPr>
          <p:cNvPr id="512" name="Screen Shot 2016-04-14 at 13.38.08.png"/>
          <p:cNvPicPr>
            <a:picLocks noChangeAspect="1"/>
          </p:cNvPicPr>
          <p:nvPr/>
        </p:nvPicPr>
        <p:blipFill>
          <a:blip r:embed="rId3">
            <a:extLst/>
          </a:blip>
          <a:stretch>
            <a:fillRect/>
          </a:stretch>
        </p:blipFill>
        <p:spPr>
          <a:xfrm>
            <a:off x="6646464" y="1357369"/>
            <a:ext cx="5028372" cy="63320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4" name="Shape 514"/>
          <p:cNvSpPr/>
          <p:nvPr>
            <p:ph type="title"/>
          </p:nvPr>
        </p:nvSpPr>
        <p:spPr>
          <a:xfrm>
            <a:off x="0" y="-1723849"/>
            <a:ext cx="12192001" cy="1143001"/>
          </a:xfrm>
          <a:prstGeom prst="rect">
            <a:avLst/>
          </a:prstGeom>
        </p:spPr>
        <p:txBody>
          <a:bodyPr/>
          <a:lstStyle>
            <a:lvl1pPr>
              <a:defRPr sz="5000"/>
            </a:lvl1pPr>
          </a:lstStyle>
          <a:p>
            <a:pPr/>
            <a:r>
              <a:t>Power Planning Practices - Decomposition</a:t>
            </a:r>
          </a:p>
        </p:txBody>
      </p:sp>
      <p:sp>
        <p:nvSpPr>
          <p:cNvPr id="515" name="Shape 515"/>
          <p:cNvSpPr/>
          <p:nvPr>
            <p:ph type="body" sz="half" idx="1"/>
          </p:nvPr>
        </p:nvSpPr>
        <p:spPr>
          <a:xfrm>
            <a:off x="299757" y="870525"/>
            <a:ext cx="5207679" cy="5878405"/>
          </a:xfrm>
          <a:prstGeom prst="rect">
            <a:avLst/>
          </a:prstGeom>
        </p:spPr>
        <p:txBody>
          <a:bodyPr/>
          <a:lstStyle/>
          <a:p>
            <a:pPr marL="217975" indent="-217975" defTabSz="210502">
              <a:spcBef>
                <a:spcPts val="1100"/>
              </a:spcBef>
              <a:buSzPct val="100000"/>
              <a:buAutoNum type="arabicPeriod" startAt="1"/>
              <a:defRPr sz="1275"/>
            </a:pPr>
            <a:r>
              <a:rPr b="1">
                <a:latin typeface="Helvetica"/>
                <a:ea typeface="Helvetica"/>
                <a:cs typeface="Helvetica"/>
                <a:sym typeface="Helvetica"/>
              </a:rPr>
              <a:t>Believe</a:t>
            </a:r>
            <a:r>
              <a:t> there is a way to do it, you just have not found it yet!</a:t>
            </a:r>
          </a:p>
          <a:p>
            <a:pPr marL="217975" indent="-217975" defTabSz="210502">
              <a:spcBef>
                <a:spcPts val="1100"/>
              </a:spcBef>
              <a:buSzPct val="100000"/>
              <a:buAutoNum type="arabicPeriod" startAt="1"/>
              <a:defRPr sz="1275"/>
            </a:pPr>
            <a:r>
              <a:rPr b="1">
                <a:latin typeface="Helvetica"/>
                <a:ea typeface="Helvetica"/>
                <a:cs typeface="Helvetica"/>
                <a:sym typeface="Helvetica"/>
              </a:rPr>
              <a:t>Identify obstacles</a:t>
            </a:r>
            <a:r>
              <a:t>, but don't use them as excuses: use your imagination to get rid of them!</a:t>
            </a:r>
          </a:p>
          <a:p>
            <a:pPr marL="217975" indent="-217975" defTabSz="210502">
              <a:spcBef>
                <a:spcPts val="1100"/>
              </a:spcBef>
              <a:buSzPct val="100000"/>
              <a:buAutoNum type="arabicPeriod" startAt="1"/>
              <a:defRPr sz="1275"/>
            </a:pPr>
            <a:r>
              <a:t>Focus on some </a:t>
            </a:r>
            <a:r>
              <a:rPr b="1">
                <a:latin typeface="Helvetica"/>
                <a:ea typeface="Helvetica"/>
                <a:cs typeface="Helvetica"/>
                <a:sym typeface="Helvetica"/>
              </a:rPr>
              <a:t>usefulness</a:t>
            </a:r>
            <a:r>
              <a:t> for the user or customer, however small.</a:t>
            </a:r>
          </a:p>
          <a:p>
            <a:pPr marL="217975" indent="-217975" defTabSz="210502">
              <a:spcBef>
                <a:spcPts val="1100"/>
              </a:spcBef>
              <a:buSzPct val="100000"/>
              <a:buAutoNum type="arabicPeriod" startAt="1"/>
              <a:defRPr sz="1275"/>
            </a:pPr>
            <a:r>
              <a:rPr b="1">
                <a:latin typeface="Helvetica"/>
                <a:ea typeface="Helvetica"/>
                <a:cs typeface="Helvetica"/>
                <a:sym typeface="Helvetica"/>
              </a:rPr>
              <a:t>Do not focus on the design ideas</a:t>
            </a:r>
            <a:r>
              <a:t> themselves, they are distracting, especially for small initial cycles. Sometimes you have to ignore them entirely in the short term!</a:t>
            </a:r>
          </a:p>
          <a:p>
            <a:pPr marL="217975" indent="-217975" defTabSz="210502">
              <a:spcBef>
                <a:spcPts val="1100"/>
              </a:spcBef>
              <a:buSzPct val="100000"/>
              <a:buAutoNum type="arabicPeriod" startAt="1"/>
              <a:defRPr sz="1275"/>
            </a:pPr>
            <a:r>
              <a:t>Think; </a:t>
            </a:r>
            <a:r>
              <a:rPr b="1">
                <a:latin typeface="Helvetica"/>
                <a:ea typeface="Helvetica"/>
                <a:cs typeface="Helvetica"/>
                <a:sym typeface="Helvetica"/>
              </a:rPr>
              <a:t>one</a:t>
            </a:r>
            <a:r>
              <a:t> customer, tomorrow, one interesting improvement.  </a:t>
            </a:r>
          </a:p>
          <a:p>
            <a:pPr marL="217975" indent="-217975" defTabSz="210502">
              <a:spcBef>
                <a:spcPts val="1100"/>
              </a:spcBef>
              <a:buSzPct val="100000"/>
              <a:buAutoNum type="arabicPeriod" startAt="1"/>
              <a:defRPr sz="1275"/>
            </a:pPr>
            <a:r>
              <a:t>Focus on the </a:t>
            </a:r>
            <a:r>
              <a:rPr b="1">
                <a:latin typeface="Helvetica"/>
                <a:ea typeface="Helvetica"/>
                <a:cs typeface="Helvetica"/>
                <a:sym typeface="Helvetica"/>
              </a:rPr>
              <a:t>results</a:t>
            </a:r>
            <a:r>
              <a:t> (which you should have defined in your goals, moving toward target levels).</a:t>
            </a:r>
          </a:p>
          <a:p>
            <a:pPr marL="217975" indent="-217975" defTabSz="210502">
              <a:spcBef>
                <a:spcPts val="1100"/>
              </a:spcBef>
              <a:buSzPct val="100000"/>
              <a:buAutoNum type="arabicPeriod" startAt="1"/>
              <a:defRPr sz="1275"/>
            </a:pPr>
            <a:r>
              <a:t>Don't be afraid to use temporary-</a:t>
            </a:r>
            <a:r>
              <a:rPr b="1">
                <a:latin typeface="Helvetica"/>
                <a:ea typeface="Helvetica"/>
                <a:cs typeface="Helvetica"/>
                <a:sym typeface="Helvetica"/>
              </a:rPr>
              <a:t>scaffolding</a:t>
            </a:r>
            <a:r>
              <a:t> designs. Their cost must be seen in the light of the value of making some progress, and getting practical  experience.</a:t>
            </a:r>
          </a:p>
          <a:p>
            <a:pPr marL="217975" indent="-217975" defTabSz="210502">
              <a:spcBef>
                <a:spcPts val="1100"/>
              </a:spcBef>
              <a:buSzPct val="100000"/>
              <a:buAutoNum type="arabicPeriod" startAt="1"/>
              <a:defRPr sz="1275"/>
            </a:pPr>
            <a:r>
              <a:t>Don't be worried that your design is </a:t>
            </a:r>
            <a:r>
              <a:rPr b="1">
                <a:latin typeface="Helvetica"/>
                <a:ea typeface="Helvetica"/>
                <a:cs typeface="Helvetica"/>
                <a:sym typeface="Helvetica"/>
              </a:rPr>
              <a:t>inelegant</a:t>
            </a:r>
            <a:r>
              <a:t>; it is results  that count, not style.</a:t>
            </a:r>
          </a:p>
          <a:p>
            <a:pPr marL="217975" indent="-217975" defTabSz="210502">
              <a:spcBef>
                <a:spcPts val="1100"/>
              </a:spcBef>
              <a:buSzPct val="100000"/>
              <a:buAutoNum type="arabicPeriod" startAt="1"/>
              <a:defRPr sz="1275"/>
            </a:pPr>
            <a:r>
              <a:t>Don't be afraid that the customer won't like it. If you are </a:t>
            </a:r>
            <a:r>
              <a:rPr b="1">
                <a:latin typeface="Helvetica"/>
                <a:ea typeface="Helvetica"/>
                <a:cs typeface="Helvetica"/>
                <a:sym typeface="Helvetica"/>
              </a:rPr>
              <a:t>focusing on results they want, </a:t>
            </a:r>
            <a:r>
              <a:t>then by definition, they should like it. If you are not, then do!</a:t>
            </a:r>
          </a:p>
          <a:p>
            <a:pPr marL="217975" indent="-217975" defTabSz="210502">
              <a:spcBef>
                <a:spcPts val="1100"/>
              </a:spcBef>
              <a:buSzPct val="100000"/>
              <a:buAutoNum type="arabicPeriod" startAt="1"/>
              <a:defRPr sz="1275"/>
            </a:pPr>
            <a:r>
              <a:t>Don't get so worried about "what might happen afterwards" that you can make  no practical progress. </a:t>
            </a:r>
          </a:p>
          <a:p>
            <a:pPr marL="217975" indent="-217975" defTabSz="210502">
              <a:spcBef>
                <a:spcPts val="1100"/>
              </a:spcBef>
              <a:buSzPct val="100000"/>
              <a:buAutoNum type="arabicPeriod" startAt="1"/>
              <a:defRPr sz="1275"/>
            </a:pPr>
            <a:r>
              <a:t>You </a:t>
            </a:r>
            <a:r>
              <a:rPr b="1">
                <a:latin typeface="Helvetica"/>
                <a:ea typeface="Helvetica"/>
                <a:cs typeface="Helvetica"/>
                <a:sym typeface="Helvetica"/>
              </a:rPr>
              <a:t>cannot foresee everything</a:t>
            </a:r>
            <a:r>
              <a:t>. Don't even think about it!</a:t>
            </a:r>
          </a:p>
        </p:txBody>
      </p:sp>
      <p:sp>
        <p:nvSpPr>
          <p:cNvPr id="516" name="Shape 516"/>
          <p:cNvSpPr/>
          <p:nvPr/>
        </p:nvSpPr>
        <p:spPr>
          <a:xfrm>
            <a:off x="0" y="-917399"/>
            <a:ext cx="12192000" cy="6731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defRPr sz="4100">
                <a:solidFill>
                  <a:srgbClr val="000000"/>
                </a:solidFill>
              </a:defRPr>
            </a:lvl1pPr>
          </a:lstStyle>
          <a:p>
            <a:pPr/>
            <a:r>
              <a:t>Decomposition Principles: A Teachable Discipline</a:t>
            </a:r>
          </a:p>
        </p:txBody>
      </p:sp>
      <p:sp>
        <p:nvSpPr>
          <p:cNvPr id="517" name="Shape 517"/>
          <p:cNvSpPr/>
          <p:nvPr/>
        </p:nvSpPr>
        <p:spPr>
          <a:xfrm>
            <a:off x="6684564" y="870525"/>
            <a:ext cx="5207679" cy="5878405"/>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marL="427403" indent="-427403" algn="l">
              <a:spcBef>
                <a:spcPts val="2200"/>
              </a:spcBef>
              <a:buSzPct val="100000"/>
              <a:buAutoNum type="arabicPeriod" startAt="12"/>
              <a:defRPr sz="1100">
                <a:solidFill>
                  <a:srgbClr val="000000"/>
                </a:solidFill>
              </a:defRPr>
            </a:pPr>
            <a:r>
              <a:t>If you focus on </a:t>
            </a:r>
            <a:r>
              <a:rPr b="1">
                <a:latin typeface="Helvetica"/>
                <a:ea typeface="Helvetica"/>
                <a:cs typeface="Helvetica"/>
                <a:sym typeface="Helvetica"/>
              </a:rPr>
              <a:t>helping your customer in practice</a:t>
            </a:r>
            <a:r>
              <a:t>, now, where they really need it, you will be forgiven a lot of ‘sins’!</a:t>
            </a:r>
          </a:p>
          <a:p>
            <a:pPr marL="427403" indent="-427403" algn="l">
              <a:spcBef>
                <a:spcPts val="2200"/>
              </a:spcBef>
              <a:buSzPct val="100000"/>
              <a:buAutoNum type="arabicPeriod" startAt="12"/>
              <a:defRPr sz="1100">
                <a:solidFill>
                  <a:srgbClr val="000000"/>
                </a:solidFill>
              </a:defRPr>
            </a:pPr>
            <a:r>
              <a:t>You can understand things much better, by getting some </a:t>
            </a:r>
            <a:r>
              <a:rPr b="1">
                <a:latin typeface="Helvetica"/>
                <a:ea typeface="Helvetica"/>
                <a:cs typeface="Helvetica"/>
                <a:sym typeface="Helvetica"/>
              </a:rPr>
              <a:t>practical experience</a:t>
            </a:r>
            <a:r>
              <a:t> (and removing some of your fears).</a:t>
            </a:r>
          </a:p>
          <a:p>
            <a:pPr marL="427403" indent="-427403" algn="l">
              <a:spcBef>
                <a:spcPts val="2200"/>
              </a:spcBef>
              <a:buSzPct val="100000"/>
              <a:buAutoNum type="arabicPeriod" startAt="12"/>
              <a:defRPr sz="1100">
                <a:solidFill>
                  <a:srgbClr val="000000"/>
                </a:solidFill>
              </a:defRPr>
            </a:pPr>
            <a:r>
              <a:rPr b="1">
                <a:latin typeface="Helvetica"/>
                <a:ea typeface="Helvetica"/>
                <a:cs typeface="Helvetica"/>
                <a:sym typeface="Helvetica"/>
              </a:rPr>
              <a:t>Do early cycles</a:t>
            </a:r>
            <a:r>
              <a:t>, on willing local mature parts of your user community.</a:t>
            </a:r>
          </a:p>
          <a:p>
            <a:pPr marL="427403" indent="-427403" algn="l">
              <a:spcBef>
                <a:spcPts val="2200"/>
              </a:spcBef>
              <a:buSzPct val="100000"/>
              <a:buAutoNum type="arabicPeriod" startAt="12"/>
              <a:defRPr sz="1100">
                <a:solidFill>
                  <a:srgbClr val="000000"/>
                </a:solidFill>
              </a:defRPr>
            </a:pPr>
            <a:r>
              <a:t>When some cycles, like a purchase-order cycle,</a:t>
            </a:r>
            <a:r>
              <a:rPr b="1">
                <a:latin typeface="Helvetica"/>
                <a:ea typeface="Helvetica"/>
                <a:cs typeface="Helvetica"/>
                <a:sym typeface="Helvetica"/>
              </a:rPr>
              <a:t> take a long time,</a:t>
            </a:r>
            <a:r>
              <a:t> </a:t>
            </a:r>
            <a:r>
              <a:rPr b="1">
                <a:latin typeface="Helvetica"/>
                <a:ea typeface="Helvetica"/>
                <a:cs typeface="Helvetica"/>
                <a:sym typeface="Helvetica"/>
              </a:rPr>
              <a:t>initiate them early</a:t>
            </a:r>
            <a:r>
              <a:t>, and do other useful cycles while you wait.</a:t>
            </a:r>
          </a:p>
          <a:p>
            <a:pPr marL="427403" indent="-427403" algn="l">
              <a:spcBef>
                <a:spcPts val="2200"/>
              </a:spcBef>
              <a:buSzPct val="100000"/>
              <a:buAutoNum type="arabicPeriod" startAt="12"/>
              <a:defRPr sz="1100">
                <a:solidFill>
                  <a:srgbClr val="000000"/>
                </a:solidFill>
              </a:defRPr>
            </a:pPr>
            <a:r>
              <a:t>If something seems to need to wait for ‘the big new system’, ask if you cannot  usefully </a:t>
            </a:r>
            <a:r>
              <a:rPr b="1">
                <a:latin typeface="Helvetica"/>
                <a:ea typeface="Helvetica"/>
                <a:cs typeface="Helvetica"/>
                <a:sym typeface="Helvetica"/>
              </a:rPr>
              <a:t>do it with the ‘awful old system</a:t>
            </a:r>
            <a:r>
              <a:t>’, so as to pilot it realistically, and  perhaps alleviate some 'pain' in the old system.</a:t>
            </a:r>
          </a:p>
          <a:p>
            <a:pPr marL="427403" indent="-427403" algn="l">
              <a:spcBef>
                <a:spcPts val="2200"/>
              </a:spcBef>
              <a:buSzPct val="100000"/>
              <a:buAutoNum type="arabicPeriod" startAt="12"/>
              <a:defRPr sz="1100">
                <a:solidFill>
                  <a:srgbClr val="000000"/>
                </a:solidFill>
              </a:defRPr>
            </a:pPr>
            <a:r>
              <a:t>If something seems too costly to buy, for limited initial use, see if you can negotiate some kind of ‘</a:t>
            </a:r>
            <a:r>
              <a:rPr b="1">
                <a:latin typeface="Helvetica"/>
                <a:ea typeface="Helvetica"/>
                <a:cs typeface="Helvetica"/>
                <a:sym typeface="Helvetica"/>
              </a:rPr>
              <a:t>pay as you really use’ contract</a:t>
            </a:r>
            <a:r>
              <a:t>. Most suppliers would  like to do this to get your patronage, and to avoid competitors making the same  deal.</a:t>
            </a:r>
          </a:p>
          <a:p>
            <a:pPr marL="427403" indent="-427403" algn="l">
              <a:spcBef>
                <a:spcPts val="2200"/>
              </a:spcBef>
              <a:buSzPct val="100000"/>
              <a:buAutoNum type="arabicPeriod" startAt="12"/>
              <a:defRPr sz="1100">
                <a:solidFill>
                  <a:srgbClr val="000000"/>
                </a:solidFill>
              </a:defRPr>
            </a:pPr>
            <a:r>
              <a:t>If you can't think of some useful small cycles, then </a:t>
            </a:r>
            <a:r>
              <a:rPr b="1">
                <a:latin typeface="Helvetica"/>
                <a:ea typeface="Helvetica"/>
                <a:cs typeface="Helvetica"/>
                <a:sym typeface="Helvetica"/>
              </a:rPr>
              <a:t>talk directly with the real  ‘customer’</a:t>
            </a:r>
            <a:r>
              <a:t> or end user. They probably have dozens of suggestions.</a:t>
            </a:r>
          </a:p>
          <a:p>
            <a:pPr marL="427403" indent="-427403" algn="l">
              <a:spcBef>
                <a:spcPts val="2200"/>
              </a:spcBef>
              <a:buSzPct val="100000"/>
              <a:buAutoNum type="arabicPeriod" startAt="12"/>
              <a:defRPr sz="1100">
                <a:solidFill>
                  <a:srgbClr val="000000"/>
                </a:solidFill>
              </a:defRPr>
            </a:pPr>
            <a:r>
              <a:rPr b="1">
                <a:latin typeface="Helvetica"/>
                <a:ea typeface="Helvetica"/>
                <a:cs typeface="Helvetica"/>
                <a:sym typeface="Helvetica"/>
              </a:rPr>
              <a:t>Talk with end users</a:t>
            </a:r>
            <a:r>
              <a:t> in any case, they have insights you need.</a:t>
            </a:r>
          </a:p>
          <a:p>
            <a:pPr marL="427403" indent="-427403" algn="l">
              <a:spcBef>
                <a:spcPts val="2200"/>
              </a:spcBef>
              <a:buSzPct val="100000"/>
              <a:buAutoNum type="arabicPeriod" startAt="12"/>
              <a:defRPr sz="1100">
                <a:solidFill>
                  <a:srgbClr val="000000"/>
                </a:solidFill>
              </a:defRPr>
            </a:pPr>
            <a:r>
              <a:t>Don't be afraid to </a:t>
            </a:r>
            <a:r>
              <a:rPr b="1">
                <a:latin typeface="Helvetica"/>
                <a:ea typeface="Helvetica"/>
                <a:cs typeface="Helvetica"/>
                <a:sym typeface="Helvetica"/>
              </a:rPr>
              <a:t>use the old system and the old ‘culture’</a:t>
            </a:r>
            <a:r>
              <a:t> as a launching  platform for the radical new system. There is a lot of merit in this, and many people overlook it.</a:t>
            </a:r>
          </a:p>
          <a:p>
            <a:pPr marL="427403" indent="-427403" algn="l">
              <a:spcBef>
                <a:spcPts val="2200"/>
              </a:spcBef>
              <a:buSzPct val="100000"/>
              <a:buAutoNum type="arabicPeriod" startAt="12"/>
              <a:defRPr sz="1100">
                <a:solidFill>
                  <a:srgbClr val="000000"/>
                </a:solidFill>
              </a:defRPr>
            </a:pPr>
            <a:r>
              <a:t>I have never seen an exception in 33 years of doing this with many varied cultures. Oh Ye of little faith!</a:t>
            </a:r>
          </a:p>
        </p:txBody>
      </p:sp>
      <p:sp>
        <p:nvSpPr>
          <p:cNvPr id="518" name="Shape 518"/>
          <p:cNvSpPr/>
          <p:nvPr/>
        </p:nvSpPr>
        <p:spPr>
          <a:xfrm>
            <a:off x="-1" y="-641351"/>
            <a:ext cx="12192001" cy="11811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algn="l">
              <a:defRPr sz="4100">
                <a:solidFill>
                  <a:srgbClr val="000000"/>
                </a:solidFill>
              </a:defRPr>
            </a:pPr>
            <a:r>
              <a:t>From Competitive Engineering Book </a:t>
            </a:r>
          </a:p>
          <a:p>
            <a:pPr algn="l">
              <a:defRPr sz="3300">
                <a:solidFill>
                  <a:srgbClr val="000000"/>
                </a:solidFill>
              </a:defRPr>
            </a:pPr>
            <a:r>
              <a:t>How to decompose systems into small evolutionary steps:</a:t>
            </a:r>
          </a:p>
        </p:txBody>
      </p:sp>
      <p:pic>
        <p:nvPicPr>
          <p:cNvPr id="519" name="CE-Book-Cover.png"/>
          <p:cNvPicPr>
            <a:picLocks noChangeAspect="1"/>
          </p:cNvPicPr>
          <p:nvPr/>
        </p:nvPicPr>
        <p:blipFill>
          <a:blip r:embed="rId2">
            <a:extLst/>
          </a:blip>
          <a:stretch>
            <a:fillRect/>
          </a:stretch>
        </p:blipFill>
        <p:spPr>
          <a:xfrm>
            <a:off x="10823703" y="-1272757"/>
            <a:ext cx="1368298" cy="2056918"/>
          </a:xfrm>
          <a:prstGeom prst="rect">
            <a:avLst/>
          </a:prstGeom>
          <a:ln w="12700">
            <a:miter lim="400000"/>
          </a:ln>
        </p:spPr>
      </p:pic>
      <p:pic>
        <p:nvPicPr>
          <p:cNvPr id="520" name="Screen Shot 2016-04-14 at 13.38.08.png"/>
          <p:cNvPicPr>
            <a:picLocks noChangeAspect="1"/>
          </p:cNvPicPr>
          <p:nvPr/>
        </p:nvPicPr>
        <p:blipFill>
          <a:blip r:embed="rId3">
            <a:extLst/>
          </a:blip>
          <a:stretch>
            <a:fillRect/>
          </a:stretch>
        </p:blipFill>
        <p:spPr>
          <a:xfrm>
            <a:off x="362406" y="1371129"/>
            <a:ext cx="11303001" cy="1423342"/>
          </a:xfrm>
          <a:prstGeom prst="rect">
            <a:avLst/>
          </a:prstGeom>
          <a:ln w="12700">
            <a:miter lim="400000"/>
          </a:ln>
          <a:effectLst>
            <a:outerShdw sx="100000" sy="100000" kx="0" ky="0" algn="b" rotWithShape="0" blurRad="190500" dist="190500" dir="5400000">
              <a:srgbClr val="000000"/>
            </a:outerShdw>
          </a:effectLst>
        </p:spPr>
      </p:pic>
    </p:spTree>
  </p:cSld>
  <p:clrMapOvr>
    <a:masterClrMapping/>
  </p:clrMapOvr>
  <mc:AlternateContent xmlns:mc="http://schemas.openxmlformats.org/markup-compatibility/2006">
    <mc:Choice xmlns:p14="http://schemas.microsoft.com/office/powerpoint/2010/main" Requires="p14">
      <p:transition spd="slow" advClick="1" p14:dur="2000">
        <p:dissolv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Shape 522"/>
          <p:cNvSpPr/>
          <p:nvPr>
            <p:ph type="title"/>
          </p:nvPr>
        </p:nvSpPr>
        <p:spPr>
          <a:xfrm>
            <a:off x="0" y="0"/>
            <a:ext cx="12192002" cy="1847679"/>
          </a:xfrm>
          <a:prstGeom prst="rect">
            <a:avLst/>
          </a:prstGeom>
        </p:spPr>
        <p:txBody>
          <a:bodyPr/>
          <a:lstStyle/>
          <a:p>
            <a:pPr defTabSz="367347">
              <a:defRPr sz="4984"/>
            </a:pPr>
            <a:r>
              <a:t>Power Planning Practices - Decomposition</a:t>
            </a:r>
          </a:p>
          <a:p>
            <a:pPr defTabSz="367347">
              <a:defRPr sz="4984"/>
            </a:pPr>
            <a:r>
              <a:t>One Takeaway Point</a:t>
            </a:r>
          </a:p>
        </p:txBody>
      </p:sp>
      <p:sp>
        <p:nvSpPr>
          <p:cNvPr id="523" name="Shape 523"/>
          <p:cNvSpPr/>
          <p:nvPr/>
        </p:nvSpPr>
        <p:spPr>
          <a:xfrm>
            <a:off x="0" y="-1"/>
            <a:ext cx="12192000" cy="6858001"/>
          </a:xfrm>
          <a:prstGeom prst="rect">
            <a:avLst/>
          </a:prstGeom>
          <a:solidFill>
            <a:srgbClr val="000000">
              <a:alpha val="8498"/>
            </a:srgbClr>
          </a:solidFill>
          <a:ln w="12700">
            <a:miter lim="400000"/>
          </a:ln>
          <a:effectLst>
            <a:outerShdw sx="100000" sy="100000" kx="0" ky="0" algn="b" rotWithShape="0" blurRad="12700" dist="12700" dir="5400000">
              <a:srgbClr val="000000">
                <a:alpha val="0"/>
              </a:srgbClr>
            </a:outerShdw>
          </a:effectLst>
          <a:extLst>
            <a:ext uri="{C572A759-6A51-4108-AA02-DFA0A04FC94B}">
              <ma14:wrappingTextBoxFlag xmlns:ma14="http://schemas.microsoft.com/office/mac/drawingml/2011/main" val="1"/>
            </a:ext>
          </a:extLst>
        </p:spPr>
        <p:txBody>
          <a:bodyPr lIns="25400" tIns="25400" rIns="25400" bIns="25400" anchor="ctr"/>
          <a:lstStyle>
            <a:lvl1pPr>
              <a:defRPr sz="1600"/>
            </a:lvl1pPr>
          </a:lstStyle>
          <a:p>
            <a:pPr/>
            <a:r>
              <a:t>s</a:t>
            </a:r>
          </a:p>
        </p:txBody>
      </p:sp>
      <p:sp>
        <p:nvSpPr>
          <p:cNvPr id="524" name="Shape 524"/>
          <p:cNvSpPr/>
          <p:nvPr>
            <p:ph type="body" sz="half" idx="1"/>
          </p:nvPr>
        </p:nvSpPr>
        <p:spPr>
          <a:xfrm>
            <a:off x="844550" y="2201726"/>
            <a:ext cx="10502900" cy="2454548"/>
          </a:xfrm>
          <a:prstGeom prst="rect">
            <a:avLst/>
          </a:prstGeom>
          <a:solidFill>
            <a:srgbClr val="FFFFFF"/>
          </a:solidFill>
          <a:effectLst>
            <a:outerShdw sx="100000" sy="100000" kx="0" ky="0" algn="b" rotWithShape="0" blurRad="190500" dist="190500" dir="5400000">
              <a:srgbClr val="000000"/>
            </a:outerShdw>
          </a:effectLst>
        </p:spPr>
        <p:txBody>
          <a:bodyPr/>
          <a:lstStyle/>
          <a:p>
            <a:pPr marL="0" indent="0" algn="ctr">
              <a:buSzTx/>
              <a:buNone/>
              <a:defRPr sz="4800"/>
            </a:pPr>
            <a:r>
              <a:t>‘Value Decision Tables’ </a:t>
            </a:r>
            <a:br/>
            <a:r>
              <a:t>point out the best 1% opportunities </a:t>
            </a:r>
            <a:br/>
            <a:r>
              <a:t>for value, costs and risks.</a:t>
            </a:r>
          </a:p>
        </p:txBody>
      </p:sp>
      <p:sp>
        <p:nvSpPr>
          <p:cNvPr id="525" name="Shape 52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24"/>
                                        </p:tgtEl>
                                        <p:attrNameLst>
                                          <p:attrName>style.visibility</p:attrName>
                                        </p:attrNameLst>
                                      </p:cBhvr>
                                      <p:to>
                                        <p:strVal val="visible"/>
                                      </p:to>
                                    </p:set>
                                    <p:anim calcmode="lin" valueType="num">
                                      <p:cBhvr>
                                        <p:cTn id="7" dur="300" fill="hold"/>
                                        <p:tgtEl>
                                          <p:spTgt spid="524"/>
                                        </p:tgtEl>
                                        <p:attrNameLst>
                                          <p:attrName>ppt_w</p:attrName>
                                        </p:attrNameLst>
                                      </p:cBhvr>
                                      <p:tavLst>
                                        <p:tav tm="0">
                                          <p:val>
                                            <p:fltVal val="0"/>
                                          </p:val>
                                        </p:tav>
                                        <p:tav tm="100000">
                                          <p:val>
                                            <p:strVal val="#ppt_w"/>
                                          </p:val>
                                        </p:tav>
                                      </p:tavLst>
                                    </p:anim>
                                    <p:anim calcmode="lin" valueType="num">
                                      <p:cBhvr>
                                        <p:cTn id="8" dur="300" fill="hold"/>
                                        <p:tgtEl>
                                          <p:spTgt spid="5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4" grpId="1"/>
    </p:bldLst>
  </p:timing>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7" name="Shape 527"/>
          <p:cNvSpPr/>
          <p:nvPr>
            <p:ph type="title"/>
          </p:nvPr>
        </p:nvSpPr>
        <p:spPr>
          <a:xfrm>
            <a:off x="0" y="0"/>
            <a:ext cx="12192001" cy="1073953"/>
          </a:xfrm>
          <a:prstGeom prst="rect">
            <a:avLst/>
          </a:prstGeom>
        </p:spPr>
        <p:txBody>
          <a:bodyPr/>
          <a:lstStyle/>
          <a:p>
            <a:pPr/>
            <a:r>
              <a:t>3. Elegant Effect Estimation</a:t>
            </a:r>
          </a:p>
        </p:txBody>
      </p:sp>
      <p:sp>
        <p:nvSpPr>
          <p:cNvPr id="528" name="Shape 528"/>
          <p:cNvSpPr/>
          <p:nvPr/>
        </p:nvSpPr>
        <p:spPr>
          <a:xfrm>
            <a:off x="368758"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529" name="Shape 529"/>
          <p:cNvSpPr/>
          <p:nvPr/>
        </p:nvSpPr>
        <p:spPr>
          <a:xfrm>
            <a:off x="65230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530" name="Screen Shot 2016-04-15 at 02.38.01.png"/>
          <p:cNvPicPr>
            <a:picLocks noChangeAspect="1"/>
          </p:cNvPicPr>
          <p:nvPr/>
        </p:nvPicPr>
        <p:blipFill>
          <a:blip r:embed="rId2">
            <a:extLst/>
          </a:blip>
          <a:stretch>
            <a:fillRect/>
          </a:stretch>
        </p:blipFill>
        <p:spPr>
          <a:xfrm>
            <a:off x="368678" y="2483622"/>
            <a:ext cx="5727323" cy="2897753"/>
          </a:xfrm>
          <a:prstGeom prst="rect">
            <a:avLst/>
          </a:prstGeom>
          <a:ln w="12700">
            <a:miter lim="400000"/>
          </a:ln>
        </p:spPr>
      </p:pic>
      <p:pic>
        <p:nvPicPr>
          <p:cNvPr id="531" name="Screen Shot 2016-04-15 at 02.41.31.png"/>
          <p:cNvPicPr>
            <a:picLocks noChangeAspect="1"/>
          </p:cNvPicPr>
          <p:nvPr/>
        </p:nvPicPr>
        <p:blipFill>
          <a:blip r:embed="rId3">
            <a:extLst/>
          </a:blip>
          <a:stretch>
            <a:fillRect/>
          </a:stretch>
        </p:blipFill>
        <p:spPr>
          <a:xfrm>
            <a:off x="6366231" y="2559180"/>
            <a:ext cx="5727322" cy="274663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33" name="Screen Shot 2016-04-15 at 02.38.01.png"/>
          <p:cNvPicPr>
            <a:picLocks noChangeAspect="1"/>
          </p:cNvPicPr>
          <p:nvPr/>
        </p:nvPicPr>
        <p:blipFill>
          <a:blip r:embed="rId2">
            <a:extLst/>
          </a:blip>
          <a:stretch>
            <a:fillRect/>
          </a:stretch>
        </p:blipFill>
        <p:spPr>
          <a:xfrm>
            <a:off x="-1" y="1066800"/>
            <a:ext cx="12192002" cy="6168572"/>
          </a:xfrm>
          <a:prstGeom prst="rect">
            <a:avLst/>
          </a:prstGeom>
          <a:ln w="12700">
            <a:miter lim="400000"/>
          </a:ln>
        </p:spPr>
      </p:pic>
      <p:sp>
        <p:nvSpPr>
          <p:cNvPr id="534" name="Shape 534"/>
          <p:cNvSpPr/>
          <p:nvPr>
            <p:ph type="title"/>
          </p:nvPr>
        </p:nvSpPr>
        <p:spPr>
          <a:xfrm>
            <a:off x="0" y="1066800"/>
            <a:ext cx="12192000" cy="1143000"/>
          </a:xfrm>
          <a:prstGeom prst="rect">
            <a:avLst/>
          </a:prstGeom>
        </p:spPr>
        <p:txBody>
          <a:bodyPr/>
          <a:lstStyle/>
          <a:p>
            <a:pPr/>
            <a:r>
              <a:t>Power Planning Principles. Estimation </a:t>
            </a:r>
          </a:p>
        </p:txBody>
      </p:sp>
      <p:sp>
        <p:nvSpPr>
          <p:cNvPr id="535" name="Shape 535"/>
          <p:cNvSpPr/>
          <p:nvPr>
            <p:ph type="body" idx="1"/>
          </p:nvPr>
        </p:nvSpPr>
        <p:spPr>
          <a:xfrm>
            <a:off x="267996" y="2209800"/>
            <a:ext cx="11288796" cy="4648200"/>
          </a:xfrm>
          <a:prstGeom prst="rect">
            <a:avLst/>
          </a:prstGeom>
        </p:spPr>
        <p:txBody>
          <a:bodyPr/>
          <a:lstStyle/>
          <a:p>
            <a:pPr marL="457200" indent="-457200">
              <a:spcBef>
                <a:spcPts val="1800"/>
              </a:spcBef>
              <a:buSzPct val="100000"/>
              <a:buAutoNum type="arabicPeriod" startAt="1"/>
            </a:pPr>
            <a:r>
              <a:t>A Design ideas’ impact on a performance Value can be estimated with useful accuracy.</a:t>
            </a:r>
          </a:p>
          <a:p>
            <a:pPr marL="457200" indent="-457200">
              <a:spcBef>
                <a:spcPts val="1800"/>
              </a:spcBef>
              <a:buSzPct val="100000"/>
              <a:buAutoNum type="arabicPeriod" startAt="1"/>
            </a:pPr>
            <a:r>
              <a:t>If you cannot estimate design effects at all, then the design risk is unacceptably high.</a:t>
            </a:r>
          </a:p>
          <a:p>
            <a:pPr marL="457200" indent="-457200">
              <a:spcBef>
                <a:spcPts val="1800"/>
              </a:spcBef>
              <a:buSzPct val="100000"/>
              <a:buAutoNum type="arabicPeriod" startAt="1"/>
            </a:pPr>
            <a:r>
              <a:t>The impact accuracy just has to be order-of-magnitude, so that efficient decisions can be made, as to what to do next.</a:t>
            </a:r>
          </a:p>
          <a:p>
            <a:pPr marL="457200" indent="-457200">
              <a:spcBef>
                <a:spcPts val="1800"/>
              </a:spcBef>
              <a:buSzPct val="100000"/>
              <a:buAutoNum type="arabicPeriod" startAt="1"/>
            </a:pPr>
            <a:r>
              <a:t>Good estimates are based on ‘good evidence’ and ‘good sources’</a:t>
            </a:r>
          </a:p>
          <a:p>
            <a:pPr marL="457200" indent="-457200">
              <a:spcBef>
                <a:spcPts val="1800"/>
              </a:spcBef>
              <a:buSzPct val="100000"/>
              <a:buAutoNum type="arabicPeriod" startAt="1"/>
            </a:pPr>
            <a:r>
              <a:t>Bad estimates should at least be transparently bad.</a:t>
            </a:r>
          </a:p>
        </p:txBody>
      </p:sp>
      <p:sp>
        <p:nvSpPr>
          <p:cNvPr id="536" name="Shape 536"/>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3. Elegant Effect Estimation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Subtype="0" presetID="1" grpId="1" fill="hold">
                                  <p:stCondLst>
                                    <p:cond delay="0"/>
                                  </p:stCondLst>
                                  <p:iterate type="el" backwards="0">
                                    <p:tmAbs val="0"/>
                                  </p:iterate>
                                  <p:childTnLst>
                                    <p:set>
                                      <p:cBhvr>
                                        <p:cTn id="6" fill="hold">
                                          <p:stCondLst>
                                            <p:cond delay="0"/>
                                          </p:stCondLst>
                                        </p:cTn>
                                        <p:tgtEl>
                                          <p:spTgt spid="5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33" grpId="1"/>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8" name="Shape 538"/>
          <p:cNvSpPr/>
          <p:nvPr>
            <p:ph type="title"/>
          </p:nvPr>
        </p:nvSpPr>
        <p:spPr>
          <a:xfrm>
            <a:off x="0" y="-1"/>
            <a:ext cx="12192000" cy="1498601"/>
          </a:xfrm>
          <a:prstGeom prst="rect">
            <a:avLst/>
          </a:prstGeom>
        </p:spPr>
        <p:txBody>
          <a:bodyPr/>
          <a:lstStyle>
            <a:lvl1pPr defTabSz="346709">
              <a:defRPr sz="4703"/>
            </a:lvl1pPr>
          </a:lstStyle>
          <a:p>
            <a:pPr/>
            <a:r>
              <a:t>A Design idea’s impact on a performance Value can be estimated with useful accuracy.</a:t>
            </a:r>
          </a:p>
        </p:txBody>
      </p:sp>
      <p:pic>
        <p:nvPicPr>
          <p:cNvPr id="539" name="Function-Value-Circle-Arrow.png"/>
          <p:cNvPicPr>
            <a:picLocks noChangeAspect="1"/>
          </p:cNvPicPr>
          <p:nvPr/>
        </p:nvPicPr>
        <p:blipFill>
          <a:blip r:embed="rId2">
            <a:extLst/>
          </a:blip>
          <a:stretch>
            <a:fillRect/>
          </a:stretch>
        </p:blipFill>
        <p:spPr>
          <a:xfrm>
            <a:off x="1046987" y="2081949"/>
            <a:ext cx="9760059" cy="4039452"/>
          </a:xfrm>
          <a:prstGeom prst="rect">
            <a:avLst/>
          </a:prstGeom>
          <a:ln w="12700">
            <a:miter lim="400000"/>
          </a:ln>
        </p:spPr>
      </p:pic>
      <p:sp>
        <p:nvSpPr>
          <p:cNvPr id="540" name="Shape 540"/>
          <p:cNvSpPr/>
          <p:nvPr/>
        </p:nvSpPr>
        <p:spPr>
          <a:xfrm rot="3213589">
            <a:off x="9309354" y="3117850"/>
            <a:ext cx="1667663"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2400"/>
            </a:lvl1pPr>
          </a:lstStyle>
          <a:p>
            <a:pPr/>
            <a:r>
              <a:t>Value Effect</a:t>
            </a:r>
          </a:p>
        </p:txBody>
      </p:sp>
      <p:sp>
        <p:nvSpPr>
          <p:cNvPr id="541" name="Shape 541"/>
          <p:cNvSpPr/>
          <p:nvPr/>
        </p:nvSpPr>
        <p:spPr>
          <a:xfrm>
            <a:off x="4252815" y="4965695"/>
            <a:ext cx="1824940" cy="115571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defRPr sz="2400"/>
            </a:pPr>
            <a:r>
              <a:rPr b="1">
                <a:latin typeface="Helvetica"/>
                <a:ea typeface="Helvetica"/>
                <a:cs typeface="Helvetica"/>
                <a:sym typeface="Helvetica"/>
              </a:rPr>
              <a:t>Past</a:t>
            </a:r>
            <a:r>
              <a:t> </a:t>
            </a:r>
            <a:br/>
            <a:r>
              <a:t>[April. 2016] </a:t>
            </a:r>
            <a:br/>
            <a:r>
              <a:rPr b="1">
                <a:latin typeface="Helvetica"/>
                <a:ea typeface="Helvetica"/>
                <a:cs typeface="Helvetica"/>
                <a:sym typeface="Helvetica"/>
              </a:rPr>
              <a:t>52</a:t>
            </a:r>
            <a:r>
              <a:t> sec.</a:t>
            </a:r>
          </a:p>
        </p:txBody>
      </p:sp>
      <p:sp>
        <p:nvSpPr>
          <p:cNvPr id="542" name="Shape 542"/>
          <p:cNvSpPr/>
          <p:nvPr/>
        </p:nvSpPr>
        <p:spPr>
          <a:xfrm>
            <a:off x="6096000" y="4622710"/>
            <a:ext cx="1740206" cy="115571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defRPr sz="2400"/>
            </a:pPr>
            <a:r>
              <a:rPr b="1">
                <a:latin typeface="Helvetica"/>
                <a:ea typeface="Helvetica"/>
                <a:cs typeface="Helvetica"/>
                <a:sym typeface="Helvetica"/>
              </a:rPr>
              <a:t>Tolerable</a:t>
            </a:r>
            <a:r>
              <a:t> </a:t>
            </a:r>
            <a:br/>
            <a:r>
              <a:t>[April 2017] </a:t>
            </a:r>
            <a:br/>
            <a:r>
              <a:rPr b="1">
                <a:latin typeface="Helvetica"/>
                <a:ea typeface="Helvetica"/>
                <a:cs typeface="Helvetica"/>
                <a:sym typeface="Helvetica"/>
              </a:rPr>
              <a:t>37</a:t>
            </a:r>
            <a:r>
              <a:t> sec.</a:t>
            </a:r>
          </a:p>
        </p:txBody>
      </p:sp>
      <p:sp>
        <p:nvSpPr>
          <p:cNvPr id="543" name="Shape 543"/>
          <p:cNvSpPr/>
          <p:nvPr/>
        </p:nvSpPr>
        <p:spPr>
          <a:xfrm>
            <a:off x="8092353" y="4965695"/>
            <a:ext cx="1740206" cy="115571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defRPr sz="2400"/>
            </a:pPr>
            <a:r>
              <a:rPr b="1">
                <a:latin typeface="Helvetica"/>
                <a:ea typeface="Helvetica"/>
                <a:cs typeface="Helvetica"/>
                <a:sym typeface="Helvetica"/>
              </a:rPr>
              <a:t>Goal</a:t>
            </a:r>
            <a:r>
              <a:t> </a:t>
            </a:r>
            <a:br/>
            <a:r>
              <a:t>[April 2017] </a:t>
            </a:r>
            <a:br/>
            <a:r>
              <a:rPr b="1">
                <a:latin typeface="Helvetica"/>
                <a:ea typeface="Helvetica"/>
                <a:cs typeface="Helvetica"/>
                <a:sym typeface="Helvetica"/>
              </a:rPr>
              <a:t>18</a:t>
            </a:r>
            <a:r>
              <a:t> sec.</a:t>
            </a:r>
          </a:p>
        </p:txBody>
      </p:sp>
      <p:sp>
        <p:nvSpPr>
          <p:cNvPr id="544" name="Shape 544"/>
          <p:cNvSpPr/>
          <p:nvPr/>
        </p:nvSpPr>
        <p:spPr>
          <a:xfrm>
            <a:off x="5217211" y="3383347"/>
            <a:ext cx="51927" cy="1582353"/>
          </a:xfrm>
          <a:prstGeom prst="rect">
            <a:avLst/>
          </a:prstGeom>
          <a:solidFill>
            <a:srgbClr val="FFFFFF"/>
          </a:solidFill>
          <a:ln w="12700">
            <a:miter lim="400000"/>
          </a:ln>
        </p:spPr>
        <p:txBody>
          <a:bodyPr lIns="25400" tIns="25400" rIns="25400" bIns="25400" anchor="ctr"/>
          <a:lstStyle/>
          <a:p>
            <a:pPr>
              <a:defRPr sz="1800"/>
            </a:pPr>
          </a:p>
        </p:txBody>
      </p:sp>
      <p:sp>
        <p:nvSpPr>
          <p:cNvPr id="545" name="Shape 545"/>
          <p:cNvSpPr/>
          <p:nvPr/>
        </p:nvSpPr>
        <p:spPr>
          <a:xfrm>
            <a:off x="8962456" y="3327400"/>
            <a:ext cx="51927" cy="1638300"/>
          </a:xfrm>
          <a:prstGeom prst="rect">
            <a:avLst/>
          </a:prstGeom>
          <a:solidFill>
            <a:srgbClr val="FFFFFF"/>
          </a:solidFill>
          <a:ln w="12700">
            <a:miter lim="400000"/>
          </a:ln>
        </p:spPr>
        <p:txBody>
          <a:bodyPr lIns="25400" tIns="25400" rIns="25400" bIns="25400" anchor="ctr"/>
          <a:lstStyle/>
          <a:p>
            <a:pPr>
              <a:defRPr sz="1800"/>
            </a:pPr>
          </a:p>
        </p:txBody>
      </p:sp>
      <p:sp>
        <p:nvSpPr>
          <p:cNvPr id="546" name="Shape 546"/>
          <p:cNvSpPr/>
          <p:nvPr/>
        </p:nvSpPr>
        <p:spPr>
          <a:xfrm>
            <a:off x="6044073" y="3383347"/>
            <a:ext cx="51927" cy="1582353"/>
          </a:xfrm>
          <a:prstGeom prst="rect">
            <a:avLst/>
          </a:prstGeom>
          <a:solidFill>
            <a:srgbClr val="FFFFFF"/>
          </a:solidFill>
          <a:ln w="12700">
            <a:miter lim="400000"/>
          </a:ln>
        </p:spPr>
        <p:txBody>
          <a:bodyPr lIns="25400" tIns="25400" rIns="25400" bIns="25400" anchor="ctr"/>
          <a:lstStyle/>
          <a:p>
            <a:pPr>
              <a:defRPr sz="1800"/>
            </a:pPr>
          </a:p>
        </p:txBody>
      </p:sp>
      <p:sp>
        <p:nvSpPr>
          <p:cNvPr id="547" name="Shape 547"/>
          <p:cNvSpPr/>
          <p:nvPr/>
        </p:nvSpPr>
        <p:spPr>
          <a:xfrm>
            <a:off x="5269136" y="3687926"/>
            <a:ext cx="3228378" cy="353251"/>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25400" tIns="25400" rIns="25400" bIns="25400" anchor="ctr"/>
          <a:lstStyle/>
          <a:p>
            <a:pPr lvl="1" algn="l">
              <a:defRPr sz="1800"/>
            </a:pPr>
            <a:r>
              <a:t>Design A = 28 sec. faster</a:t>
            </a:r>
          </a:p>
        </p:txBody>
      </p:sp>
      <p:sp>
        <p:nvSpPr>
          <p:cNvPr id="548" name="Shape 548"/>
          <p:cNvSpPr/>
          <p:nvPr/>
        </p:nvSpPr>
        <p:spPr>
          <a:xfrm>
            <a:off x="5269136" y="4063574"/>
            <a:ext cx="1855692" cy="353252"/>
          </a:xfrm>
          <a:prstGeom prst="rect">
            <a:avLst/>
          </a:prstGeom>
          <a:blipFill>
            <a:blip r:embed="rId3"/>
          </a:blip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1800"/>
            </a:lvl1pPr>
          </a:lstStyle>
          <a:p>
            <a:pPr/>
            <a:r>
              <a:t>Design B = 17 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547"/>
                                        </p:tgtEl>
                                        <p:attrNameLst>
                                          <p:attrName>style.visibility</p:attrName>
                                        </p:attrNameLst>
                                      </p:cBhvr>
                                      <p:to>
                                        <p:strVal val="visible"/>
                                      </p:to>
                                    </p:set>
                                    <p:anim calcmode="lin" valueType="num">
                                      <p:cBhvr>
                                        <p:cTn id="7" dur="1000" fill="hold"/>
                                        <p:tgtEl>
                                          <p:spTgt spid="547"/>
                                        </p:tgtEl>
                                        <p:attrNameLst>
                                          <p:attrName>ppt_x</p:attrName>
                                        </p:attrNameLst>
                                      </p:cBhvr>
                                      <p:tavLst>
                                        <p:tav tm="0">
                                          <p:val>
                                            <p:strVal val="0-#ppt_w/2"/>
                                          </p:val>
                                        </p:tav>
                                        <p:tav tm="100000">
                                          <p:val>
                                            <p:strVal val="#ppt_x"/>
                                          </p:val>
                                        </p:tav>
                                      </p:tavLst>
                                    </p:anim>
                                    <p:anim calcmode="lin" valueType="num">
                                      <p:cBhvr>
                                        <p:cTn id="8" dur="1000" fill="hold"/>
                                        <p:tgtEl>
                                          <p:spTgt spid="54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 grpId="2" fill="hold">
                                  <p:stCondLst>
                                    <p:cond delay="0"/>
                                  </p:stCondLst>
                                  <p:iterate type="el" backwards="0">
                                    <p:tmAbs val="0"/>
                                  </p:iterate>
                                  <p:childTnLst>
                                    <p:set>
                                      <p:cBhvr>
                                        <p:cTn id="12" fill="hold"/>
                                        <p:tgtEl>
                                          <p:spTgt spid="548"/>
                                        </p:tgtEl>
                                        <p:attrNameLst>
                                          <p:attrName>style.visibility</p:attrName>
                                        </p:attrNameLst>
                                      </p:cBhvr>
                                      <p:to>
                                        <p:strVal val="visible"/>
                                      </p:to>
                                    </p:set>
                                    <p:anim calcmode="lin" valueType="num">
                                      <p:cBhvr>
                                        <p:cTn id="13" dur="1000" fill="hold"/>
                                        <p:tgtEl>
                                          <p:spTgt spid="548"/>
                                        </p:tgtEl>
                                        <p:attrNameLst>
                                          <p:attrName>ppt_x</p:attrName>
                                        </p:attrNameLst>
                                      </p:cBhvr>
                                      <p:tavLst>
                                        <p:tav tm="0">
                                          <p:val>
                                            <p:strVal val="0-#ppt_w/2"/>
                                          </p:val>
                                        </p:tav>
                                        <p:tav tm="100000">
                                          <p:val>
                                            <p:strVal val="#ppt_x"/>
                                          </p:val>
                                        </p:tav>
                                      </p:tavLst>
                                    </p:anim>
                                    <p:anim calcmode="lin" valueType="num">
                                      <p:cBhvr>
                                        <p:cTn id="14" dur="1000" fill="hold"/>
                                        <p:tgtEl>
                                          <p:spTgt spid="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48" grpId="2"/>
      <p:bldP build="whole" bldLvl="1" animBg="1" rev="0" advAuto="0" spid="547" grpId="1"/>
    </p:bldLst>
  </p:timing>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0" name="Shape 550"/>
          <p:cNvSpPr/>
          <p:nvPr>
            <p:ph type="title"/>
          </p:nvPr>
        </p:nvSpPr>
        <p:spPr>
          <a:prstGeom prst="rect">
            <a:avLst/>
          </a:prstGeom>
        </p:spPr>
        <p:txBody>
          <a:bodyPr/>
          <a:lstStyle/>
          <a:p>
            <a:pPr/>
            <a:r>
              <a:t>Key Principle</a:t>
            </a:r>
          </a:p>
        </p:txBody>
      </p:sp>
      <p:sp>
        <p:nvSpPr>
          <p:cNvPr id="551" name="Shape 551"/>
          <p:cNvSpPr/>
          <p:nvPr>
            <p:ph type="body" idx="1"/>
          </p:nvPr>
        </p:nvSpPr>
        <p:spPr>
          <a:xfrm>
            <a:off x="844550" y="1955250"/>
            <a:ext cx="10502900" cy="4267750"/>
          </a:xfrm>
          <a:prstGeom prst="rect">
            <a:avLst/>
          </a:prstGeom>
        </p:spPr>
        <p:txBody>
          <a:bodyPr/>
          <a:lstStyle/>
          <a:p>
            <a:pPr marL="0" indent="0" algn="ctr">
              <a:spcBef>
                <a:spcPts val="1800"/>
              </a:spcBef>
              <a:buSzTx/>
              <a:buNone/>
              <a:defRPr sz="3900"/>
            </a:pPr>
            <a:r>
              <a:t>A Design idea’s impact </a:t>
            </a:r>
            <a:br/>
            <a:r>
              <a:t>on a performance Value </a:t>
            </a:r>
            <a:br/>
            <a:r>
              <a:t>can be estimated </a:t>
            </a:r>
            <a:br/>
            <a:r>
              <a:t>with useful accuracy.</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3" name="Shape 553"/>
          <p:cNvSpPr/>
          <p:nvPr>
            <p:ph type="title"/>
          </p:nvPr>
        </p:nvSpPr>
        <p:spPr>
          <a:xfrm>
            <a:off x="0" y="0"/>
            <a:ext cx="12192001" cy="1073953"/>
          </a:xfrm>
          <a:prstGeom prst="rect">
            <a:avLst/>
          </a:prstGeom>
        </p:spPr>
        <p:txBody>
          <a:bodyPr/>
          <a:lstStyle/>
          <a:p>
            <a:pPr/>
            <a:r>
              <a:t>3. Elegant Effect Estimation</a:t>
            </a:r>
          </a:p>
        </p:txBody>
      </p:sp>
      <p:sp>
        <p:nvSpPr>
          <p:cNvPr id="554" name="Shape 554"/>
          <p:cNvSpPr/>
          <p:nvPr/>
        </p:nvSpPr>
        <p:spPr>
          <a:xfrm>
            <a:off x="368758"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555" name="Shape 555"/>
          <p:cNvSpPr/>
          <p:nvPr/>
        </p:nvSpPr>
        <p:spPr>
          <a:xfrm>
            <a:off x="65230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556" name="Screen Shot 2016-04-15 at 02.38.01.png"/>
          <p:cNvPicPr>
            <a:picLocks noChangeAspect="1"/>
          </p:cNvPicPr>
          <p:nvPr/>
        </p:nvPicPr>
        <p:blipFill>
          <a:blip r:embed="rId2">
            <a:extLst/>
          </a:blip>
          <a:stretch>
            <a:fillRect/>
          </a:stretch>
        </p:blipFill>
        <p:spPr>
          <a:xfrm>
            <a:off x="368678" y="2483622"/>
            <a:ext cx="5727323" cy="2897753"/>
          </a:xfrm>
          <a:prstGeom prst="rect">
            <a:avLst/>
          </a:prstGeom>
          <a:ln w="12700">
            <a:miter lim="400000"/>
          </a:ln>
        </p:spPr>
      </p:pic>
      <p:pic>
        <p:nvPicPr>
          <p:cNvPr id="557" name="Screen Shot 2016-04-15 at 02.41.31.png"/>
          <p:cNvPicPr>
            <a:picLocks noChangeAspect="1"/>
          </p:cNvPicPr>
          <p:nvPr/>
        </p:nvPicPr>
        <p:blipFill>
          <a:blip r:embed="rId3">
            <a:extLst/>
          </a:blip>
          <a:stretch>
            <a:fillRect/>
          </a:stretch>
        </p:blipFill>
        <p:spPr>
          <a:xfrm>
            <a:off x="6366231" y="2559180"/>
            <a:ext cx="5727322" cy="2746636"/>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59" name="Screen Shot 2016-04-15 at 02.41.31.png"/>
          <p:cNvPicPr>
            <a:picLocks noChangeAspect="1"/>
          </p:cNvPicPr>
          <p:nvPr/>
        </p:nvPicPr>
        <p:blipFill>
          <a:blip r:embed="rId2">
            <a:extLst/>
          </a:blip>
          <a:stretch>
            <a:fillRect/>
          </a:stretch>
        </p:blipFill>
        <p:spPr>
          <a:xfrm>
            <a:off x="0" y="1066800"/>
            <a:ext cx="12075888" cy="5791201"/>
          </a:xfrm>
          <a:prstGeom prst="rect">
            <a:avLst/>
          </a:prstGeom>
          <a:ln w="12700">
            <a:miter lim="400000"/>
          </a:ln>
        </p:spPr>
      </p:pic>
      <p:sp>
        <p:nvSpPr>
          <p:cNvPr id="560" name="Shape 560"/>
          <p:cNvSpPr/>
          <p:nvPr>
            <p:ph type="title"/>
          </p:nvPr>
        </p:nvSpPr>
        <p:spPr>
          <a:xfrm>
            <a:off x="0" y="1031954"/>
            <a:ext cx="12192000" cy="1143001"/>
          </a:xfrm>
          <a:prstGeom prst="rect">
            <a:avLst/>
          </a:prstGeom>
        </p:spPr>
        <p:txBody>
          <a:bodyPr/>
          <a:lstStyle>
            <a:lvl1pPr>
              <a:defRPr sz="4500"/>
            </a:lvl1pPr>
          </a:lstStyle>
          <a:p>
            <a:pPr/>
            <a:r>
              <a:t>Power Planning Practices - Design Estimation</a:t>
            </a:r>
          </a:p>
        </p:txBody>
      </p:sp>
      <p:sp>
        <p:nvSpPr>
          <p:cNvPr id="561" name="Shape 561"/>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3. Elegant Effect Estimation</a:t>
            </a:r>
          </a:p>
        </p:txBody>
      </p:sp>
      <p:sp>
        <p:nvSpPr>
          <p:cNvPr id="562" name="Shape 562"/>
          <p:cNvSpPr/>
          <p:nvPr>
            <p:ph type="body" sz="half" idx="1"/>
          </p:nvPr>
        </p:nvSpPr>
        <p:spPr>
          <a:xfrm>
            <a:off x="650702" y="2435008"/>
            <a:ext cx="5126421" cy="3821153"/>
          </a:xfrm>
          <a:prstGeom prst="rect">
            <a:avLst/>
          </a:prstGeom>
        </p:spPr>
        <p:txBody>
          <a:bodyPr/>
          <a:lstStyle/>
          <a:p>
            <a:pPr marL="376115" indent="-376115">
              <a:buSzPct val="100000"/>
              <a:buAutoNum type="arabicPeriod" startAt="1"/>
            </a:pPr>
            <a:r>
              <a:rPr b="1">
                <a:latin typeface="Helvetica"/>
                <a:ea typeface="Helvetica"/>
                <a:cs typeface="Helvetica"/>
                <a:sym typeface="Helvetica"/>
              </a:rPr>
              <a:t>The Value Decision</a:t>
            </a:r>
            <a:r>
              <a:t> (Impact Estimation) </a:t>
            </a:r>
            <a:r>
              <a:rPr b="1">
                <a:latin typeface="Helvetica"/>
                <a:ea typeface="Helvetica"/>
                <a:cs typeface="Helvetica"/>
                <a:sym typeface="Helvetica"/>
              </a:rPr>
              <a:t>Table </a:t>
            </a:r>
            <a:r>
              <a:t>is the best tool we know of</a:t>
            </a:r>
            <a:r>
              <a:rPr b="1">
                <a:latin typeface="Helvetica"/>
                <a:ea typeface="Helvetica"/>
                <a:cs typeface="Helvetica"/>
                <a:sym typeface="Helvetica"/>
              </a:rPr>
              <a:t> </a:t>
            </a:r>
            <a:r>
              <a:t>to</a:t>
            </a:r>
            <a:r>
              <a:rPr b="1">
                <a:latin typeface="Helvetica"/>
                <a:ea typeface="Helvetica"/>
                <a:cs typeface="Helvetica"/>
                <a:sym typeface="Helvetica"/>
              </a:rPr>
              <a:t> collect estimates systematically</a:t>
            </a:r>
            <a:endParaRPr b="1">
              <a:latin typeface="Helvetica"/>
              <a:ea typeface="Helvetica"/>
              <a:cs typeface="Helvetica"/>
              <a:sym typeface="Helvetica"/>
            </a:endParaRPr>
          </a:p>
          <a:p>
            <a:pPr marL="376115" indent="-376115">
              <a:buSzPct val="100000"/>
              <a:buAutoNum type="arabicPeriod" startAt="1"/>
            </a:pPr>
            <a:r>
              <a:rPr b="1">
                <a:latin typeface="Helvetica"/>
                <a:ea typeface="Helvetica"/>
                <a:cs typeface="Helvetica"/>
                <a:sym typeface="Helvetica"/>
              </a:rPr>
              <a:t>The Needs &amp; Means </a:t>
            </a:r>
            <a:r>
              <a:t>(gilb.com/p/needs-means) tool is great for</a:t>
            </a:r>
            <a:r>
              <a:rPr b="1">
                <a:latin typeface="Helvetica"/>
                <a:ea typeface="Helvetica"/>
                <a:cs typeface="Helvetica"/>
                <a:sym typeface="Helvetica"/>
              </a:rPr>
              <a:t> collecting estimates and applying them to prioritization decisions.</a:t>
            </a:r>
          </a:p>
        </p:txBody>
      </p:sp>
      <p:sp>
        <p:nvSpPr>
          <p:cNvPr id="563" name="Shape 563"/>
          <p:cNvSpPr/>
          <p:nvPr/>
        </p:nvSpPr>
        <p:spPr>
          <a:xfrm>
            <a:off x="6414878" y="2435008"/>
            <a:ext cx="5126420" cy="3386249"/>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marL="376115" indent="-376115" algn="l">
              <a:spcBef>
                <a:spcPts val="2200"/>
              </a:spcBef>
              <a:buSzPct val="100000"/>
              <a:buAutoNum type="arabicPeriod" startAt="3"/>
              <a:defRPr sz="2200">
                <a:solidFill>
                  <a:srgbClr val="000000"/>
                </a:solidFill>
              </a:defRPr>
            </a:pPr>
            <a:r>
              <a:t>‘</a:t>
            </a:r>
            <a:r>
              <a:rPr b="1">
                <a:latin typeface="Helvetica"/>
                <a:ea typeface="Helvetica"/>
                <a:cs typeface="Helvetica"/>
                <a:sym typeface="Helvetica"/>
              </a:rPr>
              <a:t>Planguage</a:t>
            </a:r>
            <a:r>
              <a:t>’ suggests a number of</a:t>
            </a:r>
            <a:r>
              <a:rPr b="1">
                <a:latin typeface="Helvetica"/>
                <a:ea typeface="Helvetica"/>
                <a:cs typeface="Helvetica"/>
                <a:sym typeface="Helvetica"/>
              </a:rPr>
              <a:t> practical tools </a:t>
            </a:r>
            <a:r>
              <a:t>for </a:t>
            </a:r>
            <a:r>
              <a:rPr b="1">
                <a:latin typeface="Helvetica"/>
                <a:ea typeface="Helvetica"/>
                <a:cs typeface="Helvetica"/>
                <a:sym typeface="Helvetica"/>
              </a:rPr>
              <a:t>collecting individual estimates </a:t>
            </a:r>
            <a:r>
              <a:t>and for</a:t>
            </a:r>
            <a:r>
              <a:rPr b="1">
                <a:latin typeface="Helvetica"/>
                <a:ea typeface="Helvetica"/>
                <a:cs typeface="Helvetica"/>
                <a:sym typeface="Helvetica"/>
              </a:rPr>
              <a:t> making sense of a set of them </a:t>
            </a:r>
            <a:r>
              <a:t>together.</a:t>
            </a:r>
            <a:endParaRPr b="1">
              <a:latin typeface="Helvetica"/>
              <a:ea typeface="Helvetica"/>
              <a:cs typeface="Helvetica"/>
              <a:sym typeface="Helvetica"/>
            </a:endParaRPr>
          </a:p>
          <a:p>
            <a:pPr marL="376115" indent="-376115" algn="l">
              <a:spcBef>
                <a:spcPts val="2200"/>
              </a:spcBef>
              <a:buSzPct val="100000"/>
              <a:buAutoNum type="arabicPeriod" startAt="3"/>
              <a:defRPr sz="2200">
                <a:solidFill>
                  <a:srgbClr val="000000"/>
                </a:solidFill>
              </a:defRPr>
            </a:pPr>
            <a:r>
              <a:t>± uncertainty, evidence, source, credibility, safety factor, total effect, effect in relation to total costs</a:t>
            </a:r>
          </a:p>
        </p:txBody>
      </p:sp>
      <p:pic>
        <p:nvPicPr>
          <p:cNvPr id="564" name="image1.png"/>
          <p:cNvPicPr>
            <a:picLocks noChangeAspect="1"/>
          </p:cNvPicPr>
          <p:nvPr/>
        </p:nvPicPr>
        <p:blipFill>
          <a:blip r:embed="rId3">
            <a:extLst/>
          </a:blip>
          <a:stretch>
            <a:fillRect/>
          </a:stretch>
        </p:blipFill>
        <p:spPr>
          <a:xfrm>
            <a:off x="9657667" y="6342963"/>
            <a:ext cx="1410385" cy="3967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0" advTm="2000"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6" name="Shape 566"/>
          <p:cNvSpPr/>
          <p:nvPr>
            <p:ph type="title"/>
          </p:nvPr>
        </p:nvSpPr>
        <p:spPr>
          <a:xfrm>
            <a:off x="889000" y="134282"/>
            <a:ext cx="10414000" cy="1086323"/>
          </a:xfrm>
          <a:prstGeom prst="rect">
            <a:avLst/>
          </a:prstGeom>
        </p:spPr>
        <p:txBody>
          <a:bodyPr/>
          <a:lstStyle/>
          <a:p>
            <a:pPr/>
            <a:r>
              <a:t>From Objectives to Solutions</a:t>
            </a:r>
          </a:p>
        </p:txBody>
      </p:sp>
      <p:grpSp>
        <p:nvGrpSpPr>
          <p:cNvPr id="569" name="Group 569"/>
          <p:cNvGrpSpPr/>
          <p:nvPr/>
        </p:nvGrpSpPr>
        <p:grpSpPr>
          <a:xfrm>
            <a:off x="2165006" y="2752519"/>
            <a:ext cx="1399404" cy="759942"/>
            <a:chOff x="0" y="0"/>
            <a:chExt cx="1399403" cy="759941"/>
          </a:xfrm>
        </p:grpSpPr>
        <p:sp>
          <p:nvSpPr>
            <p:cNvPr id="567" name="Shape 567"/>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568" name="Shape 568"/>
            <p:cNvSpPr/>
            <p:nvPr/>
          </p:nvSpPr>
          <p:spPr>
            <a:xfrm>
              <a:off x="0" y="212330"/>
              <a:ext cx="1399404" cy="335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Objective</a:t>
              </a:r>
            </a:p>
          </p:txBody>
        </p:sp>
      </p:grpSp>
      <p:grpSp>
        <p:nvGrpSpPr>
          <p:cNvPr id="572" name="Group 572"/>
          <p:cNvGrpSpPr/>
          <p:nvPr/>
        </p:nvGrpSpPr>
        <p:grpSpPr>
          <a:xfrm>
            <a:off x="2165005" y="3636026"/>
            <a:ext cx="1399404" cy="759943"/>
            <a:chOff x="0" y="0"/>
            <a:chExt cx="1399403" cy="759941"/>
          </a:xfrm>
        </p:grpSpPr>
        <p:sp>
          <p:nvSpPr>
            <p:cNvPr id="570" name="Shape 570"/>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571" name="Shape 571"/>
            <p:cNvSpPr/>
            <p:nvPr/>
          </p:nvSpPr>
          <p:spPr>
            <a:xfrm>
              <a:off x="0" y="212330"/>
              <a:ext cx="1399404" cy="335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Resources</a:t>
              </a:r>
            </a:p>
          </p:txBody>
        </p:sp>
      </p:grpSp>
      <p:grpSp>
        <p:nvGrpSpPr>
          <p:cNvPr id="575" name="Group 575"/>
          <p:cNvGrpSpPr/>
          <p:nvPr/>
        </p:nvGrpSpPr>
        <p:grpSpPr>
          <a:xfrm>
            <a:off x="2165005" y="4519534"/>
            <a:ext cx="1399404" cy="759942"/>
            <a:chOff x="0" y="0"/>
            <a:chExt cx="1399403" cy="759941"/>
          </a:xfrm>
        </p:grpSpPr>
        <p:sp>
          <p:nvSpPr>
            <p:cNvPr id="573" name="Shape 573"/>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574" name="Shape 574"/>
            <p:cNvSpPr/>
            <p:nvPr/>
          </p:nvSpPr>
          <p:spPr>
            <a:xfrm>
              <a:off x="0" y="78980"/>
              <a:ext cx="1399404" cy="6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Benefits-to-Cost Ratio</a:t>
              </a:r>
            </a:p>
          </p:txBody>
        </p:sp>
      </p:grpSp>
      <p:grpSp>
        <p:nvGrpSpPr>
          <p:cNvPr id="578" name="Group 578"/>
          <p:cNvGrpSpPr/>
          <p:nvPr/>
        </p:nvGrpSpPr>
        <p:grpSpPr>
          <a:xfrm>
            <a:off x="3752851" y="1893723"/>
            <a:ext cx="1399405" cy="759943"/>
            <a:chOff x="0" y="0"/>
            <a:chExt cx="1399403" cy="759941"/>
          </a:xfrm>
        </p:grpSpPr>
        <p:sp>
          <p:nvSpPr>
            <p:cNvPr id="576" name="Shape 576"/>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577" name="Shape 577"/>
            <p:cNvSpPr/>
            <p:nvPr/>
          </p:nvSpPr>
          <p:spPr>
            <a:xfrm>
              <a:off x="0" y="212330"/>
              <a:ext cx="1399404" cy="335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Solution 1</a:t>
              </a:r>
            </a:p>
          </p:txBody>
        </p:sp>
      </p:grpSp>
      <p:grpSp>
        <p:nvGrpSpPr>
          <p:cNvPr id="581" name="Group 581"/>
          <p:cNvGrpSpPr/>
          <p:nvPr/>
        </p:nvGrpSpPr>
        <p:grpSpPr>
          <a:xfrm>
            <a:off x="5377764" y="1893723"/>
            <a:ext cx="1399405" cy="759943"/>
            <a:chOff x="0" y="0"/>
            <a:chExt cx="1399403" cy="759941"/>
          </a:xfrm>
        </p:grpSpPr>
        <p:sp>
          <p:nvSpPr>
            <p:cNvPr id="579" name="Shape 579"/>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580" name="Shape 580"/>
            <p:cNvSpPr/>
            <p:nvPr/>
          </p:nvSpPr>
          <p:spPr>
            <a:xfrm>
              <a:off x="0" y="212330"/>
              <a:ext cx="1399404" cy="335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Solution 2</a:t>
              </a:r>
            </a:p>
          </p:txBody>
        </p:sp>
      </p:grpSp>
      <p:grpSp>
        <p:nvGrpSpPr>
          <p:cNvPr id="584" name="Group 584"/>
          <p:cNvGrpSpPr/>
          <p:nvPr/>
        </p:nvGrpSpPr>
        <p:grpSpPr>
          <a:xfrm>
            <a:off x="7002678" y="1893723"/>
            <a:ext cx="1399405" cy="759943"/>
            <a:chOff x="0" y="0"/>
            <a:chExt cx="1399403" cy="759941"/>
          </a:xfrm>
        </p:grpSpPr>
        <p:sp>
          <p:nvSpPr>
            <p:cNvPr id="582" name="Shape 582"/>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583" name="Shape 583"/>
            <p:cNvSpPr/>
            <p:nvPr/>
          </p:nvSpPr>
          <p:spPr>
            <a:xfrm>
              <a:off x="0" y="212330"/>
              <a:ext cx="1399404" cy="335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Solution n</a:t>
              </a:r>
            </a:p>
          </p:txBody>
        </p:sp>
      </p:grpSp>
      <p:grpSp>
        <p:nvGrpSpPr>
          <p:cNvPr id="587" name="Group 587"/>
          <p:cNvGrpSpPr/>
          <p:nvPr/>
        </p:nvGrpSpPr>
        <p:grpSpPr>
          <a:xfrm>
            <a:off x="8627591" y="1893723"/>
            <a:ext cx="1399405" cy="759943"/>
            <a:chOff x="0" y="0"/>
            <a:chExt cx="1399403" cy="759941"/>
          </a:xfrm>
        </p:grpSpPr>
        <p:sp>
          <p:nvSpPr>
            <p:cNvPr id="585" name="Shape 585"/>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586" name="Shape 586"/>
            <p:cNvSpPr/>
            <p:nvPr/>
          </p:nvSpPr>
          <p:spPr>
            <a:xfrm>
              <a:off x="0" y="78980"/>
              <a:ext cx="1399404" cy="6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Total Impacts</a:t>
              </a:r>
            </a:p>
          </p:txBody>
        </p:sp>
      </p:grpSp>
      <p:grpSp>
        <p:nvGrpSpPr>
          <p:cNvPr id="590" name="Group 590"/>
          <p:cNvGrpSpPr/>
          <p:nvPr/>
        </p:nvGrpSpPr>
        <p:grpSpPr>
          <a:xfrm>
            <a:off x="7002678" y="2752519"/>
            <a:ext cx="1399405" cy="759942"/>
            <a:chOff x="0" y="0"/>
            <a:chExt cx="1399403" cy="759941"/>
          </a:xfrm>
        </p:grpSpPr>
        <p:sp>
          <p:nvSpPr>
            <p:cNvPr id="588" name="Shape 588"/>
            <p:cNvSpPr/>
            <p:nvPr/>
          </p:nvSpPr>
          <p:spPr>
            <a:xfrm>
              <a:off x="0" y="-1"/>
              <a:ext cx="1399404" cy="759943"/>
            </a:xfrm>
            <a:prstGeom prst="rect">
              <a:avLst/>
            </a:prstGeom>
            <a:solidFill>
              <a:srgbClr val="F49D50"/>
            </a:solidFill>
            <a:ln w="3175" cap="flat">
              <a:solidFill>
                <a:srgbClr val="B2733A"/>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589" name="Shape 589"/>
            <p:cNvSpPr/>
            <p:nvPr/>
          </p:nvSpPr>
          <p:spPr>
            <a:xfrm>
              <a:off x="0" y="78980"/>
              <a:ext cx="1399404" cy="6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Impact on Objective</a:t>
              </a:r>
            </a:p>
          </p:txBody>
        </p:sp>
      </p:grpSp>
      <p:grpSp>
        <p:nvGrpSpPr>
          <p:cNvPr id="593" name="Group 593"/>
          <p:cNvGrpSpPr/>
          <p:nvPr/>
        </p:nvGrpSpPr>
        <p:grpSpPr>
          <a:xfrm>
            <a:off x="3752851" y="3660746"/>
            <a:ext cx="1399404" cy="759942"/>
            <a:chOff x="0" y="0"/>
            <a:chExt cx="1399403" cy="759941"/>
          </a:xfrm>
        </p:grpSpPr>
        <p:sp>
          <p:nvSpPr>
            <p:cNvPr id="591" name="Shape 591"/>
            <p:cNvSpPr/>
            <p:nvPr/>
          </p:nvSpPr>
          <p:spPr>
            <a:xfrm>
              <a:off x="0" y="-1"/>
              <a:ext cx="1399404" cy="759943"/>
            </a:xfrm>
            <a:prstGeom prst="rect">
              <a:avLst/>
            </a:prstGeom>
            <a:solidFill>
              <a:srgbClr val="DDCC64"/>
            </a:solidFill>
            <a:ln w="3175" cap="flat">
              <a:solidFill>
                <a:srgbClr val="A19549"/>
              </a:solidFill>
              <a:prstDash val="solid"/>
              <a:round/>
            </a:ln>
            <a:effectLst/>
          </p:spPr>
          <p:txBody>
            <a:bodyPr wrap="square" lIns="34289" tIns="34289" rIns="34289" bIns="34289" numCol="1" anchor="ctr">
              <a:noAutofit/>
            </a:bodyPr>
            <a:lstStyle/>
            <a:p>
              <a:pPr defTabSz="457200">
                <a:defRPr sz="1800">
                  <a:solidFill>
                    <a:srgbClr val="000000"/>
                  </a:solidFill>
                  <a:latin typeface="Trebuchet MS"/>
                  <a:ea typeface="Trebuchet MS"/>
                  <a:cs typeface="Trebuchet MS"/>
                  <a:sym typeface="Trebuchet MS"/>
                </a:defRPr>
              </a:pPr>
            </a:p>
          </p:txBody>
        </p:sp>
        <p:sp>
          <p:nvSpPr>
            <p:cNvPr id="592" name="Shape 592"/>
            <p:cNvSpPr/>
            <p:nvPr/>
          </p:nvSpPr>
          <p:spPr>
            <a:xfrm>
              <a:off x="0" y="78980"/>
              <a:ext cx="1399404" cy="6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solidFill>
                    <a:srgbClr val="000000"/>
                  </a:solidFill>
                  <a:latin typeface="Trebuchet MS"/>
                  <a:ea typeface="Trebuchet MS"/>
                  <a:cs typeface="Trebuchet MS"/>
                  <a:sym typeface="Trebuchet MS"/>
                </a:defRPr>
              </a:lvl1pPr>
            </a:lstStyle>
            <a:p>
              <a:pPr/>
              <a:r>
                <a:t>Impact on Budget</a:t>
              </a:r>
            </a:p>
          </p:txBody>
        </p:sp>
      </p:grpSp>
      <p:grpSp>
        <p:nvGrpSpPr>
          <p:cNvPr id="596" name="Group 596"/>
          <p:cNvGrpSpPr/>
          <p:nvPr/>
        </p:nvGrpSpPr>
        <p:grpSpPr>
          <a:xfrm>
            <a:off x="5377764" y="3660746"/>
            <a:ext cx="1399405" cy="759942"/>
            <a:chOff x="0" y="0"/>
            <a:chExt cx="1399403" cy="759941"/>
          </a:xfrm>
        </p:grpSpPr>
        <p:sp>
          <p:nvSpPr>
            <p:cNvPr id="594" name="Shape 594"/>
            <p:cNvSpPr/>
            <p:nvPr/>
          </p:nvSpPr>
          <p:spPr>
            <a:xfrm>
              <a:off x="0" y="-1"/>
              <a:ext cx="1399404" cy="759943"/>
            </a:xfrm>
            <a:prstGeom prst="rect">
              <a:avLst/>
            </a:prstGeom>
            <a:solidFill>
              <a:srgbClr val="DDCC64"/>
            </a:solidFill>
            <a:ln w="3175" cap="flat">
              <a:solidFill>
                <a:srgbClr val="A19549"/>
              </a:solidFill>
              <a:prstDash val="solid"/>
              <a:round/>
            </a:ln>
            <a:effectLst/>
          </p:spPr>
          <p:txBody>
            <a:bodyPr wrap="square" lIns="34289" tIns="34289" rIns="34289" bIns="34289" numCol="1" anchor="ctr">
              <a:noAutofit/>
            </a:bodyPr>
            <a:lstStyle/>
            <a:p>
              <a:pPr defTabSz="457200">
                <a:defRPr sz="1800">
                  <a:solidFill>
                    <a:srgbClr val="000000"/>
                  </a:solidFill>
                  <a:latin typeface="Trebuchet MS"/>
                  <a:ea typeface="Trebuchet MS"/>
                  <a:cs typeface="Trebuchet MS"/>
                  <a:sym typeface="Trebuchet MS"/>
                </a:defRPr>
              </a:pPr>
            </a:p>
          </p:txBody>
        </p:sp>
        <p:sp>
          <p:nvSpPr>
            <p:cNvPr id="595" name="Shape 595"/>
            <p:cNvSpPr/>
            <p:nvPr/>
          </p:nvSpPr>
          <p:spPr>
            <a:xfrm>
              <a:off x="0" y="78980"/>
              <a:ext cx="1399404" cy="6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solidFill>
                    <a:srgbClr val="000000"/>
                  </a:solidFill>
                  <a:latin typeface="Trebuchet MS"/>
                  <a:ea typeface="Trebuchet MS"/>
                  <a:cs typeface="Trebuchet MS"/>
                  <a:sym typeface="Trebuchet MS"/>
                </a:defRPr>
              </a:lvl1pPr>
            </a:lstStyle>
            <a:p>
              <a:pPr/>
              <a:r>
                <a:t>Impact on Budget</a:t>
              </a:r>
            </a:p>
          </p:txBody>
        </p:sp>
      </p:grpSp>
      <p:grpSp>
        <p:nvGrpSpPr>
          <p:cNvPr id="599" name="Group 599"/>
          <p:cNvGrpSpPr/>
          <p:nvPr/>
        </p:nvGrpSpPr>
        <p:grpSpPr>
          <a:xfrm>
            <a:off x="7002677" y="3660746"/>
            <a:ext cx="1399405" cy="759942"/>
            <a:chOff x="0" y="0"/>
            <a:chExt cx="1399403" cy="759941"/>
          </a:xfrm>
        </p:grpSpPr>
        <p:sp>
          <p:nvSpPr>
            <p:cNvPr id="597" name="Shape 597"/>
            <p:cNvSpPr/>
            <p:nvPr/>
          </p:nvSpPr>
          <p:spPr>
            <a:xfrm>
              <a:off x="0" y="-1"/>
              <a:ext cx="1399404" cy="759943"/>
            </a:xfrm>
            <a:prstGeom prst="rect">
              <a:avLst/>
            </a:prstGeom>
            <a:solidFill>
              <a:srgbClr val="DDCC64"/>
            </a:solidFill>
            <a:ln w="3175" cap="flat">
              <a:solidFill>
                <a:srgbClr val="A19549"/>
              </a:solidFill>
              <a:prstDash val="solid"/>
              <a:round/>
            </a:ln>
            <a:effectLst/>
          </p:spPr>
          <p:txBody>
            <a:bodyPr wrap="square" lIns="34289" tIns="34289" rIns="34289" bIns="34289" numCol="1" anchor="ctr">
              <a:noAutofit/>
            </a:bodyPr>
            <a:lstStyle/>
            <a:p>
              <a:pPr defTabSz="457200">
                <a:defRPr sz="1800">
                  <a:solidFill>
                    <a:srgbClr val="000000"/>
                  </a:solidFill>
                  <a:latin typeface="Trebuchet MS"/>
                  <a:ea typeface="Trebuchet MS"/>
                  <a:cs typeface="Trebuchet MS"/>
                  <a:sym typeface="Trebuchet MS"/>
                </a:defRPr>
              </a:pPr>
            </a:p>
          </p:txBody>
        </p:sp>
        <p:sp>
          <p:nvSpPr>
            <p:cNvPr id="598" name="Shape 598"/>
            <p:cNvSpPr/>
            <p:nvPr/>
          </p:nvSpPr>
          <p:spPr>
            <a:xfrm>
              <a:off x="0" y="78980"/>
              <a:ext cx="1399404" cy="6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solidFill>
                    <a:srgbClr val="000000"/>
                  </a:solidFill>
                  <a:latin typeface="Trebuchet MS"/>
                  <a:ea typeface="Trebuchet MS"/>
                  <a:cs typeface="Trebuchet MS"/>
                  <a:sym typeface="Trebuchet MS"/>
                </a:defRPr>
              </a:lvl1pPr>
            </a:lstStyle>
            <a:p>
              <a:pPr/>
              <a:r>
                <a:t>Impact on Budget</a:t>
              </a:r>
            </a:p>
          </p:txBody>
        </p:sp>
      </p:grpSp>
      <p:grpSp>
        <p:nvGrpSpPr>
          <p:cNvPr id="602" name="Group 602"/>
          <p:cNvGrpSpPr/>
          <p:nvPr/>
        </p:nvGrpSpPr>
        <p:grpSpPr>
          <a:xfrm>
            <a:off x="3752850" y="4519534"/>
            <a:ext cx="1399404" cy="759942"/>
            <a:chOff x="0" y="0"/>
            <a:chExt cx="1399403" cy="759941"/>
          </a:xfrm>
        </p:grpSpPr>
        <p:sp>
          <p:nvSpPr>
            <p:cNvPr id="600" name="Shape 600"/>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601" name="Shape 601"/>
            <p:cNvSpPr/>
            <p:nvPr/>
          </p:nvSpPr>
          <p:spPr>
            <a:xfrm>
              <a:off x="0" y="212330"/>
              <a:ext cx="1399404" cy="335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Ratio</a:t>
              </a:r>
            </a:p>
          </p:txBody>
        </p:sp>
      </p:grpSp>
      <p:grpSp>
        <p:nvGrpSpPr>
          <p:cNvPr id="605" name="Group 605"/>
          <p:cNvGrpSpPr/>
          <p:nvPr/>
        </p:nvGrpSpPr>
        <p:grpSpPr>
          <a:xfrm>
            <a:off x="5377764" y="4519534"/>
            <a:ext cx="1399405" cy="759942"/>
            <a:chOff x="0" y="0"/>
            <a:chExt cx="1399403" cy="759941"/>
          </a:xfrm>
        </p:grpSpPr>
        <p:sp>
          <p:nvSpPr>
            <p:cNvPr id="603" name="Shape 603"/>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604" name="Shape 604"/>
            <p:cNvSpPr/>
            <p:nvPr/>
          </p:nvSpPr>
          <p:spPr>
            <a:xfrm>
              <a:off x="0" y="212330"/>
              <a:ext cx="1399404" cy="335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Ratio</a:t>
              </a:r>
            </a:p>
          </p:txBody>
        </p:sp>
      </p:grpSp>
      <p:grpSp>
        <p:nvGrpSpPr>
          <p:cNvPr id="608" name="Group 608"/>
          <p:cNvGrpSpPr/>
          <p:nvPr/>
        </p:nvGrpSpPr>
        <p:grpSpPr>
          <a:xfrm>
            <a:off x="7002677" y="4519534"/>
            <a:ext cx="1399405" cy="759942"/>
            <a:chOff x="0" y="0"/>
            <a:chExt cx="1399403" cy="759941"/>
          </a:xfrm>
        </p:grpSpPr>
        <p:sp>
          <p:nvSpPr>
            <p:cNvPr id="606" name="Shape 606"/>
            <p:cNvSpPr/>
            <p:nvPr/>
          </p:nvSpPr>
          <p:spPr>
            <a:xfrm>
              <a:off x="0" y="-1"/>
              <a:ext cx="1399404" cy="759943"/>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607" name="Shape 607"/>
            <p:cNvSpPr/>
            <p:nvPr/>
          </p:nvSpPr>
          <p:spPr>
            <a:xfrm>
              <a:off x="0" y="212330"/>
              <a:ext cx="1399404" cy="3352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Ratio</a:t>
              </a:r>
            </a:p>
          </p:txBody>
        </p:sp>
      </p:grpSp>
      <p:grpSp>
        <p:nvGrpSpPr>
          <p:cNvPr id="611" name="Group 611"/>
          <p:cNvGrpSpPr/>
          <p:nvPr/>
        </p:nvGrpSpPr>
        <p:grpSpPr>
          <a:xfrm>
            <a:off x="8627591" y="2698150"/>
            <a:ext cx="1399404" cy="868681"/>
            <a:chOff x="0" y="0"/>
            <a:chExt cx="1399403" cy="868680"/>
          </a:xfrm>
        </p:grpSpPr>
        <p:sp>
          <p:nvSpPr>
            <p:cNvPr id="609" name="Shape 609"/>
            <p:cNvSpPr/>
            <p:nvPr/>
          </p:nvSpPr>
          <p:spPr>
            <a:xfrm>
              <a:off x="0" y="54369"/>
              <a:ext cx="1399404" cy="759942"/>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610" name="Shape 610"/>
            <p:cNvSpPr/>
            <p:nvPr/>
          </p:nvSpPr>
          <p:spPr>
            <a:xfrm>
              <a:off x="0" y="0"/>
              <a:ext cx="1399404" cy="868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p>
              <a:pPr defTabSz="457200">
                <a:defRPr sz="1800">
                  <a:latin typeface="Trebuchet MS"/>
                  <a:ea typeface="Trebuchet MS"/>
                  <a:cs typeface="Trebuchet MS"/>
                  <a:sym typeface="Trebuchet MS"/>
                </a:defRPr>
              </a:pPr>
              <a:r>
                <a:t>Total</a:t>
              </a:r>
              <a:br/>
              <a:r>
                <a:t>Impact on Objective</a:t>
              </a:r>
            </a:p>
          </p:txBody>
        </p:sp>
      </p:grpSp>
      <p:grpSp>
        <p:nvGrpSpPr>
          <p:cNvPr id="614" name="Group 614"/>
          <p:cNvGrpSpPr/>
          <p:nvPr/>
        </p:nvGrpSpPr>
        <p:grpSpPr>
          <a:xfrm>
            <a:off x="8627590" y="3621828"/>
            <a:ext cx="1399404" cy="868681"/>
            <a:chOff x="0" y="0"/>
            <a:chExt cx="1399403" cy="868680"/>
          </a:xfrm>
        </p:grpSpPr>
        <p:sp>
          <p:nvSpPr>
            <p:cNvPr id="612" name="Shape 612"/>
            <p:cNvSpPr/>
            <p:nvPr/>
          </p:nvSpPr>
          <p:spPr>
            <a:xfrm>
              <a:off x="0" y="54369"/>
              <a:ext cx="1399404" cy="759942"/>
            </a:xfrm>
            <a:prstGeom prst="rect">
              <a:avLst/>
            </a:prstGeom>
            <a:solidFill>
              <a:srgbClr val="39CDE7"/>
            </a:solidFill>
            <a:ln w="3175" cap="flat">
              <a:solidFill>
                <a:srgbClr val="2A96A9"/>
              </a:solidFill>
              <a:prstDash val="solid"/>
              <a:round/>
            </a:ln>
            <a:effectLst/>
          </p:spPr>
          <p:txBody>
            <a:bodyPr wrap="square" lIns="34289" tIns="34289" rIns="34289" bIns="34289" numCol="1" anchor="ctr">
              <a:noAutofit/>
            </a:bodyPr>
            <a:lstStyle/>
            <a:p>
              <a:pPr defTabSz="457200">
                <a:defRPr sz="1800">
                  <a:solidFill>
                    <a:srgbClr val="000000"/>
                  </a:solidFill>
                  <a:latin typeface="Trebuchet MS"/>
                  <a:ea typeface="Trebuchet MS"/>
                  <a:cs typeface="Trebuchet MS"/>
                  <a:sym typeface="Trebuchet MS"/>
                </a:defRPr>
              </a:pPr>
            </a:p>
          </p:txBody>
        </p:sp>
        <p:sp>
          <p:nvSpPr>
            <p:cNvPr id="613" name="Shape 613"/>
            <p:cNvSpPr/>
            <p:nvPr/>
          </p:nvSpPr>
          <p:spPr>
            <a:xfrm>
              <a:off x="0" y="0"/>
              <a:ext cx="1399404" cy="86868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p>
              <a:pPr defTabSz="457200">
                <a:defRPr sz="1800">
                  <a:solidFill>
                    <a:srgbClr val="000000"/>
                  </a:solidFill>
                  <a:latin typeface="Trebuchet MS"/>
                  <a:ea typeface="Trebuchet MS"/>
                  <a:cs typeface="Trebuchet MS"/>
                  <a:sym typeface="Trebuchet MS"/>
                </a:defRPr>
              </a:pPr>
              <a:r>
                <a:t>Total</a:t>
              </a:r>
              <a:br/>
              <a:r>
                <a:t>Impact on Budget</a:t>
              </a:r>
            </a:p>
          </p:txBody>
        </p:sp>
      </p:grpSp>
      <p:sp>
        <p:nvSpPr>
          <p:cNvPr id="615" name="Shape 615"/>
          <p:cNvSpPr/>
          <p:nvPr/>
        </p:nvSpPr>
        <p:spPr>
          <a:xfrm>
            <a:off x="283087" y="6327289"/>
            <a:ext cx="2807827" cy="4216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l" defTabSz="457200">
              <a:defRPr sz="1300">
                <a:solidFill>
                  <a:srgbClr val="000000"/>
                </a:solidFill>
                <a:latin typeface="Lucida Grande"/>
                <a:ea typeface="Lucida Grande"/>
                <a:cs typeface="Lucida Grande"/>
                <a:sym typeface="Lucida Grande"/>
              </a:defRPr>
            </a:lvl1pPr>
          </a:lstStyle>
          <a:p>
            <a:pPr/>
            <a:r>
              <a:t>Courtesy Rolf Goetz</a:t>
            </a:r>
          </a:p>
        </p:txBody>
      </p:sp>
      <p:sp>
        <p:nvSpPr>
          <p:cNvPr id="616" name="Shape 616"/>
          <p:cNvSpPr/>
          <p:nvPr/>
        </p:nvSpPr>
        <p:spPr>
          <a:xfrm>
            <a:off x="3415846" y="2806888"/>
            <a:ext cx="2462883" cy="759943"/>
          </a:xfrm>
          <a:prstGeom prst="leftRightArrow">
            <a:avLst>
              <a:gd name="adj1" fmla="val 23429"/>
              <a:gd name="adj2" fmla="val 37142"/>
            </a:avLst>
          </a:prstGeom>
          <a:blipFill>
            <a:blip r:embed="rId3"/>
          </a:blipFill>
          <a:ln w="12700">
            <a:miter lim="400000"/>
          </a:ln>
          <a:effectLst>
            <a:outerShdw sx="100000" sy="100000" kx="0" ky="0" algn="b" rotWithShape="0" blurRad="12700" dist="12700" dir="5400000">
              <a:srgbClr val="000000">
                <a:alpha val="50000"/>
              </a:srgbClr>
            </a:outerShdw>
          </a:effectLst>
        </p:spPr>
        <p:txBody>
          <a:bodyPr lIns="25400" tIns="25400" rIns="25400" bIns="25400" anchor="ctr"/>
          <a:lstStyle/>
          <a:p>
            <a:pPr>
              <a:defRPr sz="1600"/>
            </a:pPr>
          </a:p>
        </p:txBody>
      </p:sp>
      <p:sp>
        <p:nvSpPr>
          <p:cNvPr id="617" name="Shape 617"/>
          <p:cNvSpPr/>
          <p:nvPr/>
        </p:nvSpPr>
        <p:spPr>
          <a:xfrm rot="5400000">
            <a:off x="5741652" y="2398172"/>
            <a:ext cx="708695" cy="759942"/>
          </a:xfrm>
          <a:prstGeom prst="leftRightArrow">
            <a:avLst>
              <a:gd name="adj1" fmla="val 23429"/>
              <a:gd name="adj2" fmla="val 39827"/>
            </a:avLst>
          </a:prstGeom>
          <a:blipFill>
            <a:blip r:embed="rId3"/>
          </a:blipFill>
          <a:ln w="12700">
            <a:miter lim="400000"/>
          </a:ln>
          <a:effectLst>
            <a:outerShdw sx="100000" sy="100000" kx="0" ky="0" algn="b" rotWithShape="0" blurRad="12700" dist="12700" dir="5400000">
              <a:srgbClr val="000000">
                <a:alpha val="50000"/>
              </a:srgbClr>
            </a:outerShdw>
          </a:effectLst>
        </p:spPr>
        <p:txBody>
          <a:bodyPr lIns="25400" tIns="25400" rIns="25400" bIns="25400" anchor="ctr"/>
          <a:lstStyle/>
          <a:p>
            <a:pPr>
              <a:defRPr sz="1600"/>
            </a:pPr>
          </a:p>
        </p:txBody>
      </p:sp>
      <p:grpSp>
        <p:nvGrpSpPr>
          <p:cNvPr id="620" name="Group 620"/>
          <p:cNvGrpSpPr/>
          <p:nvPr/>
        </p:nvGrpSpPr>
        <p:grpSpPr>
          <a:xfrm>
            <a:off x="3752851" y="2752519"/>
            <a:ext cx="1399404" cy="759942"/>
            <a:chOff x="0" y="0"/>
            <a:chExt cx="1399403" cy="759941"/>
          </a:xfrm>
        </p:grpSpPr>
        <p:sp>
          <p:nvSpPr>
            <p:cNvPr id="618" name="Shape 618"/>
            <p:cNvSpPr/>
            <p:nvPr/>
          </p:nvSpPr>
          <p:spPr>
            <a:xfrm>
              <a:off x="0" y="-1"/>
              <a:ext cx="1399404" cy="759943"/>
            </a:xfrm>
            <a:prstGeom prst="rect">
              <a:avLst/>
            </a:prstGeom>
            <a:solidFill>
              <a:srgbClr val="F49D50"/>
            </a:solidFill>
            <a:ln w="3175" cap="flat">
              <a:solidFill>
                <a:srgbClr val="B2733A"/>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619" name="Shape 619"/>
            <p:cNvSpPr/>
            <p:nvPr/>
          </p:nvSpPr>
          <p:spPr>
            <a:xfrm>
              <a:off x="0" y="78980"/>
              <a:ext cx="1399404" cy="6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Impact on Objective</a:t>
              </a:r>
            </a:p>
          </p:txBody>
        </p:sp>
      </p:grpSp>
      <p:grpSp>
        <p:nvGrpSpPr>
          <p:cNvPr id="623" name="Group 623"/>
          <p:cNvGrpSpPr/>
          <p:nvPr/>
        </p:nvGrpSpPr>
        <p:grpSpPr>
          <a:xfrm>
            <a:off x="5377764" y="2752519"/>
            <a:ext cx="1399405" cy="759942"/>
            <a:chOff x="0" y="0"/>
            <a:chExt cx="1399403" cy="759941"/>
          </a:xfrm>
        </p:grpSpPr>
        <p:sp>
          <p:nvSpPr>
            <p:cNvPr id="621" name="Shape 621"/>
            <p:cNvSpPr/>
            <p:nvPr/>
          </p:nvSpPr>
          <p:spPr>
            <a:xfrm>
              <a:off x="0" y="-1"/>
              <a:ext cx="1399404" cy="759943"/>
            </a:xfrm>
            <a:prstGeom prst="rect">
              <a:avLst/>
            </a:prstGeom>
            <a:solidFill>
              <a:srgbClr val="F49D50"/>
            </a:solidFill>
            <a:ln w="3175" cap="flat">
              <a:solidFill>
                <a:srgbClr val="B2733A"/>
              </a:solidFill>
              <a:prstDash val="solid"/>
              <a:round/>
            </a:ln>
            <a:effectLst/>
          </p:spPr>
          <p:txBody>
            <a:bodyPr wrap="square" lIns="34289" tIns="34289" rIns="34289" bIns="34289" numCol="1" anchor="ctr">
              <a:noAutofit/>
            </a:bodyPr>
            <a:lstStyle/>
            <a:p>
              <a:pPr defTabSz="457200">
                <a:defRPr sz="1800">
                  <a:latin typeface="Trebuchet MS"/>
                  <a:ea typeface="Trebuchet MS"/>
                  <a:cs typeface="Trebuchet MS"/>
                  <a:sym typeface="Trebuchet MS"/>
                </a:defRPr>
              </a:pPr>
            </a:p>
          </p:txBody>
        </p:sp>
        <p:sp>
          <p:nvSpPr>
            <p:cNvPr id="622" name="Shape 622"/>
            <p:cNvSpPr/>
            <p:nvPr/>
          </p:nvSpPr>
          <p:spPr>
            <a:xfrm>
              <a:off x="0" y="78980"/>
              <a:ext cx="1399404" cy="6019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4289" tIns="34289" rIns="34289" bIns="34289" numCol="1" anchor="ctr">
              <a:spAutoFit/>
            </a:bodyPr>
            <a:lstStyle>
              <a:lvl1pPr defTabSz="457200">
                <a:defRPr sz="1800">
                  <a:latin typeface="Trebuchet MS"/>
                  <a:ea typeface="Trebuchet MS"/>
                  <a:cs typeface="Trebuchet MS"/>
                  <a:sym typeface="Trebuchet MS"/>
                </a:defRPr>
              </a:lvl1pPr>
            </a:lstStyle>
            <a:p>
              <a:pPr/>
              <a:r>
                <a:t>Impact on Objective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17"/>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1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620"/>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623"/>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59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0" presetID="1" grpId="6" fill="hold">
                                  <p:stCondLst>
                                    <p:cond delay="0"/>
                                  </p:stCondLst>
                                  <p:iterate type="el" backwards="0">
                                    <p:tmAbs val="0"/>
                                  </p:iterate>
                                  <p:childTnLst>
                                    <p:set>
                                      <p:cBhvr>
                                        <p:cTn id="23" fill="hold"/>
                                        <p:tgtEl>
                                          <p:spTgt spid="572"/>
                                        </p:tgtEl>
                                        <p:attrNameLst>
                                          <p:attrName>style.visibility</p:attrName>
                                        </p:attrNameLst>
                                      </p:cBhvr>
                                      <p:to>
                                        <p:strVal val="visible"/>
                                      </p:to>
                                    </p:set>
                                  </p:childTnLst>
                                </p:cTn>
                              </p:par>
                            </p:childTnLst>
                          </p:cTn>
                        </p:par>
                        <p:par>
                          <p:cTn id="24" fill="hold">
                            <p:stCondLst>
                              <p:cond delay="0"/>
                            </p:stCondLst>
                            <p:childTnLst>
                              <p:par>
                                <p:cTn id="25" presetClass="entr" nodeType="afterEffect" presetSubtype="0" presetID="1" grpId="7" fill="hold">
                                  <p:stCondLst>
                                    <p:cond delay="0"/>
                                  </p:stCondLst>
                                  <p:iterate type="el" backwards="0">
                                    <p:tmAbs val="0"/>
                                  </p:iterate>
                                  <p:childTnLst>
                                    <p:set>
                                      <p:cBhvr>
                                        <p:cTn id="26" fill="hold"/>
                                        <p:tgtEl>
                                          <p:spTgt spid="593"/>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596"/>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5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0" fill="hold">
                                  <p:stCondLst>
                                    <p:cond delay="0"/>
                                  </p:stCondLst>
                                  <p:iterate type="el" backwards="0">
                                    <p:tmAbs val="0"/>
                                  </p:iterate>
                                  <p:childTnLst>
                                    <p:set>
                                      <p:cBhvr>
                                        <p:cTn id="36" fill="hold"/>
                                        <p:tgtEl>
                                          <p:spTgt spid="587"/>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611"/>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6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3" fill="hold">
                                  <p:stCondLst>
                                    <p:cond delay="0"/>
                                  </p:stCondLst>
                                  <p:iterate type="el" backwards="0">
                                    <p:tmAbs val="0"/>
                                  </p:iterate>
                                  <p:childTnLst>
                                    <p:set>
                                      <p:cBhvr>
                                        <p:cTn id="46" fill="hold"/>
                                        <p:tgtEl>
                                          <p:spTgt spid="575"/>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602"/>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0" presetID="1" grpId="15" fill="hold">
                                  <p:stCondLst>
                                    <p:cond delay="0"/>
                                  </p:stCondLst>
                                  <p:iterate type="el" backwards="0">
                                    <p:tmAbs val="0"/>
                                  </p:iterate>
                                  <p:childTnLst>
                                    <p:set>
                                      <p:cBhvr>
                                        <p:cTn id="52" fill="hold"/>
                                        <p:tgtEl>
                                          <p:spTgt spid="605"/>
                                        </p:tgtEl>
                                        <p:attrNameLst>
                                          <p:attrName>style.visibility</p:attrName>
                                        </p:attrNameLst>
                                      </p:cBhvr>
                                      <p:to>
                                        <p:strVal val="visible"/>
                                      </p:to>
                                    </p:set>
                                  </p:childTnLst>
                                </p:cTn>
                              </p:par>
                            </p:childTnLst>
                          </p:cTn>
                        </p:par>
                        <p:par>
                          <p:cTn id="53" fill="hold">
                            <p:stCondLst>
                              <p:cond delay="0"/>
                            </p:stCondLst>
                            <p:childTnLst>
                              <p:par>
                                <p:cTn id="54" presetClass="entr" nodeType="afterEffect" presetSubtype="0" presetID="1" grpId="16" fill="hold">
                                  <p:stCondLst>
                                    <p:cond delay="0"/>
                                  </p:stCondLst>
                                  <p:iterate type="el" backwards="0">
                                    <p:tmAbs val="0"/>
                                  </p:iterate>
                                  <p:childTnLst>
                                    <p:set>
                                      <p:cBhvr>
                                        <p:cTn id="55" fill="hold"/>
                                        <p:tgtEl>
                                          <p:spTgt spid="6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9" grpId="9"/>
      <p:bldP build="whole" bldLvl="1" animBg="1" rev="0" advAuto="0" spid="605" grpId="15"/>
      <p:bldP build="whole" bldLvl="1" animBg="1" rev="0" advAuto="0" spid="620" grpId="3"/>
      <p:bldP build="whole" bldLvl="1" animBg="1" rev="0" advAuto="0" spid="587" grpId="10"/>
      <p:bldP build="whole" bldLvl="1" animBg="1" rev="0" advAuto="0" spid="611" grpId="11"/>
      <p:bldP build="whole" bldLvl="1" animBg="1" rev="0" advAuto="0" spid="616" grpId="2"/>
      <p:bldP build="whole" bldLvl="1" animBg="1" rev="0" advAuto="0" spid="608" grpId="16"/>
      <p:bldP build="whole" bldLvl="1" animBg="1" rev="0" advAuto="0" spid="623" grpId="4"/>
      <p:bldP build="whole" bldLvl="1" animBg="1" rev="0" advAuto="0" spid="590" grpId="5"/>
      <p:bldP build="whole" bldLvl="1" animBg="1" rev="0" advAuto="0" spid="572" grpId="6"/>
      <p:bldP build="whole" bldLvl="1" animBg="1" rev="0" advAuto="0" spid="617" grpId="1"/>
      <p:bldP build="whole" bldLvl="1" animBg="1" rev="0" advAuto="0" spid="596" grpId="8"/>
      <p:bldP build="whole" bldLvl="1" animBg="1" rev="0" advAuto="0" spid="575" grpId="13"/>
      <p:bldP build="whole" bldLvl="1" animBg="1" rev="0" advAuto="0" spid="593" grpId="7"/>
      <p:bldP build="whole" bldLvl="1" animBg="1" rev="0" advAuto="0" spid="614" grpId="12"/>
      <p:bldP build="whole" bldLvl="1" animBg="1" rev="0" advAuto="0" spid="602" grpId="14"/>
    </p:bldLst>
  </p:timing>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p:nvPr>
        </p:nvSpPr>
        <p:spPr>
          <a:xfrm>
            <a:off x="0" y="0"/>
            <a:ext cx="12192001" cy="1073953"/>
          </a:xfrm>
          <a:prstGeom prst="rect">
            <a:avLst/>
          </a:prstGeom>
        </p:spPr>
        <p:txBody>
          <a:bodyPr/>
          <a:lstStyle/>
          <a:p>
            <a:pPr/>
            <a:r>
              <a:t>1. Crystal Clear Concerns</a:t>
            </a:r>
          </a:p>
        </p:txBody>
      </p:sp>
      <p:sp>
        <p:nvSpPr>
          <p:cNvPr id="262" name="Shape 262"/>
          <p:cNvSpPr/>
          <p:nvPr/>
        </p:nvSpPr>
        <p:spPr>
          <a:xfrm>
            <a:off x="259657"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263" name="Shape 263"/>
          <p:cNvSpPr/>
          <p:nvPr/>
        </p:nvSpPr>
        <p:spPr>
          <a:xfrm>
            <a:off x="65230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264" name="Screen Shot 2016-04-15 at 02.04.42.png"/>
          <p:cNvPicPr>
            <a:picLocks noChangeAspect="1"/>
          </p:cNvPicPr>
          <p:nvPr/>
        </p:nvPicPr>
        <p:blipFill>
          <a:blip r:embed="rId2">
            <a:extLst/>
          </a:blip>
          <a:stretch>
            <a:fillRect/>
          </a:stretch>
        </p:blipFill>
        <p:spPr>
          <a:xfrm>
            <a:off x="259657" y="2483622"/>
            <a:ext cx="5836343" cy="2945964"/>
          </a:xfrm>
          <a:prstGeom prst="rect">
            <a:avLst/>
          </a:prstGeom>
          <a:ln w="12700">
            <a:miter lim="400000"/>
          </a:ln>
        </p:spPr>
      </p:pic>
      <p:pic>
        <p:nvPicPr>
          <p:cNvPr id="265" name="Screen Shot 2016-04-15 at 02.17.06.png"/>
          <p:cNvPicPr>
            <a:picLocks noChangeAspect="1"/>
          </p:cNvPicPr>
          <p:nvPr/>
        </p:nvPicPr>
        <p:blipFill>
          <a:blip r:embed="rId3">
            <a:extLst/>
          </a:blip>
          <a:stretch>
            <a:fillRect/>
          </a:stretch>
        </p:blipFill>
        <p:spPr>
          <a:xfrm>
            <a:off x="6551552" y="2483622"/>
            <a:ext cx="5242817" cy="2945964"/>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7" name="Shape 627"/>
          <p:cNvSpPr/>
          <p:nvPr>
            <p:ph type="title"/>
          </p:nvPr>
        </p:nvSpPr>
        <p:spPr>
          <a:xfrm>
            <a:off x="0" y="0"/>
            <a:ext cx="12192002" cy="1847679"/>
          </a:xfrm>
          <a:prstGeom prst="rect">
            <a:avLst/>
          </a:prstGeom>
        </p:spPr>
        <p:txBody>
          <a:bodyPr/>
          <a:lstStyle/>
          <a:p>
            <a:pPr>
              <a:defRPr sz="5000"/>
            </a:pPr>
            <a:r>
              <a:t>Power Planning Practices - Estimation</a:t>
            </a:r>
          </a:p>
          <a:p>
            <a:pPr>
              <a:defRPr sz="5000"/>
            </a:pPr>
            <a:r>
              <a:t>One Takeaway Point</a:t>
            </a:r>
          </a:p>
        </p:txBody>
      </p:sp>
      <p:sp>
        <p:nvSpPr>
          <p:cNvPr id="628" name="Shape 628"/>
          <p:cNvSpPr/>
          <p:nvPr/>
        </p:nvSpPr>
        <p:spPr>
          <a:xfrm>
            <a:off x="-1" y="-1"/>
            <a:ext cx="12192001" cy="6858001"/>
          </a:xfrm>
          <a:prstGeom prst="rect">
            <a:avLst/>
          </a:prstGeom>
          <a:solidFill>
            <a:srgbClr val="000000">
              <a:alpha val="8498"/>
            </a:srgbClr>
          </a:solidFill>
          <a:ln w="12700">
            <a:miter lim="400000"/>
          </a:ln>
          <a:effectLst>
            <a:outerShdw sx="100000" sy="100000" kx="0" ky="0" algn="b" rotWithShape="0" blurRad="12700" dist="12700" dir="5400000">
              <a:srgbClr val="000000">
                <a:alpha val="0"/>
              </a:srgbClr>
            </a:outerShdw>
          </a:effectLst>
          <a:extLst>
            <a:ext uri="{C572A759-6A51-4108-AA02-DFA0A04FC94B}">
              <ma14:wrappingTextBoxFlag xmlns:ma14="http://schemas.microsoft.com/office/mac/drawingml/2011/main" val="1"/>
            </a:ext>
          </a:extLst>
        </p:spPr>
        <p:txBody>
          <a:bodyPr lIns="25400" tIns="25400" rIns="25400" bIns="25400" anchor="ctr"/>
          <a:lstStyle>
            <a:lvl1pPr>
              <a:defRPr sz="1600"/>
            </a:lvl1pPr>
          </a:lstStyle>
          <a:p>
            <a:pPr/>
            <a:r>
              <a:t>s</a:t>
            </a:r>
          </a:p>
        </p:txBody>
      </p:sp>
      <p:sp>
        <p:nvSpPr>
          <p:cNvPr id="629" name="Shape 629"/>
          <p:cNvSpPr/>
          <p:nvPr>
            <p:ph type="body" sz="half" idx="1"/>
          </p:nvPr>
        </p:nvSpPr>
        <p:spPr>
          <a:xfrm>
            <a:off x="844550" y="2201726"/>
            <a:ext cx="10502900" cy="2454548"/>
          </a:xfrm>
          <a:prstGeom prst="rect">
            <a:avLst/>
          </a:prstGeom>
          <a:solidFill>
            <a:srgbClr val="FFFFFF"/>
          </a:solidFill>
          <a:effectLst>
            <a:outerShdw sx="100000" sy="100000" kx="0" ky="0" algn="b" rotWithShape="0" blurRad="190500" dist="190500" dir="5400000">
              <a:srgbClr val="000000"/>
            </a:outerShdw>
          </a:effectLst>
        </p:spPr>
        <p:txBody>
          <a:bodyPr/>
          <a:lstStyle/>
          <a:p>
            <a:pPr marL="0" indent="0" algn="ctr" defTabSz="321944">
              <a:spcBef>
                <a:spcPts val="2300"/>
              </a:spcBef>
              <a:buSzTx/>
              <a:buNone/>
              <a:defRPr sz="3743"/>
            </a:pPr>
            <a:r>
              <a:t>‘Planguage’ suggests a number of practical tools, for collecting individual estimates;</a:t>
            </a:r>
          </a:p>
          <a:p>
            <a:pPr marL="0" indent="0" algn="ctr" defTabSz="321944">
              <a:spcBef>
                <a:spcPts val="2300"/>
              </a:spcBef>
              <a:buSzTx/>
              <a:buNone/>
              <a:defRPr sz="3743"/>
            </a:pPr>
            <a:r>
              <a:t> and for making sense, of a set of them, together.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629"/>
                                        </p:tgtEl>
                                        <p:attrNameLst>
                                          <p:attrName>style.visibility</p:attrName>
                                        </p:attrNameLst>
                                      </p:cBhvr>
                                      <p:to>
                                        <p:strVal val="visible"/>
                                      </p:to>
                                    </p:set>
                                    <p:anim calcmode="lin" valueType="num">
                                      <p:cBhvr>
                                        <p:cTn id="7" dur="300" fill="hold"/>
                                        <p:tgtEl>
                                          <p:spTgt spid="629"/>
                                        </p:tgtEl>
                                        <p:attrNameLst>
                                          <p:attrName>ppt_w</p:attrName>
                                        </p:attrNameLst>
                                      </p:cBhvr>
                                      <p:tavLst>
                                        <p:tav tm="0">
                                          <p:val>
                                            <p:fltVal val="0"/>
                                          </p:val>
                                        </p:tav>
                                        <p:tav tm="100000">
                                          <p:val>
                                            <p:strVal val="#ppt_w"/>
                                          </p:val>
                                        </p:tav>
                                      </p:tavLst>
                                    </p:anim>
                                    <p:anim calcmode="lin" valueType="num">
                                      <p:cBhvr>
                                        <p:cTn id="8" dur="300" fill="hold"/>
                                        <p:tgtEl>
                                          <p:spTgt spid="62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29" grpId="1"/>
    </p:bldLst>
  </p:timing>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1" name="Shape 631"/>
          <p:cNvSpPr/>
          <p:nvPr>
            <p:ph type="title"/>
          </p:nvPr>
        </p:nvSpPr>
        <p:spPr>
          <a:xfrm>
            <a:off x="0" y="0"/>
            <a:ext cx="12192001" cy="1073953"/>
          </a:xfrm>
          <a:prstGeom prst="rect">
            <a:avLst/>
          </a:prstGeom>
        </p:spPr>
        <p:txBody>
          <a:bodyPr/>
          <a:lstStyle/>
          <a:p>
            <a:pPr/>
            <a:r>
              <a:t>4. Really Reliable Risk Wrangling</a:t>
            </a:r>
          </a:p>
        </p:txBody>
      </p:sp>
      <p:sp>
        <p:nvSpPr>
          <p:cNvPr id="632" name="Shape 632"/>
          <p:cNvSpPr/>
          <p:nvPr/>
        </p:nvSpPr>
        <p:spPr>
          <a:xfrm>
            <a:off x="368758"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633" name="Shape 633"/>
          <p:cNvSpPr/>
          <p:nvPr/>
        </p:nvSpPr>
        <p:spPr>
          <a:xfrm>
            <a:off x="65230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634" name="Screen Shot 2016-04-15 at 02.49.02.png"/>
          <p:cNvPicPr>
            <a:picLocks noChangeAspect="1"/>
          </p:cNvPicPr>
          <p:nvPr/>
        </p:nvPicPr>
        <p:blipFill>
          <a:blip r:embed="rId2">
            <a:extLst/>
          </a:blip>
          <a:stretch>
            <a:fillRect/>
          </a:stretch>
        </p:blipFill>
        <p:spPr>
          <a:xfrm>
            <a:off x="368758" y="2559180"/>
            <a:ext cx="5419040" cy="2746637"/>
          </a:xfrm>
          <a:prstGeom prst="rect">
            <a:avLst/>
          </a:prstGeom>
          <a:ln w="12700">
            <a:miter lim="400000"/>
          </a:ln>
        </p:spPr>
      </p:pic>
      <p:pic>
        <p:nvPicPr>
          <p:cNvPr id="635" name="Screen Shot 2016-04-15 at 02.51.27.png"/>
          <p:cNvPicPr>
            <a:picLocks noChangeAspect="1"/>
          </p:cNvPicPr>
          <p:nvPr/>
        </p:nvPicPr>
        <p:blipFill>
          <a:blip r:embed="rId3">
            <a:extLst/>
          </a:blip>
          <a:stretch>
            <a:fillRect/>
          </a:stretch>
        </p:blipFill>
        <p:spPr>
          <a:xfrm>
            <a:off x="6523052" y="2559180"/>
            <a:ext cx="4893265" cy="2746637"/>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7" name="Screen Shot 2016-04-15 at 02.49.02.png"/>
          <p:cNvPicPr>
            <a:picLocks noChangeAspect="1"/>
          </p:cNvPicPr>
          <p:nvPr/>
        </p:nvPicPr>
        <p:blipFill>
          <a:blip r:embed="rId2">
            <a:extLst/>
          </a:blip>
          <a:stretch>
            <a:fillRect/>
          </a:stretch>
        </p:blipFill>
        <p:spPr>
          <a:xfrm>
            <a:off x="0" y="1066800"/>
            <a:ext cx="12192001" cy="6179508"/>
          </a:xfrm>
          <a:prstGeom prst="rect">
            <a:avLst/>
          </a:prstGeom>
          <a:ln w="12700">
            <a:miter lim="400000"/>
          </a:ln>
        </p:spPr>
      </p:pic>
      <p:sp>
        <p:nvSpPr>
          <p:cNvPr id="638" name="Shape 638"/>
          <p:cNvSpPr/>
          <p:nvPr>
            <p:ph type="title"/>
          </p:nvPr>
        </p:nvSpPr>
        <p:spPr>
          <a:xfrm>
            <a:off x="0" y="1066800"/>
            <a:ext cx="12192000" cy="1143000"/>
          </a:xfrm>
          <a:prstGeom prst="rect">
            <a:avLst/>
          </a:prstGeom>
        </p:spPr>
        <p:txBody>
          <a:bodyPr/>
          <a:lstStyle/>
          <a:p>
            <a:pPr/>
            <a:r>
              <a:t>Power Planning Principles. Risk </a:t>
            </a:r>
          </a:p>
        </p:txBody>
      </p:sp>
      <p:sp>
        <p:nvSpPr>
          <p:cNvPr id="639" name="Shape 639"/>
          <p:cNvSpPr/>
          <p:nvPr>
            <p:ph type="body" sz="half" idx="1"/>
          </p:nvPr>
        </p:nvSpPr>
        <p:spPr>
          <a:xfrm>
            <a:off x="267996" y="2209800"/>
            <a:ext cx="5618887" cy="4648200"/>
          </a:xfrm>
          <a:prstGeom prst="rect">
            <a:avLst/>
          </a:prstGeom>
        </p:spPr>
        <p:txBody>
          <a:bodyPr/>
          <a:lstStyle/>
          <a:p>
            <a:pPr marL="416052" indent="-416052" defTabSz="375602">
              <a:spcBef>
                <a:spcPts val="1600"/>
              </a:spcBef>
              <a:buSzPct val="100000"/>
              <a:buAutoNum type="arabicPeriod" startAt="1"/>
              <a:defRPr sz="2366"/>
            </a:pPr>
            <a:r>
              <a:t>All detailed elements of planning contain risk</a:t>
            </a:r>
          </a:p>
          <a:p>
            <a:pPr marL="416052" indent="-416052" defTabSz="375602">
              <a:spcBef>
                <a:spcPts val="1600"/>
              </a:spcBef>
              <a:buSzPct val="100000"/>
              <a:buAutoNum type="arabicPeriod" startAt="1"/>
              <a:defRPr sz="2366"/>
            </a:pPr>
            <a:r>
              <a:t>Risk management is the job of every engineer at all times. (Ericsson Policy)</a:t>
            </a:r>
          </a:p>
          <a:p>
            <a:pPr marL="416052" indent="-416052" defTabSz="375602">
              <a:spcBef>
                <a:spcPts val="1600"/>
              </a:spcBef>
              <a:buSzPct val="100000"/>
              <a:buAutoNum type="arabicPeriod" startAt="1"/>
              <a:defRPr sz="2366"/>
            </a:pPr>
            <a:r>
              <a:t>Risks need to be captured, integrated with all planning, made transparent, and ultimately mitigated by further planning or actions.</a:t>
            </a:r>
          </a:p>
          <a:p>
            <a:pPr marL="416052" indent="-416052" defTabSz="375602">
              <a:spcBef>
                <a:spcPts val="1600"/>
              </a:spcBef>
              <a:buSzPct val="100000"/>
              <a:buAutoNum type="arabicPeriod" startAt="1"/>
              <a:defRPr sz="2366"/>
            </a:pPr>
            <a:r>
              <a:t>Risks occur at all stages of planning, development, integration, delivery, external changes and life cycle.</a:t>
            </a:r>
          </a:p>
        </p:txBody>
      </p:sp>
      <p:sp>
        <p:nvSpPr>
          <p:cNvPr id="640" name="Shape 640"/>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4. Really Reliable Risk Wrangling</a:t>
            </a:r>
          </a:p>
        </p:txBody>
      </p:sp>
      <p:sp>
        <p:nvSpPr>
          <p:cNvPr id="641" name="Shape 641"/>
          <p:cNvSpPr/>
          <p:nvPr/>
        </p:nvSpPr>
        <p:spPr>
          <a:xfrm>
            <a:off x="7716249" y="3802861"/>
            <a:ext cx="1448572" cy="694836"/>
          </a:xfrm>
          <a:prstGeom prst="wedgeEllipseCallout">
            <a:avLst>
              <a:gd name="adj1" fmla="val -49147"/>
              <a:gd name="adj2" fmla="val 120667"/>
            </a:avLst>
          </a:prstGeom>
          <a:blipFill>
            <a:blip r:embed="rId3"/>
          </a:blipFill>
          <a:ln w="12700">
            <a:miter lim="400000"/>
          </a:ln>
          <a:effectLst>
            <a:outerShdw sx="100000" sy="100000" kx="0" ky="0" algn="b" rotWithShape="0" blurRad="12700" dist="0" dir="0">
              <a:srgbClr val="000000">
                <a:alpha val="50000"/>
              </a:srgbClr>
            </a:outerShdw>
          </a:effectLst>
          <a:extLst>
            <a:ext uri="{C572A759-6A51-4108-AA02-DFA0A04FC94B}">
              <ma14:wrappingTextBoxFlag xmlns:ma14="http://schemas.microsoft.com/office/mac/drawingml/2011/main" val="1"/>
            </a:ext>
          </a:extLst>
        </p:spPr>
        <p:txBody>
          <a:bodyPr lIns="35718" tIns="35718" rIns="35718" bIns="35718" anchor="ctr"/>
          <a:lstStyle>
            <a:lvl1pPr defTabSz="584200">
              <a:defRPr b="1" sz="1400">
                <a:latin typeface="Helvetica"/>
                <a:ea typeface="Helvetica"/>
                <a:cs typeface="Helvetica"/>
                <a:sym typeface="Helvetica"/>
              </a:defRPr>
            </a:lvl1pPr>
          </a:lstStyle>
          <a:p>
            <a:pPr/>
            <a:r>
              <a:t>SOURCE</a:t>
            </a:r>
          </a:p>
        </p:txBody>
      </p:sp>
      <p:sp>
        <p:nvSpPr>
          <p:cNvPr id="642" name="Shape 642"/>
          <p:cNvSpPr/>
          <p:nvPr/>
        </p:nvSpPr>
        <p:spPr>
          <a:xfrm>
            <a:off x="9452742" y="3790058"/>
            <a:ext cx="1029489" cy="862146"/>
          </a:xfrm>
          <a:prstGeom prst="roundRect">
            <a:avLst>
              <a:gd name="adj" fmla="val 20623"/>
            </a:avLst>
          </a:prstGeom>
          <a:blipFill>
            <a:blip r:embed="rId4"/>
          </a:blipFill>
          <a:ln w="12700">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lIns="35718" tIns="35718" rIns="35718" bIns="35718" anchor="ctr"/>
          <a:lstStyle>
            <a:lvl1pPr defTabSz="584200">
              <a:defRPr b="1" sz="1400">
                <a:latin typeface="Helvetica"/>
                <a:ea typeface="Helvetica"/>
                <a:cs typeface="Helvetica"/>
                <a:sym typeface="Helvetica"/>
              </a:defRPr>
            </a:lvl1pPr>
          </a:lstStyle>
          <a:p>
            <a:pPr/>
            <a:r>
              <a:t>Estimate</a:t>
            </a:r>
          </a:p>
        </p:txBody>
      </p:sp>
      <p:sp>
        <p:nvSpPr>
          <p:cNvPr id="643" name="Shape 643"/>
          <p:cNvSpPr/>
          <p:nvPr/>
        </p:nvSpPr>
        <p:spPr>
          <a:xfrm>
            <a:off x="10975157" y="3623259"/>
            <a:ext cx="1049405" cy="1325775"/>
          </a:xfrm>
          <a:prstGeom prst="roundRect">
            <a:avLst>
              <a:gd name="adj" fmla="val 16943"/>
            </a:avLst>
          </a:prstGeom>
          <a:blipFill>
            <a:blip r:embed="rId4"/>
          </a:blipFill>
          <a:ln w="12700">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lIns="35718" tIns="35718" rIns="35718" bIns="35718" anchor="ctr"/>
          <a:lstStyle/>
          <a:p>
            <a:pPr defTabSz="584200">
              <a:defRPr b="1" sz="1400">
                <a:latin typeface="Helvetica"/>
                <a:ea typeface="Helvetica"/>
                <a:cs typeface="Helvetica"/>
                <a:sym typeface="Helvetica"/>
              </a:defRPr>
            </a:pPr>
            <a:r>
              <a:t>± </a:t>
            </a:r>
            <a:r>
              <a:rPr sz="1100"/>
              <a:t>Uncertainty</a:t>
            </a:r>
            <a:endParaRPr sz="1100"/>
          </a:p>
          <a:p>
            <a:pPr defTabSz="584200">
              <a:defRPr b="1" sz="1400">
                <a:latin typeface="Helvetica"/>
                <a:ea typeface="Helvetica"/>
                <a:cs typeface="Helvetica"/>
                <a:sym typeface="Helvetica"/>
              </a:defRPr>
            </a:pPr>
            <a:r>
              <a:rPr sz="1100"/>
              <a:t>or </a:t>
            </a:r>
            <a:endParaRPr sz="1100"/>
          </a:p>
          <a:p>
            <a:pPr defTabSz="584200">
              <a:defRPr b="1" sz="1400">
                <a:latin typeface="Helvetica"/>
                <a:ea typeface="Helvetica"/>
                <a:cs typeface="Helvetica"/>
                <a:sym typeface="Helvetica"/>
              </a:defRPr>
            </a:pPr>
            <a:r>
              <a:rPr sz="1100"/>
              <a:t>Range</a:t>
            </a:r>
            <a:endParaRPr sz="1100"/>
          </a:p>
        </p:txBody>
      </p:sp>
      <p:pic>
        <p:nvPicPr>
          <p:cNvPr id="644" name=""/>
          <p:cNvPicPr>
            <a:picLocks noChangeAspect="0"/>
          </p:cNvPicPr>
          <p:nvPr/>
        </p:nvPicPr>
        <p:blipFill>
          <a:blip r:embed="rId5">
            <a:extLst/>
          </a:blip>
          <a:stretch>
            <a:fillRect/>
          </a:stretch>
        </p:blipFill>
        <p:spPr>
          <a:xfrm>
            <a:off x="6898144" y="4413749"/>
            <a:ext cx="2582905" cy="612745"/>
          </a:xfrm>
          <a:prstGeom prst="rect">
            <a:avLst/>
          </a:prstGeom>
        </p:spPr>
      </p:pic>
      <p:pic>
        <p:nvPicPr>
          <p:cNvPr id="646" name=""/>
          <p:cNvPicPr>
            <a:picLocks noChangeAspect="0"/>
          </p:cNvPicPr>
          <p:nvPr/>
        </p:nvPicPr>
        <p:blipFill>
          <a:blip r:embed="rId6">
            <a:extLst/>
          </a:blip>
          <a:stretch>
            <a:fillRect/>
          </a:stretch>
        </p:blipFill>
        <p:spPr>
          <a:xfrm>
            <a:off x="6996664" y="3349898"/>
            <a:ext cx="4010252" cy="608437"/>
          </a:xfrm>
          <a:prstGeom prst="rect">
            <a:avLst/>
          </a:prstGeom>
        </p:spPr>
      </p:pic>
      <p:sp>
        <p:nvSpPr>
          <p:cNvPr id="648" name="Shape 648"/>
          <p:cNvSpPr/>
          <p:nvPr/>
        </p:nvSpPr>
        <p:spPr>
          <a:xfrm>
            <a:off x="6077268" y="3790058"/>
            <a:ext cx="1448775" cy="698507"/>
          </a:xfrm>
          <a:prstGeom prst="wedgeEllipseCallout">
            <a:avLst>
              <a:gd name="adj1" fmla="val 25713"/>
              <a:gd name="adj2" fmla="val 128557"/>
            </a:avLst>
          </a:prstGeom>
          <a:blipFill>
            <a:blip r:embed="rId3"/>
          </a:blipFill>
          <a:ln w="12700">
            <a:miter lim="400000"/>
          </a:ln>
          <a:effectLst>
            <a:outerShdw sx="100000" sy="100000" kx="0" ky="0" algn="b" rotWithShape="0" blurRad="12700" dist="0" dir="0">
              <a:srgbClr val="000000">
                <a:alpha val="50000"/>
              </a:srgbClr>
            </a:outerShdw>
          </a:effectLst>
          <a:extLst>
            <a:ext uri="{C572A759-6A51-4108-AA02-DFA0A04FC94B}">
              <ma14:wrappingTextBoxFlag xmlns:ma14="http://schemas.microsoft.com/office/mac/drawingml/2011/main" val="1"/>
            </a:ext>
          </a:extLst>
        </p:spPr>
        <p:txBody>
          <a:bodyPr lIns="35718" tIns="35718" rIns="35718" bIns="35718" anchor="ctr"/>
          <a:lstStyle>
            <a:lvl1pPr defTabSz="584200">
              <a:defRPr b="1" sz="1400">
                <a:latin typeface="Helvetica"/>
                <a:ea typeface="Helvetica"/>
                <a:cs typeface="Helvetica"/>
                <a:sym typeface="Helvetica"/>
              </a:defRPr>
            </a:lvl1pPr>
          </a:lstStyle>
          <a:p>
            <a:pPr/>
            <a:r>
              <a:t>EVIDENCE</a:t>
            </a:r>
          </a:p>
        </p:txBody>
      </p:sp>
      <p:pic>
        <p:nvPicPr>
          <p:cNvPr id="649" name="image1.png"/>
          <p:cNvPicPr>
            <a:picLocks noChangeAspect="1"/>
          </p:cNvPicPr>
          <p:nvPr/>
        </p:nvPicPr>
        <p:blipFill>
          <a:blip r:embed="rId7">
            <a:extLst/>
          </a:blip>
          <a:stretch>
            <a:fillRect/>
          </a:stretch>
        </p:blipFill>
        <p:spPr>
          <a:xfrm>
            <a:off x="9657667" y="6342963"/>
            <a:ext cx="1410385" cy="3967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xit" nodeType="afterEffect" presetSubtype="0" presetID="1" grpId="1" fill="hold">
                                  <p:stCondLst>
                                    <p:cond delay="0"/>
                                  </p:stCondLst>
                                  <p:iterate type="el" backwards="0">
                                    <p:tmAbs val="0"/>
                                  </p:iterate>
                                  <p:childTnLst>
                                    <p:set>
                                      <p:cBhvr>
                                        <p:cTn id="6" fill="hold">
                                          <p:stCondLst>
                                            <p:cond delay="0"/>
                                          </p:stCondLst>
                                        </p:cTn>
                                        <p:tgtEl>
                                          <p:spTgt spid="6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37" grpId="1"/>
    </p:bldLst>
  </p:timing>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51" name="Screen Shot 2015-11-12 at 01.17.44.png"/>
          <p:cNvPicPr>
            <a:picLocks noChangeAspect="1"/>
          </p:cNvPicPr>
          <p:nvPr/>
        </p:nvPicPr>
        <p:blipFill>
          <a:blip r:embed="rId2">
            <a:extLst/>
          </a:blip>
          <a:stretch>
            <a:fillRect/>
          </a:stretch>
        </p:blipFill>
        <p:spPr>
          <a:xfrm>
            <a:off x="1528772" y="235879"/>
            <a:ext cx="9134456" cy="6858001"/>
          </a:xfrm>
          <a:prstGeom prst="rect">
            <a:avLst/>
          </a:prstGeom>
          <a:ln w="12700">
            <a:miter lim="400000"/>
          </a:ln>
        </p:spPr>
      </p:pic>
      <p:sp>
        <p:nvSpPr>
          <p:cNvPr id="652" name="Shape 652"/>
          <p:cNvSpPr/>
          <p:nvPr/>
        </p:nvSpPr>
        <p:spPr>
          <a:xfrm>
            <a:off x="5109425" y="110875"/>
            <a:ext cx="6895307" cy="1903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41" y="0"/>
                </a:moveTo>
                <a:cubicBezTo>
                  <a:pt x="4232" y="0"/>
                  <a:pt x="4142" y="323"/>
                  <a:pt x="4142" y="721"/>
                </a:cubicBezTo>
                <a:lnTo>
                  <a:pt x="4142" y="12379"/>
                </a:lnTo>
                <a:lnTo>
                  <a:pt x="0" y="21600"/>
                </a:lnTo>
                <a:lnTo>
                  <a:pt x="4957" y="14415"/>
                </a:lnTo>
                <a:lnTo>
                  <a:pt x="21401" y="14415"/>
                </a:lnTo>
                <a:cubicBezTo>
                  <a:pt x="21511" y="14415"/>
                  <a:pt x="21600" y="14092"/>
                  <a:pt x="21600" y="13694"/>
                </a:cubicBezTo>
                <a:lnTo>
                  <a:pt x="21600" y="721"/>
                </a:lnTo>
                <a:cubicBezTo>
                  <a:pt x="21600" y="323"/>
                  <a:pt x="21511" y="0"/>
                  <a:pt x="21401" y="0"/>
                </a:cubicBezTo>
                <a:lnTo>
                  <a:pt x="4341" y="0"/>
                </a:lnTo>
                <a:close/>
              </a:path>
            </a:pathLst>
          </a:custGeom>
          <a:blipFill>
            <a:blip r:embed="rId3"/>
          </a:blipFill>
          <a:ln w="12700">
            <a:miter lim="400000"/>
          </a:ln>
          <a:extLst>
            <a:ext uri="{C572A759-6A51-4108-AA02-DFA0A04FC94B}">
              <ma14:wrappingTextBoxFlag xmlns:ma14="http://schemas.microsoft.com/office/mac/drawingml/2011/main" val="1"/>
            </a:ext>
          </a:extLst>
        </p:spPr>
        <p:txBody>
          <a:bodyPr lIns="25400" tIns="25400" rIns="25400" bIns="25400" anchor="ctr"/>
          <a:lstStyle/>
          <a:p>
            <a:pPr>
              <a:defRPr sz="2000"/>
            </a:pPr>
            <a:r>
              <a:t>Every estimate will have a different ‘credibility’</a:t>
            </a:r>
          </a:p>
          <a:p>
            <a:pPr>
              <a:defRPr sz="2000"/>
            </a:pPr>
            <a:r>
              <a:t>but we can document the level of credibility</a:t>
            </a:r>
          </a:p>
          <a:p>
            <a:pPr>
              <a:defRPr sz="2000"/>
            </a:pPr>
            <a:r>
              <a:t>and use it to understand risk levels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aphicFrame>
        <p:nvGraphicFramePr>
          <p:cNvPr id="654" name="Table 654"/>
          <p:cNvGraphicFramePr/>
          <p:nvPr/>
        </p:nvGraphicFramePr>
        <p:xfrm>
          <a:off x="159509" y="1988694"/>
          <a:ext cx="7090343" cy="4856606"/>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1141571"/>
                <a:gridCol w="1314589"/>
                <a:gridCol w="1150679"/>
                <a:gridCol w="1851356"/>
                <a:gridCol w="1632145"/>
              </a:tblGrid>
              <a:tr h="927081">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 of Defects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 of Pages</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Defects/ Page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 Change in DPP</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527920">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0.3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312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31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10.06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 </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527920">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0.5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209</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44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4.75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-53%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527920">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0.6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247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60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4.12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-13%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527920">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0.7</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114</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33</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3.45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-16%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527920">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0.8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38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1.18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-66%</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527920">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45</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0.22</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-81%</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r h="762000">
                <a:tc gridSpan="4">
                  <a:txBody>
                    <a:bodyPr/>
                    <a:lstStyle/>
                    <a:p>
                      <a:pPr algn="l" defTabSz="457200">
                        <a:tabLst>
                          <a:tab pos="2514600" algn="r"/>
                        </a:tabLst>
                        <a:defRPr sz="1800">
                          <a:solidFill>
                            <a:srgbClr val="000000"/>
                          </a:solidFill>
                        </a:defRPr>
                      </a:pPr>
                      <a:r>
                        <a:rPr sz="2500">
                          <a:latin typeface="Helvetica"/>
                          <a:ea typeface="Helvetica"/>
                          <a:cs typeface="Helvetica"/>
                          <a:sym typeface="Helvetica"/>
                        </a:rPr>
                        <a:t>Overall % change in DPP revision 0.3 to 1.0:</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c hMerge="1">
                  <a:tcPr/>
                </a:tc>
                <a:tc hMerge="1">
                  <a:tcPr/>
                </a:tc>
                <a:tc hMerge="1">
                  <a:tcPr/>
                </a:tc>
                <a:tc>
                  <a:txBody>
                    <a:bodyPr/>
                    <a:lstStyle/>
                    <a:p>
                      <a:pPr algn="l" defTabSz="457200">
                        <a:tabLst>
                          <a:tab pos="2514600" algn="r"/>
                        </a:tabLst>
                        <a:defRPr sz="1800">
                          <a:solidFill>
                            <a:srgbClr val="000000"/>
                          </a:solidFill>
                        </a:defRPr>
                      </a:pPr>
                      <a:r>
                        <a:rPr sz="2500">
                          <a:latin typeface="Helvetica"/>
                          <a:ea typeface="Helvetica"/>
                          <a:cs typeface="Helvetica"/>
                          <a:sym typeface="Helvetica"/>
                        </a:rPr>
                        <a:t>-98%</a:t>
                      </a:r>
                    </a:p>
                  </a:txBody>
                  <a:tcPr marL="0" marR="0" marT="0" marB="0" anchor="t" anchorCtr="0" horzOverflow="overflow">
                    <a:lnL w="12700">
                      <a:solidFill>
                        <a:srgbClr val="000000"/>
                      </a:solidFill>
                    </a:lnL>
                    <a:lnR w="12700">
                      <a:solidFill>
                        <a:srgbClr val="000000"/>
                      </a:solidFill>
                    </a:lnR>
                    <a:lnT w="12700">
                      <a:solidFill>
                        <a:srgbClr val="000000"/>
                      </a:solidFill>
                    </a:lnT>
                    <a:lnB w="12700">
                      <a:solidFill>
                        <a:srgbClr val="000000"/>
                      </a:solidFill>
                    </a:lnB>
                    <a:solidFill>
                      <a:srgbClr val="FFFFFF"/>
                    </a:solidFill>
                  </a:tcPr>
                </a:tc>
              </a:tr>
            </a:tbl>
          </a:graphicData>
        </a:graphic>
      </p:graphicFrame>
      <p:sp>
        <p:nvSpPr>
          <p:cNvPr id="655" name="Shape 655"/>
          <p:cNvSpPr/>
          <p:nvPr>
            <p:ph type="title"/>
          </p:nvPr>
        </p:nvSpPr>
        <p:spPr>
          <a:xfrm>
            <a:off x="0" y="-1"/>
            <a:ext cx="12192000" cy="956356"/>
          </a:xfrm>
          <a:prstGeom prst="rect">
            <a:avLst/>
          </a:prstGeom>
        </p:spPr>
        <p:txBody>
          <a:bodyPr/>
          <a:lstStyle/>
          <a:p>
            <a:pPr/>
            <a:r>
              <a:t>A 2011 Intel Example</a:t>
            </a:r>
          </a:p>
        </p:txBody>
      </p:sp>
      <p:sp>
        <p:nvSpPr>
          <p:cNvPr id="656" name="Shape 656"/>
          <p:cNvSpPr/>
          <p:nvPr/>
        </p:nvSpPr>
        <p:spPr>
          <a:xfrm>
            <a:off x="7428984" y="2120900"/>
            <a:ext cx="4524377" cy="4102100"/>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marL="422030" indent="-422030" algn="l">
              <a:buSzPct val="100000"/>
              <a:buAutoNum type="arabicPeriod" startAt="1"/>
              <a:defRPr sz="2400"/>
            </a:pPr>
            <a:r>
              <a:t>Scope delivered at the Alpha milestone increased 300%, released scope up 233%</a:t>
            </a:r>
          </a:p>
          <a:p>
            <a:pPr marL="422030" indent="-422030" algn="l">
              <a:buSzPct val="100000"/>
              <a:buAutoNum type="arabicPeriod" startAt="1"/>
              <a:defRPr sz="2400"/>
            </a:pPr>
            <a:r>
              <a:t>SW defects reduced by ~50%</a:t>
            </a:r>
          </a:p>
          <a:p>
            <a:pPr marL="422030" indent="-422030" algn="l">
              <a:buSzPct val="100000"/>
              <a:buAutoNum type="arabicPeriod" startAt="1"/>
              <a:defRPr sz="2400"/>
            </a:pPr>
            <a:r>
              <a:t>Defects that did occur were resolved in far less time on average</a:t>
            </a:r>
          </a:p>
        </p:txBody>
      </p:sp>
      <p:sp>
        <p:nvSpPr>
          <p:cNvPr id="657" name="Shape 657"/>
          <p:cNvSpPr/>
          <p:nvPr/>
        </p:nvSpPr>
        <p:spPr>
          <a:xfrm>
            <a:off x="271098" y="956354"/>
            <a:ext cx="11460391" cy="7874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lvl1pPr algn="l">
              <a:defRPr sz="2400"/>
            </a:lvl1pPr>
          </a:lstStyle>
          <a:p>
            <a:pPr/>
            <a:r>
              <a:t>Application of Specification Quality Control by a SW team resulted in the following defect density reduction in requirements over several months:</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9" name="Shape 659"/>
          <p:cNvSpPr/>
          <p:nvPr>
            <p:ph type="title"/>
          </p:nvPr>
        </p:nvSpPr>
        <p:spPr>
          <a:prstGeom prst="rect">
            <a:avLst/>
          </a:prstGeom>
        </p:spPr>
        <p:txBody>
          <a:bodyPr/>
          <a:lstStyle/>
          <a:p>
            <a:pPr/>
            <a:r>
              <a:t>Key Principle</a:t>
            </a:r>
          </a:p>
        </p:txBody>
      </p:sp>
      <p:sp>
        <p:nvSpPr>
          <p:cNvPr id="660" name="Shape 660"/>
          <p:cNvSpPr/>
          <p:nvPr>
            <p:ph type="body" idx="1"/>
          </p:nvPr>
        </p:nvSpPr>
        <p:spPr>
          <a:xfrm>
            <a:off x="844550" y="1955250"/>
            <a:ext cx="10502900" cy="4267750"/>
          </a:xfrm>
          <a:prstGeom prst="rect">
            <a:avLst/>
          </a:prstGeom>
        </p:spPr>
        <p:txBody>
          <a:bodyPr/>
          <a:lstStyle>
            <a:lvl1pPr marL="0" indent="0" algn="ctr">
              <a:spcBef>
                <a:spcPts val="1800"/>
              </a:spcBef>
              <a:buSzTx/>
              <a:buNone/>
              <a:defRPr sz="3900"/>
            </a:lvl1pPr>
          </a:lstStyle>
          <a:p>
            <a:pPr/>
            <a:r>
              <a:t>Risks need to be captured, integrated with all planning, made transparent, and ultimately mitigated by further planning or actions.</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2" name="Shape 662"/>
          <p:cNvSpPr/>
          <p:nvPr>
            <p:ph type="title"/>
          </p:nvPr>
        </p:nvSpPr>
        <p:spPr>
          <a:xfrm>
            <a:off x="0" y="0"/>
            <a:ext cx="12192001" cy="1073953"/>
          </a:xfrm>
          <a:prstGeom prst="rect">
            <a:avLst/>
          </a:prstGeom>
        </p:spPr>
        <p:txBody>
          <a:bodyPr/>
          <a:lstStyle/>
          <a:p>
            <a:pPr/>
            <a:r>
              <a:t>4. Really Reliable Risk Wrangling</a:t>
            </a:r>
          </a:p>
        </p:txBody>
      </p:sp>
      <p:sp>
        <p:nvSpPr>
          <p:cNvPr id="663" name="Shape 663"/>
          <p:cNvSpPr/>
          <p:nvPr/>
        </p:nvSpPr>
        <p:spPr>
          <a:xfrm>
            <a:off x="368758"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664" name="Shape 664"/>
          <p:cNvSpPr/>
          <p:nvPr/>
        </p:nvSpPr>
        <p:spPr>
          <a:xfrm>
            <a:off x="65230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665" name="Screen Shot 2016-04-15 at 02.49.02.png"/>
          <p:cNvPicPr>
            <a:picLocks noChangeAspect="1"/>
          </p:cNvPicPr>
          <p:nvPr/>
        </p:nvPicPr>
        <p:blipFill>
          <a:blip r:embed="rId2">
            <a:extLst/>
          </a:blip>
          <a:stretch>
            <a:fillRect/>
          </a:stretch>
        </p:blipFill>
        <p:spPr>
          <a:xfrm>
            <a:off x="368758" y="2559180"/>
            <a:ext cx="5419040" cy="2746637"/>
          </a:xfrm>
          <a:prstGeom prst="rect">
            <a:avLst/>
          </a:prstGeom>
          <a:ln w="12700">
            <a:miter lim="400000"/>
          </a:ln>
        </p:spPr>
      </p:pic>
      <p:pic>
        <p:nvPicPr>
          <p:cNvPr id="666" name="Screen Shot 2016-04-15 at 02.51.27.png"/>
          <p:cNvPicPr>
            <a:picLocks noChangeAspect="1"/>
          </p:cNvPicPr>
          <p:nvPr/>
        </p:nvPicPr>
        <p:blipFill>
          <a:blip r:embed="rId3">
            <a:extLst/>
          </a:blip>
          <a:stretch>
            <a:fillRect/>
          </a:stretch>
        </p:blipFill>
        <p:spPr>
          <a:xfrm>
            <a:off x="6523052" y="2559180"/>
            <a:ext cx="4893265" cy="2746637"/>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8" name="Shape 668"/>
          <p:cNvSpPr/>
          <p:nvPr>
            <p:ph type="title"/>
          </p:nvPr>
        </p:nvSpPr>
        <p:spPr>
          <a:xfrm>
            <a:off x="0" y="1031954"/>
            <a:ext cx="12192000" cy="1143001"/>
          </a:xfrm>
          <a:prstGeom prst="rect">
            <a:avLst/>
          </a:prstGeom>
        </p:spPr>
        <p:txBody>
          <a:bodyPr/>
          <a:lstStyle>
            <a:lvl1pPr>
              <a:defRPr sz="5000"/>
            </a:lvl1pPr>
          </a:lstStyle>
          <a:p>
            <a:pPr/>
            <a:r>
              <a:t>Power Planning Practices - Risks</a:t>
            </a:r>
          </a:p>
        </p:txBody>
      </p:sp>
      <p:sp>
        <p:nvSpPr>
          <p:cNvPr id="669" name="Shape 669"/>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4. Really Reliable Risk Wrangling</a:t>
            </a:r>
          </a:p>
        </p:txBody>
      </p:sp>
      <p:grpSp>
        <p:nvGrpSpPr>
          <p:cNvPr id="689" name="Group 689"/>
          <p:cNvGrpSpPr/>
          <p:nvPr/>
        </p:nvGrpSpPr>
        <p:grpSpPr>
          <a:xfrm>
            <a:off x="6780279" y="2755754"/>
            <a:ext cx="4841852" cy="6395112"/>
            <a:chOff x="0" y="0"/>
            <a:chExt cx="4841851" cy="6395110"/>
          </a:xfrm>
        </p:grpSpPr>
        <p:sp>
          <p:nvSpPr>
            <p:cNvPr id="670" name="Shape 670"/>
            <p:cNvSpPr/>
            <p:nvPr/>
          </p:nvSpPr>
          <p:spPr>
            <a:xfrm>
              <a:off x="62507" y="121335"/>
              <a:ext cx="1500573" cy="723480"/>
            </a:xfrm>
            <a:prstGeom prst="wedgeEllipseCallout">
              <a:avLst>
                <a:gd name="adj1" fmla="val -49143"/>
                <a:gd name="adj2" fmla="val 120667"/>
              </a:avLst>
            </a:prstGeom>
            <a:blipFill rotWithShape="1">
              <a:blip r:embed="rId2"/>
              <a:srcRect l="0" t="0" r="0" b="0"/>
              <a:tile tx="0" ty="0" sx="100000" sy="100000" flip="none" algn="tl"/>
            </a:blipFill>
            <a:ln w="12700" cap="flat">
              <a:noFill/>
              <a:miter lim="400000"/>
            </a:ln>
            <a:effectLst>
              <a:outerShdw sx="100000" sy="100000" kx="0" ky="0" algn="b" rotWithShape="0" blurRad="127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584200">
                <a:defRPr b="1" sz="1400">
                  <a:latin typeface="Helvetica"/>
                  <a:ea typeface="Helvetica"/>
                  <a:cs typeface="Helvetica"/>
                  <a:sym typeface="Helvetica"/>
                </a:defRPr>
              </a:lvl1pPr>
            </a:lstStyle>
            <a:p>
              <a:pPr/>
              <a:r>
                <a:t>EVIDENCE</a:t>
              </a:r>
            </a:p>
          </p:txBody>
        </p:sp>
        <p:sp>
          <p:nvSpPr>
            <p:cNvPr id="671" name="Shape 671"/>
            <p:cNvSpPr/>
            <p:nvPr/>
          </p:nvSpPr>
          <p:spPr>
            <a:xfrm>
              <a:off x="0" y="1204060"/>
              <a:ext cx="1500362" cy="719678"/>
            </a:xfrm>
            <a:prstGeom prst="wedgeEllipseCallout">
              <a:avLst>
                <a:gd name="adj1" fmla="val -49147"/>
                <a:gd name="adj2" fmla="val 120667"/>
              </a:avLst>
            </a:prstGeom>
            <a:blipFill rotWithShape="1">
              <a:blip r:embed="rId2"/>
              <a:srcRect l="0" t="0" r="0" b="0"/>
              <a:tile tx="0" ty="0" sx="100000" sy="100000" flip="none" algn="tl"/>
            </a:blipFill>
            <a:ln w="12700" cap="flat">
              <a:noFill/>
              <a:miter lim="400000"/>
            </a:ln>
            <a:effectLst>
              <a:outerShdw sx="100000" sy="100000" kx="0" ky="0" algn="b" rotWithShape="0" blurRad="127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584200">
                <a:defRPr b="1" sz="1400">
                  <a:latin typeface="Helvetica"/>
                  <a:ea typeface="Helvetica"/>
                  <a:cs typeface="Helvetica"/>
                  <a:sym typeface="Helvetica"/>
                </a:defRPr>
              </a:lvl1pPr>
            </a:lstStyle>
            <a:p>
              <a:pPr/>
              <a:r>
                <a:t>SOURCE</a:t>
              </a:r>
            </a:p>
          </p:txBody>
        </p:sp>
        <p:sp>
          <p:nvSpPr>
            <p:cNvPr id="672" name="Shape 672"/>
            <p:cNvSpPr/>
            <p:nvPr/>
          </p:nvSpPr>
          <p:spPr>
            <a:xfrm>
              <a:off x="2857500" y="0"/>
              <a:ext cx="1066296" cy="892969"/>
            </a:xfrm>
            <a:prstGeom prst="roundRect">
              <a:avLst>
                <a:gd name="adj" fmla="val 21333"/>
              </a:avLst>
            </a:prstGeom>
            <a:blipFill rotWithShape="1">
              <a:blip r:embed="rId3"/>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584200">
                <a:defRPr b="1" sz="1400">
                  <a:latin typeface="Helvetica"/>
                  <a:ea typeface="Helvetica"/>
                  <a:cs typeface="Helvetica"/>
                  <a:sym typeface="Helvetica"/>
                </a:defRPr>
              </a:lvl1pPr>
            </a:lstStyle>
            <a:p>
              <a:pPr/>
              <a:r>
                <a:t>Estimate</a:t>
              </a:r>
            </a:p>
          </p:txBody>
        </p:sp>
        <p:sp>
          <p:nvSpPr>
            <p:cNvPr id="673" name="Shape 673"/>
            <p:cNvSpPr/>
            <p:nvPr/>
          </p:nvSpPr>
          <p:spPr>
            <a:xfrm>
              <a:off x="2759066" y="1064068"/>
              <a:ext cx="1263164" cy="1143652"/>
            </a:xfrm>
            <a:prstGeom prst="roundRect">
              <a:avLst>
                <a:gd name="adj" fmla="val 18878"/>
              </a:avLst>
            </a:prstGeom>
            <a:blipFill rotWithShape="1">
              <a:blip r:embed="rId3"/>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defTabSz="584200">
                <a:defRPr b="1" sz="1400">
                  <a:latin typeface="Helvetica"/>
                  <a:ea typeface="Helvetica"/>
                  <a:cs typeface="Helvetica"/>
                  <a:sym typeface="Helvetica"/>
                </a:defRPr>
              </a:pPr>
              <a:r>
                <a:t>± </a:t>
              </a:r>
              <a:r>
                <a:rPr sz="1100"/>
                <a:t>Uncertainty</a:t>
              </a:r>
              <a:endParaRPr sz="1100"/>
            </a:p>
            <a:p>
              <a:pPr defTabSz="584200">
                <a:defRPr b="1" sz="1400">
                  <a:latin typeface="Helvetica"/>
                  <a:ea typeface="Helvetica"/>
                  <a:cs typeface="Helvetica"/>
                  <a:sym typeface="Helvetica"/>
                </a:defRPr>
              </a:pPr>
              <a:r>
                <a:rPr sz="1100"/>
                <a:t>or </a:t>
              </a:r>
              <a:endParaRPr sz="1100"/>
            </a:p>
            <a:p>
              <a:pPr defTabSz="584200">
                <a:defRPr b="1" sz="1400">
                  <a:latin typeface="Helvetica"/>
                  <a:ea typeface="Helvetica"/>
                  <a:cs typeface="Helvetica"/>
                  <a:sym typeface="Helvetica"/>
                </a:defRPr>
              </a:pPr>
              <a:r>
                <a:rPr sz="1100"/>
                <a:t>Range</a:t>
              </a:r>
              <a:endParaRPr sz="1100"/>
            </a:p>
          </p:txBody>
        </p:sp>
        <p:sp>
          <p:nvSpPr>
            <p:cNvPr id="674" name="Shape 674"/>
            <p:cNvSpPr/>
            <p:nvPr/>
          </p:nvSpPr>
          <p:spPr>
            <a:xfrm>
              <a:off x="1599739" y="485115"/>
              <a:ext cx="1220996" cy="1"/>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675" name="Shape 675"/>
            <p:cNvSpPr/>
            <p:nvPr/>
          </p:nvSpPr>
          <p:spPr>
            <a:xfrm>
              <a:off x="1602765" y="588714"/>
              <a:ext cx="1219245" cy="532732"/>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676" name="Shape 676"/>
            <p:cNvSpPr/>
            <p:nvPr/>
          </p:nvSpPr>
          <p:spPr>
            <a:xfrm>
              <a:off x="2417346" y="2273373"/>
              <a:ext cx="2074549" cy="1644145"/>
            </a:xfrm>
            <a:prstGeom prst="star12">
              <a:avLst>
                <a:gd name="adj" fmla="val 33709"/>
              </a:avLst>
            </a:prstGeom>
            <a:blipFill rotWithShape="1">
              <a:blip r:embed="rId4"/>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584200">
                <a:defRPr b="1" sz="1400">
                  <a:latin typeface="Helvetica"/>
                  <a:ea typeface="Helvetica"/>
                  <a:cs typeface="Helvetica"/>
                  <a:sym typeface="Helvetica"/>
                </a:defRPr>
              </a:lvl1pPr>
            </a:lstStyle>
            <a:p>
              <a:pPr/>
              <a:r>
                <a:t>Credibility</a:t>
              </a:r>
            </a:p>
          </p:txBody>
        </p:sp>
        <p:sp>
          <p:nvSpPr>
            <p:cNvPr id="677" name="Shape 677"/>
            <p:cNvSpPr/>
            <p:nvPr/>
          </p:nvSpPr>
          <p:spPr>
            <a:xfrm>
              <a:off x="1466164" y="863791"/>
              <a:ext cx="1494176" cy="1494175"/>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678" name="Shape 678"/>
            <p:cNvSpPr/>
            <p:nvPr/>
          </p:nvSpPr>
          <p:spPr>
            <a:xfrm>
              <a:off x="1216785" y="1852961"/>
              <a:ext cx="1354146" cy="860580"/>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679" name="Shape 679"/>
            <p:cNvSpPr/>
            <p:nvPr/>
          </p:nvSpPr>
          <p:spPr>
            <a:xfrm>
              <a:off x="1377152" y="774779"/>
              <a:ext cx="1672485" cy="1672484"/>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680" name="Shape 680"/>
            <p:cNvSpPr/>
            <p:nvPr/>
          </p:nvSpPr>
          <p:spPr>
            <a:xfrm>
              <a:off x="1052577" y="4158003"/>
              <a:ext cx="1681868" cy="1341652"/>
            </a:xfrm>
            <a:prstGeom prst="pentagon">
              <a:avLst/>
            </a:pr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defTabSz="584200">
                <a:defRPr b="1" sz="1400">
                  <a:solidFill>
                    <a:srgbClr val="000000"/>
                  </a:solidFill>
                  <a:latin typeface="Helvetica"/>
                  <a:ea typeface="Helvetica"/>
                  <a:cs typeface="Helvetica"/>
                  <a:sym typeface="Helvetica"/>
                </a:defRPr>
              </a:pPr>
              <a:r>
                <a:t>Lowest</a:t>
              </a:r>
            </a:p>
            <a:p>
              <a:pPr defTabSz="584200">
                <a:defRPr b="1" sz="1400">
                  <a:solidFill>
                    <a:srgbClr val="000000"/>
                  </a:solidFill>
                  <a:latin typeface="Helvetica"/>
                  <a:ea typeface="Helvetica"/>
                  <a:cs typeface="Helvetica"/>
                  <a:sym typeface="Helvetica"/>
                </a:defRPr>
              </a:pPr>
              <a:r>
                <a:t>Range</a:t>
              </a:r>
            </a:p>
            <a:p>
              <a:pPr defTabSz="584200">
                <a:defRPr b="1" sz="1400">
                  <a:solidFill>
                    <a:srgbClr val="000000"/>
                  </a:solidFill>
                  <a:latin typeface="Helvetica"/>
                  <a:ea typeface="Helvetica"/>
                  <a:cs typeface="Helvetica"/>
                  <a:sym typeface="Helvetica"/>
                </a:defRPr>
              </a:pPr>
              <a:r>
                <a:t>Level</a:t>
              </a:r>
            </a:p>
          </p:txBody>
        </p:sp>
        <p:sp>
          <p:nvSpPr>
            <p:cNvPr id="681" name="Shape 681"/>
            <p:cNvSpPr/>
            <p:nvPr/>
          </p:nvSpPr>
          <p:spPr>
            <a:xfrm>
              <a:off x="3159984" y="4158003"/>
              <a:ext cx="1681868" cy="1341652"/>
            </a:xfrm>
            <a:prstGeom prst="pentagon">
              <a:avLst/>
            </a:pr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defTabSz="584200">
                <a:defRPr b="1" sz="1400">
                  <a:solidFill>
                    <a:srgbClr val="000000"/>
                  </a:solidFill>
                  <a:latin typeface="Helvetica"/>
                  <a:ea typeface="Helvetica"/>
                  <a:cs typeface="Helvetica"/>
                  <a:sym typeface="Helvetica"/>
                </a:defRPr>
              </a:pPr>
              <a:r>
                <a:t>Credibility</a:t>
              </a:r>
            </a:p>
            <a:p>
              <a:pPr defTabSz="584200">
                <a:defRPr b="1" sz="1400">
                  <a:solidFill>
                    <a:srgbClr val="000000"/>
                  </a:solidFill>
                  <a:latin typeface="Helvetica"/>
                  <a:ea typeface="Helvetica"/>
                  <a:cs typeface="Helvetica"/>
                  <a:sym typeface="Helvetica"/>
                </a:defRPr>
              </a:pPr>
              <a:r>
                <a:t>Level</a:t>
              </a:r>
            </a:p>
          </p:txBody>
        </p:sp>
        <p:sp>
          <p:nvSpPr>
            <p:cNvPr id="682" name="Shape 682"/>
            <p:cNvSpPr/>
            <p:nvPr/>
          </p:nvSpPr>
          <p:spPr>
            <a:xfrm>
              <a:off x="2034843" y="5053460"/>
              <a:ext cx="1681868" cy="1341651"/>
            </a:xfrm>
            <a:prstGeom prst="pentagon">
              <a:avLst/>
            </a:pr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defTabSz="584200">
                <a:defRPr b="1" sz="1400">
                  <a:solidFill>
                    <a:srgbClr val="000000"/>
                  </a:solidFill>
                  <a:latin typeface="Helvetica"/>
                  <a:ea typeface="Helvetica"/>
                  <a:cs typeface="Helvetica"/>
                  <a:sym typeface="Helvetica"/>
                </a:defRPr>
              </a:pPr>
              <a:r>
                <a:t>Credibility and Lowest Range </a:t>
              </a:r>
            </a:p>
            <a:p>
              <a:pPr defTabSz="584200">
                <a:defRPr b="1" sz="1400">
                  <a:solidFill>
                    <a:srgbClr val="000000"/>
                  </a:solidFill>
                  <a:latin typeface="Helvetica"/>
                  <a:ea typeface="Helvetica"/>
                  <a:cs typeface="Helvetica"/>
                  <a:sym typeface="Helvetica"/>
                </a:defRPr>
              </a:pPr>
            </a:p>
            <a:p>
              <a:pPr defTabSz="584200">
                <a:defRPr b="1" sz="1400">
                  <a:solidFill>
                    <a:srgbClr val="000000"/>
                  </a:solidFill>
                  <a:latin typeface="Helvetica"/>
                  <a:ea typeface="Helvetica"/>
                  <a:cs typeface="Helvetica"/>
                  <a:sym typeface="Helvetica"/>
                </a:defRPr>
              </a:pPr>
              <a:r>
                <a:t>Level</a:t>
              </a:r>
            </a:p>
          </p:txBody>
        </p:sp>
        <p:sp>
          <p:nvSpPr>
            <p:cNvPr id="683" name="Shape 683"/>
            <p:cNvSpPr/>
            <p:nvPr/>
          </p:nvSpPr>
          <p:spPr>
            <a:xfrm flipH="1" rot="16200000">
              <a:off x="670155" y="2406742"/>
              <a:ext cx="2535175" cy="892970"/>
            </a:xfrm>
            <a:prstGeom prst="rightArrow">
              <a:avLst>
                <a:gd name="adj1" fmla="val 18000"/>
                <a:gd name="adj2" fmla="val 66844"/>
              </a:avLst>
            </a:prstGeom>
            <a:blipFill rotWithShape="1">
              <a:blip r:embed="rId3"/>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defTabSz="584200">
                <a:defRPr b="1" sz="1400">
                  <a:latin typeface="Helvetica"/>
                  <a:ea typeface="Helvetica"/>
                  <a:cs typeface="Helvetica"/>
                  <a:sym typeface="Helvetica"/>
                </a:defRPr>
              </a:pPr>
            </a:p>
          </p:txBody>
        </p:sp>
        <p:sp>
          <p:nvSpPr>
            <p:cNvPr id="684" name="Shape 684"/>
            <p:cNvSpPr/>
            <p:nvPr/>
          </p:nvSpPr>
          <p:spPr>
            <a:xfrm rot="10800000">
              <a:off x="1858325" y="954191"/>
              <a:ext cx="982266" cy="892970"/>
            </a:xfrm>
            <a:prstGeom prst="rightArrow">
              <a:avLst>
                <a:gd name="adj1" fmla="val 28000"/>
                <a:gd name="adj2" fmla="val 65422"/>
              </a:avLst>
            </a:prstGeom>
            <a:blipFill rotWithShape="1">
              <a:blip r:embed="rId3"/>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defTabSz="584200">
                <a:defRPr b="1" sz="1400">
                  <a:latin typeface="Helvetica"/>
                  <a:ea typeface="Helvetica"/>
                  <a:cs typeface="Helvetica"/>
                  <a:sym typeface="Helvetica"/>
                </a:defRPr>
              </a:pPr>
            </a:p>
          </p:txBody>
        </p:sp>
        <p:sp>
          <p:nvSpPr>
            <p:cNvPr id="685" name="Shape 685"/>
            <p:cNvSpPr/>
            <p:nvPr/>
          </p:nvSpPr>
          <p:spPr>
            <a:xfrm flipH="1" rot="16200000">
              <a:off x="3705820" y="3469131"/>
              <a:ext cx="892970" cy="892970"/>
            </a:xfrm>
            <a:prstGeom prst="rightArrow">
              <a:avLst>
                <a:gd name="adj1" fmla="val 12000"/>
                <a:gd name="adj2" fmla="val 48356"/>
              </a:avLst>
            </a:prstGeom>
            <a:blipFill rotWithShape="1">
              <a:blip r:embed="rId4"/>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defTabSz="584200">
                <a:defRPr b="1" sz="1400">
                  <a:latin typeface="Helvetica"/>
                  <a:ea typeface="Helvetica"/>
                  <a:cs typeface="Helvetica"/>
                  <a:sym typeface="Helvetica"/>
                </a:defRPr>
              </a:pPr>
            </a:p>
          </p:txBody>
        </p:sp>
        <p:pic>
          <p:nvPicPr>
            <p:cNvPr id="686" name=""/>
            <p:cNvPicPr>
              <a:picLocks noChangeAspect="0"/>
            </p:cNvPicPr>
            <p:nvPr/>
          </p:nvPicPr>
          <p:blipFill>
            <a:blip r:embed="rId5">
              <a:extLst/>
            </a:blip>
            <a:stretch>
              <a:fillRect/>
            </a:stretch>
          </p:blipFill>
          <p:spPr>
            <a:xfrm rot="8100000">
              <a:off x="3359207" y="5242632"/>
              <a:ext cx="579390" cy="193729"/>
            </a:xfrm>
            <a:prstGeom prst="rect">
              <a:avLst/>
            </a:prstGeom>
            <a:effectLst/>
          </p:spPr>
        </p:pic>
        <p:sp>
          <p:nvSpPr>
            <p:cNvPr id="688" name="Shape 688"/>
            <p:cNvSpPr/>
            <p:nvPr/>
          </p:nvSpPr>
          <p:spPr>
            <a:xfrm rot="2340000">
              <a:off x="1451249" y="5583933"/>
              <a:ext cx="892970" cy="291134"/>
            </a:xfrm>
            <a:prstGeom prst="rightArrow">
              <a:avLst>
                <a:gd name="adj1" fmla="val 9219"/>
                <a:gd name="adj2" fmla="val 230962"/>
              </a:avLst>
            </a:prstGeom>
            <a:blipFill rotWithShape="1">
              <a:blip r:embed="rId3"/>
              <a:srcRect l="0" t="0" r="0" b="0"/>
              <a:tile tx="0" ty="0" sx="100000" sy="100000" flip="none" algn="tl"/>
            </a:blipFill>
            <a:ln w="12700" cap="flat">
              <a:noFill/>
              <a:miter lim="400000"/>
            </a:ln>
            <a:effectLst>
              <a:outerShdw sx="100000" sy="100000" kx="0" ky="0" algn="b" rotWithShape="0" blurRad="12700" dist="0" dir="16200000">
                <a:srgbClr val="000000">
                  <a:alpha val="50000"/>
                </a:srgbClr>
              </a:outerShdw>
            </a:effectLst>
          </p:spPr>
          <p:txBody>
            <a:bodyPr wrap="square" lIns="35718" tIns="35718" rIns="35718" bIns="35718" numCol="1" anchor="ctr">
              <a:noAutofit/>
            </a:bodyPr>
            <a:lstStyle/>
            <a:p>
              <a:pPr defTabSz="584200">
                <a:defRPr b="1" sz="1400">
                  <a:latin typeface="Helvetica"/>
                  <a:ea typeface="Helvetica"/>
                  <a:cs typeface="Helvetica"/>
                  <a:sym typeface="Helvetica"/>
                </a:defRPr>
              </a:pPr>
            </a:p>
          </p:txBody>
        </p:sp>
      </p:grpSp>
      <p:sp>
        <p:nvSpPr>
          <p:cNvPr id="690" name="Shape 690"/>
          <p:cNvSpPr/>
          <p:nvPr>
            <p:ph type="body" sz="half" idx="1"/>
          </p:nvPr>
        </p:nvSpPr>
        <p:spPr>
          <a:xfrm>
            <a:off x="650439" y="2755754"/>
            <a:ext cx="5139798" cy="5259545"/>
          </a:xfrm>
          <a:prstGeom prst="rect">
            <a:avLst/>
          </a:prstGeom>
        </p:spPr>
        <p:txBody>
          <a:bodyPr/>
          <a:lstStyle/>
          <a:p>
            <a:pPr marL="376115" indent="-376115">
              <a:buSzPct val="100000"/>
              <a:buAutoNum type="arabicPeriod" startAt="1"/>
            </a:pPr>
            <a:r>
              <a:t>‘Planguage’ is a massive set of </a:t>
            </a:r>
            <a:r>
              <a:rPr b="1">
                <a:latin typeface="Helvetica"/>
                <a:ea typeface="Helvetica"/>
                <a:cs typeface="Helvetica"/>
                <a:sym typeface="Helvetica"/>
              </a:rPr>
              <a:t>risk annotation tools</a:t>
            </a:r>
            <a:endParaRPr b="1">
              <a:latin typeface="Helvetica"/>
              <a:ea typeface="Helvetica"/>
              <a:cs typeface="Helvetica"/>
              <a:sym typeface="Helvetica"/>
            </a:endParaRPr>
          </a:p>
          <a:p>
            <a:pPr marL="376115" indent="-376115">
              <a:buSzPct val="100000"/>
              <a:buAutoNum type="arabicPeriod" startAt="1"/>
            </a:pPr>
            <a:r>
              <a:t>Value Decision Tables help bring out </a:t>
            </a:r>
            <a:r>
              <a:rPr b="1">
                <a:latin typeface="Helvetica"/>
                <a:ea typeface="Helvetica"/>
                <a:cs typeface="Helvetica"/>
                <a:sym typeface="Helvetica"/>
              </a:rPr>
              <a:t>specific risk clusters</a:t>
            </a:r>
            <a:r>
              <a:t> by requirement, by design.</a:t>
            </a:r>
          </a:p>
          <a:p>
            <a:pPr marL="376115" indent="-376115">
              <a:buSzPct val="100000"/>
              <a:buAutoNum type="arabicPeriod" startAt="1"/>
            </a:pPr>
            <a:r>
              <a:t>Evo: Evolutionary value delivery is a tool for </a:t>
            </a:r>
            <a:r>
              <a:rPr b="1">
                <a:latin typeface="Helvetica"/>
                <a:ea typeface="Helvetica"/>
                <a:cs typeface="Helvetica"/>
                <a:sym typeface="Helvetica"/>
              </a:rPr>
              <a:t>practical risk discovery and early mitigation.</a:t>
            </a:r>
            <a:endParaRPr b="1">
              <a:latin typeface="Helvetica"/>
              <a:ea typeface="Helvetica"/>
              <a:cs typeface="Helvetica"/>
              <a:sym typeface="Helvetica"/>
            </a:endParaRPr>
          </a:p>
          <a:p>
            <a:pPr marL="376115" indent="-376115">
              <a:buSzPct val="100000"/>
              <a:buAutoNum type="arabicPeriod" startAt="1"/>
            </a:pPr>
            <a:r>
              <a:t>SQC: Spec Quality Control, </a:t>
            </a:r>
            <a:r>
              <a:rPr b="1">
                <a:latin typeface="Helvetica"/>
                <a:ea typeface="Helvetica"/>
                <a:cs typeface="Helvetica"/>
                <a:sym typeface="Helvetica"/>
              </a:rPr>
              <a:t>reduces the risks of project pollution</a:t>
            </a:r>
            <a:r>
              <a:t> at the earliest stages by 100 to 1</a:t>
            </a:r>
          </a:p>
        </p:txBody>
      </p:sp>
      <p:pic>
        <p:nvPicPr>
          <p:cNvPr id="691" name="Screen Shot 2016-04-15 at 02.51.27.png"/>
          <p:cNvPicPr>
            <a:picLocks noChangeAspect="1"/>
          </p:cNvPicPr>
          <p:nvPr/>
        </p:nvPicPr>
        <p:blipFill>
          <a:blip r:embed="rId6">
            <a:extLst/>
          </a:blip>
          <a:stretch>
            <a:fillRect/>
          </a:stretch>
        </p:blipFill>
        <p:spPr>
          <a:xfrm>
            <a:off x="-1" y="1295400"/>
            <a:ext cx="12192002" cy="6843486"/>
          </a:xfrm>
          <a:prstGeom prst="rect">
            <a:avLst/>
          </a:prstGeom>
          <a:ln w="12700">
            <a:miter lim="400000"/>
          </a:ln>
        </p:spPr>
      </p:pic>
      <p:pic>
        <p:nvPicPr>
          <p:cNvPr id="692" name="image1.png"/>
          <p:cNvPicPr>
            <a:picLocks noChangeAspect="1"/>
          </p:cNvPicPr>
          <p:nvPr/>
        </p:nvPicPr>
        <p:blipFill>
          <a:blip r:embed="rId7">
            <a:extLst/>
          </a:blip>
          <a:stretch>
            <a:fillRect/>
          </a:stretch>
        </p:blipFill>
        <p:spPr>
          <a:xfrm>
            <a:off x="9657667" y="6342963"/>
            <a:ext cx="1410385" cy="396794"/>
          </a:xfrm>
          <a:prstGeom prst="rect">
            <a:avLst/>
          </a:prstGeom>
          <a:ln w="12700">
            <a:miter lim="400000"/>
          </a:ln>
        </p:spPr>
      </p:pic>
      <p:pic>
        <p:nvPicPr>
          <p:cNvPr id="693" name="Gilb-Logo-NoFill-V1-Blue-278x189.png"/>
          <p:cNvPicPr>
            <a:picLocks noChangeAspect="1"/>
          </p:cNvPicPr>
          <p:nvPr/>
        </p:nvPicPr>
        <p:blipFill>
          <a:blip r:embed="rId8">
            <a:extLst/>
          </a:blip>
          <a:stretch>
            <a:fillRect/>
          </a:stretch>
        </p:blipFill>
        <p:spPr>
          <a:xfrm>
            <a:off x="11237742" y="6199269"/>
            <a:ext cx="795003" cy="54048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0" advTm="2000" p14:dur="1000">
        <p:dissolv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5" name="Shape 695"/>
          <p:cNvSpPr/>
          <p:nvPr>
            <p:ph type="title"/>
          </p:nvPr>
        </p:nvSpPr>
        <p:spPr>
          <a:xfrm>
            <a:off x="-1" y="-263421"/>
            <a:ext cx="12192001" cy="1143001"/>
          </a:xfrm>
          <a:prstGeom prst="rect">
            <a:avLst/>
          </a:prstGeom>
        </p:spPr>
        <p:txBody>
          <a:bodyPr/>
          <a:lstStyle>
            <a:lvl1pPr>
              <a:defRPr sz="5000"/>
            </a:lvl1pPr>
          </a:lstStyle>
          <a:p>
            <a:pPr/>
            <a:r>
              <a:t>Power Planning Practices - Risks</a:t>
            </a:r>
          </a:p>
        </p:txBody>
      </p:sp>
      <p:sp>
        <p:nvSpPr>
          <p:cNvPr id="696" name="Shape 696"/>
          <p:cNvSpPr/>
          <p:nvPr>
            <p:ph type="body" sz="half" idx="1"/>
          </p:nvPr>
        </p:nvSpPr>
        <p:spPr>
          <a:xfrm>
            <a:off x="638356" y="1293681"/>
            <a:ext cx="5139798" cy="5259545"/>
          </a:xfrm>
          <a:prstGeom prst="rect">
            <a:avLst/>
          </a:prstGeom>
        </p:spPr>
        <p:txBody>
          <a:bodyPr/>
          <a:lstStyle/>
          <a:p>
            <a:pPr marL="376115" indent="-376115">
              <a:buSzPct val="100000"/>
              <a:buAutoNum type="arabicPeriod" startAt="1"/>
            </a:pPr>
            <a:r>
              <a:t>‘Planguage’ is a massive set of </a:t>
            </a:r>
            <a:r>
              <a:rPr b="1">
                <a:latin typeface="Helvetica"/>
                <a:ea typeface="Helvetica"/>
                <a:cs typeface="Helvetica"/>
                <a:sym typeface="Helvetica"/>
              </a:rPr>
              <a:t>risk annotation tools</a:t>
            </a:r>
            <a:endParaRPr b="1">
              <a:latin typeface="Helvetica"/>
              <a:ea typeface="Helvetica"/>
              <a:cs typeface="Helvetica"/>
              <a:sym typeface="Helvetica"/>
            </a:endParaRPr>
          </a:p>
          <a:p>
            <a:pPr marL="376115" indent="-376115">
              <a:buSzPct val="100000"/>
              <a:buAutoNum type="arabicPeriod" startAt="1"/>
            </a:pPr>
            <a:r>
              <a:t>Value Decision Tables help bring out </a:t>
            </a:r>
            <a:r>
              <a:rPr b="1">
                <a:latin typeface="Helvetica"/>
                <a:ea typeface="Helvetica"/>
                <a:cs typeface="Helvetica"/>
                <a:sym typeface="Helvetica"/>
              </a:rPr>
              <a:t>specific risk clusters</a:t>
            </a:r>
            <a:r>
              <a:t> by requirement, by design.</a:t>
            </a:r>
          </a:p>
          <a:p>
            <a:pPr marL="376115" indent="-376115">
              <a:buSzPct val="100000"/>
              <a:buAutoNum type="arabicPeriod" startAt="1"/>
            </a:pPr>
            <a:r>
              <a:t>Evo: Evolutionary value delivery is a tool for </a:t>
            </a:r>
            <a:r>
              <a:rPr b="1">
                <a:latin typeface="Helvetica"/>
                <a:ea typeface="Helvetica"/>
                <a:cs typeface="Helvetica"/>
                <a:sym typeface="Helvetica"/>
              </a:rPr>
              <a:t>practical risk discovery and early mitigation.</a:t>
            </a:r>
            <a:endParaRPr b="1">
              <a:latin typeface="Helvetica"/>
              <a:ea typeface="Helvetica"/>
              <a:cs typeface="Helvetica"/>
              <a:sym typeface="Helvetica"/>
            </a:endParaRPr>
          </a:p>
          <a:p>
            <a:pPr marL="376115" indent="-376115">
              <a:buSzPct val="100000"/>
              <a:buAutoNum type="arabicPeriod" startAt="1"/>
            </a:pPr>
            <a:r>
              <a:t>SQC: Spec Quality Control, </a:t>
            </a:r>
            <a:r>
              <a:rPr b="1">
                <a:latin typeface="Helvetica"/>
                <a:ea typeface="Helvetica"/>
                <a:cs typeface="Helvetica"/>
                <a:sym typeface="Helvetica"/>
              </a:rPr>
              <a:t>reduces the risks of project pollution</a:t>
            </a:r>
            <a:r>
              <a:t> at the earliest stages by 100 to 1</a:t>
            </a:r>
          </a:p>
        </p:txBody>
      </p:sp>
      <p:sp>
        <p:nvSpPr>
          <p:cNvPr id="697" name="Shape 697"/>
          <p:cNvSpPr/>
          <p:nvPr/>
        </p:nvSpPr>
        <p:spPr>
          <a:xfrm>
            <a:off x="0" y="-1066800"/>
            <a:ext cx="12192001" cy="1066800"/>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4. Really Reliable Risk Wrangling</a:t>
            </a:r>
          </a:p>
        </p:txBody>
      </p:sp>
      <p:grpSp>
        <p:nvGrpSpPr>
          <p:cNvPr id="717" name="Group 717"/>
          <p:cNvGrpSpPr/>
          <p:nvPr/>
        </p:nvGrpSpPr>
        <p:grpSpPr>
          <a:xfrm>
            <a:off x="6780278" y="626936"/>
            <a:ext cx="4841852" cy="6395112"/>
            <a:chOff x="0" y="0"/>
            <a:chExt cx="4841851" cy="6395110"/>
          </a:xfrm>
        </p:grpSpPr>
        <p:sp>
          <p:nvSpPr>
            <p:cNvPr id="698" name="Shape 698"/>
            <p:cNvSpPr/>
            <p:nvPr/>
          </p:nvSpPr>
          <p:spPr>
            <a:xfrm>
              <a:off x="62507" y="121335"/>
              <a:ext cx="1500573" cy="723480"/>
            </a:xfrm>
            <a:prstGeom prst="wedgeEllipseCallout">
              <a:avLst>
                <a:gd name="adj1" fmla="val -49143"/>
                <a:gd name="adj2" fmla="val 120667"/>
              </a:avLst>
            </a:prstGeom>
            <a:blipFill rotWithShape="1">
              <a:blip r:embed="rId3"/>
              <a:srcRect l="0" t="0" r="0" b="0"/>
              <a:tile tx="0" ty="0" sx="100000" sy="100000" flip="none" algn="tl"/>
            </a:blipFill>
            <a:ln w="12700" cap="flat">
              <a:noFill/>
              <a:miter lim="400000"/>
            </a:ln>
            <a:effectLst>
              <a:outerShdw sx="100000" sy="100000" kx="0" ky="0" algn="b" rotWithShape="0" blurRad="127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584200">
                <a:defRPr b="1" sz="1400">
                  <a:latin typeface="Helvetica"/>
                  <a:ea typeface="Helvetica"/>
                  <a:cs typeface="Helvetica"/>
                  <a:sym typeface="Helvetica"/>
                </a:defRPr>
              </a:lvl1pPr>
            </a:lstStyle>
            <a:p>
              <a:pPr/>
              <a:r>
                <a:t>EVIDENCE</a:t>
              </a:r>
            </a:p>
          </p:txBody>
        </p:sp>
        <p:sp>
          <p:nvSpPr>
            <p:cNvPr id="699" name="Shape 699"/>
            <p:cNvSpPr/>
            <p:nvPr/>
          </p:nvSpPr>
          <p:spPr>
            <a:xfrm>
              <a:off x="0" y="1204060"/>
              <a:ext cx="1500362" cy="719678"/>
            </a:xfrm>
            <a:prstGeom prst="wedgeEllipseCallout">
              <a:avLst>
                <a:gd name="adj1" fmla="val -49147"/>
                <a:gd name="adj2" fmla="val 120667"/>
              </a:avLst>
            </a:prstGeom>
            <a:blipFill rotWithShape="1">
              <a:blip r:embed="rId3"/>
              <a:srcRect l="0" t="0" r="0" b="0"/>
              <a:tile tx="0" ty="0" sx="100000" sy="100000" flip="none" algn="tl"/>
            </a:blipFill>
            <a:ln w="12700" cap="flat">
              <a:noFill/>
              <a:miter lim="400000"/>
            </a:ln>
            <a:effectLst>
              <a:outerShdw sx="100000" sy="100000" kx="0" ky="0" algn="b" rotWithShape="0" blurRad="12700" dist="0" dir="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584200">
                <a:defRPr b="1" sz="1400">
                  <a:latin typeface="Helvetica"/>
                  <a:ea typeface="Helvetica"/>
                  <a:cs typeface="Helvetica"/>
                  <a:sym typeface="Helvetica"/>
                </a:defRPr>
              </a:lvl1pPr>
            </a:lstStyle>
            <a:p>
              <a:pPr/>
              <a:r>
                <a:t>SOURCE</a:t>
              </a:r>
            </a:p>
          </p:txBody>
        </p:sp>
        <p:sp>
          <p:nvSpPr>
            <p:cNvPr id="700" name="Shape 700"/>
            <p:cNvSpPr/>
            <p:nvPr/>
          </p:nvSpPr>
          <p:spPr>
            <a:xfrm>
              <a:off x="2857500" y="0"/>
              <a:ext cx="1066296" cy="892969"/>
            </a:xfrm>
            <a:prstGeom prst="roundRect">
              <a:avLst>
                <a:gd name="adj" fmla="val 21333"/>
              </a:avLst>
            </a:prstGeom>
            <a:blipFill rotWithShape="1">
              <a:blip r:embed="rId4"/>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584200">
                <a:defRPr b="1" sz="1400">
                  <a:latin typeface="Helvetica"/>
                  <a:ea typeface="Helvetica"/>
                  <a:cs typeface="Helvetica"/>
                  <a:sym typeface="Helvetica"/>
                </a:defRPr>
              </a:lvl1pPr>
            </a:lstStyle>
            <a:p>
              <a:pPr/>
              <a:r>
                <a:t>Estimate</a:t>
              </a:r>
            </a:p>
          </p:txBody>
        </p:sp>
        <p:sp>
          <p:nvSpPr>
            <p:cNvPr id="701" name="Shape 701"/>
            <p:cNvSpPr/>
            <p:nvPr/>
          </p:nvSpPr>
          <p:spPr>
            <a:xfrm>
              <a:off x="2759066" y="1064068"/>
              <a:ext cx="1263164" cy="1143652"/>
            </a:xfrm>
            <a:prstGeom prst="roundRect">
              <a:avLst>
                <a:gd name="adj" fmla="val 18878"/>
              </a:avLst>
            </a:prstGeom>
            <a:blipFill rotWithShape="1">
              <a:blip r:embed="rId4"/>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defTabSz="584200">
                <a:defRPr b="1" sz="1400">
                  <a:latin typeface="Helvetica"/>
                  <a:ea typeface="Helvetica"/>
                  <a:cs typeface="Helvetica"/>
                  <a:sym typeface="Helvetica"/>
                </a:defRPr>
              </a:pPr>
              <a:r>
                <a:t>± </a:t>
              </a:r>
              <a:r>
                <a:rPr sz="1100"/>
                <a:t>Uncertainty</a:t>
              </a:r>
              <a:endParaRPr sz="1100"/>
            </a:p>
            <a:p>
              <a:pPr defTabSz="584200">
                <a:defRPr b="1" sz="1400">
                  <a:latin typeface="Helvetica"/>
                  <a:ea typeface="Helvetica"/>
                  <a:cs typeface="Helvetica"/>
                  <a:sym typeface="Helvetica"/>
                </a:defRPr>
              </a:pPr>
              <a:r>
                <a:rPr sz="1100"/>
                <a:t>or </a:t>
              </a:r>
              <a:endParaRPr sz="1100"/>
            </a:p>
            <a:p>
              <a:pPr defTabSz="584200">
                <a:defRPr b="1" sz="1400">
                  <a:latin typeface="Helvetica"/>
                  <a:ea typeface="Helvetica"/>
                  <a:cs typeface="Helvetica"/>
                  <a:sym typeface="Helvetica"/>
                </a:defRPr>
              </a:pPr>
              <a:r>
                <a:rPr sz="1100"/>
                <a:t>Range</a:t>
              </a:r>
              <a:endParaRPr sz="1100"/>
            </a:p>
          </p:txBody>
        </p:sp>
        <p:sp>
          <p:nvSpPr>
            <p:cNvPr id="702" name="Shape 702"/>
            <p:cNvSpPr/>
            <p:nvPr/>
          </p:nvSpPr>
          <p:spPr>
            <a:xfrm>
              <a:off x="1599739" y="485115"/>
              <a:ext cx="1220996" cy="1"/>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703" name="Shape 703"/>
            <p:cNvSpPr/>
            <p:nvPr/>
          </p:nvSpPr>
          <p:spPr>
            <a:xfrm>
              <a:off x="1602765" y="588714"/>
              <a:ext cx="1219245" cy="532732"/>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704" name="Shape 704"/>
            <p:cNvSpPr/>
            <p:nvPr/>
          </p:nvSpPr>
          <p:spPr>
            <a:xfrm>
              <a:off x="2417346" y="2273373"/>
              <a:ext cx="2074549" cy="1644145"/>
            </a:xfrm>
            <a:prstGeom prst="star12">
              <a:avLst>
                <a:gd name="adj" fmla="val 33709"/>
              </a:avLst>
            </a:prstGeom>
            <a:blipFill rotWithShape="1">
              <a:blip r:embed="rId5"/>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lvl1pPr defTabSz="584200">
                <a:defRPr b="1" sz="1400">
                  <a:latin typeface="Helvetica"/>
                  <a:ea typeface="Helvetica"/>
                  <a:cs typeface="Helvetica"/>
                  <a:sym typeface="Helvetica"/>
                </a:defRPr>
              </a:lvl1pPr>
            </a:lstStyle>
            <a:p>
              <a:pPr/>
              <a:r>
                <a:t>Credibility</a:t>
              </a:r>
            </a:p>
          </p:txBody>
        </p:sp>
        <p:sp>
          <p:nvSpPr>
            <p:cNvPr id="705" name="Shape 705"/>
            <p:cNvSpPr/>
            <p:nvPr/>
          </p:nvSpPr>
          <p:spPr>
            <a:xfrm>
              <a:off x="1466164" y="863791"/>
              <a:ext cx="1494176" cy="1494175"/>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706" name="Shape 706"/>
            <p:cNvSpPr/>
            <p:nvPr/>
          </p:nvSpPr>
          <p:spPr>
            <a:xfrm>
              <a:off x="1216785" y="1852961"/>
              <a:ext cx="1354146" cy="860580"/>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707" name="Shape 707"/>
            <p:cNvSpPr/>
            <p:nvPr/>
          </p:nvSpPr>
          <p:spPr>
            <a:xfrm>
              <a:off x="1377152" y="774779"/>
              <a:ext cx="1672485" cy="1672484"/>
            </a:xfrm>
            <a:prstGeom prst="line">
              <a:avLst/>
            </a:prstGeom>
            <a:noFill/>
            <a:ln w="3175" cap="flat">
              <a:solidFill>
                <a:srgbClr val="000000"/>
              </a:solidFill>
              <a:prstDash val="solid"/>
              <a:miter lim="400000"/>
              <a:tailEnd type="triangle" w="med" len="med"/>
            </a:ln>
            <a:effectLst/>
          </p:spPr>
          <p:txBody>
            <a:bodyPr wrap="square" lIns="50800" tIns="50800" rIns="50800" bIns="50800" numCol="1" anchor="ctr">
              <a:noAutofit/>
            </a:bodyPr>
            <a:lstStyle/>
            <a:p>
              <a:pPr algn="l" defTabSz="457200">
                <a:defRPr sz="1200">
                  <a:solidFill>
                    <a:srgbClr val="000000"/>
                  </a:solidFill>
                  <a:latin typeface="Helvetica"/>
                  <a:ea typeface="Helvetica"/>
                  <a:cs typeface="Helvetica"/>
                  <a:sym typeface="Helvetica"/>
                </a:defRPr>
              </a:pPr>
            </a:p>
          </p:txBody>
        </p:sp>
        <p:sp>
          <p:nvSpPr>
            <p:cNvPr id="708" name="Shape 708"/>
            <p:cNvSpPr/>
            <p:nvPr/>
          </p:nvSpPr>
          <p:spPr>
            <a:xfrm>
              <a:off x="1052577" y="4158003"/>
              <a:ext cx="1681868" cy="1341652"/>
            </a:xfrm>
            <a:prstGeom prst="pentagon">
              <a:avLst/>
            </a:pr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defTabSz="584200">
                <a:defRPr b="1" sz="1400">
                  <a:solidFill>
                    <a:srgbClr val="000000"/>
                  </a:solidFill>
                  <a:latin typeface="Helvetica"/>
                  <a:ea typeface="Helvetica"/>
                  <a:cs typeface="Helvetica"/>
                  <a:sym typeface="Helvetica"/>
                </a:defRPr>
              </a:pPr>
              <a:r>
                <a:t>Lowest</a:t>
              </a:r>
            </a:p>
            <a:p>
              <a:pPr defTabSz="584200">
                <a:defRPr b="1" sz="1400">
                  <a:solidFill>
                    <a:srgbClr val="000000"/>
                  </a:solidFill>
                  <a:latin typeface="Helvetica"/>
                  <a:ea typeface="Helvetica"/>
                  <a:cs typeface="Helvetica"/>
                  <a:sym typeface="Helvetica"/>
                </a:defRPr>
              </a:pPr>
              <a:r>
                <a:t>Range</a:t>
              </a:r>
            </a:p>
            <a:p>
              <a:pPr defTabSz="584200">
                <a:defRPr b="1" sz="1400">
                  <a:solidFill>
                    <a:srgbClr val="000000"/>
                  </a:solidFill>
                  <a:latin typeface="Helvetica"/>
                  <a:ea typeface="Helvetica"/>
                  <a:cs typeface="Helvetica"/>
                  <a:sym typeface="Helvetica"/>
                </a:defRPr>
              </a:pPr>
              <a:r>
                <a:t>Level</a:t>
              </a:r>
            </a:p>
          </p:txBody>
        </p:sp>
        <p:sp>
          <p:nvSpPr>
            <p:cNvPr id="709" name="Shape 709"/>
            <p:cNvSpPr/>
            <p:nvPr/>
          </p:nvSpPr>
          <p:spPr>
            <a:xfrm>
              <a:off x="3159984" y="4158003"/>
              <a:ext cx="1681868" cy="1341652"/>
            </a:xfrm>
            <a:prstGeom prst="pentagon">
              <a:avLst/>
            </a:pr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defTabSz="584200">
                <a:defRPr b="1" sz="1400">
                  <a:solidFill>
                    <a:srgbClr val="000000"/>
                  </a:solidFill>
                  <a:latin typeface="Helvetica"/>
                  <a:ea typeface="Helvetica"/>
                  <a:cs typeface="Helvetica"/>
                  <a:sym typeface="Helvetica"/>
                </a:defRPr>
              </a:pPr>
              <a:r>
                <a:t>Credibility</a:t>
              </a:r>
            </a:p>
            <a:p>
              <a:pPr defTabSz="584200">
                <a:defRPr b="1" sz="1400">
                  <a:solidFill>
                    <a:srgbClr val="000000"/>
                  </a:solidFill>
                  <a:latin typeface="Helvetica"/>
                  <a:ea typeface="Helvetica"/>
                  <a:cs typeface="Helvetica"/>
                  <a:sym typeface="Helvetica"/>
                </a:defRPr>
              </a:pPr>
              <a:r>
                <a:t>Level</a:t>
              </a:r>
            </a:p>
          </p:txBody>
        </p:sp>
        <p:sp>
          <p:nvSpPr>
            <p:cNvPr id="710" name="Shape 710"/>
            <p:cNvSpPr/>
            <p:nvPr/>
          </p:nvSpPr>
          <p:spPr>
            <a:xfrm>
              <a:off x="2034843" y="5053460"/>
              <a:ext cx="1681868" cy="1341651"/>
            </a:xfrm>
            <a:prstGeom prst="pentagon">
              <a:avLst/>
            </a:prstGeom>
            <a:gradFill flip="none" rotWithShape="1">
              <a:gsLst>
                <a:gs pos="0">
                  <a:srgbClr val="FBFBFB"/>
                </a:gs>
                <a:gs pos="100000">
                  <a:srgbClr val="BEBEBE"/>
                </a:gs>
              </a:gsLst>
              <a:lin ang="5400000" scaled="0"/>
            </a:gradFill>
            <a:ln w="12700" cap="flat">
              <a:noFill/>
              <a:miter lim="400000"/>
            </a:ln>
            <a:effectLst>
              <a:outerShdw sx="100000" sy="100000" kx="0" ky="0" algn="b" rotWithShape="0" blurRad="12700" dist="0" dir="5400000">
                <a:srgbClr val="000000">
                  <a:alpha val="50000"/>
                </a:srgbClr>
              </a:outerShdw>
            </a:effectLst>
            <a:extLst>
              <a:ext uri="{C572A759-6A51-4108-AA02-DFA0A04FC94B}">
                <ma14:wrappingTextBoxFlag xmlns:ma14="http://schemas.microsoft.com/office/mac/drawingml/2011/main" val="1"/>
              </a:ext>
            </a:extLst>
          </p:spPr>
          <p:txBody>
            <a:bodyPr wrap="square" lIns="35718" tIns="35718" rIns="35718" bIns="35718" numCol="1" anchor="ctr">
              <a:noAutofit/>
            </a:bodyPr>
            <a:lstStyle/>
            <a:p>
              <a:pPr defTabSz="584200">
                <a:defRPr b="1" sz="1400">
                  <a:solidFill>
                    <a:srgbClr val="000000"/>
                  </a:solidFill>
                  <a:latin typeface="Helvetica"/>
                  <a:ea typeface="Helvetica"/>
                  <a:cs typeface="Helvetica"/>
                  <a:sym typeface="Helvetica"/>
                </a:defRPr>
              </a:pPr>
              <a:r>
                <a:t>Credibility and Lowest Range </a:t>
              </a:r>
            </a:p>
            <a:p>
              <a:pPr defTabSz="584200">
                <a:defRPr b="1" sz="1400">
                  <a:solidFill>
                    <a:srgbClr val="000000"/>
                  </a:solidFill>
                  <a:latin typeface="Helvetica"/>
                  <a:ea typeface="Helvetica"/>
                  <a:cs typeface="Helvetica"/>
                  <a:sym typeface="Helvetica"/>
                </a:defRPr>
              </a:pPr>
            </a:p>
            <a:p>
              <a:pPr defTabSz="584200">
                <a:defRPr b="1" sz="1400">
                  <a:solidFill>
                    <a:srgbClr val="000000"/>
                  </a:solidFill>
                  <a:latin typeface="Helvetica"/>
                  <a:ea typeface="Helvetica"/>
                  <a:cs typeface="Helvetica"/>
                  <a:sym typeface="Helvetica"/>
                </a:defRPr>
              </a:pPr>
              <a:r>
                <a:t>Level</a:t>
              </a:r>
            </a:p>
          </p:txBody>
        </p:sp>
        <p:sp>
          <p:nvSpPr>
            <p:cNvPr id="711" name="Shape 711"/>
            <p:cNvSpPr/>
            <p:nvPr/>
          </p:nvSpPr>
          <p:spPr>
            <a:xfrm flipH="1" rot="16200000">
              <a:off x="670155" y="2406742"/>
              <a:ext cx="2535175" cy="892970"/>
            </a:xfrm>
            <a:prstGeom prst="rightArrow">
              <a:avLst>
                <a:gd name="adj1" fmla="val 18000"/>
                <a:gd name="adj2" fmla="val 66844"/>
              </a:avLst>
            </a:prstGeom>
            <a:blipFill rotWithShape="1">
              <a:blip r:embed="rId4"/>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defTabSz="584200">
                <a:defRPr b="1" sz="1400">
                  <a:latin typeface="Helvetica"/>
                  <a:ea typeface="Helvetica"/>
                  <a:cs typeface="Helvetica"/>
                  <a:sym typeface="Helvetica"/>
                </a:defRPr>
              </a:pPr>
            </a:p>
          </p:txBody>
        </p:sp>
        <p:sp>
          <p:nvSpPr>
            <p:cNvPr id="712" name="Shape 712"/>
            <p:cNvSpPr/>
            <p:nvPr/>
          </p:nvSpPr>
          <p:spPr>
            <a:xfrm rot="10800000">
              <a:off x="1858325" y="954191"/>
              <a:ext cx="982266" cy="892970"/>
            </a:xfrm>
            <a:prstGeom prst="rightArrow">
              <a:avLst>
                <a:gd name="adj1" fmla="val 28000"/>
                <a:gd name="adj2" fmla="val 65422"/>
              </a:avLst>
            </a:prstGeom>
            <a:blipFill rotWithShape="1">
              <a:blip r:embed="rId4"/>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defTabSz="584200">
                <a:defRPr b="1" sz="1400">
                  <a:latin typeface="Helvetica"/>
                  <a:ea typeface="Helvetica"/>
                  <a:cs typeface="Helvetica"/>
                  <a:sym typeface="Helvetica"/>
                </a:defRPr>
              </a:pPr>
            </a:p>
          </p:txBody>
        </p:sp>
        <p:sp>
          <p:nvSpPr>
            <p:cNvPr id="713" name="Shape 713"/>
            <p:cNvSpPr/>
            <p:nvPr/>
          </p:nvSpPr>
          <p:spPr>
            <a:xfrm flipH="1" rot="16200000">
              <a:off x="3705820" y="3469131"/>
              <a:ext cx="892970" cy="892970"/>
            </a:xfrm>
            <a:prstGeom prst="rightArrow">
              <a:avLst>
                <a:gd name="adj1" fmla="val 12000"/>
                <a:gd name="adj2" fmla="val 48356"/>
              </a:avLst>
            </a:prstGeom>
            <a:blipFill rotWithShape="1">
              <a:blip r:embed="rId5"/>
              <a:srcRect l="0" t="0" r="0" b="0"/>
              <a:tile tx="0" ty="0" sx="100000" sy="100000" flip="none" algn="tl"/>
            </a:blipFill>
            <a:ln w="12700" cap="flat">
              <a:noFill/>
              <a:miter lim="400000"/>
            </a:ln>
            <a:effectLst>
              <a:outerShdw sx="100000" sy="100000" kx="0" ky="0" algn="b" rotWithShape="0" blurRad="12700" dist="0" dir="5400000">
                <a:srgbClr val="000000">
                  <a:alpha val="50000"/>
                </a:srgbClr>
              </a:outerShdw>
            </a:effectLst>
          </p:spPr>
          <p:txBody>
            <a:bodyPr wrap="square" lIns="35718" tIns="35718" rIns="35718" bIns="35718" numCol="1" anchor="ctr">
              <a:noAutofit/>
            </a:bodyPr>
            <a:lstStyle/>
            <a:p>
              <a:pPr defTabSz="584200">
                <a:defRPr b="1" sz="1400">
                  <a:latin typeface="Helvetica"/>
                  <a:ea typeface="Helvetica"/>
                  <a:cs typeface="Helvetica"/>
                  <a:sym typeface="Helvetica"/>
                </a:defRPr>
              </a:pPr>
            </a:p>
          </p:txBody>
        </p:sp>
        <p:pic>
          <p:nvPicPr>
            <p:cNvPr id="714" name=""/>
            <p:cNvPicPr>
              <a:picLocks noChangeAspect="0"/>
            </p:cNvPicPr>
            <p:nvPr/>
          </p:nvPicPr>
          <p:blipFill>
            <a:blip r:embed="rId6">
              <a:extLst/>
            </a:blip>
            <a:stretch>
              <a:fillRect/>
            </a:stretch>
          </p:blipFill>
          <p:spPr>
            <a:xfrm rot="8100000">
              <a:off x="3359207" y="5242632"/>
              <a:ext cx="579390" cy="193729"/>
            </a:xfrm>
            <a:prstGeom prst="rect">
              <a:avLst/>
            </a:prstGeom>
            <a:effectLst/>
          </p:spPr>
        </p:pic>
        <p:sp>
          <p:nvSpPr>
            <p:cNvPr id="716" name="Shape 716"/>
            <p:cNvSpPr/>
            <p:nvPr/>
          </p:nvSpPr>
          <p:spPr>
            <a:xfrm rot="2340000">
              <a:off x="1451249" y="5583933"/>
              <a:ext cx="892970" cy="291134"/>
            </a:xfrm>
            <a:prstGeom prst="rightArrow">
              <a:avLst>
                <a:gd name="adj1" fmla="val 9219"/>
                <a:gd name="adj2" fmla="val 230962"/>
              </a:avLst>
            </a:prstGeom>
            <a:blipFill rotWithShape="1">
              <a:blip r:embed="rId4"/>
              <a:srcRect l="0" t="0" r="0" b="0"/>
              <a:tile tx="0" ty="0" sx="100000" sy="100000" flip="none" algn="tl"/>
            </a:blipFill>
            <a:ln w="12700" cap="flat">
              <a:noFill/>
              <a:miter lim="400000"/>
            </a:ln>
            <a:effectLst>
              <a:outerShdw sx="100000" sy="100000" kx="0" ky="0" algn="b" rotWithShape="0" blurRad="12700" dist="0" dir="16200000">
                <a:srgbClr val="000000">
                  <a:alpha val="50000"/>
                </a:srgbClr>
              </a:outerShdw>
            </a:effectLst>
          </p:spPr>
          <p:txBody>
            <a:bodyPr wrap="square" lIns="35718" tIns="35718" rIns="35718" bIns="35718" numCol="1" anchor="ctr">
              <a:noAutofit/>
            </a:bodyPr>
            <a:lstStyle/>
            <a:p>
              <a:pPr defTabSz="584200">
                <a:defRPr b="1" sz="1400">
                  <a:latin typeface="Helvetica"/>
                  <a:ea typeface="Helvetica"/>
                  <a:cs typeface="Helvetica"/>
                  <a:sym typeface="Helvetica"/>
                </a:defRPr>
              </a:pP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1" name="Shape 721"/>
          <p:cNvSpPr/>
          <p:nvPr>
            <p:ph type="title"/>
          </p:nvPr>
        </p:nvSpPr>
        <p:spPr>
          <a:xfrm>
            <a:off x="0" y="0"/>
            <a:ext cx="12192001" cy="1610836"/>
          </a:xfrm>
          <a:prstGeom prst="rect">
            <a:avLst/>
          </a:prstGeom>
        </p:spPr>
        <p:txBody>
          <a:bodyPr/>
          <a:lstStyle/>
          <a:p>
            <a:pPr>
              <a:defRPr sz="5000"/>
            </a:pPr>
            <a:r>
              <a:t>‘Real’ Job-option analysis March 2016: </a:t>
            </a:r>
          </a:p>
          <a:p>
            <a:pPr>
              <a:defRPr sz="5000"/>
            </a:pPr>
            <a:r>
              <a:t>Risk of Known Unknowns</a:t>
            </a:r>
          </a:p>
        </p:txBody>
      </p:sp>
      <p:pic>
        <p:nvPicPr>
          <p:cNvPr id="722" name="A's IET Job Selection 1 of 3.png"/>
          <p:cNvPicPr>
            <a:picLocks noChangeAspect="1"/>
          </p:cNvPicPr>
          <p:nvPr/>
        </p:nvPicPr>
        <p:blipFill>
          <a:blip r:embed="rId3">
            <a:extLst/>
          </a:blip>
          <a:srcRect l="6242" t="9755" r="5766" b="0"/>
          <a:stretch>
            <a:fillRect/>
          </a:stretch>
        </p:blipFill>
        <p:spPr>
          <a:xfrm>
            <a:off x="441212" y="2284359"/>
            <a:ext cx="13161396" cy="8436550"/>
          </a:xfrm>
          <a:prstGeom prst="rect">
            <a:avLst/>
          </a:prstGeom>
          <a:ln w="12700">
            <a:miter lim="400000"/>
          </a:ln>
        </p:spPr>
      </p:pic>
      <p:sp>
        <p:nvSpPr>
          <p:cNvPr id="723" name="Shape 723"/>
          <p:cNvSpPr/>
          <p:nvPr/>
        </p:nvSpPr>
        <p:spPr>
          <a:xfrm>
            <a:off x="5540394" y="1610835"/>
            <a:ext cx="2248695" cy="2752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58" y="0"/>
                </a:moveTo>
                <a:cubicBezTo>
                  <a:pt x="4421" y="0"/>
                  <a:pt x="4148" y="223"/>
                  <a:pt x="4148" y="498"/>
                </a:cubicBezTo>
                <a:lnTo>
                  <a:pt x="4148" y="7382"/>
                </a:lnTo>
                <a:lnTo>
                  <a:pt x="0" y="21600"/>
                </a:lnTo>
                <a:lnTo>
                  <a:pt x="5787" y="9967"/>
                </a:lnTo>
                <a:lnTo>
                  <a:pt x="20990" y="9967"/>
                </a:lnTo>
                <a:cubicBezTo>
                  <a:pt x="21327" y="9967"/>
                  <a:pt x="21600" y="9744"/>
                  <a:pt x="21600" y="9468"/>
                </a:cubicBezTo>
                <a:lnTo>
                  <a:pt x="21600" y="498"/>
                </a:lnTo>
                <a:cubicBezTo>
                  <a:pt x="21600" y="223"/>
                  <a:pt x="21327" y="0"/>
                  <a:pt x="20990" y="0"/>
                </a:cubicBezTo>
                <a:lnTo>
                  <a:pt x="4758" y="0"/>
                </a:lnTo>
                <a:close/>
              </a:path>
            </a:pathLst>
          </a:custGeom>
          <a:blipFill>
            <a:blip r:embed="rId4"/>
          </a:blipFill>
          <a:ln w="12700">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25400" tIns="25400" rIns="25400" bIns="25400" anchor="ctr"/>
          <a:lstStyle/>
          <a:p>
            <a:pPr>
              <a:defRPr sz="2500"/>
            </a:pPr>
            <a:r>
              <a:t>Better Credibility</a:t>
            </a:r>
          </a:p>
          <a:p>
            <a:pPr>
              <a:defRPr sz="2500"/>
            </a:pPr>
            <a:r>
              <a:t>0.5</a:t>
            </a:r>
          </a:p>
        </p:txBody>
      </p:sp>
      <p:sp>
        <p:nvSpPr>
          <p:cNvPr id="724" name="Shape 724"/>
          <p:cNvSpPr/>
          <p:nvPr/>
        </p:nvSpPr>
        <p:spPr>
          <a:xfrm>
            <a:off x="7911008" y="1610835"/>
            <a:ext cx="1816895" cy="27555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5" y="0"/>
                </a:moveTo>
                <a:cubicBezTo>
                  <a:pt x="338" y="0"/>
                  <a:pt x="0" y="223"/>
                  <a:pt x="0" y="498"/>
                </a:cubicBezTo>
                <a:lnTo>
                  <a:pt x="0" y="9458"/>
                </a:lnTo>
                <a:cubicBezTo>
                  <a:pt x="0" y="9732"/>
                  <a:pt x="338" y="9955"/>
                  <a:pt x="755" y="9955"/>
                </a:cubicBezTo>
                <a:lnTo>
                  <a:pt x="9120" y="9955"/>
                </a:lnTo>
                <a:lnTo>
                  <a:pt x="10531" y="21600"/>
                </a:lnTo>
                <a:lnTo>
                  <a:pt x="11937" y="9955"/>
                </a:lnTo>
                <a:lnTo>
                  <a:pt x="20845" y="9955"/>
                </a:lnTo>
                <a:cubicBezTo>
                  <a:pt x="21262" y="9955"/>
                  <a:pt x="21600" y="9732"/>
                  <a:pt x="21600" y="9458"/>
                </a:cubicBezTo>
                <a:lnTo>
                  <a:pt x="21600" y="498"/>
                </a:lnTo>
                <a:cubicBezTo>
                  <a:pt x="21600" y="223"/>
                  <a:pt x="21262" y="0"/>
                  <a:pt x="20845" y="0"/>
                </a:cubicBezTo>
                <a:lnTo>
                  <a:pt x="755" y="0"/>
                </a:lnTo>
                <a:close/>
              </a:path>
            </a:pathLst>
          </a:custGeom>
          <a:blipFill>
            <a:blip r:embed="rId4"/>
          </a:blipFill>
          <a:ln w="12700">
            <a:miter lim="400000"/>
          </a:ln>
          <a:effectLst>
            <a:outerShdw sx="100000" sy="100000" kx="0" ky="0" algn="b" rotWithShape="0" blurRad="12700" dist="12700" dir="5400000">
              <a:srgbClr val="000000">
                <a:alpha val="50000"/>
              </a:srgbClr>
            </a:outerShdw>
          </a:effectLst>
          <a:extLst>
            <a:ext uri="{C572A759-6A51-4108-AA02-DFA0A04FC94B}">
              <ma14:wrappingTextBoxFlag xmlns:ma14="http://schemas.microsoft.com/office/mac/drawingml/2011/main" val="1"/>
            </a:ext>
          </a:extLst>
        </p:spPr>
        <p:txBody>
          <a:bodyPr lIns="25400" tIns="25400" rIns="25400" bIns="25400" anchor="ctr"/>
          <a:lstStyle/>
          <a:p>
            <a:pPr>
              <a:defRPr sz="2500"/>
            </a:pPr>
            <a:r>
              <a:t>Low Credibility</a:t>
            </a:r>
          </a:p>
          <a:p>
            <a:pPr>
              <a:defRPr sz="2500"/>
            </a:pPr>
            <a:r>
              <a:t>0.2</a:t>
            </a:r>
          </a:p>
        </p:txBody>
      </p:sp>
      <p:pic>
        <p:nvPicPr>
          <p:cNvPr id="725" name="image1.png"/>
          <p:cNvPicPr>
            <a:picLocks noChangeAspect="1"/>
          </p:cNvPicPr>
          <p:nvPr/>
        </p:nvPicPr>
        <p:blipFill>
          <a:blip r:embed="rId5">
            <a:extLst/>
          </a:blip>
          <a:stretch>
            <a:fillRect/>
          </a:stretch>
        </p:blipFill>
        <p:spPr>
          <a:xfrm>
            <a:off x="9657667" y="6342963"/>
            <a:ext cx="1410385" cy="396794"/>
          </a:xfrm>
          <a:prstGeom prst="rect">
            <a:avLst/>
          </a:prstGeom>
          <a:ln w="12700">
            <a:miter lim="400000"/>
          </a:ln>
        </p:spPr>
      </p:pic>
      <p:pic>
        <p:nvPicPr>
          <p:cNvPr id="726" name="Gilb-Logo-NoFill-V1-Blue-278x189.png"/>
          <p:cNvPicPr>
            <a:picLocks noChangeAspect="1"/>
          </p:cNvPicPr>
          <p:nvPr/>
        </p:nvPicPr>
        <p:blipFill>
          <a:blip r:embed="rId6">
            <a:extLst/>
          </a:blip>
          <a:stretch>
            <a:fillRect/>
          </a:stretch>
        </p:blipFill>
        <p:spPr>
          <a:xfrm>
            <a:off x="11237742" y="6199269"/>
            <a:ext cx="795003" cy="54048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title"/>
          </p:nvPr>
        </p:nvSpPr>
        <p:spPr>
          <a:xfrm>
            <a:off x="-1" y="1066800"/>
            <a:ext cx="12192002" cy="1143000"/>
          </a:xfrm>
          <a:prstGeom prst="rect">
            <a:avLst/>
          </a:prstGeom>
        </p:spPr>
        <p:txBody>
          <a:bodyPr/>
          <a:lstStyle/>
          <a:p>
            <a:pPr/>
            <a:r>
              <a:t>Power Planning Principles. Clarity </a:t>
            </a:r>
          </a:p>
        </p:txBody>
      </p:sp>
      <p:sp>
        <p:nvSpPr>
          <p:cNvPr id="268" name="Shape 268"/>
          <p:cNvSpPr/>
          <p:nvPr>
            <p:ph type="body" idx="1"/>
          </p:nvPr>
        </p:nvSpPr>
        <p:spPr>
          <a:xfrm>
            <a:off x="267996" y="2209800"/>
            <a:ext cx="11288796" cy="4648200"/>
          </a:xfrm>
          <a:prstGeom prst="rect">
            <a:avLst/>
          </a:prstGeom>
        </p:spPr>
        <p:txBody>
          <a:bodyPr/>
          <a:lstStyle/>
          <a:p>
            <a:pPr marL="228600" indent="-228600">
              <a:spcBef>
                <a:spcPts val="1800"/>
              </a:spcBef>
              <a:buSzPct val="100000"/>
              <a:buAutoNum type="arabicPeriod" startAt="1"/>
            </a:pPr>
            <a:r>
              <a:t> Poor Plans Pollute Purpose</a:t>
            </a:r>
          </a:p>
          <a:p>
            <a:pPr marL="228600" indent="-228600">
              <a:spcBef>
                <a:spcPts val="1800"/>
              </a:spcBef>
              <a:buSzPct val="100000"/>
              <a:buAutoNum type="arabicPeriod" startAt="1"/>
            </a:pPr>
            <a:r>
              <a:t> Perfect Product Plans Presume Quantification</a:t>
            </a:r>
          </a:p>
          <a:p>
            <a:pPr marL="228600" indent="-228600">
              <a:spcBef>
                <a:spcPts val="1800"/>
              </a:spcBef>
              <a:buSzPct val="100000"/>
              <a:buAutoNum type="arabicPeriod" startAt="1"/>
            </a:pPr>
            <a:r>
              <a:t> Quantification Cannot Clarify Content Completely</a:t>
            </a:r>
          </a:p>
          <a:p>
            <a:pPr marL="228600" indent="-228600">
              <a:spcBef>
                <a:spcPts val="1800"/>
              </a:spcBef>
              <a:buSzPct val="100000"/>
              <a:buAutoNum type="arabicPeriod" startAt="1"/>
            </a:pPr>
            <a:r>
              <a:t> Crystal-Clear Clarity Can Be Calculated</a:t>
            </a:r>
          </a:p>
          <a:p>
            <a:pPr marL="228600" indent="-228600">
              <a:spcBef>
                <a:spcPts val="1800"/>
              </a:spcBef>
              <a:buSzPct val="100000"/>
              <a:buAutoNum type="arabicPeriod" startAt="1"/>
            </a:pPr>
            <a:r>
              <a:t> Poor Plan Perfectness can be Profitably Pulverized</a:t>
            </a:r>
          </a:p>
          <a:p>
            <a:pPr marL="228600" indent="-228600">
              <a:spcBef>
                <a:spcPts val="1800"/>
              </a:spcBef>
              <a:buSzPct val="100000"/>
              <a:buAutoNum type="arabicPeriod" startAt="1"/>
            </a:pPr>
            <a:r>
              <a:t> Cartesian cut-ups can cumulate clarity</a:t>
            </a:r>
          </a:p>
        </p:txBody>
      </p:sp>
      <p:sp>
        <p:nvSpPr>
          <p:cNvPr id="269" name="Shape 269"/>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1. Crystal Clear Concerns</a:t>
            </a:r>
          </a:p>
        </p:txBody>
      </p:sp>
      <p:pic>
        <p:nvPicPr>
          <p:cNvPr id="270" name="Screen Shot 2016-04-15 at 02.04.42.png"/>
          <p:cNvPicPr>
            <a:picLocks noChangeAspect="1"/>
          </p:cNvPicPr>
          <p:nvPr/>
        </p:nvPicPr>
        <p:blipFill>
          <a:blip r:embed="rId2">
            <a:extLst/>
          </a:blip>
          <a:stretch>
            <a:fillRect/>
          </a:stretch>
        </p:blipFill>
        <p:spPr>
          <a:xfrm>
            <a:off x="-1" y="1066800"/>
            <a:ext cx="12192002" cy="615405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30" name="A's Bar Value to Resource2016-03-29 at 01.29.17.png.png"/>
          <p:cNvPicPr>
            <a:picLocks noChangeAspect="0"/>
          </p:cNvPicPr>
          <p:nvPr/>
        </p:nvPicPr>
        <p:blipFill>
          <a:blip r:embed="rId3">
            <a:extLst/>
          </a:blip>
          <a:srcRect l="16048" t="6843" r="0" b="6069"/>
          <a:stretch>
            <a:fillRect/>
          </a:stretch>
        </p:blipFill>
        <p:spPr>
          <a:xfrm rot="5420109">
            <a:off x="2044845" y="-1821584"/>
            <a:ext cx="7525088" cy="10994135"/>
          </a:xfrm>
          <a:prstGeom prst="rect">
            <a:avLst/>
          </a:prstGeom>
          <a:ln w="12700">
            <a:miter lim="400000"/>
          </a:ln>
        </p:spPr>
      </p:pic>
      <p:sp>
        <p:nvSpPr>
          <p:cNvPr id="731" name="Shape 731"/>
          <p:cNvSpPr/>
          <p:nvPr>
            <p:ph type="title"/>
          </p:nvPr>
        </p:nvSpPr>
        <p:spPr>
          <a:xfrm>
            <a:off x="904137" y="0"/>
            <a:ext cx="4751492" cy="1638785"/>
          </a:xfrm>
          <a:prstGeom prst="rect">
            <a:avLst/>
          </a:prstGeom>
        </p:spPr>
        <p:txBody>
          <a:bodyPr/>
          <a:lstStyle/>
          <a:p>
            <a:pPr/>
            <a:r>
              <a:t>Job Selection ‘Bottom Line’, Worst Case</a:t>
            </a:r>
          </a:p>
        </p:txBody>
      </p:sp>
      <p:sp>
        <p:nvSpPr>
          <p:cNvPr id="732" name="Shape 732"/>
          <p:cNvSpPr/>
          <p:nvPr/>
        </p:nvSpPr>
        <p:spPr>
          <a:xfrm>
            <a:off x="6397459" y="2294288"/>
            <a:ext cx="146483" cy="269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nchor="ctr">
            <a:spAutoFit/>
          </a:bodyPr>
          <a:lstStyle>
            <a:lvl1pPr algn="l" defTabSz="4572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200">
                <a:solidFill>
                  <a:srgbClr val="000000"/>
                </a:solidFill>
                <a:latin typeface="Helvetica"/>
                <a:ea typeface="Helvetica"/>
                <a:cs typeface="Helvetica"/>
                <a:sym typeface="Helvetica"/>
              </a:defRPr>
            </a:lvl1pPr>
          </a:lstStyle>
          <a:p>
            <a:pPr/>
            <a:r>
              <a:t> </a:t>
            </a:r>
          </a:p>
        </p:txBody>
      </p:sp>
      <p:sp>
        <p:nvSpPr>
          <p:cNvPr id="733" name="Shape 733"/>
          <p:cNvSpPr/>
          <p:nvPr/>
        </p:nvSpPr>
        <p:spPr>
          <a:xfrm>
            <a:off x="7912100" y="584200"/>
            <a:ext cx="3826272" cy="812800"/>
          </a:xfrm>
          <a:prstGeom prst="wedgeEllipseCallout">
            <a:avLst>
              <a:gd name="adj1" fmla="val -61045"/>
              <a:gd name="adj2" fmla="val 170486"/>
            </a:avLst>
          </a:prstGeom>
          <a:solidFill>
            <a:srgbClr val="FFFFFF"/>
          </a:solidFill>
          <a:ln w="12700">
            <a:solidFill>
              <a:srgbClr val="5B9BD5"/>
            </a:solidFill>
            <a:miter lim="400000"/>
          </a:ln>
          <a:extLst>
            <a:ext uri="{C572A759-6A51-4108-AA02-DFA0A04FC94B}">
              <ma14:wrappingTextBoxFlag xmlns:ma14="http://schemas.microsoft.com/office/mac/drawingml/2011/main" val="1"/>
            </a:ext>
          </a:extLst>
        </p:spPr>
        <p:txBody>
          <a:bodyPr lIns="45719" rIns="45719" anchor="ctr"/>
          <a:lstStyle>
            <a:lvl1pPr defTabSz="914400">
              <a:defRPr sz="1800">
                <a:solidFill>
                  <a:srgbClr val="000000"/>
                </a:solidFill>
                <a:latin typeface="Trebuchet MS"/>
                <a:ea typeface="Trebuchet MS"/>
                <a:cs typeface="Trebuchet MS"/>
                <a:sym typeface="Trebuchet MS"/>
              </a:defRPr>
            </a:lvl1pPr>
          </a:lstStyle>
          <a:p>
            <a:pPr/>
            <a:r>
              <a:t>New job looks great, in theory</a:t>
            </a:r>
          </a:p>
        </p:txBody>
      </p:sp>
      <p:sp>
        <p:nvSpPr>
          <p:cNvPr id="734" name="Shape 734"/>
          <p:cNvSpPr/>
          <p:nvPr/>
        </p:nvSpPr>
        <p:spPr>
          <a:xfrm>
            <a:off x="9831585" y="1477054"/>
            <a:ext cx="2384476" cy="1741984"/>
          </a:xfrm>
          <a:prstGeom prst="wedgeEllipseCallout">
            <a:avLst>
              <a:gd name="adj1" fmla="val -30496"/>
              <a:gd name="adj2" fmla="val 120662"/>
            </a:avLst>
          </a:prstGeom>
          <a:solidFill>
            <a:srgbClr val="FFFFFF"/>
          </a:solidFill>
          <a:ln w="12700">
            <a:solidFill>
              <a:srgbClr val="5B9BD5"/>
            </a:solidFill>
            <a:miter lim="400000"/>
          </a:ln>
          <a:extLst>
            <a:ext uri="{C572A759-6A51-4108-AA02-DFA0A04FC94B}">
              <ma14:wrappingTextBoxFlag xmlns:ma14="http://schemas.microsoft.com/office/mac/drawingml/2011/main" val="1"/>
            </a:ext>
          </a:extLst>
        </p:spPr>
        <p:txBody>
          <a:bodyPr lIns="45719" rIns="45719" anchor="ctr"/>
          <a:lstStyle>
            <a:lvl1pPr defTabSz="914400">
              <a:defRPr sz="1800">
                <a:solidFill>
                  <a:srgbClr val="000000"/>
                </a:solidFill>
                <a:latin typeface="Trebuchet MS"/>
                <a:ea typeface="Trebuchet MS"/>
                <a:cs typeface="Trebuchet MS"/>
                <a:sym typeface="Trebuchet MS"/>
              </a:defRPr>
            </a:lvl1pPr>
          </a:lstStyle>
          <a:p>
            <a:pPr/>
            <a:r>
              <a:t>But, there are lots of risks</a:t>
            </a:r>
          </a:p>
        </p:txBody>
      </p:sp>
      <p:pic>
        <p:nvPicPr>
          <p:cNvPr id="735" name="image1.png"/>
          <p:cNvPicPr>
            <a:picLocks noChangeAspect="1"/>
          </p:cNvPicPr>
          <p:nvPr/>
        </p:nvPicPr>
        <p:blipFill>
          <a:blip r:embed="rId4">
            <a:extLst/>
          </a:blip>
          <a:stretch>
            <a:fillRect/>
          </a:stretch>
        </p:blipFill>
        <p:spPr>
          <a:xfrm>
            <a:off x="9657667" y="6342963"/>
            <a:ext cx="1410385" cy="396794"/>
          </a:xfrm>
          <a:prstGeom prst="rect">
            <a:avLst/>
          </a:prstGeom>
          <a:ln w="12700">
            <a:miter lim="400000"/>
          </a:ln>
        </p:spPr>
      </p:pic>
      <p:pic>
        <p:nvPicPr>
          <p:cNvPr id="736" name="Gilb-Logo-NoFill-V1-Blue-278x189.png"/>
          <p:cNvPicPr>
            <a:picLocks noChangeAspect="1"/>
          </p:cNvPicPr>
          <p:nvPr/>
        </p:nvPicPr>
        <p:blipFill>
          <a:blip r:embed="rId5">
            <a:extLst/>
          </a:blip>
          <a:stretch>
            <a:fillRect/>
          </a:stretch>
        </p:blipFill>
        <p:spPr>
          <a:xfrm>
            <a:off x="11237742" y="6199269"/>
            <a:ext cx="795003" cy="540488"/>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0" name="Shape 740"/>
          <p:cNvSpPr/>
          <p:nvPr>
            <p:ph type="title"/>
          </p:nvPr>
        </p:nvSpPr>
        <p:spPr>
          <a:xfrm>
            <a:off x="-1" y="-25400"/>
            <a:ext cx="12192001" cy="1143000"/>
          </a:xfrm>
          <a:prstGeom prst="rect">
            <a:avLst/>
          </a:prstGeom>
        </p:spPr>
        <p:txBody>
          <a:bodyPr/>
          <a:lstStyle>
            <a:lvl1pPr defTabSz="334327">
              <a:defRPr sz="4050"/>
            </a:lvl1pPr>
          </a:lstStyle>
          <a:p>
            <a:pPr/>
            <a:r>
              <a:t>12 Tough Management Questions for Avoiding Risks</a:t>
            </a:r>
          </a:p>
        </p:txBody>
      </p:sp>
      <p:sp>
        <p:nvSpPr>
          <p:cNvPr id="741" name="Shape 741"/>
          <p:cNvSpPr/>
          <p:nvPr>
            <p:ph type="body" sz="half" idx="1"/>
          </p:nvPr>
        </p:nvSpPr>
        <p:spPr>
          <a:xfrm>
            <a:off x="242844" y="1167367"/>
            <a:ext cx="5378464" cy="5690634"/>
          </a:xfrm>
          <a:prstGeom prst="rect">
            <a:avLst/>
          </a:prstGeom>
        </p:spPr>
        <p:txBody>
          <a:bodyPr/>
          <a:lstStyle/>
          <a:p>
            <a:pPr marL="0" indent="0">
              <a:buSzTx/>
              <a:buNone/>
            </a:pPr>
            <a:r>
              <a:t>1.  </a:t>
            </a:r>
            <a:r>
              <a:rPr b="1">
                <a:latin typeface="Helvetica"/>
                <a:ea typeface="Helvetica"/>
                <a:cs typeface="Helvetica"/>
                <a:sym typeface="Helvetica"/>
              </a:rPr>
              <a:t>NUMBERS</a:t>
            </a:r>
            <a:r>
              <a:t>: Why isn’t the improvement quantified?</a:t>
            </a:r>
          </a:p>
          <a:p>
            <a:pPr marL="0" indent="0">
              <a:buSzTx/>
              <a:buNone/>
            </a:pPr>
            <a:r>
              <a:t>2.  </a:t>
            </a:r>
            <a:r>
              <a:rPr b="1">
                <a:latin typeface="Helvetica"/>
                <a:ea typeface="Helvetica"/>
                <a:cs typeface="Helvetica"/>
                <a:sym typeface="Helvetica"/>
              </a:rPr>
              <a:t>RISK</a:t>
            </a:r>
            <a:r>
              <a:t>: What’s the risk or uncertainty and why?</a:t>
            </a:r>
          </a:p>
          <a:p>
            <a:pPr marL="0" indent="0">
              <a:buSzTx/>
              <a:buNone/>
            </a:pPr>
            <a:r>
              <a:t>3.  </a:t>
            </a:r>
            <a:r>
              <a:rPr b="1">
                <a:latin typeface="Helvetica"/>
                <a:ea typeface="Helvetica"/>
                <a:cs typeface="Helvetica"/>
                <a:sym typeface="Helvetica"/>
              </a:rPr>
              <a:t>DOUBT</a:t>
            </a:r>
            <a:r>
              <a:t>: Are you sure?  If not, Why not?</a:t>
            </a:r>
          </a:p>
          <a:p>
            <a:pPr marL="0" indent="0">
              <a:buSzTx/>
              <a:buNone/>
            </a:pPr>
            <a:r>
              <a:t>4.  </a:t>
            </a:r>
            <a:r>
              <a:rPr b="1">
                <a:latin typeface="Helvetica"/>
                <a:ea typeface="Helvetica"/>
                <a:cs typeface="Helvetica"/>
                <a:sym typeface="Helvetica"/>
              </a:rPr>
              <a:t>SOURCE</a:t>
            </a:r>
            <a:r>
              <a:t>: Where did you get that from?  How can I check it out?</a:t>
            </a:r>
          </a:p>
          <a:p>
            <a:pPr marL="0" indent="0">
              <a:buSzTx/>
              <a:buNone/>
            </a:pPr>
            <a:r>
              <a:t>5.  </a:t>
            </a:r>
            <a:r>
              <a:rPr b="1">
                <a:latin typeface="Helvetica"/>
                <a:ea typeface="Helvetica"/>
                <a:cs typeface="Helvetica"/>
                <a:sym typeface="Helvetica"/>
              </a:rPr>
              <a:t>IMPACT</a:t>
            </a:r>
            <a:r>
              <a:t>: How does your idea affect my goals?</a:t>
            </a:r>
          </a:p>
          <a:p>
            <a:pPr marL="0" indent="0">
              <a:buSzTx/>
              <a:buNone/>
            </a:pPr>
            <a:r>
              <a:t>6.  </a:t>
            </a:r>
            <a:r>
              <a:rPr b="1">
                <a:latin typeface="Helvetica"/>
                <a:ea typeface="Helvetica"/>
                <a:cs typeface="Helvetica"/>
                <a:sym typeface="Helvetica"/>
              </a:rPr>
              <a:t>ALL CRITICAL FACTORS</a:t>
            </a:r>
            <a:r>
              <a:t>: Did we forget anything critical?</a:t>
            </a:r>
          </a:p>
        </p:txBody>
      </p:sp>
      <p:sp>
        <p:nvSpPr>
          <p:cNvPr id="742" name="Shape 742"/>
          <p:cNvSpPr/>
          <p:nvPr/>
        </p:nvSpPr>
        <p:spPr>
          <a:xfrm>
            <a:off x="6286943" y="1167367"/>
            <a:ext cx="5378464" cy="5690634"/>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200"/>
              </a:spcBef>
              <a:defRPr sz="2200">
                <a:solidFill>
                  <a:srgbClr val="000000"/>
                </a:solidFill>
              </a:defRPr>
            </a:pPr>
            <a:r>
              <a:t>7.  </a:t>
            </a:r>
            <a:r>
              <a:rPr b="1">
                <a:latin typeface="Helvetica"/>
                <a:ea typeface="Helvetica"/>
                <a:cs typeface="Helvetica"/>
                <a:sym typeface="Helvetica"/>
              </a:rPr>
              <a:t>EVIDENCE</a:t>
            </a:r>
            <a:r>
              <a:t>: How do you know it works that way?</a:t>
            </a:r>
          </a:p>
          <a:p>
            <a:pPr algn="l">
              <a:spcBef>
                <a:spcPts val="2200"/>
              </a:spcBef>
              <a:defRPr sz="2200">
                <a:solidFill>
                  <a:srgbClr val="000000"/>
                </a:solidFill>
              </a:defRPr>
            </a:pPr>
            <a:r>
              <a:t>8.  </a:t>
            </a:r>
            <a:r>
              <a:rPr b="1">
                <a:latin typeface="Helvetica"/>
                <a:ea typeface="Helvetica"/>
                <a:cs typeface="Helvetica"/>
                <a:sym typeface="Helvetica"/>
              </a:rPr>
              <a:t>ENOUGH</a:t>
            </a:r>
            <a:r>
              <a:t>: Have we got a complete solution?</a:t>
            </a:r>
          </a:p>
          <a:p>
            <a:pPr algn="l">
              <a:spcBef>
                <a:spcPts val="2200"/>
              </a:spcBef>
              <a:defRPr sz="2200">
                <a:solidFill>
                  <a:srgbClr val="000000"/>
                </a:solidFill>
              </a:defRPr>
            </a:pPr>
            <a:r>
              <a:t>9.  </a:t>
            </a:r>
            <a:r>
              <a:rPr b="1">
                <a:latin typeface="Helvetica"/>
                <a:ea typeface="Helvetica"/>
                <a:cs typeface="Helvetica"/>
                <a:sym typeface="Helvetica"/>
              </a:rPr>
              <a:t>PROFITABILITY FIRST</a:t>
            </a:r>
            <a:r>
              <a:t>: Are we going to do the profitable things first?</a:t>
            </a:r>
          </a:p>
          <a:p>
            <a:pPr algn="l">
              <a:spcBef>
                <a:spcPts val="2200"/>
              </a:spcBef>
              <a:defRPr sz="2200">
                <a:solidFill>
                  <a:srgbClr val="000000"/>
                </a:solidFill>
              </a:defRPr>
            </a:pPr>
            <a:r>
              <a:t>10.  </a:t>
            </a:r>
            <a:r>
              <a:rPr b="1">
                <a:latin typeface="Helvetica"/>
                <a:ea typeface="Helvetica"/>
                <a:cs typeface="Helvetica"/>
                <a:sym typeface="Helvetica"/>
              </a:rPr>
              <a:t>COMMITMENT</a:t>
            </a:r>
            <a:r>
              <a:t>: Who’s Responsible?</a:t>
            </a:r>
          </a:p>
          <a:p>
            <a:pPr algn="l">
              <a:spcBef>
                <a:spcPts val="2200"/>
              </a:spcBef>
              <a:defRPr sz="2200">
                <a:solidFill>
                  <a:srgbClr val="000000"/>
                </a:solidFill>
              </a:defRPr>
            </a:pPr>
            <a:r>
              <a:t>11.  </a:t>
            </a:r>
            <a:r>
              <a:rPr b="1">
                <a:latin typeface="Helvetica"/>
                <a:ea typeface="Helvetica"/>
                <a:cs typeface="Helvetica"/>
                <a:sym typeface="Helvetica"/>
              </a:rPr>
              <a:t>PROOF</a:t>
            </a:r>
            <a:r>
              <a:t>: How can we be sure the plan is working?</a:t>
            </a:r>
          </a:p>
          <a:p>
            <a:pPr algn="l">
              <a:spcBef>
                <a:spcPts val="2200"/>
              </a:spcBef>
              <a:defRPr sz="2200">
                <a:solidFill>
                  <a:srgbClr val="000000"/>
                </a:solidFill>
              </a:defRPr>
            </a:pPr>
            <a:r>
              <a:t>12.  </a:t>
            </a:r>
            <a:r>
              <a:rPr b="1">
                <a:latin typeface="Helvetica"/>
                <a:ea typeface="Helvetica"/>
                <a:cs typeface="Helvetica"/>
                <a:sym typeface="Helvetica"/>
              </a:rPr>
              <a:t>NO CURE</a:t>
            </a:r>
            <a:r>
              <a:t>: Is it no cure, no pay?</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6" name="Shape 746"/>
          <p:cNvSpPr/>
          <p:nvPr>
            <p:ph type="title"/>
          </p:nvPr>
        </p:nvSpPr>
        <p:spPr>
          <a:xfrm>
            <a:off x="-1" y="-25400"/>
            <a:ext cx="12192001" cy="1143000"/>
          </a:xfrm>
          <a:prstGeom prst="rect">
            <a:avLst/>
          </a:prstGeom>
        </p:spPr>
        <p:txBody>
          <a:bodyPr/>
          <a:lstStyle>
            <a:lvl1pPr defTabSz="309562">
              <a:defRPr sz="3750"/>
            </a:lvl1pPr>
          </a:lstStyle>
          <a:p>
            <a:pPr/>
            <a:r>
              <a:t>10 Tough Requirement Risk Questions for Intel Engineers</a:t>
            </a:r>
          </a:p>
        </p:txBody>
      </p:sp>
      <p:sp>
        <p:nvSpPr>
          <p:cNvPr id="747" name="Shape 747"/>
          <p:cNvSpPr/>
          <p:nvPr>
            <p:ph type="body" sz="half" idx="1"/>
          </p:nvPr>
        </p:nvSpPr>
        <p:spPr>
          <a:xfrm>
            <a:off x="242844" y="1167367"/>
            <a:ext cx="5378464" cy="5690634"/>
          </a:xfrm>
          <a:prstGeom prst="rect">
            <a:avLst/>
          </a:prstGeom>
        </p:spPr>
        <p:txBody>
          <a:bodyPr/>
          <a:lstStyle/>
          <a:p>
            <a:pPr marL="604715" indent="-228600">
              <a:buSzPct val="100000"/>
              <a:buAutoNum type="arabicPeriod" startAt="1"/>
              <a:defRPr sz="1900"/>
            </a:pPr>
            <a:r>
              <a:t> Have you agreed a set of </a:t>
            </a:r>
            <a:r>
              <a:rPr b="1">
                <a:latin typeface="Helvetica"/>
                <a:ea typeface="Helvetica"/>
                <a:cs typeface="Helvetica"/>
                <a:sym typeface="Helvetica"/>
              </a:rPr>
              <a:t>top 10 critical value objectives</a:t>
            </a:r>
            <a:r>
              <a:t> for the product?</a:t>
            </a:r>
          </a:p>
          <a:p>
            <a:pPr marL="604715" indent="-228600">
              <a:buSzPct val="100000"/>
              <a:buAutoNum type="arabicPeriod" startAt="1"/>
              <a:defRPr sz="1900"/>
            </a:pPr>
            <a:r>
              <a:t> Are those objectives </a:t>
            </a:r>
            <a:r>
              <a:rPr b="1">
                <a:latin typeface="Helvetica"/>
                <a:ea typeface="Helvetica"/>
                <a:cs typeface="Helvetica"/>
                <a:sym typeface="Helvetica"/>
              </a:rPr>
              <a:t>unambiguously clear</a:t>
            </a:r>
            <a:r>
              <a:t> to all who might have to understand them (the intended readership?)</a:t>
            </a:r>
          </a:p>
          <a:p>
            <a:pPr marL="604715" indent="-228600">
              <a:buSzPct val="100000"/>
              <a:buAutoNum type="arabicPeriod" startAt="1"/>
              <a:defRPr sz="1900"/>
            </a:pPr>
            <a:r>
              <a:t> Is it clear which </a:t>
            </a:r>
            <a:r>
              <a:rPr b="1">
                <a:latin typeface="Helvetica"/>
                <a:ea typeface="Helvetica"/>
                <a:cs typeface="Helvetica"/>
                <a:sym typeface="Helvetica"/>
              </a:rPr>
              <a:t>stakeholders</a:t>
            </a:r>
            <a:r>
              <a:t> support and are interested in the requirement?</a:t>
            </a:r>
          </a:p>
          <a:p>
            <a:pPr marL="604715" indent="-228600">
              <a:buSzPct val="100000"/>
              <a:buAutoNum type="arabicPeriod" startAt="1"/>
              <a:defRPr sz="1900"/>
            </a:pPr>
            <a:r>
              <a:rPr>
                <a:uFill>
                  <a:solidFill>
                    <a:srgbClr val="444444"/>
                  </a:solidFill>
                </a:uFill>
              </a:rPr>
              <a:t>Are the requirements </a:t>
            </a:r>
            <a:r>
              <a:rPr b="1">
                <a:uFill>
                  <a:solidFill>
                    <a:srgbClr val="444444"/>
                  </a:solidFill>
                </a:uFill>
                <a:latin typeface="Verdana"/>
                <a:ea typeface="Verdana"/>
                <a:cs typeface="Verdana"/>
                <a:sym typeface="Verdana"/>
              </a:rPr>
              <a:t>really values, qualities and results</a:t>
            </a:r>
            <a:r>
              <a:rPr>
                <a:uFill>
                  <a:solidFill>
                    <a:srgbClr val="444444"/>
                  </a:solidFill>
                </a:uFill>
              </a:rPr>
              <a:t>: not the technology we think will get us there?</a:t>
            </a:r>
          </a:p>
          <a:p>
            <a:pPr marL="604715" indent="-228600">
              <a:buSzPct val="100000"/>
              <a:buAutoNum type="arabicPeriod" startAt="1"/>
              <a:defRPr sz="1900"/>
            </a:pPr>
            <a:r>
              <a:t> Is it clear what the </a:t>
            </a:r>
            <a:r>
              <a:rPr b="1">
                <a:latin typeface="Helvetica"/>
                <a:ea typeface="Helvetica"/>
                <a:cs typeface="Helvetica"/>
                <a:sym typeface="Helvetica"/>
              </a:rPr>
              <a:t>worst acceptable value delivery level</a:t>
            </a:r>
            <a:r>
              <a:t> is?</a:t>
            </a:r>
          </a:p>
        </p:txBody>
      </p:sp>
      <p:sp>
        <p:nvSpPr>
          <p:cNvPr id="748" name="Shape 748"/>
          <p:cNvSpPr/>
          <p:nvPr/>
        </p:nvSpPr>
        <p:spPr>
          <a:xfrm>
            <a:off x="5853160" y="1167367"/>
            <a:ext cx="6338840" cy="56906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25400" tIns="25400" rIns="25400" bIns="25400" anchor="ctr"/>
          <a:lstStyle/>
          <a:p>
            <a:pPr marL="376115" indent="-376115" algn="l">
              <a:spcBef>
                <a:spcPts val="2200"/>
              </a:spcBef>
              <a:buSzPct val="100000"/>
              <a:buAutoNum type="arabicPeriod" startAt="6"/>
              <a:defRPr sz="1800">
                <a:solidFill>
                  <a:srgbClr val="000000"/>
                </a:solidFill>
              </a:defRPr>
            </a:pPr>
            <a:r>
              <a:t> Is it clear what the </a:t>
            </a:r>
            <a:r>
              <a:rPr b="1">
                <a:latin typeface="Helvetica"/>
                <a:ea typeface="Helvetica"/>
                <a:cs typeface="Helvetica"/>
                <a:sym typeface="Helvetica"/>
              </a:rPr>
              <a:t>success/wish level is</a:t>
            </a:r>
            <a:r>
              <a:t>, and that this is not a ‘Goal’ commitment yet: until we find technology and resources to reach it</a:t>
            </a:r>
          </a:p>
          <a:p>
            <a:pPr marL="376115" indent="-376115" algn="l">
              <a:spcBef>
                <a:spcPts val="2200"/>
              </a:spcBef>
              <a:buSzPct val="100000"/>
              <a:buAutoNum type="arabicPeriod" startAt="6"/>
              <a:defRPr sz="1800">
                <a:solidFill>
                  <a:srgbClr val="000000"/>
                </a:solidFill>
              </a:defRPr>
            </a:pPr>
            <a:r>
              <a:t>Is it clear what the requirement value is, for example ‘economic’, or in terms of higher level objectives, if we reach the Wish/Goal level, for each stakeholder type? </a:t>
            </a:r>
            <a:r>
              <a:rPr b="1">
                <a:latin typeface="Helvetica"/>
                <a:ea typeface="Helvetica"/>
                <a:cs typeface="Helvetica"/>
                <a:sym typeface="Helvetica"/>
              </a:rPr>
              <a:t>What is it worth?</a:t>
            </a:r>
            <a:endParaRPr b="1">
              <a:latin typeface="Helvetica"/>
              <a:ea typeface="Helvetica"/>
              <a:cs typeface="Helvetica"/>
              <a:sym typeface="Helvetica"/>
            </a:endParaRPr>
          </a:p>
          <a:p>
            <a:pPr marL="376115" indent="-376115" algn="l">
              <a:spcBef>
                <a:spcPts val="2200"/>
              </a:spcBef>
              <a:buSzPct val="100000"/>
              <a:buAutoNum type="arabicPeriod" startAt="6"/>
              <a:defRPr sz="1800">
                <a:solidFill>
                  <a:srgbClr val="000000"/>
                </a:solidFill>
              </a:defRPr>
            </a:pPr>
            <a:r>
              <a:t>Do we know the </a:t>
            </a:r>
            <a:r>
              <a:rPr b="1">
                <a:latin typeface="Helvetica"/>
                <a:ea typeface="Helvetica"/>
                <a:cs typeface="Helvetica"/>
                <a:sym typeface="Helvetica"/>
              </a:rPr>
              <a:t>defect density</a:t>
            </a:r>
            <a:r>
              <a:t> of our specifications, and are they good enough to Exit the process? (Example Max. 0.2 Majors/600 words)</a:t>
            </a:r>
          </a:p>
          <a:p>
            <a:pPr marL="376115" indent="-376115" algn="l">
              <a:spcBef>
                <a:spcPts val="2200"/>
              </a:spcBef>
              <a:buSzPct val="100000"/>
              <a:buAutoNum type="arabicPeriod" startAt="6"/>
              <a:defRPr sz="1800">
                <a:solidFill>
                  <a:srgbClr val="000000"/>
                </a:solidFill>
              </a:defRPr>
            </a:pPr>
            <a:r>
              <a:t>Do we have </a:t>
            </a:r>
            <a:r>
              <a:rPr b="1">
                <a:latin typeface="Helvetica"/>
                <a:ea typeface="Helvetica"/>
                <a:cs typeface="Helvetica"/>
                <a:sym typeface="Helvetica"/>
              </a:rPr>
              <a:t>other major stakeholder levels</a:t>
            </a:r>
            <a:r>
              <a:t> that need a separate specification of requirements? (Product Division, Product Range, Product, Sub-market)</a:t>
            </a:r>
          </a:p>
          <a:p>
            <a:pPr marL="376115" indent="-376115" algn="l">
              <a:spcBef>
                <a:spcPts val="2200"/>
              </a:spcBef>
              <a:buSzPct val="100000"/>
              <a:buAutoNum type="arabicPeriod" startAt="6"/>
              <a:defRPr sz="1800">
                <a:solidFill>
                  <a:srgbClr val="000000"/>
                </a:solidFill>
              </a:defRPr>
            </a:pPr>
            <a:r>
              <a:t>Is there any requirement </a:t>
            </a:r>
            <a:r>
              <a:rPr b="1">
                <a:latin typeface="Helvetica"/>
                <a:ea typeface="Helvetica"/>
                <a:cs typeface="Helvetica"/>
                <a:sym typeface="Helvetica"/>
              </a:rPr>
              <a:t>arguably more-critical than the top-ten</a:t>
            </a:r>
            <a:r>
              <a:t>, that we failed to include or specify? Now that we think we have a complete set: what is missing?</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2" name="Shape 752"/>
          <p:cNvSpPr/>
          <p:nvPr>
            <p:ph type="title"/>
          </p:nvPr>
        </p:nvSpPr>
        <p:spPr>
          <a:xfrm>
            <a:off x="-1" y="-25400"/>
            <a:ext cx="12192001" cy="1143000"/>
          </a:xfrm>
          <a:prstGeom prst="rect">
            <a:avLst/>
          </a:prstGeom>
        </p:spPr>
        <p:txBody>
          <a:bodyPr/>
          <a:lstStyle>
            <a:lvl1pPr defTabSz="342582">
              <a:defRPr sz="4150"/>
            </a:lvl1pPr>
          </a:lstStyle>
          <a:p>
            <a:pPr/>
            <a:r>
              <a:t>10 Tough Design Risk Questions for Intel Engineers</a:t>
            </a:r>
          </a:p>
        </p:txBody>
      </p:sp>
      <p:sp>
        <p:nvSpPr>
          <p:cNvPr id="753" name="Shape 753"/>
          <p:cNvSpPr/>
          <p:nvPr>
            <p:ph type="body" sz="half" idx="1"/>
          </p:nvPr>
        </p:nvSpPr>
        <p:spPr>
          <a:xfrm>
            <a:off x="242844" y="1167367"/>
            <a:ext cx="5697490" cy="5690634"/>
          </a:xfrm>
          <a:prstGeom prst="rect">
            <a:avLst/>
          </a:prstGeom>
        </p:spPr>
        <p:txBody>
          <a:bodyPr/>
          <a:lstStyle/>
          <a:p>
            <a:pPr marL="0" indent="0" defTabSz="324611">
              <a:lnSpc>
                <a:spcPct val="140000"/>
              </a:lnSpc>
              <a:spcBef>
                <a:spcPts val="100"/>
              </a:spcBef>
              <a:buSzTx/>
              <a:buNone/>
              <a:defRPr sz="1703">
                <a:uFill>
                  <a:solidFill>
                    <a:srgbClr val="000000"/>
                  </a:solidFill>
                </a:uFill>
                <a:latin typeface="Arial"/>
                <a:ea typeface="Arial"/>
                <a:cs typeface="Arial"/>
                <a:sym typeface="Arial"/>
              </a:defRPr>
            </a:pPr>
            <a:r>
              <a:rPr>
                <a:solidFill>
                  <a:srgbClr val="444444"/>
                </a:solidFill>
                <a:uFill>
                  <a:solidFill>
                    <a:srgbClr val="444444"/>
                  </a:solidFill>
                </a:uFill>
              </a:rPr>
              <a:t>11. Have you estimated the </a:t>
            </a:r>
            <a:r>
              <a:rPr b="1">
                <a:solidFill>
                  <a:srgbClr val="444444"/>
                </a:solidFill>
                <a:uFill>
                  <a:solidFill>
                    <a:srgbClr val="444444"/>
                  </a:solidFill>
                </a:uFill>
              </a:rPr>
              <a:t>short term and life cycle</a:t>
            </a:r>
            <a:r>
              <a:rPr>
                <a:solidFill>
                  <a:srgbClr val="444444"/>
                </a:solidFill>
                <a:uFill>
                  <a:solidFill>
                    <a:srgbClr val="444444"/>
                  </a:solidFill>
                </a:uFill>
              </a:rPr>
              <a:t> </a:t>
            </a:r>
            <a:r>
              <a:rPr b="1">
                <a:solidFill>
                  <a:srgbClr val="444444"/>
                </a:solidFill>
                <a:uFill>
                  <a:solidFill>
                    <a:srgbClr val="444444"/>
                  </a:solidFill>
                </a:uFill>
              </a:rPr>
              <a:t>costs</a:t>
            </a:r>
            <a:r>
              <a:rPr>
                <a:solidFill>
                  <a:srgbClr val="444444"/>
                </a:solidFill>
                <a:uFill>
                  <a:solidFill>
                    <a:srgbClr val="444444"/>
                  </a:solidFill>
                </a:uFill>
              </a:rPr>
              <a:t>, in both time and money for each major solution idea?</a:t>
            </a:r>
            <a:endParaRPr>
              <a:solidFill>
                <a:srgbClr val="444444"/>
              </a:solidFill>
              <a:uFill>
                <a:solidFill>
                  <a:srgbClr val="444444"/>
                </a:solidFill>
              </a:uFill>
            </a:endParaRPr>
          </a:p>
          <a:p>
            <a:pPr marL="0" indent="0" defTabSz="324611">
              <a:lnSpc>
                <a:spcPct val="140000"/>
              </a:lnSpc>
              <a:spcBef>
                <a:spcPts val="100"/>
              </a:spcBef>
              <a:buSzTx/>
              <a:buNone/>
              <a:defRPr sz="1703">
                <a:uFill>
                  <a:solidFill>
                    <a:srgbClr val="000000"/>
                  </a:solidFill>
                </a:uFill>
                <a:latin typeface="Arial"/>
                <a:ea typeface="Arial"/>
                <a:cs typeface="Arial"/>
                <a:sym typeface="Arial"/>
              </a:defRPr>
            </a:pPr>
            <a:r>
              <a:rPr>
                <a:solidFill>
                  <a:srgbClr val="444444"/>
                </a:solidFill>
                <a:uFill>
                  <a:solidFill>
                    <a:srgbClr val="444444"/>
                  </a:solidFill>
                </a:uFill>
              </a:rPr>
              <a:t>12. Have you looked at the ratio of a solution impacts (all 10) over the costs: so you envisage the </a:t>
            </a:r>
            <a:r>
              <a:rPr b="1">
                <a:solidFill>
                  <a:srgbClr val="444444"/>
                </a:solidFill>
                <a:uFill>
                  <a:solidFill>
                    <a:srgbClr val="444444"/>
                  </a:solidFill>
                </a:uFill>
              </a:rPr>
              <a:t>most efficient </a:t>
            </a:r>
            <a:r>
              <a:rPr>
                <a:solidFill>
                  <a:srgbClr val="444444"/>
                </a:solidFill>
                <a:uFill>
                  <a:solidFill>
                    <a:srgbClr val="444444"/>
                  </a:solidFill>
                </a:uFill>
              </a:rPr>
              <a:t>solutions?</a:t>
            </a:r>
            <a:endParaRPr>
              <a:solidFill>
                <a:srgbClr val="444444"/>
              </a:solidFill>
              <a:uFill>
                <a:solidFill>
                  <a:srgbClr val="444444"/>
                </a:solidFill>
              </a:uFill>
            </a:endParaRPr>
          </a:p>
          <a:p>
            <a:pPr marL="0" indent="0" defTabSz="324611">
              <a:lnSpc>
                <a:spcPct val="140000"/>
              </a:lnSpc>
              <a:spcBef>
                <a:spcPts val="100"/>
              </a:spcBef>
              <a:buSzTx/>
              <a:buNone/>
              <a:defRPr sz="1703">
                <a:uFill>
                  <a:solidFill>
                    <a:srgbClr val="000000"/>
                  </a:solidFill>
                </a:uFill>
                <a:latin typeface="Arial"/>
                <a:ea typeface="Arial"/>
                <a:cs typeface="Arial"/>
                <a:sym typeface="Arial"/>
              </a:defRPr>
            </a:pPr>
            <a:r>
              <a:rPr>
                <a:solidFill>
                  <a:srgbClr val="444444"/>
                </a:solidFill>
                <a:uFill>
                  <a:solidFill>
                    <a:srgbClr val="444444"/>
                  </a:solidFill>
                </a:uFill>
              </a:rPr>
              <a:t>13. Have you looked at the </a:t>
            </a:r>
            <a:r>
              <a:rPr b="1">
                <a:solidFill>
                  <a:srgbClr val="444444"/>
                </a:solidFill>
                <a:uFill>
                  <a:solidFill>
                    <a:srgbClr val="444444"/>
                  </a:solidFill>
                </a:uFill>
              </a:rPr>
              <a:t>worst-worst case</a:t>
            </a:r>
            <a:r>
              <a:rPr>
                <a:solidFill>
                  <a:srgbClr val="444444"/>
                </a:solidFill>
                <a:uFill>
                  <a:solidFill>
                    <a:srgbClr val="444444"/>
                  </a:solidFill>
                </a:uFill>
              </a:rPr>
              <a:t> (credibility and uncertainty) for all value impacts and all resource impacts?</a:t>
            </a:r>
            <a:endParaRPr>
              <a:solidFill>
                <a:srgbClr val="444444"/>
              </a:solidFill>
              <a:uFill>
                <a:solidFill>
                  <a:srgbClr val="444444"/>
                </a:solidFill>
              </a:uFill>
            </a:endParaRPr>
          </a:p>
          <a:p>
            <a:pPr marL="0" indent="0" defTabSz="324611">
              <a:lnSpc>
                <a:spcPct val="140000"/>
              </a:lnSpc>
              <a:spcBef>
                <a:spcPts val="100"/>
              </a:spcBef>
              <a:buSzTx/>
              <a:buNone/>
              <a:defRPr sz="1703">
                <a:uFill>
                  <a:solidFill>
                    <a:srgbClr val="000000"/>
                  </a:solidFill>
                </a:uFill>
                <a:latin typeface="Arial"/>
                <a:ea typeface="Arial"/>
                <a:cs typeface="Arial"/>
                <a:sym typeface="Arial"/>
              </a:defRPr>
            </a:pPr>
            <a:r>
              <a:rPr>
                <a:solidFill>
                  <a:srgbClr val="444444"/>
                </a:solidFill>
                <a:uFill>
                  <a:solidFill>
                    <a:srgbClr val="444444"/>
                  </a:solidFill>
                </a:uFill>
              </a:rPr>
              <a:t>14. Can you consider implementing the most efficient (effects/costs) solutions </a:t>
            </a:r>
            <a:r>
              <a:rPr b="1">
                <a:solidFill>
                  <a:srgbClr val="444444"/>
                </a:solidFill>
                <a:uFill>
                  <a:solidFill>
                    <a:srgbClr val="444444"/>
                  </a:solidFill>
                </a:uFill>
              </a:rPr>
              <a:t>early to get feedback, leaning and possibly real value</a:t>
            </a:r>
            <a:r>
              <a:rPr>
                <a:solidFill>
                  <a:srgbClr val="444444"/>
                </a:solidFill>
                <a:uFill>
                  <a:solidFill>
                    <a:srgbClr val="444444"/>
                  </a:solidFill>
                </a:uFill>
              </a:rPr>
              <a:t> delivery to the field?</a:t>
            </a:r>
            <a:endParaRPr>
              <a:solidFill>
                <a:srgbClr val="444444"/>
              </a:solidFill>
              <a:uFill>
                <a:solidFill>
                  <a:srgbClr val="444444"/>
                </a:solidFill>
              </a:uFill>
            </a:endParaRPr>
          </a:p>
          <a:p>
            <a:pPr marL="0" indent="0" defTabSz="324611">
              <a:lnSpc>
                <a:spcPct val="140000"/>
              </a:lnSpc>
              <a:spcBef>
                <a:spcPts val="100"/>
              </a:spcBef>
              <a:buSzTx/>
              <a:buNone/>
              <a:defRPr sz="1703">
                <a:uFill>
                  <a:solidFill>
                    <a:srgbClr val="000000"/>
                  </a:solidFill>
                </a:uFill>
                <a:latin typeface="Arial"/>
                <a:ea typeface="Arial"/>
                <a:cs typeface="Arial"/>
                <a:sym typeface="Arial"/>
              </a:defRPr>
            </a:pPr>
            <a:r>
              <a:rPr>
                <a:solidFill>
                  <a:srgbClr val="444444"/>
                </a:solidFill>
                <a:uFill>
                  <a:solidFill>
                    <a:srgbClr val="444444"/>
                  </a:solidFill>
                </a:uFill>
              </a:rPr>
              <a:t>15. Is there a smart way of decomposing any design idea, into </a:t>
            </a:r>
            <a:r>
              <a:rPr b="1">
                <a:solidFill>
                  <a:srgbClr val="444444"/>
                </a:solidFill>
                <a:uFill>
                  <a:solidFill>
                    <a:srgbClr val="444444"/>
                  </a:solidFill>
                </a:uFill>
              </a:rPr>
              <a:t>smaller independently implementable sub-solutions</a:t>
            </a:r>
            <a:r>
              <a:rPr>
                <a:solidFill>
                  <a:srgbClr val="444444"/>
                </a:solidFill>
                <a:uFill>
                  <a:solidFill>
                    <a:srgbClr val="444444"/>
                  </a:solidFill>
                </a:uFill>
              </a:rPr>
              <a:t>? Some of much higher </a:t>
            </a:r>
            <a:r>
              <a:rPr b="1">
                <a:solidFill>
                  <a:srgbClr val="444444"/>
                </a:solidFill>
                <a:uFill>
                  <a:solidFill>
                    <a:srgbClr val="444444"/>
                  </a:solidFill>
                </a:uFill>
              </a:rPr>
              <a:t>value</a:t>
            </a:r>
            <a:r>
              <a:rPr>
                <a:solidFill>
                  <a:srgbClr val="444444"/>
                </a:solidFill>
                <a:uFill>
                  <a:solidFill>
                    <a:srgbClr val="444444"/>
                  </a:solidFill>
                </a:uFill>
              </a:rPr>
              <a:t> then the solution average?</a:t>
            </a:r>
          </a:p>
        </p:txBody>
      </p:sp>
      <p:sp>
        <p:nvSpPr>
          <p:cNvPr id="754" name="Shape 754"/>
          <p:cNvSpPr/>
          <p:nvPr/>
        </p:nvSpPr>
        <p:spPr>
          <a:xfrm>
            <a:off x="6096000" y="1167367"/>
            <a:ext cx="5931814" cy="569063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25400" tIns="25400" rIns="25400" bIns="25400" anchor="ctr"/>
          <a:lstStyle/>
          <a:p>
            <a:pPr algn="l" defTabSz="457200">
              <a:lnSpc>
                <a:spcPct val="120000"/>
              </a:lnSpc>
              <a:spcBef>
                <a:spcPts val="2100"/>
              </a:spcBef>
              <a:defRPr sz="1500">
                <a:solidFill>
                  <a:srgbClr val="000000"/>
                </a:solidFill>
                <a:uFill>
                  <a:solidFill>
                    <a:srgbClr val="000000"/>
                  </a:solidFill>
                </a:uFill>
                <a:latin typeface="Arial"/>
                <a:ea typeface="Arial"/>
                <a:cs typeface="Arial"/>
                <a:sym typeface="Arial"/>
              </a:defRPr>
            </a:pPr>
            <a:r>
              <a:rPr>
                <a:solidFill>
                  <a:srgbClr val="444444"/>
                </a:solidFill>
                <a:uFill>
                  <a:solidFill>
                    <a:srgbClr val="444444"/>
                  </a:solidFill>
                </a:uFill>
              </a:rPr>
              <a:t>16. Have you  invited </a:t>
            </a:r>
            <a:r>
              <a:rPr b="1">
                <a:solidFill>
                  <a:srgbClr val="444444"/>
                </a:solidFill>
                <a:uFill>
                  <a:solidFill>
                    <a:srgbClr val="444444"/>
                  </a:solidFill>
                </a:uFill>
              </a:rPr>
              <a:t>competitive imaginative engineers</a:t>
            </a:r>
            <a:r>
              <a:rPr>
                <a:solidFill>
                  <a:srgbClr val="444444"/>
                </a:solidFill>
                <a:uFill>
                  <a:solidFill>
                    <a:srgbClr val="444444"/>
                  </a:solidFill>
                </a:uFill>
              </a:rPr>
              <a:t> to come up with far more cost-effective solutions than you can show the on your Impact Estimation Tables? Using the impact Estimation Table as a </a:t>
            </a:r>
            <a:r>
              <a:rPr b="1">
                <a:solidFill>
                  <a:srgbClr val="444444"/>
                </a:solidFill>
                <a:uFill>
                  <a:solidFill>
                    <a:srgbClr val="444444"/>
                  </a:solidFill>
                </a:uFill>
              </a:rPr>
              <a:t>provocative baseline for discussion.</a:t>
            </a:r>
            <a:endParaRPr b="1">
              <a:solidFill>
                <a:srgbClr val="444444"/>
              </a:solidFill>
              <a:uFill>
                <a:solidFill>
                  <a:srgbClr val="444444"/>
                </a:solidFill>
              </a:uFill>
            </a:endParaRPr>
          </a:p>
          <a:p>
            <a:pPr algn="l" defTabSz="457200">
              <a:lnSpc>
                <a:spcPct val="120000"/>
              </a:lnSpc>
              <a:spcBef>
                <a:spcPts val="2100"/>
              </a:spcBef>
              <a:defRPr sz="1500">
                <a:solidFill>
                  <a:srgbClr val="000000"/>
                </a:solidFill>
                <a:uFill>
                  <a:solidFill>
                    <a:srgbClr val="000000"/>
                  </a:solidFill>
                </a:uFill>
                <a:latin typeface="Arial"/>
                <a:ea typeface="Arial"/>
                <a:cs typeface="Arial"/>
                <a:sym typeface="Arial"/>
              </a:defRPr>
            </a:pPr>
            <a:r>
              <a:rPr>
                <a:solidFill>
                  <a:srgbClr val="444444"/>
                </a:solidFill>
                <a:uFill>
                  <a:solidFill>
                    <a:srgbClr val="444444"/>
                  </a:solidFill>
                </a:uFill>
              </a:rPr>
              <a:t>17. Is it possible to improve the </a:t>
            </a:r>
            <a:r>
              <a:rPr b="1">
                <a:solidFill>
                  <a:srgbClr val="444444"/>
                </a:solidFill>
                <a:uFill>
                  <a:solidFill>
                    <a:srgbClr val="444444"/>
                  </a:solidFill>
                </a:uFill>
              </a:rPr>
              <a:t>quality of impact evidence</a:t>
            </a:r>
            <a:r>
              <a:rPr>
                <a:solidFill>
                  <a:srgbClr val="444444"/>
                </a:solidFill>
                <a:uFill>
                  <a:solidFill>
                    <a:srgbClr val="444444"/>
                  </a:solidFill>
                </a:uFill>
              </a:rPr>
              <a:t>, and improve certainty by better research on existing experience of the solutions, or by experiments, or pilots? Better credibility before prioritization.</a:t>
            </a:r>
            <a:endParaRPr>
              <a:solidFill>
                <a:srgbClr val="444444"/>
              </a:solidFill>
              <a:uFill>
                <a:solidFill>
                  <a:srgbClr val="444444"/>
                </a:solidFill>
              </a:uFill>
            </a:endParaRPr>
          </a:p>
          <a:p>
            <a:pPr algn="l" defTabSz="457200">
              <a:lnSpc>
                <a:spcPct val="120000"/>
              </a:lnSpc>
              <a:spcBef>
                <a:spcPts val="2100"/>
              </a:spcBef>
              <a:defRPr sz="1500">
                <a:solidFill>
                  <a:srgbClr val="000000"/>
                </a:solidFill>
                <a:uFill>
                  <a:solidFill>
                    <a:srgbClr val="000000"/>
                  </a:solidFill>
                </a:uFill>
                <a:latin typeface="Arial"/>
                <a:ea typeface="Arial"/>
                <a:cs typeface="Arial"/>
                <a:sym typeface="Arial"/>
              </a:defRPr>
            </a:pPr>
            <a:r>
              <a:rPr>
                <a:solidFill>
                  <a:srgbClr val="444444"/>
                </a:solidFill>
                <a:uFill>
                  <a:solidFill>
                    <a:srgbClr val="444444"/>
                  </a:solidFill>
                </a:uFill>
              </a:rPr>
              <a:t>18. Can we conduct simple short term, this week, A/B </a:t>
            </a:r>
            <a:r>
              <a:rPr b="1">
                <a:solidFill>
                  <a:srgbClr val="444444"/>
                </a:solidFill>
                <a:uFill>
                  <a:solidFill>
                    <a:srgbClr val="444444"/>
                  </a:solidFill>
                </a:uFill>
              </a:rPr>
              <a:t>experiments to get better data and experience </a:t>
            </a:r>
            <a:r>
              <a:rPr>
                <a:solidFill>
                  <a:srgbClr val="444444"/>
                </a:solidFill>
                <a:uFill>
                  <a:solidFill>
                    <a:srgbClr val="444444"/>
                  </a:solidFill>
                </a:uFill>
              </a:rPr>
              <a:t>on some of the promising solutions?</a:t>
            </a:r>
            <a:endParaRPr>
              <a:solidFill>
                <a:srgbClr val="444444"/>
              </a:solidFill>
              <a:uFill>
                <a:solidFill>
                  <a:srgbClr val="444444"/>
                </a:solidFill>
              </a:uFill>
            </a:endParaRPr>
          </a:p>
          <a:p>
            <a:pPr algn="l" defTabSz="457200">
              <a:lnSpc>
                <a:spcPct val="120000"/>
              </a:lnSpc>
              <a:spcBef>
                <a:spcPts val="2100"/>
              </a:spcBef>
              <a:defRPr sz="1500">
                <a:solidFill>
                  <a:srgbClr val="000000"/>
                </a:solidFill>
                <a:uFill>
                  <a:solidFill>
                    <a:srgbClr val="000000"/>
                  </a:solidFill>
                </a:uFill>
                <a:latin typeface="Arial"/>
                <a:ea typeface="Arial"/>
                <a:cs typeface="Arial"/>
                <a:sym typeface="Arial"/>
              </a:defRPr>
            </a:pPr>
            <a:r>
              <a:rPr>
                <a:solidFill>
                  <a:srgbClr val="444444"/>
                </a:solidFill>
                <a:uFill>
                  <a:solidFill>
                    <a:srgbClr val="444444"/>
                  </a:solidFill>
                </a:uFill>
              </a:rPr>
              <a:t>19. What can we do to </a:t>
            </a:r>
            <a:r>
              <a:rPr b="1">
                <a:solidFill>
                  <a:srgbClr val="444444"/>
                </a:solidFill>
                <a:uFill>
                  <a:solidFill>
                    <a:srgbClr val="444444"/>
                  </a:solidFill>
                </a:uFill>
              </a:rPr>
              <a:t>motivate the best design engineers</a:t>
            </a:r>
            <a:r>
              <a:rPr>
                <a:solidFill>
                  <a:srgbClr val="444444"/>
                </a:solidFill>
                <a:uFill>
                  <a:solidFill>
                    <a:srgbClr val="444444"/>
                  </a:solidFill>
                </a:uFill>
              </a:rPr>
              <a:t> to analyze our ideas and come up with better ones?</a:t>
            </a:r>
            <a:endParaRPr>
              <a:solidFill>
                <a:srgbClr val="444444"/>
              </a:solidFill>
              <a:uFill>
                <a:solidFill>
                  <a:srgbClr val="444444"/>
                </a:solidFill>
              </a:uFill>
            </a:endParaRPr>
          </a:p>
          <a:p>
            <a:pPr algn="l" defTabSz="457200">
              <a:lnSpc>
                <a:spcPct val="120000"/>
              </a:lnSpc>
              <a:spcBef>
                <a:spcPts val="2100"/>
              </a:spcBef>
              <a:defRPr sz="1500">
                <a:solidFill>
                  <a:srgbClr val="000000"/>
                </a:solidFill>
                <a:uFill>
                  <a:solidFill>
                    <a:srgbClr val="000000"/>
                  </a:solidFill>
                </a:uFill>
                <a:latin typeface="Arial"/>
                <a:ea typeface="Arial"/>
                <a:cs typeface="Arial"/>
                <a:sym typeface="Arial"/>
              </a:defRPr>
            </a:pPr>
            <a:r>
              <a:rPr>
                <a:solidFill>
                  <a:srgbClr val="444444"/>
                </a:solidFill>
                <a:uFill>
                  <a:solidFill>
                    <a:srgbClr val="444444"/>
                  </a:solidFill>
                </a:uFill>
              </a:rPr>
              <a:t>20. Are the </a:t>
            </a:r>
            <a:r>
              <a:rPr b="1">
                <a:solidFill>
                  <a:srgbClr val="444444"/>
                </a:solidFill>
                <a:uFill>
                  <a:solidFill>
                    <a:srgbClr val="444444"/>
                  </a:solidFill>
                </a:uFill>
              </a:rPr>
              <a:t>designs/solutions specified unambiguously clearly,</a:t>
            </a:r>
            <a:r>
              <a:rPr>
                <a:solidFill>
                  <a:srgbClr val="444444"/>
                </a:solidFill>
                <a:uFill>
                  <a:solidFill>
                    <a:srgbClr val="444444"/>
                  </a:solidFill>
                </a:uFill>
              </a:rPr>
              <a:t> so that nobody can inadvertently misunderstand </a:t>
            </a:r>
            <a:r>
              <a:rPr i="1">
                <a:solidFill>
                  <a:srgbClr val="444444"/>
                </a:solidFill>
                <a:uFill>
                  <a:solidFill>
                    <a:srgbClr val="444444"/>
                  </a:solidFill>
                </a:uFill>
              </a:rPr>
              <a:t>what</a:t>
            </a:r>
            <a:r>
              <a:rPr>
                <a:solidFill>
                  <a:srgbClr val="444444"/>
                </a:solidFill>
                <a:uFill>
                  <a:solidFill>
                    <a:srgbClr val="444444"/>
                  </a:solidFill>
                </a:uFill>
              </a:rPr>
              <a:t> to estimate and </a:t>
            </a:r>
            <a:r>
              <a:rPr i="1">
                <a:solidFill>
                  <a:srgbClr val="444444"/>
                </a:solidFill>
                <a:uFill>
                  <a:solidFill>
                    <a:srgbClr val="444444"/>
                  </a:solidFill>
                </a:uFill>
              </a:rPr>
              <a:t>what</a:t>
            </a:r>
            <a:r>
              <a:rPr>
                <a:solidFill>
                  <a:srgbClr val="444444"/>
                </a:solidFill>
                <a:uFill>
                  <a:solidFill>
                    <a:srgbClr val="444444"/>
                  </a:solidFill>
                </a:uFill>
              </a:rPr>
              <a:t> to implement? Can the design spec exit from a demanding Spec Quality Control process? Max. 0.2 Defects/600 words?</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8" name="Shape 758"/>
          <p:cNvSpPr/>
          <p:nvPr>
            <p:ph type="title"/>
          </p:nvPr>
        </p:nvSpPr>
        <p:spPr>
          <a:xfrm>
            <a:off x="0" y="0"/>
            <a:ext cx="12192002" cy="1847679"/>
          </a:xfrm>
          <a:prstGeom prst="rect">
            <a:avLst/>
          </a:prstGeom>
        </p:spPr>
        <p:txBody>
          <a:bodyPr/>
          <a:lstStyle/>
          <a:p>
            <a:pPr>
              <a:defRPr sz="5000"/>
            </a:pPr>
            <a:r>
              <a:t>Power Planning Practices - Risks</a:t>
            </a:r>
          </a:p>
          <a:p>
            <a:pPr>
              <a:defRPr sz="5000"/>
            </a:pPr>
            <a:r>
              <a:t>One Takeaway Point</a:t>
            </a:r>
          </a:p>
        </p:txBody>
      </p:sp>
      <p:sp>
        <p:nvSpPr>
          <p:cNvPr id="759" name="Shape 759"/>
          <p:cNvSpPr/>
          <p:nvPr/>
        </p:nvSpPr>
        <p:spPr>
          <a:xfrm>
            <a:off x="0" y="0"/>
            <a:ext cx="12192001" cy="6858001"/>
          </a:xfrm>
          <a:prstGeom prst="rect">
            <a:avLst/>
          </a:prstGeom>
          <a:solidFill>
            <a:srgbClr val="000000">
              <a:alpha val="8498"/>
            </a:srgbClr>
          </a:solidFill>
          <a:ln w="12700">
            <a:miter lim="400000"/>
          </a:ln>
          <a:effectLst>
            <a:outerShdw sx="100000" sy="100000" kx="0" ky="0" algn="b" rotWithShape="0" blurRad="12700" dist="12700" dir="5400000">
              <a:srgbClr val="000000">
                <a:alpha val="0"/>
              </a:srgbClr>
            </a:outerShdw>
          </a:effectLst>
        </p:spPr>
        <p:txBody>
          <a:bodyPr lIns="25400" tIns="25400" rIns="25400" bIns="25400" anchor="ctr"/>
          <a:lstStyle/>
          <a:p>
            <a:pPr>
              <a:defRPr sz="1600"/>
            </a:pPr>
          </a:p>
        </p:txBody>
      </p:sp>
      <p:sp>
        <p:nvSpPr>
          <p:cNvPr id="760" name="Shape 760"/>
          <p:cNvSpPr/>
          <p:nvPr>
            <p:ph type="body" sz="half" idx="1"/>
          </p:nvPr>
        </p:nvSpPr>
        <p:spPr>
          <a:xfrm>
            <a:off x="1037881" y="2201726"/>
            <a:ext cx="10502901" cy="2454548"/>
          </a:xfrm>
          <a:prstGeom prst="rect">
            <a:avLst/>
          </a:prstGeom>
          <a:solidFill>
            <a:srgbClr val="FFFFFF"/>
          </a:solidFill>
          <a:effectLst>
            <a:outerShdw sx="100000" sy="100000" kx="0" ky="0" algn="b" rotWithShape="0" blurRad="190500" dist="190500" dir="5400000">
              <a:srgbClr val="000000"/>
            </a:outerShdw>
          </a:effectLst>
        </p:spPr>
        <p:txBody>
          <a:bodyPr/>
          <a:lstStyle/>
          <a:p>
            <a:pPr marL="0" indent="0" algn="ctr" defTabSz="383857">
              <a:spcBef>
                <a:spcPts val="2700"/>
              </a:spcBef>
              <a:buSzTx/>
              <a:buNone/>
              <a:defRPr sz="4464"/>
            </a:pPr>
            <a:r>
              <a:t>Evo: Evolutionary value delivery is a tool for practical risk discovery,</a:t>
            </a:r>
          </a:p>
          <a:p>
            <a:pPr marL="0" indent="0" algn="ctr" defTabSz="383857">
              <a:spcBef>
                <a:spcPts val="2700"/>
              </a:spcBef>
              <a:buSzTx/>
              <a:buNone/>
              <a:defRPr sz="4464"/>
            </a:pPr>
            <a:r>
              <a:t> and for early risk-mitigation</a:t>
            </a:r>
          </a:p>
        </p:txBody>
      </p:sp>
      <p:sp>
        <p:nvSpPr>
          <p:cNvPr id="761" name="Shape 76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60"/>
                                        </p:tgtEl>
                                        <p:attrNameLst>
                                          <p:attrName>style.visibility</p:attrName>
                                        </p:attrNameLst>
                                      </p:cBhvr>
                                      <p:to>
                                        <p:strVal val="visible"/>
                                      </p:to>
                                    </p:set>
                                    <p:anim calcmode="lin" valueType="num">
                                      <p:cBhvr>
                                        <p:cTn id="7" dur="300" fill="hold"/>
                                        <p:tgtEl>
                                          <p:spTgt spid="760"/>
                                        </p:tgtEl>
                                        <p:attrNameLst>
                                          <p:attrName>ppt_w</p:attrName>
                                        </p:attrNameLst>
                                      </p:cBhvr>
                                      <p:tavLst>
                                        <p:tav tm="0">
                                          <p:val>
                                            <p:fltVal val="0"/>
                                          </p:val>
                                        </p:tav>
                                        <p:tav tm="100000">
                                          <p:val>
                                            <p:strVal val="#ppt_w"/>
                                          </p:val>
                                        </p:tav>
                                      </p:tavLst>
                                    </p:anim>
                                    <p:anim calcmode="lin" valueType="num">
                                      <p:cBhvr>
                                        <p:cTn id="8" dur="300" fill="hold"/>
                                        <p:tgtEl>
                                          <p:spTgt spid="7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0" grpId="1"/>
    </p:bldLst>
  </p:timing>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3" name="Shape 763"/>
          <p:cNvSpPr/>
          <p:nvPr>
            <p:ph type="title"/>
          </p:nvPr>
        </p:nvSpPr>
        <p:spPr>
          <a:xfrm>
            <a:off x="0" y="0"/>
            <a:ext cx="12192001" cy="1073953"/>
          </a:xfrm>
          <a:prstGeom prst="rect">
            <a:avLst/>
          </a:prstGeom>
        </p:spPr>
        <p:txBody>
          <a:bodyPr/>
          <a:lstStyle/>
          <a:p>
            <a:pPr/>
            <a:r>
              <a:t>5. Design Data Drives Decisions</a:t>
            </a:r>
          </a:p>
        </p:txBody>
      </p:sp>
      <p:sp>
        <p:nvSpPr>
          <p:cNvPr id="764" name="Shape 764"/>
          <p:cNvSpPr/>
          <p:nvPr/>
        </p:nvSpPr>
        <p:spPr>
          <a:xfrm>
            <a:off x="241758"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765" name="Shape 765"/>
          <p:cNvSpPr/>
          <p:nvPr/>
        </p:nvSpPr>
        <p:spPr>
          <a:xfrm>
            <a:off x="61547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766" name="Screen Shot 2016-04-15 at 02.58.05.png"/>
          <p:cNvPicPr>
            <a:picLocks noChangeAspect="1"/>
          </p:cNvPicPr>
          <p:nvPr/>
        </p:nvPicPr>
        <p:blipFill>
          <a:blip r:embed="rId2">
            <a:extLst/>
          </a:blip>
          <a:stretch>
            <a:fillRect/>
          </a:stretch>
        </p:blipFill>
        <p:spPr>
          <a:xfrm>
            <a:off x="203658" y="2446313"/>
            <a:ext cx="5727242" cy="2904530"/>
          </a:xfrm>
          <a:prstGeom prst="rect">
            <a:avLst/>
          </a:prstGeom>
          <a:ln w="12700">
            <a:miter lim="400000"/>
          </a:ln>
        </p:spPr>
      </p:pic>
      <p:pic>
        <p:nvPicPr>
          <p:cNvPr id="767" name="Screen Shot 2016-04-19 at 21.52.57.png"/>
          <p:cNvPicPr>
            <a:picLocks noChangeAspect="1"/>
          </p:cNvPicPr>
          <p:nvPr/>
        </p:nvPicPr>
        <p:blipFill>
          <a:blip r:embed="rId3">
            <a:extLst/>
          </a:blip>
          <a:stretch>
            <a:fillRect/>
          </a:stretch>
        </p:blipFill>
        <p:spPr>
          <a:xfrm>
            <a:off x="6096000" y="2446313"/>
            <a:ext cx="5952104" cy="282725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9" name="Shape 769"/>
          <p:cNvSpPr/>
          <p:nvPr>
            <p:ph type="title"/>
          </p:nvPr>
        </p:nvSpPr>
        <p:spPr>
          <a:xfrm>
            <a:off x="0" y="1066800"/>
            <a:ext cx="12192000" cy="1143000"/>
          </a:xfrm>
          <a:prstGeom prst="rect">
            <a:avLst/>
          </a:prstGeom>
        </p:spPr>
        <p:txBody>
          <a:bodyPr/>
          <a:lstStyle>
            <a:lvl1pPr defTabSz="354965">
              <a:defRPr sz="4816"/>
            </a:lvl1pPr>
          </a:lstStyle>
          <a:p>
            <a:pPr/>
            <a:r>
              <a:t>Power Planning Principles. Decision Policies </a:t>
            </a:r>
          </a:p>
        </p:txBody>
      </p:sp>
      <p:sp>
        <p:nvSpPr>
          <p:cNvPr id="770" name="Shape 770"/>
          <p:cNvSpPr/>
          <p:nvPr>
            <p:ph type="body" sz="half" idx="1"/>
          </p:nvPr>
        </p:nvSpPr>
        <p:spPr>
          <a:xfrm>
            <a:off x="267996" y="2290430"/>
            <a:ext cx="4940849" cy="4193662"/>
          </a:xfrm>
          <a:prstGeom prst="rect">
            <a:avLst/>
          </a:prstGeom>
        </p:spPr>
        <p:txBody>
          <a:bodyPr/>
          <a:lstStyle/>
          <a:p>
            <a:pPr marL="457200" indent="-457200">
              <a:spcBef>
                <a:spcPts val="1800"/>
              </a:spcBef>
              <a:buSzPct val="100000"/>
              <a:buAutoNum type="arabicPeriod" startAt="1"/>
            </a:pPr>
            <a:r>
              <a:t>The key drivers of decision making are:</a:t>
            </a:r>
          </a:p>
          <a:p>
            <a:pPr lvl="1" marL="1371600" indent="-457200">
              <a:spcBef>
                <a:spcPts val="1800"/>
              </a:spcBef>
              <a:buSzPct val="100000"/>
              <a:buAutoNum type="arabicPeriod" startAt="1"/>
            </a:pPr>
            <a:r>
              <a:t>the Value Requirement Goals</a:t>
            </a:r>
          </a:p>
          <a:p>
            <a:pPr lvl="1" marL="1371600" indent="-457200">
              <a:spcBef>
                <a:spcPts val="1800"/>
              </a:spcBef>
              <a:buSzPct val="100000"/>
              <a:buAutoNum type="arabicPeriod" startAt="1"/>
            </a:pPr>
            <a:r>
              <a:t>the limited resource budgets (time, $, space)</a:t>
            </a:r>
          </a:p>
        </p:txBody>
      </p:sp>
      <p:sp>
        <p:nvSpPr>
          <p:cNvPr id="771" name="Shape 771"/>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5. Design Data Drives Decisions</a:t>
            </a:r>
          </a:p>
        </p:txBody>
      </p:sp>
      <p:sp>
        <p:nvSpPr>
          <p:cNvPr id="772" name="Shape 772"/>
          <p:cNvSpPr/>
          <p:nvPr/>
        </p:nvSpPr>
        <p:spPr>
          <a:xfrm>
            <a:off x="6234990" y="2290430"/>
            <a:ext cx="5496499" cy="4193662"/>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marL="457200" indent="-457200" algn="l">
              <a:spcBef>
                <a:spcPts val="1800"/>
              </a:spcBef>
              <a:buSzPct val="100000"/>
              <a:buAutoNum type="arabicPeriod" startAt="2"/>
            </a:pPr>
            <a:r>
              <a:t>The ‘next step’ decision making is driven by feedback:</a:t>
            </a:r>
          </a:p>
          <a:p>
            <a:pPr lvl="1" marL="1371600" indent="-457200" algn="l">
              <a:spcBef>
                <a:spcPts val="1800"/>
              </a:spcBef>
              <a:buSzPct val="100000"/>
              <a:buAutoNum type="arabicPeriod" startAt="1"/>
            </a:pPr>
            <a:r>
              <a:t>the values achieved to date: versus goals</a:t>
            </a:r>
          </a:p>
          <a:p>
            <a:pPr lvl="1" marL="1371600" indent="-457200" algn="l">
              <a:spcBef>
                <a:spcPts val="1800"/>
              </a:spcBef>
              <a:buSzPct val="100000"/>
              <a:buAutoNum type="arabicPeriod" startAt="1"/>
            </a:pPr>
            <a:r>
              <a:t>the resources consumed to date: versus budgets</a:t>
            </a:r>
          </a:p>
          <a:p>
            <a:pPr marL="457200" indent="-457200" algn="l">
              <a:spcBef>
                <a:spcPts val="1800"/>
              </a:spcBef>
              <a:buSzPct val="100000"/>
              <a:buAutoNum type="arabicPeriod" startAt="2"/>
            </a:pPr>
            <a:r>
              <a:t>The risk levels (±, Credibility) can be used to determine good decisions with regard to risks.</a:t>
            </a:r>
          </a:p>
        </p:txBody>
      </p:sp>
      <p:pic>
        <p:nvPicPr>
          <p:cNvPr id="773" name="Screen Shot 2016-04-15 at 02.58.05.png"/>
          <p:cNvPicPr>
            <a:picLocks noChangeAspect="1"/>
          </p:cNvPicPr>
          <p:nvPr/>
        </p:nvPicPr>
        <p:blipFill>
          <a:blip r:embed="rId2">
            <a:extLst/>
          </a:blip>
          <a:stretch>
            <a:fillRect/>
          </a:stretch>
        </p:blipFill>
        <p:spPr>
          <a:xfrm>
            <a:off x="-1" y="1066800"/>
            <a:ext cx="12192002" cy="6183086"/>
          </a:xfrm>
          <a:prstGeom prst="rect">
            <a:avLst/>
          </a:prstGeom>
          <a:ln w="12700">
            <a:miter lim="400000"/>
          </a:ln>
        </p:spPr>
      </p:pic>
      <p:pic>
        <p:nvPicPr>
          <p:cNvPr id="774" name="image1.png"/>
          <p:cNvPicPr>
            <a:picLocks noChangeAspect="1"/>
          </p:cNvPicPr>
          <p:nvPr/>
        </p:nvPicPr>
        <p:blipFill>
          <a:blip r:embed="rId3">
            <a:extLst/>
          </a:blip>
          <a:stretch>
            <a:fillRect/>
          </a:stretch>
        </p:blipFill>
        <p:spPr>
          <a:xfrm>
            <a:off x="9657667" y="6342963"/>
            <a:ext cx="1410385" cy="39679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6" name="Shape 776"/>
          <p:cNvSpPr/>
          <p:nvPr>
            <p:ph type="title"/>
          </p:nvPr>
        </p:nvSpPr>
        <p:spPr>
          <a:prstGeom prst="rect">
            <a:avLst/>
          </a:prstGeom>
        </p:spPr>
        <p:txBody>
          <a:bodyPr/>
          <a:lstStyle/>
          <a:p>
            <a:pPr/>
            <a:r>
              <a:t>Key Principle</a:t>
            </a:r>
          </a:p>
        </p:txBody>
      </p:sp>
      <p:sp>
        <p:nvSpPr>
          <p:cNvPr id="777" name="Shape 777"/>
          <p:cNvSpPr/>
          <p:nvPr>
            <p:ph type="body" idx="1"/>
          </p:nvPr>
        </p:nvSpPr>
        <p:spPr>
          <a:xfrm>
            <a:off x="1378706" y="2029339"/>
            <a:ext cx="9640982" cy="4193661"/>
          </a:xfrm>
          <a:prstGeom prst="rect">
            <a:avLst/>
          </a:prstGeom>
        </p:spPr>
        <p:txBody>
          <a:bodyPr/>
          <a:lstStyle/>
          <a:p>
            <a:pPr marL="457200" indent="-457200">
              <a:spcBef>
                <a:spcPts val="1800"/>
              </a:spcBef>
              <a:buSzPct val="100000"/>
              <a:buAutoNum type="arabicPeriod" startAt="1"/>
              <a:defRPr sz="3800"/>
            </a:pPr>
            <a:r>
              <a:t>The key drivers of decision making are:</a:t>
            </a:r>
          </a:p>
          <a:p>
            <a:pPr lvl="1" marL="1371600" indent="-457200">
              <a:spcBef>
                <a:spcPts val="1800"/>
              </a:spcBef>
              <a:buSzPct val="100000"/>
              <a:buAutoNum type="arabicPeriod" startAt="1"/>
              <a:defRPr sz="3800"/>
            </a:pPr>
            <a:r>
              <a:t>the Value Requirement Goals</a:t>
            </a:r>
          </a:p>
          <a:p>
            <a:pPr lvl="1" marL="1371600" indent="-457200">
              <a:spcBef>
                <a:spcPts val="1800"/>
              </a:spcBef>
              <a:buSzPct val="100000"/>
              <a:buAutoNum type="arabicPeriod" startAt="1"/>
              <a:defRPr sz="3800"/>
            </a:pPr>
            <a:r>
              <a:t>the limited resource budgets </a:t>
            </a:r>
            <a:br/>
            <a:r>
              <a:t>(time, $, space)</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9" name="Shape 779"/>
          <p:cNvSpPr/>
          <p:nvPr>
            <p:ph type="title"/>
          </p:nvPr>
        </p:nvSpPr>
        <p:spPr>
          <a:xfrm>
            <a:off x="0" y="0"/>
            <a:ext cx="12192001" cy="1073953"/>
          </a:xfrm>
          <a:prstGeom prst="rect">
            <a:avLst/>
          </a:prstGeom>
        </p:spPr>
        <p:txBody>
          <a:bodyPr/>
          <a:lstStyle/>
          <a:p>
            <a:pPr/>
            <a:r>
              <a:t>5. Design Data Drives Decisions</a:t>
            </a:r>
          </a:p>
        </p:txBody>
      </p:sp>
      <p:sp>
        <p:nvSpPr>
          <p:cNvPr id="780" name="Shape 780"/>
          <p:cNvSpPr/>
          <p:nvPr/>
        </p:nvSpPr>
        <p:spPr>
          <a:xfrm>
            <a:off x="241758"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781" name="Shape 781"/>
          <p:cNvSpPr/>
          <p:nvPr/>
        </p:nvSpPr>
        <p:spPr>
          <a:xfrm>
            <a:off x="61547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782" name="Screen Shot 2016-04-15 at 02.58.05.png"/>
          <p:cNvPicPr>
            <a:picLocks noChangeAspect="1"/>
          </p:cNvPicPr>
          <p:nvPr/>
        </p:nvPicPr>
        <p:blipFill>
          <a:blip r:embed="rId2">
            <a:extLst/>
          </a:blip>
          <a:stretch>
            <a:fillRect/>
          </a:stretch>
        </p:blipFill>
        <p:spPr>
          <a:xfrm>
            <a:off x="203658" y="2446313"/>
            <a:ext cx="5727242" cy="2904530"/>
          </a:xfrm>
          <a:prstGeom prst="rect">
            <a:avLst/>
          </a:prstGeom>
          <a:ln w="12700">
            <a:miter lim="400000"/>
          </a:ln>
        </p:spPr>
      </p:pic>
      <p:pic>
        <p:nvPicPr>
          <p:cNvPr id="783" name="Screen Shot 2016-04-19 at 21.52.57.png"/>
          <p:cNvPicPr>
            <a:picLocks noChangeAspect="1"/>
          </p:cNvPicPr>
          <p:nvPr/>
        </p:nvPicPr>
        <p:blipFill>
          <a:blip r:embed="rId3">
            <a:extLst/>
          </a:blip>
          <a:stretch>
            <a:fillRect/>
          </a:stretch>
        </p:blipFill>
        <p:spPr>
          <a:xfrm>
            <a:off x="6096000" y="2529912"/>
            <a:ext cx="5938801" cy="2820931"/>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5" name="Shape 785"/>
          <p:cNvSpPr/>
          <p:nvPr>
            <p:ph type="title"/>
          </p:nvPr>
        </p:nvSpPr>
        <p:spPr>
          <a:xfrm>
            <a:off x="0" y="1031954"/>
            <a:ext cx="12192000" cy="1143001"/>
          </a:xfrm>
          <a:prstGeom prst="rect">
            <a:avLst/>
          </a:prstGeom>
        </p:spPr>
        <p:txBody>
          <a:bodyPr/>
          <a:lstStyle>
            <a:lvl1pPr defTabSz="396239">
              <a:defRPr sz="4800"/>
            </a:lvl1pPr>
          </a:lstStyle>
          <a:p>
            <a:pPr/>
            <a:r>
              <a:t>Power Planning Practices - Decision-Making</a:t>
            </a:r>
          </a:p>
        </p:txBody>
      </p:sp>
      <p:sp>
        <p:nvSpPr>
          <p:cNvPr id="786" name="Shape 786"/>
          <p:cNvSpPr/>
          <p:nvPr/>
        </p:nvSpPr>
        <p:spPr>
          <a:xfrm>
            <a:off x="0" y="-1"/>
            <a:ext cx="12192001" cy="1066801"/>
          </a:xfrm>
          <a:prstGeom prst="rect">
            <a:avLst/>
          </a:prstGeom>
          <a:gradFill>
            <a:gsLst>
              <a:gs pos="0">
                <a:srgbClr val="000000"/>
              </a:gs>
              <a:gs pos="100000">
                <a:srgbClr val="2F284B"/>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a:defRPr sz="5600"/>
            </a:lvl1pPr>
          </a:lstStyle>
          <a:p>
            <a:pPr/>
            <a:r>
              <a:t>5. Design Data Drives Decisions</a:t>
            </a:r>
          </a:p>
        </p:txBody>
      </p:sp>
      <p:sp>
        <p:nvSpPr>
          <p:cNvPr id="787" name="Shape 787"/>
          <p:cNvSpPr/>
          <p:nvPr>
            <p:ph type="body" idx="1"/>
          </p:nvPr>
        </p:nvSpPr>
        <p:spPr>
          <a:xfrm>
            <a:off x="797717" y="2504797"/>
            <a:ext cx="10596566" cy="3421521"/>
          </a:xfrm>
          <a:prstGeom prst="rect">
            <a:avLst/>
          </a:prstGeom>
        </p:spPr>
        <p:txBody>
          <a:bodyPr/>
          <a:lstStyle>
            <a:lvl1pPr marL="376115" indent="-376115">
              <a:buSzPct val="100000"/>
              <a:buAutoNum type="arabicPeriod" startAt="1"/>
              <a:defRPr sz="3600"/>
            </a:lvl1pPr>
          </a:lstStyle>
          <a:p>
            <a:pPr/>
            <a:r>
              <a:t>Cleanroom Method - Dynamic Design to Cost</a:t>
            </a:r>
          </a:p>
        </p:txBody>
      </p:sp>
      <p:pic>
        <p:nvPicPr>
          <p:cNvPr id="788" name="image1.png"/>
          <p:cNvPicPr>
            <a:picLocks noChangeAspect="1"/>
          </p:cNvPicPr>
          <p:nvPr/>
        </p:nvPicPr>
        <p:blipFill>
          <a:blip r:embed="rId3">
            <a:extLst/>
          </a:blip>
          <a:stretch>
            <a:fillRect/>
          </a:stretch>
        </p:blipFill>
        <p:spPr>
          <a:xfrm>
            <a:off x="9657667" y="6342963"/>
            <a:ext cx="1410385" cy="396794"/>
          </a:xfrm>
          <a:prstGeom prst="rect">
            <a:avLst/>
          </a:prstGeom>
          <a:ln w="12700">
            <a:miter lim="400000"/>
          </a:ln>
        </p:spPr>
      </p:pic>
      <p:pic>
        <p:nvPicPr>
          <p:cNvPr id="789" name="Screen Shot 2016-04-19 at 21.52.57.png"/>
          <p:cNvPicPr>
            <a:picLocks noChangeAspect="1"/>
          </p:cNvPicPr>
          <p:nvPr/>
        </p:nvPicPr>
        <p:blipFill>
          <a:blip r:embed="rId4">
            <a:extLst/>
          </a:blip>
          <a:stretch>
            <a:fillRect/>
          </a:stretch>
        </p:blipFill>
        <p:spPr>
          <a:xfrm>
            <a:off x="0" y="1066800"/>
            <a:ext cx="12192001" cy="57912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2" name="Shape 272"/>
          <p:cNvSpPr/>
          <p:nvPr>
            <p:ph type="title"/>
          </p:nvPr>
        </p:nvSpPr>
        <p:spPr>
          <a:xfrm>
            <a:off x="0" y="-1"/>
            <a:ext cx="12192000" cy="923773"/>
          </a:xfrm>
          <a:prstGeom prst="rect">
            <a:avLst/>
          </a:prstGeom>
        </p:spPr>
        <p:txBody>
          <a:bodyPr/>
          <a:lstStyle/>
          <a:p>
            <a:pPr/>
            <a:r>
              <a:t>Real Example: Main Objectives</a:t>
            </a:r>
          </a:p>
        </p:txBody>
      </p:sp>
      <p:sp>
        <p:nvSpPr>
          <p:cNvPr id="273" name="Shape 273"/>
          <p:cNvSpPr/>
          <p:nvPr>
            <p:ph type="body" idx="1"/>
          </p:nvPr>
        </p:nvSpPr>
        <p:spPr>
          <a:prstGeom prst="rect">
            <a:avLst/>
          </a:prstGeom>
        </p:spPr>
        <p:txBody>
          <a:bodyPr/>
          <a:lstStyle/>
          <a:p>
            <a:pPr marL="212725" indent="-212725" defTabSz="276542">
              <a:spcBef>
                <a:spcPts val="1900"/>
              </a:spcBef>
              <a:defRPr sz="1742"/>
            </a:pPr>
            <a:r>
              <a:t>Rationalize into a smaller number of core processing platforms. This cuts technology spend on duplicate platforms, and creates the opportunity for operational saves. Expected 60%-80% reduction in processing cost to Fixed Income Business levies.</a:t>
            </a:r>
          </a:p>
          <a:p>
            <a:pPr marL="212725" indent="-212725" defTabSz="276542">
              <a:spcBef>
                <a:spcPts val="1900"/>
              </a:spcBef>
              <a:defRPr sz="1742"/>
            </a:pPr>
            <a:r>
              <a:t>International Securities on one platform, Fixed Income and Equities (Institutional and PB).</a:t>
            </a:r>
          </a:p>
          <a:p>
            <a:pPr marL="212725" indent="-212725" defTabSz="276542">
              <a:spcBef>
                <a:spcPts val="1900"/>
              </a:spcBef>
              <a:defRPr sz="1742"/>
            </a:pPr>
            <a:r>
              <a:t>Global Processing consistency with single Operations In-Tray and associated workflow.</a:t>
            </a:r>
          </a:p>
          <a:p>
            <a:pPr marL="212725" indent="-212725" defTabSz="276542">
              <a:spcBef>
                <a:spcPts val="1900"/>
              </a:spcBef>
              <a:defRPr sz="1742"/>
            </a:pPr>
            <a:r>
              <a:t>Consistent financial processing on one Accounting engine, feeding a single sub-ledger across products.</a:t>
            </a:r>
          </a:p>
          <a:p>
            <a:pPr marL="212725" indent="-212725" defTabSz="276542">
              <a:spcBef>
                <a:spcPts val="1900"/>
              </a:spcBef>
              <a:defRPr sz="1742"/>
            </a:pPr>
            <a:r>
              <a:t>First step towards evolution of  “Big Ideas” for Securities.</a:t>
            </a:r>
          </a:p>
          <a:p>
            <a:pPr marL="212725" indent="-212725" defTabSz="276542">
              <a:spcBef>
                <a:spcPts val="1900"/>
              </a:spcBef>
              <a:defRPr sz="1742"/>
            </a:pPr>
            <a:r>
              <a:rPr b="1" u="sng">
                <a:latin typeface="Helvetica"/>
                <a:ea typeface="Helvetica"/>
                <a:cs typeface="Helvetica"/>
                <a:sym typeface="Helvetica"/>
              </a:rPr>
              <a:t>Improved development environment,</a:t>
            </a:r>
            <a:r>
              <a:t> leading to increased capacity to enhance functionality in future.</a:t>
            </a:r>
          </a:p>
          <a:p>
            <a:pPr marL="212725" indent="-212725" defTabSz="276542">
              <a:spcBef>
                <a:spcPts val="1900"/>
              </a:spcBef>
              <a:defRPr sz="1742"/>
            </a:pPr>
            <a:r>
              <a:t>Removes duplicative spend on two back office platforms in support of mandatory message changes, etc.</a:t>
            </a:r>
          </a:p>
        </p:txBody>
      </p:sp>
      <p:sp>
        <p:nvSpPr>
          <p:cNvPr id="274" name="Shape 274"/>
          <p:cNvSpPr/>
          <p:nvPr/>
        </p:nvSpPr>
        <p:spPr>
          <a:xfrm>
            <a:off x="1021767" y="3750674"/>
            <a:ext cx="10325683" cy="1270001"/>
          </a:xfrm>
          <a:prstGeom prst="rect">
            <a:avLst/>
          </a:prstGeom>
          <a:gradFill>
            <a:gsLst>
              <a:gs pos="0">
                <a:schemeClr val="accent4"/>
              </a:gs>
              <a:gs pos="100000">
                <a:schemeClr val="accent4">
                  <a:hueOff val="-193819"/>
                  <a:satOff val="-4458"/>
                  <a:lumOff val="-21157"/>
                </a:schemeClr>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marL="317500" indent="-317500" algn="l">
              <a:spcBef>
                <a:spcPts val="2900"/>
              </a:spcBef>
              <a:buSzPct val="75000"/>
              <a:buChar char="•"/>
              <a:defRPr sz="4200"/>
            </a:lvl1pPr>
          </a:lstStyle>
          <a:p>
            <a:pPr/>
            <a:r>
              <a:t>Improved development environment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74"/>
                                        </p:tgtEl>
                                        <p:attrNameLst>
                                          <p:attrName>style.visibility</p:attrName>
                                        </p:attrNameLst>
                                      </p:cBhvr>
                                      <p:to>
                                        <p:strVal val="visible"/>
                                      </p:to>
                                    </p:set>
                                    <p:animEffect filter="dissolve" transition="in">
                                      <p:cBhvr>
                                        <p:cTn id="7" dur="600"/>
                                        <p:tgtEl>
                                          <p:spTgt spid="2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4" grpId="1"/>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93" name="image4.png"/>
          <p:cNvPicPr>
            <a:picLocks noChangeAspect="1"/>
          </p:cNvPicPr>
          <p:nvPr/>
        </p:nvPicPr>
        <p:blipFill>
          <a:blip r:embed="rId2">
            <a:extLst/>
          </a:blip>
          <a:stretch>
            <a:fillRect/>
          </a:stretch>
        </p:blipFill>
        <p:spPr>
          <a:xfrm>
            <a:off x="10440251" y="-1"/>
            <a:ext cx="1751750" cy="2456061"/>
          </a:xfrm>
          <a:prstGeom prst="rect">
            <a:avLst/>
          </a:prstGeom>
          <a:ln w="12700">
            <a:miter lim="400000"/>
          </a:ln>
        </p:spPr>
      </p:pic>
      <p:sp>
        <p:nvSpPr>
          <p:cNvPr id="794" name="Shape 794"/>
          <p:cNvSpPr/>
          <p:nvPr>
            <p:ph type="title"/>
          </p:nvPr>
        </p:nvSpPr>
        <p:spPr>
          <a:xfrm>
            <a:off x="844550" y="-1"/>
            <a:ext cx="10502900" cy="1143001"/>
          </a:xfrm>
          <a:prstGeom prst="rect">
            <a:avLst/>
          </a:prstGeom>
        </p:spPr>
        <p:txBody>
          <a:bodyPr/>
          <a:lstStyle/>
          <a:p>
            <a:pPr/>
            <a:r>
              <a:t>In the Cleanroom Method</a:t>
            </a:r>
          </a:p>
        </p:txBody>
      </p:sp>
      <p:sp>
        <p:nvSpPr>
          <p:cNvPr id="795" name="Shape 795"/>
          <p:cNvSpPr/>
          <p:nvPr>
            <p:ph type="body" idx="1"/>
          </p:nvPr>
        </p:nvSpPr>
        <p:spPr>
          <a:prstGeom prst="rect">
            <a:avLst/>
          </a:prstGeom>
        </p:spPr>
        <p:txBody>
          <a:bodyPr/>
          <a:lstStyle/>
          <a:p>
            <a:pPr marL="288036" indent="-288036" defTabSz="260032">
              <a:spcBef>
                <a:spcPts val="1100"/>
              </a:spcBef>
              <a:buSzPct val="100000"/>
              <a:buAutoNum type="arabicPeriod" startAt="1"/>
              <a:defRPr sz="1637"/>
            </a:pPr>
            <a:r>
              <a:t>“Software Engineering began to emerge in FSD” (IBM Federal Systems Division, from 1996</a:t>
            </a:r>
            <a:br/>
            <a:r>
              <a:t>a part of Lockheed Martin Marietta) “some ten years ago [Ed. about 1970] in a continuing </a:t>
            </a:r>
            <a:br/>
            <a:r>
              <a:t>evolution that is still underway:</a:t>
            </a:r>
          </a:p>
          <a:p>
            <a:pPr marL="288036" indent="-288036" defTabSz="260032">
              <a:spcBef>
                <a:spcPts val="1100"/>
              </a:spcBef>
              <a:buSzPct val="100000"/>
              <a:buAutoNum type="arabicPeriod" startAt="1"/>
              <a:defRPr sz="1637"/>
            </a:pPr>
            <a:r>
              <a:t>Ten years ago general management expected the worst from software projects – cost overruns, late deliveries, unreliable and incomplete software</a:t>
            </a:r>
          </a:p>
          <a:p>
            <a:pPr marL="288036" indent="-288036" defTabSz="260032">
              <a:spcBef>
                <a:spcPts val="1100"/>
              </a:spcBef>
              <a:buSzPct val="100000"/>
              <a:buAutoNum type="arabicPeriod" startAt="1"/>
              <a:defRPr sz="1637"/>
            </a:pPr>
            <a:r>
              <a:t>Today [Ed. 1980!], management has learned to expect on-time, within budget, deliveries of high-quality software. A Navy helicopter ship system, called LAMPS, provides a recent example. LAMPS software was a four-year project of over 200 person-years of effort, developing over three million, and integrating over seven million words of program and data for eight different processors distributed between a helicopter and a ship in 45 incremental deliveries [Ed. Note 2%!]s. Every one of those deliveries was on time and under budget</a:t>
            </a:r>
          </a:p>
          <a:p>
            <a:pPr marL="288036" indent="-288036" defTabSz="260032">
              <a:spcBef>
                <a:spcPts val="1100"/>
              </a:spcBef>
              <a:buSzPct val="100000"/>
              <a:buAutoNum type="arabicPeriod" startAt="1"/>
              <a:defRPr sz="1637"/>
            </a:pPr>
            <a:r>
              <a:t>A more extended example can be found in the NASA space program,</a:t>
            </a:r>
          </a:p>
          <a:p>
            <a:pPr marL="288036" indent="-288036" defTabSz="260032">
              <a:spcBef>
                <a:spcPts val="1100"/>
              </a:spcBef>
              <a:buSzPct val="100000"/>
              <a:buAutoNum type="arabicPeriod" startAt="1"/>
              <a:defRPr sz="1637"/>
            </a:pPr>
            <a:r>
              <a:t>- Where in the past ten years, FSD has managed some 7,000 person-years of software development, developing and integrating over a hundred million bytes of program and data for ground and space processors in over a dozen projects. </a:t>
            </a:r>
          </a:p>
          <a:p>
            <a:pPr marL="288036" indent="-288036" defTabSz="260032">
              <a:spcBef>
                <a:spcPts val="1100"/>
              </a:spcBef>
              <a:buSzPct val="100000"/>
              <a:buAutoNum type="arabicPeriod" startAt="1"/>
              <a:defRPr sz="1637"/>
            </a:pPr>
            <a:r>
              <a:t>- There were few late or overrun deliveries in that decade, and none at all in the past four years.”</a:t>
            </a:r>
          </a:p>
        </p:txBody>
      </p:sp>
      <p:sp>
        <p:nvSpPr>
          <p:cNvPr id="796" name="Shape 79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7" name="Shape 797"/>
          <p:cNvSpPr/>
          <p:nvPr/>
        </p:nvSpPr>
        <p:spPr>
          <a:xfrm>
            <a:off x="2459568" y="1891864"/>
            <a:ext cx="7272864" cy="650241"/>
          </a:xfrm>
          <a:prstGeom prst="rect">
            <a:avLst/>
          </a:prstGeom>
          <a:solidFill>
            <a:schemeClr val="accent4">
              <a:hueOff val="-193819"/>
              <a:satOff val="-4458"/>
              <a:lumOff val="-21157"/>
            </a:schemeClr>
          </a:solidFill>
          <a:ln w="25400">
            <a:solidFill>
              <a:srgbClr val="000000"/>
            </a:solidFill>
          </a:ln>
          <a:extLst>
            <a:ext uri="{C572A759-6A51-4108-AA02-DFA0A04FC94B}">
              <ma14:wrappingTextBoxFlag xmlns:ma14="http://schemas.microsoft.com/office/mac/drawingml/2011/main" val="1"/>
            </a:ext>
          </a:extLst>
        </p:spPr>
        <p:txBody>
          <a:bodyPr lIns="45719" rIns="45719" anchor="ctr">
            <a:spAutoFit/>
          </a:bodyPr>
          <a:lstStyle>
            <a:lvl1pPr defTabSz="457200">
              <a:defRPr i="1" sz="3600">
                <a:latin typeface="Trebuchet MS"/>
                <a:ea typeface="Trebuchet MS"/>
                <a:cs typeface="Trebuchet MS"/>
                <a:sym typeface="Trebuchet MS"/>
              </a:defRPr>
            </a:lvl1pPr>
          </a:lstStyle>
          <a:p>
            <a:pPr/>
            <a:r>
              <a:t>… in 45 incremental deliveries</a:t>
            </a:r>
          </a:p>
        </p:txBody>
      </p:sp>
      <p:sp>
        <p:nvSpPr>
          <p:cNvPr id="798" name="Shape 798"/>
          <p:cNvSpPr/>
          <p:nvPr/>
        </p:nvSpPr>
        <p:spPr>
          <a:xfrm>
            <a:off x="2459568" y="2827418"/>
            <a:ext cx="7272864" cy="2783841"/>
          </a:xfrm>
          <a:prstGeom prst="rect">
            <a:avLst/>
          </a:prstGeom>
          <a:solidFill>
            <a:schemeClr val="accent4">
              <a:hueOff val="-193819"/>
              <a:satOff val="-4458"/>
              <a:lumOff val="-21157"/>
            </a:schemeClr>
          </a:solidFill>
          <a:ln w="25400">
            <a:solidFill>
              <a:srgbClr val="000000"/>
            </a:solidFill>
          </a:ln>
          <a:extLst>
            <a:ext uri="{C572A759-6A51-4108-AA02-DFA0A04FC94B}">
              <ma14:wrappingTextBoxFlag xmlns:ma14="http://schemas.microsoft.com/office/mac/drawingml/2011/main" val="1"/>
            </a:ext>
          </a:extLst>
        </p:spPr>
        <p:txBody>
          <a:bodyPr lIns="45719" rIns="45719" anchor="ctr">
            <a:spAutoFit/>
          </a:bodyPr>
          <a:lstStyle/>
          <a:p>
            <a:pPr defTabSz="457200">
              <a:defRPr i="1" sz="3600">
                <a:latin typeface="Trebuchet MS"/>
                <a:ea typeface="Trebuchet MS"/>
                <a:cs typeface="Trebuchet MS"/>
                <a:sym typeface="Trebuchet MS"/>
              </a:defRPr>
            </a:pPr>
          </a:p>
          <a:p>
            <a:pPr defTabSz="457200">
              <a:defRPr i="1" sz="3600">
                <a:latin typeface="Trebuchet MS"/>
                <a:ea typeface="Trebuchet MS"/>
                <a:cs typeface="Trebuchet MS"/>
                <a:sym typeface="Trebuchet MS"/>
              </a:defRPr>
            </a:pPr>
            <a:r>
              <a:t>… few late or overrun deliveries in that decade, and none at all in the past four years</a:t>
            </a:r>
          </a:p>
        </p:txBody>
      </p:sp>
      <p:sp>
        <p:nvSpPr>
          <p:cNvPr id="799" name="Shape 799"/>
          <p:cNvSpPr/>
          <p:nvPr/>
        </p:nvSpPr>
        <p:spPr>
          <a:xfrm>
            <a:off x="2391714" y="933449"/>
            <a:ext cx="7408572" cy="4191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lvl1pPr>
              <a:defRPr sz="2400">
                <a:solidFill>
                  <a:srgbClr val="000000"/>
                </a:solidFill>
              </a:defRPr>
            </a:lvl1pPr>
          </a:lstStyle>
          <a:p>
            <a:pPr/>
            <a:r>
              <a:t>developed by IBM’s Harlan Mills (1980) they reported: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97"/>
                                        </p:tgtEl>
                                        <p:attrNameLst>
                                          <p:attrName>style.visibility</p:attrName>
                                        </p:attrNameLst>
                                      </p:cBhvr>
                                      <p:to>
                                        <p:strVal val="visible"/>
                                      </p:to>
                                    </p:set>
                                    <p:anim calcmode="lin" valueType="num">
                                      <p:cBhvr>
                                        <p:cTn id="7" dur="750" fill="hold"/>
                                        <p:tgtEl>
                                          <p:spTgt spid="797"/>
                                        </p:tgtEl>
                                        <p:attrNameLst>
                                          <p:attrName>ppt_w</p:attrName>
                                        </p:attrNameLst>
                                      </p:cBhvr>
                                      <p:tavLst>
                                        <p:tav tm="0">
                                          <p:val>
                                            <p:fltVal val="0"/>
                                          </p:val>
                                        </p:tav>
                                        <p:tav tm="100000">
                                          <p:val>
                                            <p:strVal val="#ppt_w"/>
                                          </p:val>
                                        </p:tav>
                                      </p:tavLst>
                                    </p:anim>
                                    <p:anim calcmode="lin" valueType="num">
                                      <p:cBhvr>
                                        <p:cTn id="8" dur="750" fill="hold"/>
                                        <p:tgtEl>
                                          <p:spTgt spid="79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798"/>
                                        </p:tgtEl>
                                        <p:attrNameLst>
                                          <p:attrName>style.visibility</p:attrName>
                                        </p:attrNameLst>
                                      </p:cBhvr>
                                      <p:to>
                                        <p:strVal val="visible"/>
                                      </p:to>
                                    </p:set>
                                    <p:anim calcmode="lin" valueType="num">
                                      <p:cBhvr>
                                        <p:cTn id="13" dur="750" fill="hold"/>
                                        <p:tgtEl>
                                          <p:spTgt spid="798"/>
                                        </p:tgtEl>
                                        <p:attrNameLst>
                                          <p:attrName>ppt_w</p:attrName>
                                        </p:attrNameLst>
                                      </p:cBhvr>
                                      <p:tavLst>
                                        <p:tav tm="0">
                                          <p:val>
                                            <p:fltVal val="0"/>
                                          </p:val>
                                        </p:tav>
                                        <p:tav tm="100000">
                                          <p:val>
                                            <p:strVal val="#ppt_w"/>
                                          </p:val>
                                        </p:tav>
                                      </p:tavLst>
                                    </p:anim>
                                    <p:anim calcmode="lin" valueType="num">
                                      <p:cBhvr>
                                        <p:cTn id="14" dur="750" fill="hold"/>
                                        <p:tgtEl>
                                          <p:spTgt spid="79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97" grpId="1"/>
      <p:bldP build="whole" bldLvl="1" animBg="1" rev="0" advAuto="0" spid="798" grpId="2"/>
    </p:bldLst>
  </p:timing>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1" name="Shape 801"/>
          <p:cNvSpPr/>
          <p:nvPr>
            <p:ph type="title"/>
          </p:nvPr>
        </p:nvSpPr>
        <p:spPr>
          <a:xfrm>
            <a:off x="844550" y="85029"/>
            <a:ext cx="10502900" cy="1143001"/>
          </a:xfrm>
          <a:prstGeom prst="rect">
            <a:avLst/>
          </a:prstGeom>
        </p:spPr>
        <p:txBody>
          <a:bodyPr/>
          <a:lstStyle/>
          <a:p>
            <a:pPr/>
            <a:r>
              <a:t>Mills on Design to Cost</a:t>
            </a:r>
          </a:p>
        </p:txBody>
      </p:sp>
      <p:sp>
        <p:nvSpPr>
          <p:cNvPr id="802" name="Shape 802"/>
          <p:cNvSpPr/>
          <p:nvPr>
            <p:ph type="body" idx="1"/>
          </p:nvPr>
        </p:nvSpPr>
        <p:spPr>
          <a:xfrm>
            <a:off x="1132343" y="1619250"/>
            <a:ext cx="9230517" cy="4125863"/>
          </a:xfrm>
          <a:prstGeom prst="rect">
            <a:avLst/>
          </a:prstGeom>
        </p:spPr>
        <p:txBody>
          <a:bodyPr/>
          <a:lstStyle/>
          <a:p>
            <a:pPr marL="0" indent="0">
              <a:buSzTx/>
              <a:buNone/>
            </a:pPr>
            <a:r>
              <a:t>“To meet cost/schedule commitments based on imperfect estimation techniques, a software engineering manager must adopt a </a:t>
            </a:r>
            <a:r>
              <a:rPr b="1">
                <a:latin typeface="Helvetica"/>
                <a:ea typeface="Helvetica"/>
                <a:cs typeface="Helvetica"/>
                <a:sym typeface="Helvetica"/>
              </a:rPr>
              <a:t>manage-and-design-to-cost/schedule process.</a:t>
            </a:r>
            <a:endParaRPr b="1">
              <a:latin typeface="Helvetica"/>
              <a:ea typeface="Helvetica"/>
              <a:cs typeface="Helvetica"/>
              <a:sym typeface="Helvetica"/>
            </a:endParaRPr>
          </a:p>
          <a:p>
            <a:pPr marL="0" indent="0">
              <a:buSzTx/>
              <a:buNone/>
            </a:pPr>
            <a:r>
              <a:t> That process requires a</a:t>
            </a:r>
            <a:r>
              <a:rPr b="1">
                <a:latin typeface="Helvetica"/>
                <a:ea typeface="Helvetica"/>
                <a:cs typeface="Helvetica"/>
                <a:sym typeface="Helvetica"/>
              </a:rPr>
              <a:t> continuous and relentless rectification of design objectives </a:t>
            </a:r>
            <a:r>
              <a:t>with the cost/schedule needed to achieve those objectives.” </a:t>
            </a:r>
          </a:p>
          <a:p>
            <a:pPr marL="0" indent="0">
              <a:buSzTx/>
              <a:buNone/>
            </a:pPr>
            <a:r>
              <a:t>in IBM Systems Journal, 4/80 p.420</a:t>
            </a:r>
          </a:p>
        </p:txBody>
      </p:sp>
      <p:sp>
        <p:nvSpPr>
          <p:cNvPr id="803" name="Shape 80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804" name="image4.png"/>
          <p:cNvPicPr>
            <a:picLocks noChangeAspect="1"/>
          </p:cNvPicPr>
          <p:nvPr/>
        </p:nvPicPr>
        <p:blipFill>
          <a:blip r:embed="rId3">
            <a:extLst/>
          </a:blip>
          <a:stretch>
            <a:fillRect/>
          </a:stretch>
        </p:blipFill>
        <p:spPr>
          <a:xfrm>
            <a:off x="10471575" y="-1"/>
            <a:ext cx="1751749" cy="2456061"/>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8" name="Shape 808"/>
          <p:cNvSpPr/>
          <p:nvPr>
            <p:ph type="title"/>
          </p:nvPr>
        </p:nvSpPr>
        <p:spPr>
          <a:xfrm>
            <a:off x="844550" y="158750"/>
            <a:ext cx="10502900" cy="1633033"/>
          </a:xfrm>
          <a:prstGeom prst="rect">
            <a:avLst/>
          </a:prstGeom>
        </p:spPr>
        <p:txBody>
          <a:bodyPr/>
          <a:lstStyle/>
          <a:p>
            <a:pPr defTabSz="251777">
              <a:defRPr sz="3416">
                <a:latin typeface="Helvetica"/>
                <a:ea typeface="Helvetica"/>
                <a:cs typeface="Helvetica"/>
                <a:sym typeface="Helvetica"/>
              </a:defRPr>
            </a:pPr>
            <a:r>
              <a:t>Quinnan: </a:t>
            </a:r>
          </a:p>
          <a:p>
            <a:pPr defTabSz="251777">
              <a:defRPr sz="3416">
                <a:latin typeface="Helvetica"/>
                <a:ea typeface="Helvetica"/>
                <a:cs typeface="Helvetica"/>
                <a:sym typeface="Helvetica"/>
              </a:defRPr>
            </a:pPr>
            <a:r>
              <a:t>IBM FSD Cleanroom</a:t>
            </a:r>
            <a:br/>
            <a:r>
              <a:t>Dynamic Design to Cost</a:t>
            </a:r>
          </a:p>
        </p:txBody>
      </p:sp>
      <p:sp>
        <p:nvSpPr>
          <p:cNvPr id="809" name="Shape 809"/>
          <p:cNvSpPr/>
          <p:nvPr>
            <p:ph type="body" sz="half" idx="1"/>
          </p:nvPr>
        </p:nvSpPr>
        <p:spPr>
          <a:xfrm>
            <a:off x="258175" y="1918759"/>
            <a:ext cx="5837825" cy="4550754"/>
          </a:xfrm>
          <a:prstGeom prst="rect">
            <a:avLst/>
          </a:prstGeom>
        </p:spPr>
        <p:txBody>
          <a:bodyPr/>
          <a:lstStyle/>
          <a:p>
            <a:pPr marL="0" indent="0">
              <a:spcBef>
                <a:spcPts val="200"/>
              </a:spcBef>
              <a:buSzTx/>
              <a:buNone/>
              <a:defRPr sz="1600">
                <a:latin typeface="Helvetica Neue"/>
                <a:ea typeface="Helvetica Neue"/>
                <a:cs typeface="Helvetica Neue"/>
                <a:sym typeface="Helvetica Neue"/>
              </a:defRPr>
            </a:pPr>
            <a:r>
              <a:t>Quinnan describes the process control loop used by IBM FSD to ensure that cost targets are met.</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p:txBody>
      </p:sp>
      <p:sp>
        <p:nvSpPr>
          <p:cNvPr id="810" name="Shape 810"/>
          <p:cNvSpPr/>
          <p:nvPr/>
        </p:nvSpPr>
        <p:spPr>
          <a:xfrm>
            <a:off x="6391930" y="1918759"/>
            <a:ext cx="5490335" cy="4550754"/>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00"/>
              </a:spcBef>
              <a:defRPr sz="1600">
                <a:solidFill>
                  <a:srgbClr val="000000"/>
                </a:solidFill>
                <a:latin typeface="Helvetica Neue"/>
                <a:ea typeface="Helvetica Neue"/>
                <a:cs typeface="Helvetica Neue"/>
                <a:sym typeface="Helvetica Neue"/>
              </a:defRPr>
            </a:pPr>
            <a:r>
              <a:t>'Design is an iterative process in which each design level is a refinement of the previous level.' (p. 474)</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'When the development and test of an increment are complete, an estimate to complete the remaining increments is computed.' (p. 474)</a:t>
            </a:r>
          </a:p>
          <a:p>
            <a:pPr algn="l">
              <a:spcBef>
                <a:spcPts val="200"/>
              </a:spcBef>
              <a:defRPr sz="1600">
                <a:solidFill>
                  <a:srgbClr val="000000"/>
                </a:solidFill>
                <a:latin typeface="Helvetica Neue"/>
                <a:ea typeface="Helvetica Neue"/>
                <a:cs typeface="Helvetica Neue"/>
                <a:sym typeface="Helvetica Neue"/>
              </a:defRPr>
            </a:pPr>
            <a:r>
              <a:t>Source: Robert E. Quinnan, 'Software Engineering Management Practices', IBM Systems Journal, Vol. 19, No. 4, 1980, pp. 466~77</a:t>
            </a:r>
          </a:p>
          <a:p>
            <a:pPr algn="l">
              <a:spcBef>
                <a:spcPts val="200"/>
              </a:spcBef>
              <a:defRPr sz="1600">
                <a:solidFill>
                  <a:srgbClr val="000000"/>
                </a:solidFill>
                <a:latin typeface="Helvetica Neue"/>
                <a:ea typeface="Helvetica Neue"/>
                <a:cs typeface="Helvetica Neue"/>
                <a:sym typeface="Helvetica Neue"/>
              </a:defRPr>
            </a:pPr>
            <a:r>
              <a:t>This text is cut from Gilb: The Principles of Software Engineering Management, 1988</a:t>
            </a:r>
          </a:p>
        </p:txBody>
      </p:sp>
      <p:pic>
        <p:nvPicPr>
          <p:cNvPr id="811" name="PoSEM.png"/>
          <p:cNvPicPr>
            <a:picLocks noChangeAspect="1"/>
          </p:cNvPicPr>
          <p:nvPr/>
        </p:nvPicPr>
        <p:blipFill>
          <a:blip r:embed="rId3">
            <a:extLst/>
          </a:blip>
          <a:stretch>
            <a:fillRect/>
          </a:stretch>
        </p:blipFill>
        <p:spPr>
          <a:xfrm>
            <a:off x="10797643" y="50800"/>
            <a:ext cx="1311302" cy="1950533"/>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5" name="Shape 815"/>
          <p:cNvSpPr/>
          <p:nvPr>
            <p:ph type="title"/>
          </p:nvPr>
        </p:nvSpPr>
        <p:spPr>
          <a:xfrm>
            <a:off x="844550" y="158750"/>
            <a:ext cx="10502900" cy="1633033"/>
          </a:xfrm>
          <a:prstGeom prst="rect">
            <a:avLst/>
          </a:prstGeom>
        </p:spPr>
        <p:txBody>
          <a:bodyPr/>
          <a:lstStyle/>
          <a:p>
            <a:pPr defTabSz="251777">
              <a:defRPr sz="3416">
                <a:latin typeface="Helvetica"/>
                <a:ea typeface="Helvetica"/>
                <a:cs typeface="Helvetica"/>
                <a:sym typeface="Helvetica"/>
              </a:defRPr>
            </a:pPr>
            <a:r>
              <a:t>Quinnan: </a:t>
            </a:r>
          </a:p>
          <a:p>
            <a:pPr defTabSz="251777">
              <a:defRPr sz="3416">
                <a:latin typeface="Helvetica"/>
                <a:ea typeface="Helvetica"/>
                <a:cs typeface="Helvetica"/>
                <a:sym typeface="Helvetica"/>
              </a:defRPr>
            </a:pPr>
            <a:r>
              <a:t>IBM FSD Cleanroom</a:t>
            </a:r>
            <a:br/>
            <a:r>
              <a:t>Dynamic Design to Cost</a:t>
            </a:r>
          </a:p>
        </p:txBody>
      </p:sp>
      <p:sp>
        <p:nvSpPr>
          <p:cNvPr id="816" name="Shape 816"/>
          <p:cNvSpPr/>
          <p:nvPr>
            <p:ph type="body" sz="half" idx="1"/>
          </p:nvPr>
        </p:nvSpPr>
        <p:spPr>
          <a:xfrm>
            <a:off x="258175" y="1918759"/>
            <a:ext cx="5837825" cy="4550754"/>
          </a:xfrm>
          <a:prstGeom prst="rect">
            <a:avLst/>
          </a:prstGeom>
        </p:spPr>
        <p:txBody>
          <a:bodyPr/>
          <a:lstStyle/>
          <a:p>
            <a:pPr marL="0" indent="0">
              <a:spcBef>
                <a:spcPts val="200"/>
              </a:spcBef>
              <a:buSzTx/>
              <a:buNone/>
              <a:defRPr sz="1600">
                <a:latin typeface="Helvetica Neue"/>
                <a:ea typeface="Helvetica Neue"/>
                <a:cs typeface="Helvetica Neue"/>
                <a:sym typeface="Helvetica Neue"/>
              </a:defRPr>
            </a:pPr>
            <a:r>
              <a:t>Quinnan describes the process control loop used by IBM FSD to ensure that cost targets are met.</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p:txBody>
      </p:sp>
      <p:sp>
        <p:nvSpPr>
          <p:cNvPr id="817" name="Shape 817"/>
          <p:cNvSpPr/>
          <p:nvPr/>
        </p:nvSpPr>
        <p:spPr>
          <a:xfrm>
            <a:off x="6391930" y="1918759"/>
            <a:ext cx="5490335" cy="4550754"/>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00"/>
              </a:spcBef>
              <a:defRPr sz="1600">
                <a:solidFill>
                  <a:srgbClr val="000000"/>
                </a:solidFill>
                <a:latin typeface="Helvetica Neue"/>
                <a:ea typeface="Helvetica Neue"/>
                <a:cs typeface="Helvetica Neue"/>
                <a:sym typeface="Helvetica Neue"/>
              </a:defRPr>
            </a:pPr>
            <a:r>
              <a:t>'Design is an iterative process in which each design level is a refinement of the previous level.' (p. 474)</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'When the development and test of an increment are complete, an estimate to complete the remaining increments is computed.' (p. 474)</a:t>
            </a:r>
          </a:p>
          <a:p>
            <a:pPr algn="l">
              <a:spcBef>
                <a:spcPts val="200"/>
              </a:spcBef>
              <a:defRPr sz="1600">
                <a:solidFill>
                  <a:srgbClr val="000000"/>
                </a:solidFill>
                <a:latin typeface="Helvetica Neue"/>
                <a:ea typeface="Helvetica Neue"/>
                <a:cs typeface="Helvetica Neue"/>
                <a:sym typeface="Helvetica Neue"/>
              </a:defRPr>
            </a:pPr>
            <a:r>
              <a:t>Source: Robert E. Quinnan, 'Software Engineering Management Practices', IBM Systems Journal, Vol. 19, No. 4, 1980, pp. 466~77</a:t>
            </a:r>
          </a:p>
          <a:p>
            <a:pPr algn="l">
              <a:spcBef>
                <a:spcPts val="200"/>
              </a:spcBef>
              <a:defRPr sz="1600">
                <a:solidFill>
                  <a:srgbClr val="000000"/>
                </a:solidFill>
                <a:latin typeface="Helvetica Neue"/>
                <a:ea typeface="Helvetica Neue"/>
                <a:cs typeface="Helvetica Neue"/>
                <a:sym typeface="Helvetica Neue"/>
              </a:defRPr>
            </a:pPr>
            <a:r>
              <a:t>This text is cut from Gilb: The Principles of Software Engineering Management, 1988</a:t>
            </a:r>
          </a:p>
        </p:txBody>
      </p:sp>
      <p:pic>
        <p:nvPicPr>
          <p:cNvPr id="818" name="PoSEM.png"/>
          <p:cNvPicPr>
            <a:picLocks noChangeAspect="1"/>
          </p:cNvPicPr>
          <p:nvPr/>
        </p:nvPicPr>
        <p:blipFill>
          <a:blip r:embed="rId3">
            <a:extLst/>
          </a:blip>
          <a:stretch>
            <a:fillRect/>
          </a:stretch>
        </p:blipFill>
        <p:spPr>
          <a:xfrm>
            <a:off x="10797643" y="50800"/>
            <a:ext cx="1311302" cy="1950533"/>
          </a:xfrm>
          <a:prstGeom prst="rect">
            <a:avLst/>
          </a:prstGeom>
          <a:ln w="12700">
            <a:miter lim="400000"/>
          </a:ln>
        </p:spPr>
      </p:pic>
      <p:sp>
        <p:nvSpPr>
          <p:cNvPr id="819" name="Shape 819"/>
          <p:cNvSpPr/>
          <p:nvPr/>
        </p:nvSpPr>
        <p:spPr>
          <a:xfrm>
            <a:off x="674114" y="2281244"/>
            <a:ext cx="10843772" cy="3638114"/>
          </a:xfrm>
          <a:prstGeom prst="rect">
            <a:avLst/>
          </a:prstGeom>
          <a:gradFill>
            <a:gsLst>
              <a:gs pos="0">
                <a:schemeClr val="accent1"/>
              </a:gs>
              <a:gs pos="100000">
                <a:schemeClr val="accent1">
                  <a:hueOff val="321133"/>
                  <a:satOff val="-12043"/>
                  <a:lumOff val="-7113"/>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600">
                <a:effectLst>
                  <a:outerShdw sx="100000" sy="100000" kx="0" ky="0" algn="b" rotWithShape="0" blurRad="25400" dist="23998" dir="2700000">
                    <a:srgbClr val="000000">
                      <a:alpha val="31034"/>
                    </a:srgbClr>
                  </a:outerShdw>
                </a:effectLst>
              </a:defRPr>
            </a:lvl1pPr>
          </a:lstStyle>
          <a:p>
            <a:pPr/>
            <a:r>
              <a:t>of developing a design, estimating its cost, and ensuring that the design is cost-effective</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3" name="Shape 823"/>
          <p:cNvSpPr/>
          <p:nvPr>
            <p:ph type="title"/>
          </p:nvPr>
        </p:nvSpPr>
        <p:spPr>
          <a:xfrm>
            <a:off x="844550" y="158750"/>
            <a:ext cx="10502900" cy="1633033"/>
          </a:xfrm>
          <a:prstGeom prst="rect">
            <a:avLst/>
          </a:prstGeom>
        </p:spPr>
        <p:txBody>
          <a:bodyPr/>
          <a:lstStyle/>
          <a:p>
            <a:pPr defTabSz="251777">
              <a:defRPr sz="3416">
                <a:latin typeface="Helvetica"/>
                <a:ea typeface="Helvetica"/>
                <a:cs typeface="Helvetica"/>
                <a:sym typeface="Helvetica"/>
              </a:defRPr>
            </a:pPr>
            <a:r>
              <a:t>Quinnan: </a:t>
            </a:r>
          </a:p>
          <a:p>
            <a:pPr defTabSz="251777">
              <a:defRPr sz="3416">
                <a:latin typeface="Helvetica"/>
                <a:ea typeface="Helvetica"/>
                <a:cs typeface="Helvetica"/>
                <a:sym typeface="Helvetica"/>
              </a:defRPr>
            </a:pPr>
            <a:r>
              <a:t>IBM FSD Cleanroom</a:t>
            </a:r>
            <a:br/>
            <a:r>
              <a:t>Dynamic Design to Cost</a:t>
            </a:r>
          </a:p>
        </p:txBody>
      </p:sp>
      <p:sp>
        <p:nvSpPr>
          <p:cNvPr id="824" name="Shape 824"/>
          <p:cNvSpPr/>
          <p:nvPr>
            <p:ph type="body" sz="half" idx="1"/>
          </p:nvPr>
        </p:nvSpPr>
        <p:spPr>
          <a:xfrm>
            <a:off x="258175" y="1918759"/>
            <a:ext cx="5837825" cy="4550754"/>
          </a:xfrm>
          <a:prstGeom prst="rect">
            <a:avLst/>
          </a:prstGeom>
        </p:spPr>
        <p:txBody>
          <a:bodyPr/>
          <a:lstStyle/>
          <a:p>
            <a:pPr marL="0" indent="0">
              <a:spcBef>
                <a:spcPts val="200"/>
              </a:spcBef>
              <a:buSzTx/>
              <a:buNone/>
              <a:defRPr sz="1600">
                <a:latin typeface="Helvetica Neue"/>
                <a:ea typeface="Helvetica Neue"/>
                <a:cs typeface="Helvetica Neue"/>
                <a:sym typeface="Helvetica Neue"/>
              </a:defRPr>
            </a:pPr>
            <a:r>
              <a:t>Quinnan describes the process control loop used by IBM FSD to ensure that cost targets are met.</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p:txBody>
      </p:sp>
      <p:sp>
        <p:nvSpPr>
          <p:cNvPr id="825" name="Shape 825"/>
          <p:cNvSpPr/>
          <p:nvPr/>
        </p:nvSpPr>
        <p:spPr>
          <a:xfrm>
            <a:off x="6391930" y="1918759"/>
            <a:ext cx="5490335" cy="4550754"/>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00"/>
              </a:spcBef>
              <a:defRPr sz="1600">
                <a:solidFill>
                  <a:srgbClr val="000000"/>
                </a:solidFill>
                <a:latin typeface="Helvetica Neue"/>
                <a:ea typeface="Helvetica Neue"/>
                <a:cs typeface="Helvetica Neue"/>
                <a:sym typeface="Helvetica Neue"/>
              </a:defRPr>
            </a:pPr>
            <a:r>
              <a:t>'Design is an iterative process in which each design level is a refinement of the previous level.' (p. 474)</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'When the development and test of an increment are complete, an estimate to complete the remaining increments is computed.' (p. 474)</a:t>
            </a:r>
          </a:p>
          <a:p>
            <a:pPr algn="l">
              <a:spcBef>
                <a:spcPts val="200"/>
              </a:spcBef>
              <a:defRPr sz="1600">
                <a:solidFill>
                  <a:srgbClr val="000000"/>
                </a:solidFill>
                <a:latin typeface="Helvetica Neue"/>
                <a:ea typeface="Helvetica Neue"/>
                <a:cs typeface="Helvetica Neue"/>
                <a:sym typeface="Helvetica Neue"/>
              </a:defRPr>
            </a:pPr>
            <a:r>
              <a:t>Source: Robert E. Quinnan, 'Software Engineering Management Practices', IBM Systems Journal, Vol. 19, No. 4, 1980, pp. 466~77</a:t>
            </a:r>
          </a:p>
          <a:p>
            <a:pPr algn="l">
              <a:spcBef>
                <a:spcPts val="200"/>
              </a:spcBef>
              <a:defRPr sz="1600">
                <a:solidFill>
                  <a:srgbClr val="000000"/>
                </a:solidFill>
                <a:latin typeface="Helvetica Neue"/>
                <a:ea typeface="Helvetica Neue"/>
                <a:cs typeface="Helvetica Neue"/>
                <a:sym typeface="Helvetica Neue"/>
              </a:defRPr>
            </a:pPr>
            <a:r>
              <a:t>This text is cut from Gilb: The Principles of Software Engineering Management, 1988</a:t>
            </a:r>
          </a:p>
        </p:txBody>
      </p:sp>
      <p:pic>
        <p:nvPicPr>
          <p:cNvPr id="826" name="PoSEM.png"/>
          <p:cNvPicPr>
            <a:picLocks noChangeAspect="1"/>
          </p:cNvPicPr>
          <p:nvPr/>
        </p:nvPicPr>
        <p:blipFill>
          <a:blip r:embed="rId3">
            <a:extLst/>
          </a:blip>
          <a:stretch>
            <a:fillRect/>
          </a:stretch>
        </p:blipFill>
        <p:spPr>
          <a:xfrm>
            <a:off x="10797643" y="50800"/>
            <a:ext cx="1311302" cy="1950533"/>
          </a:xfrm>
          <a:prstGeom prst="rect">
            <a:avLst/>
          </a:prstGeom>
          <a:ln w="12700">
            <a:miter lim="400000"/>
          </a:ln>
        </p:spPr>
      </p:pic>
      <p:sp>
        <p:nvSpPr>
          <p:cNvPr id="827" name="Shape 827"/>
          <p:cNvSpPr/>
          <p:nvPr/>
        </p:nvSpPr>
        <p:spPr>
          <a:xfrm>
            <a:off x="674114" y="2281244"/>
            <a:ext cx="10843772" cy="3638114"/>
          </a:xfrm>
          <a:prstGeom prst="rect">
            <a:avLst/>
          </a:prstGeom>
          <a:gradFill>
            <a:gsLst>
              <a:gs pos="0">
                <a:schemeClr val="accent1"/>
              </a:gs>
              <a:gs pos="100000">
                <a:schemeClr val="accent1">
                  <a:hueOff val="321133"/>
                  <a:satOff val="-12043"/>
                  <a:lumOff val="-7113"/>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4600">
                <a:effectLst>
                  <a:outerShdw sx="100000" sy="100000" kx="0" ky="0" algn="b" rotWithShape="0" blurRad="25400" dist="23998" dir="2700000">
                    <a:srgbClr val="000000">
                      <a:alpha val="31034"/>
                    </a:srgbClr>
                  </a:outerShdw>
                </a:effectLst>
              </a:defRPr>
            </a:pPr>
            <a:r>
              <a:t>iteration process trying to meet cost targets by </a:t>
            </a:r>
            <a:r>
              <a:rPr u="sng"/>
              <a:t>either</a:t>
            </a:r>
            <a:r>
              <a:t> </a:t>
            </a:r>
            <a:r>
              <a:rPr i="1">
                <a:latin typeface="Arial"/>
                <a:ea typeface="Arial"/>
                <a:cs typeface="Arial"/>
                <a:sym typeface="Arial"/>
              </a:rPr>
              <a:t>redesign</a:t>
            </a:r>
            <a:r>
              <a:t> or by </a:t>
            </a:r>
            <a:r>
              <a:rPr i="1">
                <a:latin typeface="Arial"/>
                <a:ea typeface="Arial"/>
                <a:cs typeface="Arial"/>
                <a:sym typeface="Arial"/>
              </a:rPr>
              <a:t>sacrificing</a:t>
            </a:r>
            <a:r>
              <a:t> 'planned capability’</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1" name="Shape 831"/>
          <p:cNvSpPr/>
          <p:nvPr>
            <p:ph type="title"/>
          </p:nvPr>
        </p:nvSpPr>
        <p:spPr>
          <a:xfrm>
            <a:off x="844550" y="158750"/>
            <a:ext cx="10502900" cy="1633033"/>
          </a:xfrm>
          <a:prstGeom prst="rect">
            <a:avLst/>
          </a:prstGeom>
        </p:spPr>
        <p:txBody>
          <a:bodyPr/>
          <a:lstStyle/>
          <a:p>
            <a:pPr defTabSz="251777">
              <a:defRPr sz="3416">
                <a:latin typeface="Helvetica"/>
                <a:ea typeface="Helvetica"/>
                <a:cs typeface="Helvetica"/>
                <a:sym typeface="Helvetica"/>
              </a:defRPr>
            </a:pPr>
            <a:r>
              <a:t>Quinnan: </a:t>
            </a:r>
          </a:p>
          <a:p>
            <a:pPr defTabSz="251777">
              <a:defRPr sz="3416">
                <a:latin typeface="Helvetica"/>
                <a:ea typeface="Helvetica"/>
                <a:cs typeface="Helvetica"/>
                <a:sym typeface="Helvetica"/>
              </a:defRPr>
            </a:pPr>
            <a:r>
              <a:t>IBM FSD Cleanroom</a:t>
            </a:r>
            <a:br/>
            <a:r>
              <a:t>Dynamic Design to Cost</a:t>
            </a:r>
          </a:p>
        </p:txBody>
      </p:sp>
      <p:sp>
        <p:nvSpPr>
          <p:cNvPr id="832" name="Shape 832"/>
          <p:cNvSpPr/>
          <p:nvPr>
            <p:ph type="body" sz="half" idx="1"/>
          </p:nvPr>
        </p:nvSpPr>
        <p:spPr>
          <a:xfrm>
            <a:off x="258175" y="1918759"/>
            <a:ext cx="5837825" cy="4550754"/>
          </a:xfrm>
          <a:prstGeom prst="rect">
            <a:avLst/>
          </a:prstGeom>
        </p:spPr>
        <p:txBody>
          <a:bodyPr/>
          <a:lstStyle/>
          <a:p>
            <a:pPr marL="0" indent="0">
              <a:spcBef>
                <a:spcPts val="200"/>
              </a:spcBef>
              <a:buSzTx/>
              <a:buNone/>
              <a:defRPr sz="1600">
                <a:latin typeface="Helvetica Neue"/>
                <a:ea typeface="Helvetica Neue"/>
                <a:cs typeface="Helvetica Neue"/>
                <a:sym typeface="Helvetica Neue"/>
              </a:defRPr>
            </a:pPr>
            <a:r>
              <a:t>Quinnan describes the process control loop used by IBM FSD to ensure that cost targets are met.</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p:txBody>
      </p:sp>
      <p:sp>
        <p:nvSpPr>
          <p:cNvPr id="833" name="Shape 833"/>
          <p:cNvSpPr/>
          <p:nvPr/>
        </p:nvSpPr>
        <p:spPr>
          <a:xfrm>
            <a:off x="6391930" y="1918759"/>
            <a:ext cx="5490335" cy="4550754"/>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00"/>
              </a:spcBef>
              <a:defRPr sz="1600">
                <a:solidFill>
                  <a:srgbClr val="000000"/>
                </a:solidFill>
                <a:latin typeface="Helvetica Neue"/>
                <a:ea typeface="Helvetica Neue"/>
                <a:cs typeface="Helvetica Neue"/>
                <a:sym typeface="Helvetica Neue"/>
              </a:defRPr>
            </a:pPr>
            <a:r>
              <a:t>'Design is an iterative process in which each design level is a refinement of the previous level.' (p. 474)</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'When the development and test of an increment are complete, an estimate to complete the remaining increments is computed.' (p. 474)</a:t>
            </a:r>
          </a:p>
          <a:p>
            <a:pPr algn="l">
              <a:spcBef>
                <a:spcPts val="200"/>
              </a:spcBef>
              <a:defRPr sz="1600">
                <a:solidFill>
                  <a:srgbClr val="000000"/>
                </a:solidFill>
                <a:latin typeface="Helvetica Neue"/>
                <a:ea typeface="Helvetica Neue"/>
                <a:cs typeface="Helvetica Neue"/>
                <a:sym typeface="Helvetica Neue"/>
              </a:defRPr>
            </a:pPr>
            <a:r>
              <a:t>Source: Robert E. Quinnan, 'Software Engineering Management Practices', IBM Systems Journal, Vol. 19, No. 4, 1980, pp. 466~77</a:t>
            </a:r>
          </a:p>
          <a:p>
            <a:pPr algn="l">
              <a:spcBef>
                <a:spcPts val="200"/>
              </a:spcBef>
              <a:defRPr sz="1600">
                <a:solidFill>
                  <a:srgbClr val="000000"/>
                </a:solidFill>
                <a:latin typeface="Helvetica Neue"/>
                <a:ea typeface="Helvetica Neue"/>
                <a:cs typeface="Helvetica Neue"/>
                <a:sym typeface="Helvetica Neue"/>
              </a:defRPr>
            </a:pPr>
            <a:r>
              <a:t>This text is cut from Gilb: The Principles of Software Engineering Management, 1988</a:t>
            </a:r>
          </a:p>
        </p:txBody>
      </p:sp>
      <p:pic>
        <p:nvPicPr>
          <p:cNvPr id="834" name="PoSEM.png"/>
          <p:cNvPicPr>
            <a:picLocks noChangeAspect="1"/>
          </p:cNvPicPr>
          <p:nvPr/>
        </p:nvPicPr>
        <p:blipFill>
          <a:blip r:embed="rId3">
            <a:extLst/>
          </a:blip>
          <a:stretch>
            <a:fillRect/>
          </a:stretch>
        </p:blipFill>
        <p:spPr>
          <a:xfrm>
            <a:off x="10797643" y="50800"/>
            <a:ext cx="1311302" cy="1950533"/>
          </a:xfrm>
          <a:prstGeom prst="rect">
            <a:avLst/>
          </a:prstGeom>
          <a:ln w="12700">
            <a:miter lim="400000"/>
          </a:ln>
        </p:spPr>
      </p:pic>
      <p:sp>
        <p:nvSpPr>
          <p:cNvPr id="835" name="Shape 835"/>
          <p:cNvSpPr/>
          <p:nvPr/>
        </p:nvSpPr>
        <p:spPr>
          <a:xfrm>
            <a:off x="674114" y="2281244"/>
            <a:ext cx="10843772" cy="3638114"/>
          </a:xfrm>
          <a:prstGeom prst="rect">
            <a:avLst/>
          </a:prstGeom>
          <a:gradFill>
            <a:gsLst>
              <a:gs pos="0">
                <a:schemeClr val="accent1"/>
              </a:gs>
              <a:gs pos="100000">
                <a:schemeClr val="accent1">
                  <a:hueOff val="321133"/>
                  <a:satOff val="-12043"/>
                  <a:lumOff val="-7113"/>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600">
                <a:effectLst>
                  <a:outerShdw sx="100000" sy="100000" kx="0" ky="0" algn="b" rotWithShape="0" blurRad="25400" dist="23998" dir="2700000">
                    <a:srgbClr val="000000">
                      <a:alpha val="31034"/>
                    </a:srgbClr>
                  </a:outerShdw>
                </a:effectLst>
              </a:defRPr>
            </a:lvl1pPr>
          </a:lstStyle>
          <a:p>
            <a:pPr/>
            <a:r>
              <a:t>Design is an iterative process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9" name="Shape 839"/>
          <p:cNvSpPr/>
          <p:nvPr>
            <p:ph type="title"/>
          </p:nvPr>
        </p:nvSpPr>
        <p:spPr>
          <a:xfrm>
            <a:off x="844550" y="158750"/>
            <a:ext cx="10502900" cy="1633033"/>
          </a:xfrm>
          <a:prstGeom prst="rect">
            <a:avLst/>
          </a:prstGeom>
        </p:spPr>
        <p:txBody>
          <a:bodyPr/>
          <a:lstStyle/>
          <a:p>
            <a:pPr defTabSz="251777">
              <a:defRPr sz="3416">
                <a:latin typeface="Helvetica"/>
                <a:ea typeface="Helvetica"/>
                <a:cs typeface="Helvetica"/>
                <a:sym typeface="Helvetica"/>
              </a:defRPr>
            </a:pPr>
            <a:r>
              <a:t>Quinnan: </a:t>
            </a:r>
          </a:p>
          <a:p>
            <a:pPr defTabSz="251777">
              <a:defRPr sz="3416">
                <a:latin typeface="Helvetica"/>
                <a:ea typeface="Helvetica"/>
                <a:cs typeface="Helvetica"/>
                <a:sym typeface="Helvetica"/>
              </a:defRPr>
            </a:pPr>
            <a:r>
              <a:t>IBM FSD Cleanroom</a:t>
            </a:r>
            <a:br/>
            <a:r>
              <a:t>Dynamic Design to Cost</a:t>
            </a:r>
          </a:p>
        </p:txBody>
      </p:sp>
      <p:sp>
        <p:nvSpPr>
          <p:cNvPr id="840" name="Shape 840"/>
          <p:cNvSpPr/>
          <p:nvPr>
            <p:ph type="body" sz="half" idx="1"/>
          </p:nvPr>
        </p:nvSpPr>
        <p:spPr>
          <a:xfrm>
            <a:off x="258175" y="1918759"/>
            <a:ext cx="5837825" cy="4550754"/>
          </a:xfrm>
          <a:prstGeom prst="rect">
            <a:avLst/>
          </a:prstGeom>
        </p:spPr>
        <p:txBody>
          <a:bodyPr/>
          <a:lstStyle/>
          <a:p>
            <a:pPr marL="0" indent="0">
              <a:spcBef>
                <a:spcPts val="200"/>
              </a:spcBef>
              <a:buSzTx/>
              <a:buNone/>
              <a:defRPr sz="1600">
                <a:latin typeface="Helvetica Neue"/>
                <a:ea typeface="Helvetica Neue"/>
                <a:cs typeface="Helvetica Neue"/>
                <a:sym typeface="Helvetica Neue"/>
              </a:defRPr>
            </a:pPr>
            <a:r>
              <a:t>Quinnan describes the process control loop used by IBM FSD to ensure that cost targets are met.</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p:txBody>
      </p:sp>
      <p:sp>
        <p:nvSpPr>
          <p:cNvPr id="841" name="Shape 841"/>
          <p:cNvSpPr/>
          <p:nvPr/>
        </p:nvSpPr>
        <p:spPr>
          <a:xfrm>
            <a:off x="6391930" y="1918759"/>
            <a:ext cx="5490335" cy="4550754"/>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00"/>
              </a:spcBef>
              <a:defRPr sz="1600">
                <a:solidFill>
                  <a:srgbClr val="000000"/>
                </a:solidFill>
                <a:latin typeface="Helvetica Neue"/>
                <a:ea typeface="Helvetica Neue"/>
                <a:cs typeface="Helvetica Neue"/>
                <a:sym typeface="Helvetica Neue"/>
              </a:defRPr>
            </a:pPr>
            <a:r>
              <a:t>'Design is an iterative process in which each design level is a refinement of the previous level.' (p. 474)</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'When the development and test of an increment are complete, an estimate to complete the remaining increments is computed.' (p. 474)</a:t>
            </a:r>
          </a:p>
          <a:p>
            <a:pPr algn="l">
              <a:spcBef>
                <a:spcPts val="200"/>
              </a:spcBef>
              <a:defRPr sz="1600">
                <a:solidFill>
                  <a:srgbClr val="000000"/>
                </a:solidFill>
                <a:latin typeface="Helvetica Neue"/>
                <a:ea typeface="Helvetica Neue"/>
                <a:cs typeface="Helvetica Neue"/>
                <a:sym typeface="Helvetica Neue"/>
              </a:defRPr>
            </a:pPr>
            <a:r>
              <a:t>Source: Robert E. Quinnan, 'Software Engineering Management Practices', IBM Systems Journal, Vol. 19, No. 4, 1980, pp. 466~77</a:t>
            </a:r>
          </a:p>
          <a:p>
            <a:pPr algn="l">
              <a:spcBef>
                <a:spcPts val="200"/>
              </a:spcBef>
              <a:defRPr sz="1600">
                <a:solidFill>
                  <a:srgbClr val="000000"/>
                </a:solidFill>
                <a:latin typeface="Helvetica Neue"/>
                <a:ea typeface="Helvetica Neue"/>
                <a:cs typeface="Helvetica Neue"/>
                <a:sym typeface="Helvetica Neue"/>
              </a:defRPr>
            </a:pPr>
            <a:r>
              <a:t>This text is cut from Gilb: The Principles of Software Engineering Management, 1988</a:t>
            </a:r>
          </a:p>
        </p:txBody>
      </p:sp>
      <p:pic>
        <p:nvPicPr>
          <p:cNvPr id="842" name="PoSEM.png"/>
          <p:cNvPicPr>
            <a:picLocks noChangeAspect="1"/>
          </p:cNvPicPr>
          <p:nvPr/>
        </p:nvPicPr>
        <p:blipFill>
          <a:blip r:embed="rId3">
            <a:extLst/>
          </a:blip>
          <a:stretch>
            <a:fillRect/>
          </a:stretch>
        </p:blipFill>
        <p:spPr>
          <a:xfrm>
            <a:off x="10797643" y="50800"/>
            <a:ext cx="1311302" cy="1950533"/>
          </a:xfrm>
          <a:prstGeom prst="rect">
            <a:avLst/>
          </a:prstGeom>
          <a:ln w="12700">
            <a:miter lim="400000"/>
          </a:ln>
        </p:spPr>
      </p:pic>
      <p:sp>
        <p:nvSpPr>
          <p:cNvPr id="843" name="Shape 843"/>
          <p:cNvSpPr/>
          <p:nvPr/>
        </p:nvSpPr>
        <p:spPr>
          <a:xfrm>
            <a:off x="674114" y="2281244"/>
            <a:ext cx="10843772" cy="3638114"/>
          </a:xfrm>
          <a:prstGeom prst="rect">
            <a:avLst/>
          </a:prstGeom>
          <a:gradFill>
            <a:gsLst>
              <a:gs pos="0">
                <a:schemeClr val="accent1"/>
              </a:gs>
              <a:gs pos="100000">
                <a:schemeClr val="accent1">
                  <a:hueOff val="321133"/>
                  <a:satOff val="-12043"/>
                  <a:lumOff val="-7113"/>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p>
            <a:pPr>
              <a:defRPr sz="4600">
                <a:effectLst>
                  <a:outerShdw sx="100000" sy="100000" kx="0" ky="0" algn="b" rotWithShape="0" blurRad="25400" dist="23998" dir="2700000">
                    <a:srgbClr val="000000">
                      <a:alpha val="31034"/>
                    </a:srgbClr>
                  </a:outerShdw>
                </a:effectLst>
              </a:defRPr>
            </a:pPr>
            <a:r>
              <a:t>but they iterate through a series of increments, </a:t>
            </a:r>
          </a:p>
          <a:p>
            <a:pPr>
              <a:defRPr sz="4600">
                <a:effectLst>
                  <a:outerShdw sx="100000" sy="100000" kx="0" ky="0" algn="b" rotWithShape="0" blurRad="25400" dist="23998" dir="2700000">
                    <a:srgbClr val="000000">
                      <a:alpha val="31034"/>
                    </a:srgbClr>
                  </a:outerShdw>
                </a:effectLst>
              </a:defRPr>
            </a:pPr>
            <a:r>
              <a:t>thus reducing the complexity of the task, </a:t>
            </a:r>
          </a:p>
          <a:p>
            <a:pPr>
              <a:defRPr sz="4600">
                <a:effectLst>
                  <a:outerShdw sx="100000" sy="100000" kx="0" ky="0" algn="b" rotWithShape="0" blurRad="25400" dist="23998" dir="2700000">
                    <a:srgbClr val="000000">
                      <a:alpha val="31034"/>
                    </a:srgbClr>
                  </a:outerShdw>
                </a:effectLst>
              </a:defRPr>
            </a:pPr>
            <a:r>
              <a:t>and increasing the probability of learning from experience</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7" name="Shape 847"/>
          <p:cNvSpPr/>
          <p:nvPr>
            <p:ph type="title"/>
          </p:nvPr>
        </p:nvSpPr>
        <p:spPr>
          <a:xfrm>
            <a:off x="844550" y="158750"/>
            <a:ext cx="10502900" cy="1633033"/>
          </a:xfrm>
          <a:prstGeom prst="rect">
            <a:avLst/>
          </a:prstGeom>
        </p:spPr>
        <p:txBody>
          <a:bodyPr/>
          <a:lstStyle/>
          <a:p>
            <a:pPr defTabSz="251777">
              <a:defRPr sz="3416">
                <a:latin typeface="Helvetica"/>
                <a:ea typeface="Helvetica"/>
                <a:cs typeface="Helvetica"/>
                <a:sym typeface="Helvetica"/>
              </a:defRPr>
            </a:pPr>
            <a:r>
              <a:t>Quinnan: </a:t>
            </a:r>
          </a:p>
          <a:p>
            <a:pPr defTabSz="251777">
              <a:defRPr sz="3416">
                <a:latin typeface="Helvetica"/>
                <a:ea typeface="Helvetica"/>
                <a:cs typeface="Helvetica"/>
                <a:sym typeface="Helvetica"/>
              </a:defRPr>
            </a:pPr>
            <a:r>
              <a:t>IBM FSD Cleanroom</a:t>
            </a:r>
            <a:br/>
            <a:r>
              <a:t>Dynamic Design to Cost</a:t>
            </a:r>
          </a:p>
        </p:txBody>
      </p:sp>
      <p:sp>
        <p:nvSpPr>
          <p:cNvPr id="848" name="Shape 848"/>
          <p:cNvSpPr/>
          <p:nvPr>
            <p:ph type="body" sz="half" idx="1"/>
          </p:nvPr>
        </p:nvSpPr>
        <p:spPr>
          <a:xfrm>
            <a:off x="258175" y="1918759"/>
            <a:ext cx="5837825" cy="4550754"/>
          </a:xfrm>
          <a:prstGeom prst="rect">
            <a:avLst/>
          </a:prstGeom>
        </p:spPr>
        <p:txBody>
          <a:bodyPr/>
          <a:lstStyle/>
          <a:p>
            <a:pPr marL="0" indent="0">
              <a:spcBef>
                <a:spcPts val="200"/>
              </a:spcBef>
              <a:buSzTx/>
              <a:buNone/>
              <a:defRPr sz="1600">
                <a:latin typeface="Helvetica Neue"/>
                <a:ea typeface="Helvetica Neue"/>
                <a:cs typeface="Helvetica Neue"/>
                <a:sym typeface="Helvetica Neue"/>
              </a:defRPr>
            </a:pPr>
            <a:r>
              <a:t>Quinnan describes the process control loop used by IBM FSD to ensure that cost targets are met.</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'Cost management. . . yields valid cost plans linked to technical performance. Our practice carries cost management farther by introducing design-to-cost guidance. Design, development, and managerial practices are applied in an integrated way to ensure that software technical management is consistent with cost management. The method [illustrated in this book by Figure 7.10] consists of developing a design, estimating its cost, and ensuring that the design is cost-effective.' (p. 473)</a:t>
            </a:r>
          </a:p>
          <a:p>
            <a:pPr marL="0" indent="0">
              <a:spcBef>
                <a:spcPts val="200"/>
              </a:spcBef>
              <a:buSzTx/>
              <a:buNone/>
              <a:defRPr sz="1600">
                <a:latin typeface="Helvetica Neue"/>
                <a:ea typeface="Helvetica Neue"/>
                <a:cs typeface="Helvetica Neue"/>
                <a:sym typeface="Helvetica Neue"/>
              </a:defRPr>
            </a:pPr>
            <a:r>
              <a:t> </a:t>
            </a:r>
          </a:p>
          <a:p>
            <a:pPr marL="0" indent="0">
              <a:spcBef>
                <a:spcPts val="200"/>
              </a:spcBef>
              <a:buSzTx/>
              <a:buNone/>
              <a:defRPr sz="1600">
                <a:latin typeface="Helvetica Neue"/>
                <a:ea typeface="Helvetica Neue"/>
                <a:cs typeface="Helvetica Neue"/>
                <a:sym typeface="Helvetica Neue"/>
              </a:defRPr>
            </a:pPr>
            <a:r>
              <a:t>	He goes on to describe a design iteration process trying to meet cost targets by either redesign or by sacrificing 'planned capability.' When a satisfactory design at cost target is achieved for a single increment, the 'development of each increment can proceed concurrently with the program design of the others.'</a:t>
            </a:r>
          </a:p>
        </p:txBody>
      </p:sp>
      <p:sp>
        <p:nvSpPr>
          <p:cNvPr id="849" name="Shape 849"/>
          <p:cNvSpPr/>
          <p:nvPr/>
        </p:nvSpPr>
        <p:spPr>
          <a:xfrm>
            <a:off x="6391930" y="1918759"/>
            <a:ext cx="5490335" cy="4550754"/>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lstStyle/>
          <a:p>
            <a:pPr algn="l">
              <a:spcBef>
                <a:spcPts val="200"/>
              </a:spcBef>
              <a:defRPr sz="1600">
                <a:solidFill>
                  <a:srgbClr val="000000"/>
                </a:solidFill>
                <a:latin typeface="Helvetica Neue"/>
                <a:ea typeface="Helvetica Neue"/>
                <a:cs typeface="Helvetica Neue"/>
                <a:sym typeface="Helvetica Neue"/>
              </a:defRPr>
            </a:pPr>
            <a:r>
              <a:t>'Design is an iterative process in which each design level is a refinement of the previous level.' (p. 474)</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	It is clear from this that they avoid the big bang cost estimation approach. Not only do they iterate in seeking the appropriate balance between cost and design for a single increment, but they iterate through a series of increments, thus reducing the complexity of the task, and increasing the probability of learning from experience, won as each increment develops, and as the true cost of the increment becomes a fact.</a:t>
            </a:r>
          </a:p>
          <a:p>
            <a:pPr algn="l">
              <a:spcBef>
                <a:spcPts val="200"/>
              </a:spcBef>
              <a:defRPr sz="1600">
                <a:solidFill>
                  <a:srgbClr val="000000"/>
                </a:solidFill>
                <a:latin typeface="Helvetica Neue"/>
                <a:ea typeface="Helvetica Neue"/>
                <a:cs typeface="Helvetica Neue"/>
                <a:sym typeface="Helvetica Neue"/>
              </a:defRPr>
            </a:pPr>
            <a:r>
              <a:t> </a:t>
            </a:r>
          </a:p>
          <a:p>
            <a:pPr algn="l">
              <a:spcBef>
                <a:spcPts val="200"/>
              </a:spcBef>
              <a:defRPr sz="1600">
                <a:solidFill>
                  <a:srgbClr val="000000"/>
                </a:solidFill>
                <a:latin typeface="Helvetica Neue"/>
                <a:ea typeface="Helvetica Neue"/>
                <a:cs typeface="Helvetica Neue"/>
                <a:sym typeface="Helvetica Neue"/>
              </a:defRPr>
            </a:pPr>
            <a:r>
              <a:t>'When the development and test of an increment are complete, an estimate to complete the remaining increments is computed.' (p. 474)</a:t>
            </a:r>
          </a:p>
          <a:p>
            <a:pPr algn="l">
              <a:spcBef>
                <a:spcPts val="200"/>
              </a:spcBef>
              <a:defRPr sz="1600">
                <a:solidFill>
                  <a:srgbClr val="000000"/>
                </a:solidFill>
                <a:latin typeface="Helvetica Neue"/>
                <a:ea typeface="Helvetica Neue"/>
                <a:cs typeface="Helvetica Neue"/>
                <a:sym typeface="Helvetica Neue"/>
              </a:defRPr>
            </a:pPr>
            <a:r>
              <a:t>Source: Robert E. Quinnan, 'Software Engineering Management Practices', IBM Systems Journal, Vol. 19, No. 4, 1980, pp. 466~77</a:t>
            </a:r>
          </a:p>
          <a:p>
            <a:pPr algn="l">
              <a:spcBef>
                <a:spcPts val="200"/>
              </a:spcBef>
              <a:defRPr sz="1600">
                <a:solidFill>
                  <a:srgbClr val="000000"/>
                </a:solidFill>
                <a:latin typeface="Helvetica Neue"/>
                <a:ea typeface="Helvetica Neue"/>
                <a:cs typeface="Helvetica Neue"/>
                <a:sym typeface="Helvetica Neue"/>
              </a:defRPr>
            </a:pPr>
            <a:r>
              <a:t>This text is cut from Gilb: The Principles of Software Engineering Management, 1988</a:t>
            </a:r>
          </a:p>
        </p:txBody>
      </p:sp>
      <p:pic>
        <p:nvPicPr>
          <p:cNvPr id="850" name="PoSEM.png"/>
          <p:cNvPicPr>
            <a:picLocks noChangeAspect="1"/>
          </p:cNvPicPr>
          <p:nvPr/>
        </p:nvPicPr>
        <p:blipFill>
          <a:blip r:embed="rId3">
            <a:extLst/>
          </a:blip>
          <a:stretch>
            <a:fillRect/>
          </a:stretch>
        </p:blipFill>
        <p:spPr>
          <a:xfrm>
            <a:off x="10797643" y="50800"/>
            <a:ext cx="1311302" cy="1950533"/>
          </a:xfrm>
          <a:prstGeom prst="rect">
            <a:avLst/>
          </a:prstGeom>
          <a:ln w="12700">
            <a:miter lim="400000"/>
          </a:ln>
        </p:spPr>
      </p:pic>
      <p:sp>
        <p:nvSpPr>
          <p:cNvPr id="851" name="Shape 851"/>
          <p:cNvSpPr/>
          <p:nvPr/>
        </p:nvSpPr>
        <p:spPr>
          <a:xfrm>
            <a:off x="674114" y="2281244"/>
            <a:ext cx="10843772" cy="3638114"/>
          </a:xfrm>
          <a:prstGeom prst="rect">
            <a:avLst/>
          </a:prstGeom>
          <a:gradFill>
            <a:gsLst>
              <a:gs pos="0">
                <a:schemeClr val="accent1"/>
              </a:gs>
              <a:gs pos="100000">
                <a:schemeClr val="accent1">
                  <a:hueOff val="321133"/>
                  <a:satOff val="-12043"/>
                  <a:lumOff val="-7113"/>
                </a:schemeClr>
              </a:gs>
            </a:gsLst>
            <a:lin ang="5400000"/>
          </a:gradFill>
          <a:ln w="12700">
            <a:miter lim="400000"/>
          </a:ln>
          <a:effectLst>
            <a:outerShdw sx="100000" sy="100000" kx="0" ky="0" algn="b" rotWithShape="0" blurRad="76200" dist="0" dir="18900000">
              <a:srgbClr val="000000">
                <a:alpha val="80000"/>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600">
                <a:effectLst>
                  <a:outerShdw sx="100000" sy="100000" kx="0" ky="0" algn="b" rotWithShape="0" blurRad="25400" dist="23998" dir="2700000">
                    <a:srgbClr val="000000">
                      <a:alpha val="31034"/>
                    </a:srgbClr>
                  </a:outerShdw>
                </a:effectLst>
              </a:defRPr>
            </a:lvl1pPr>
          </a:lstStyle>
          <a:p>
            <a:pPr/>
            <a:r>
              <a:t> an estimate to complete the remaining increments is computed.</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5" name="Shape 855"/>
          <p:cNvSpPr/>
          <p:nvPr>
            <p:ph type="title"/>
          </p:nvPr>
        </p:nvSpPr>
        <p:spPr>
          <a:xfrm>
            <a:off x="0" y="0"/>
            <a:ext cx="12192002" cy="1847679"/>
          </a:xfrm>
          <a:prstGeom prst="rect">
            <a:avLst/>
          </a:prstGeom>
        </p:spPr>
        <p:txBody>
          <a:bodyPr/>
          <a:lstStyle/>
          <a:p>
            <a:pPr defTabSz="396239">
              <a:defRPr sz="4800"/>
            </a:pPr>
            <a:r>
              <a:t>Power Planning Practices - Decision-Making</a:t>
            </a:r>
          </a:p>
          <a:p>
            <a:pPr defTabSz="396239">
              <a:defRPr sz="4800"/>
            </a:pPr>
            <a:r>
              <a:t>One Takeaway Point</a:t>
            </a:r>
          </a:p>
        </p:txBody>
      </p:sp>
      <p:sp>
        <p:nvSpPr>
          <p:cNvPr id="856" name="Shape 856"/>
          <p:cNvSpPr/>
          <p:nvPr/>
        </p:nvSpPr>
        <p:spPr>
          <a:xfrm>
            <a:off x="0" y="0"/>
            <a:ext cx="12192000" cy="6858001"/>
          </a:xfrm>
          <a:prstGeom prst="rect">
            <a:avLst/>
          </a:prstGeom>
          <a:solidFill>
            <a:srgbClr val="000000">
              <a:alpha val="8498"/>
            </a:srgbClr>
          </a:solidFill>
          <a:ln w="12700">
            <a:miter lim="400000"/>
          </a:ln>
          <a:effectLst>
            <a:outerShdw sx="100000" sy="100000" kx="0" ky="0" algn="b" rotWithShape="0" blurRad="12700" dist="12700" dir="5400000">
              <a:srgbClr val="000000">
                <a:alpha val="0"/>
              </a:srgbClr>
            </a:outerShdw>
          </a:effectLst>
        </p:spPr>
        <p:txBody>
          <a:bodyPr lIns="25400" tIns="25400" rIns="25400" bIns="25400" anchor="ctr"/>
          <a:lstStyle/>
          <a:p>
            <a:pPr>
              <a:defRPr sz="1600"/>
            </a:pPr>
          </a:p>
        </p:txBody>
      </p:sp>
      <p:sp>
        <p:nvSpPr>
          <p:cNvPr id="857" name="Shape 857"/>
          <p:cNvSpPr/>
          <p:nvPr>
            <p:ph type="body" sz="half" idx="1"/>
          </p:nvPr>
        </p:nvSpPr>
        <p:spPr>
          <a:xfrm>
            <a:off x="1037881" y="2201726"/>
            <a:ext cx="10502901" cy="2454548"/>
          </a:xfrm>
          <a:prstGeom prst="rect">
            <a:avLst/>
          </a:prstGeom>
          <a:solidFill>
            <a:srgbClr val="FFFFFF"/>
          </a:solidFill>
          <a:effectLst>
            <a:outerShdw sx="100000" sy="100000" kx="0" ky="0" algn="b" rotWithShape="0" blurRad="190500" dist="190500" dir="5400000">
              <a:srgbClr val="000000"/>
            </a:outerShdw>
          </a:effectLst>
        </p:spPr>
        <p:txBody>
          <a:bodyPr/>
          <a:lstStyle>
            <a:lvl1pPr marL="0" indent="0" algn="ctr">
              <a:buSzTx/>
              <a:buNone/>
              <a:defRPr sz="4800"/>
            </a:lvl1pPr>
          </a:lstStyle>
          <a:p>
            <a:pPr/>
            <a:r>
              <a:t>Dynamic Design to Cost</a:t>
            </a:r>
          </a:p>
        </p:txBody>
      </p:sp>
      <p:sp>
        <p:nvSpPr>
          <p:cNvPr id="858" name="Shape 858"/>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857"/>
                                        </p:tgtEl>
                                        <p:attrNameLst>
                                          <p:attrName>style.visibility</p:attrName>
                                        </p:attrNameLst>
                                      </p:cBhvr>
                                      <p:to>
                                        <p:strVal val="visible"/>
                                      </p:to>
                                    </p:set>
                                    <p:anim calcmode="lin" valueType="num">
                                      <p:cBhvr>
                                        <p:cTn id="7" dur="300" fill="hold"/>
                                        <p:tgtEl>
                                          <p:spTgt spid="857"/>
                                        </p:tgtEl>
                                        <p:attrNameLst>
                                          <p:attrName>ppt_w</p:attrName>
                                        </p:attrNameLst>
                                      </p:cBhvr>
                                      <p:tavLst>
                                        <p:tav tm="0">
                                          <p:val>
                                            <p:fltVal val="0"/>
                                          </p:val>
                                        </p:tav>
                                        <p:tav tm="100000">
                                          <p:val>
                                            <p:strVal val="#ppt_w"/>
                                          </p:val>
                                        </p:tav>
                                      </p:tavLst>
                                    </p:anim>
                                    <p:anim calcmode="lin" valueType="num">
                                      <p:cBhvr>
                                        <p:cTn id="8" dur="300" fill="hold"/>
                                        <p:tgtEl>
                                          <p:spTgt spid="8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857" grpId="1"/>
    </p:bldLst>
  </p:timing>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0" name="Shape 860"/>
          <p:cNvSpPr/>
          <p:nvPr>
            <p:ph type="ctrTitle"/>
          </p:nvPr>
        </p:nvSpPr>
        <p:spPr>
          <a:xfrm>
            <a:off x="175934" y="482668"/>
            <a:ext cx="11840131" cy="5388340"/>
          </a:xfrm>
          <a:prstGeom prst="rect">
            <a:avLst/>
          </a:prstGeom>
        </p:spPr>
        <p:txBody>
          <a:bodyPr/>
          <a:lstStyle/>
          <a:p>
            <a:pPr>
              <a:spcBef>
                <a:spcPts val="1700"/>
              </a:spcBef>
            </a:pPr>
            <a:r>
              <a:t>1. Crystal Clear Concerns</a:t>
            </a:r>
          </a:p>
          <a:p>
            <a:pPr>
              <a:spcBef>
                <a:spcPts val="1700"/>
              </a:spcBef>
            </a:pPr>
            <a:r>
              <a:t>2. Decisive Decomposition</a:t>
            </a:r>
          </a:p>
          <a:p>
            <a:pPr>
              <a:spcBef>
                <a:spcPts val="1700"/>
              </a:spcBef>
            </a:pPr>
            <a:r>
              <a:t>3. Elegant Effect Estimation</a:t>
            </a:r>
          </a:p>
          <a:p>
            <a:pPr>
              <a:spcBef>
                <a:spcPts val="1700"/>
              </a:spcBef>
            </a:pPr>
            <a:r>
              <a:t>4. Really Reliable Risk Wrangling</a:t>
            </a:r>
          </a:p>
          <a:p>
            <a:pPr>
              <a:spcBef>
                <a:spcPts val="1700"/>
              </a:spcBef>
            </a:pPr>
            <a:r>
              <a:t>5. Design Data Drives Decisions</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title"/>
          </p:nvPr>
        </p:nvSpPr>
        <p:spPr>
          <a:xfrm>
            <a:off x="0" y="-1"/>
            <a:ext cx="12192000" cy="923773"/>
          </a:xfrm>
          <a:prstGeom prst="rect">
            <a:avLst/>
          </a:prstGeom>
        </p:spPr>
        <p:txBody>
          <a:bodyPr/>
          <a:lstStyle>
            <a:lvl1pPr algn="l"/>
          </a:lstStyle>
          <a:p>
            <a:pPr/>
            <a:r>
              <a:t>Development Capacity</a:t>
            </a:r>
          </a:p>
        </p:txBody>
      </p:sp>
      <p:sp>
        <p:nvSpPr>
          <p:cNvPr id="277" name="Shape 277"/>
          <p:cNvSpPr/>
          <p:nvPr>
            <p:ph type="body" idx="1"/>
          </p:nvPr>
        </p:nvSpPr>
        <p:spPr>
          <a:xfrm>
            <a:off x="324245" y="923771"/>
            <a:ext cx="11317525" cy="5683976"/>
          </a:xfrm>
          <a:prstGeom prst="rect">
            <a:avLst/>
          </a:prstGeom>
        </p:spPr>
        <p:txBody>
          <a:bodyPr/>
          <a:lstStyle/>
          <a:p>
            <a:pPr marL="0" indent="0" defTabSz="359092">
              <a:spcBef>
                <a:spcPts val="300"/>
              </a:spcBef>
              <a:buSzTx/>
              <a:buNone/>
              <a:defRPr i="1" sz="1653">
                <a:latin typeface="Helvetica"/>
                <a:ea typeface="Helvetica"/>
                <a:cs typeface="Helvetica"/>
                <a:sym typeface="Helvetica"/>
              </a:defRPr>
            </a:pPr>
            <a:r>
              <a:rPr b="1"/>
              <a:t>Administration</a:t>
            </a:r>
            <a:r>
              <a:t>:</a:t>
            </a:r>
          </a:p>
          <a:p>
            <a:pPr lvl="1" marL="0" indent="198881" defTabSz="359092">
              <a:spcBef>
                <a:spcPts val="300"/>
              </a:spcBef>
              <a:buSzTx/>
              <a:buNone/>
              <a:defRPr i="1" sz="1653">
                <a:latin typeface="Helvetica"/>
                <a:ea typeface="Helvetica"/>
                <a:cs typeface="Helvetica"/>
                <a:sym typeface="Helvetica"/>
              </a:defRPr>
            </a:pPr>
            <a:r>
              <a:rPr b="1"/>
              <a:t>Version</a:t>
            </a:r>
            <a:r>
              <a:t>: 3 Sept 2009 16:26   Owner: Tim Fxx</a:t>
            </a:r>
          </a:p>
          <a:p>
            <a:pPr lvl="1" marL="0" indent="198881" defTabSz="359092">
              <a:spcBef>
                <a:spcPts val="300"/>
              </a:spcBef>
              <a:buSzTx/>
              <a:buNone/>
              <a:defRPr i="1" sz="1653">
                <a:latin typeface="Helvetica"/>
                <a:ea typeface="Helvetica"/>
                <a:cs typeface="Helvetica"/>
                <a:sym typeface="Helvetica"/>
              </a:defRPr>
            </a:pPr>
            <a:r>
              <a:rPr b="1"/>
              <a:t>Type</a:t>
            </a:r>
            <a:r>
              <a:t>: Main &lt;Complex/Elementary&gt; Objective for a project.</a:t>
            </a:r>
          </a:p>
          <a:p>
            <a:pPr lvl="1" marL="0" indent="198881" defTabSz="359092">
              <a:spcBef>
                <a:spcPts val="300"/>
              </a:spcBef>
              <a:buSzTx/>
              <a:buNone/>
              <a:defRPr i="1" sz="1653">
                <a:latin typeface="Helvetica"/>
                <a:ea typeface="Helvetica"/>
                <a:cs typeface="Helvetica"/>
                <a:sym typeface="Helvetica"/>
              </a:defRPr>
            </a:pPr>
            <a:r>
              <a:rPr b="1"/>
              <a:t>Ambition Level</a:t>
            </a:r>
            <a:r>
              <a:t>: radically increase the capacity for developers to do defined tasks.  &lt;- Tsg</a:t>
            </a:r>
          </a:p>
          <a:p>
            <a:pPr marL="0" indent="0" defTabSz="359092">
              <a:spcBef>
                <a:spcPts val="300"/>
              </a:spcBef>
              <a:buSzTx/>
              <a:buNone/>
              <a:defRPr sz="2262"/>
            </a:pPr>
          </a:p>
          <a:p>
            <a:pPr marL="0" indent="0" defTabSz="359092">
              <a:spcBef>
                <a:spcPts val="300"/>
              </a:spcBef>
              <a:buSzTx/>
              <a:buNone/>
              <a:defRPr b="1" sz="2262">
                <a:latin typeface="Helvetica"/>
                <a:ea typeface="Helvetica"/>
                <a:cs typeface="Helvetica"/>
                <a:sym typeface="Helvetica"/>
              </a:defRPr>
            </a:pPr>
            <a:r>
              <a:t>Scale: the Calendar-Time for defined [Developers] to Successfully carry out defined [Tasks].</a:t>
            </a:r>
          </a:p>
          <a:p>
            <a:pPr lvl="1" marL="0" indent="198881" defTabSz="359092">
              <a:spcBef>
                <a:spcPts val="300"/>
              </a:spcBef>
              <a:buSzTx/>
              <a:buNone/>
              <a:defRPr b="1" sz="2262">
                <a:latin typeface="Helvetica"/>
                <a:ea typeface="Helvetica"/>
                <a:cs typeface="Helvetica"/>
                <a:sym typeface="Helvetica"/>
              </a:defRPr>
            </a:pPr>
            <a:r>
              <a:t>Calendar-Time:</a:t>
            </a:r>
            <a:r>
              <a:rPr b="0">
                <a:latin typeface="+mn-lt"/>
                <a:ea typeface="+mn-ea"/>
                <a:cs typeface="+mn-cs"/>
                <a:sym typeface="Helvetica Light"/>
              </a:rPr>
              <a:t> defined as: full working days within the start to delivery time frame.</a:t>
            </a:r>
          </a:p>
          <a:p>
            <a:pPr lvl="1" marL="0" indent="198881" defTabSz="359092">
              <a:spcBef>
                <a:spcPts val="300"/>
              </a:spcBef>
              <a:buSzTx/>
              <a:buNone/>
              <a:defRPr sz="2262"/>
            </a:pPr>
            <a:r>
              <a:rPr b="1">
                <a:latin typeface="Helvetica"/>
                <a:ea typeface="Helvetica"/>
                <a:cs typeface="Helvetica"/>
                <a:sym typeface="Helvetica"/>
              </a:rPr>
              <a:t>Past</a:t>
            </a:r>
            <a:r>
              <a:t> </a:t>
            </a:r>
            <a:r>
              <a:rPr sz="1479"/>
              <a:t>[2009, {Bxx, Lxx, Gxx}, If QA Approved Processes used, Developer = Architect, Task = Draft Architecture] </a:t>
            </a:r>
            <a:r>
              <a:t> </a:t>
            </a:r>
            <a:r>
              <a:rPr b="1">
                <a:latin typeface="Helvetica"/>
                <a:ea typeface="Helvetica"/>
                <a:cs typeface="Helvetica"/>
                <a:sym typeface="Helvetica"/>
              </a:rPr>
              <a:t>15 days</a:t>
            </a:r>
            <a:r>
              <a:t> ±4 ?? &lt;-  Rob</a:t>
            </a:r>
          </a:p>
          <a:p>
            <a:pPr lvl="1" marL="0" indent="198881" defTabSz="359092">
              <a:spcBef>
                <a:spcPts val="300"/>
              </a:spcBef>
              <a:buSzTx/>
              <a:buNone/>
              <a:defRPr sz="2262"/>
            </a:pPr>
            <a:r>
              <a:rPr b="1">
                <a:latin typeface="Helvetica"/>
                <a:ea typeface="Helvetica"/>
                <a:cs typeface="Helvetica"/>
                <a:sym typeface="Helvetica"/>
              </a:rPr>
              <a:t>Goal</a:t>
            </a:r>
            <a:r>
              <a:rPr b="1" sz="1479">
                <a:latin typeface="Helvetica"/>
                <a:ea typeface="Helvetica"/>
                <a:cs typeface="Helvetica"/>
                <a:sym typeface="Helvetica"/>
              </a:rPr>
              <a:t> </a:t>
            </a:r>
            <a:r>
              <a:rPr sz="1479"/>
              <a:t>[2011, {Bxx, Lxx, Gxx}, If QA Approved Processes used, Developer = Architect, Task = Draft Architecture] </a:t>
            </a:r>
            <a:r>
              <a:t> </a:t>
            </a:r>
            <a:r>
              <a:rPr b="1">
                <a:latin typeface="Helvetica"/>
                <a:ea typeface="Helvetica"/>
                <a:cs typeface="Helvetica"/>
                <a:sym typeface="Helvetica"/>
              </a:rPr>
              <a:t>1.5 days</a:t>
            </a:r>
            <a:r>
              <a:t> ± 0.4 ?? &lt;-  Rob</a:t>
            </a:r>
          </a:p>
          <a:p>
            <a:pPr lvl="1" marL="0" indent="198881" defTabSz="359092">
              <a:spcBef>
                <a:spcPts val="300"/>
              </a:spcBef>
              <a:buSzTx/>
              <a:buNone/>
              <a:defRPr sz="2262"/>
            </a:pPr>
          </a:p>
          <a:p>
            <a:pPr marL="0" indent="0" defTabSz="359092">
              <a:spcBef>
                <a:spcPts val="300"/>
              </a:spcBef>
              <a:buSzTx/>
              <a:buNone/>
              <a:defRPr sz="2262"/>
            </a:pPr>
            <a:r>
              <a:rPr b="1">
                <a:latin typeface="Helvetica"/>
                <a:ea typeface="Helvetica"/>
                <a:cs typeface="Helvetica"/>
                <a:sym typeface="Helvetica"/>
              </a:rPr>
              <a:t>Justification</a:t>
            </a:r>
            <a:r>
              <a:t>: Really good architects are very scarce so we need to optimize their use.</a:t>
            </a:r>
          </a:p>
          <a:p>
            <a:pPr marL="0" indent="0" defTabSz="359092">
              <a:spcBef>
                <a:spcPts val="300"/>
              </a:spcBef>
              <a:buSzTx/>
              <a:buNone/>
              <a:defRPr sz="2262"/>
            </a:pPr>
            <a:r>
              <a:rPr b="1">
                <a:latin typeface="Helvetica"/>
                <a:ea typeface="Helvetica"/>
                <a:cs typeface="Helvetica"/>
                <a:sym typeface="Helvetica"/>
              </a:rPr>
              <a:t>Risks</a:t>
            </a:r>
            <a:r>
              <a:t>: we use effort that should be directed to really high volume or even more critical areas (like Main Objective).</a:t>
            </a:r>
          </a:p>
        </p:txBody>
      </p:sp>
      <p:sp>
        <p:nvSpPr>
          <p:cNvPr id="278" name="Shape 278"/>
          <p:cNvSpPr/>
          <p:nvPr/>
        </p:nvSpPr>
        <p:spPr>
          <a:xfrm>
            <a:off x="8842309" y="-1"/>
            <a:ext cx="3349691" cy="522184"/>
          </a:xfrm>
          <a:prstGeom prst="rect">
            <a:avLst/>
          </a:prstGeom>
          <a:gradFill>
            <a:gsLst>
              <a:gs pos="0">
                <a:schemeClr val="accent4"/>
              </a:gs>
              <a:gs pos="100000">
                <a:schemeClr val="accent4">
                  <a:hueOff val="-193819"/>
                  <a:satOff val="-4458"/>
                  <a:lumOff val="-21157"/>
                </a:schemeClr>
              </a:gs>
            </a:gsLst>
            <a:lin ang="5400000"/>
          </a:gradFill>
          <a:ln w="12700">
            <a:miter lim="400000"/>
          </a:ln>
          <a:extLst>
            <a:ext uri="{C572A759-6A51-4108-AA02-DFA0A04FC94B}">
              <ma14:wrappingTextBoxFlag xmlns:ma14="http://schemas.microsoft.com/office/mac/drawingml/2011/main" val="1"/>
            </a:ext>
          </a:extLst>
        </p:spPr>
        <p:txBody>
          <a:bodyPr lIns="25400" tIns="25400" rIns="25400" bIns="25400" anchor="ctr"/>
          <a:lstStyle>
            <a:lvl1pPr marL="317500" indent="-317500" algn="l">
              <a:spcBef>
                <a:spcPts val="2900"/>
              </a:spcBef>
              <a:buSzPct val="75000"/>
              <a:buChar char="•"/>
              <a:defRPr sz="1300"/>
            </a:lvl1pPr>
          </a:lstStyle>
          <a:p>
            <a:pPr/>
            <a:r>
              <a:t>Improved development environment</a:t>
            </a:r>
          </a:p>
        </p:txBody>
      </p:sp>
      <p:sp>
        <p:nvSpPr>
          <p:cNvPr id="279" name="Shape 279"/>
          <p:cNvSpPr/>
          <p:nvPr/>
        </p:nvSpPr>
        <p:spPr>
          <a:xfrm>
            <a:off x="0" y="0"/>
            <a:ext cx="12192001" cy="7210546"/>
          </a:xfrm>
          <a:prstGeom prst="rect">
            <a:avLst/>
          </a:prstGeom>
          <a:solidFill>
            <a:srgbClr val="000000">
              <a:alpha val="77496"/>
            </a:srgbClr>
          </a:solidFill>
          <a:ln w="12700">
            <a:miter lim="400000"/>
          </a:ln>
        </p:spPr>
        <p:txBody>
          <a:bodyPr lIns="25400" tIns="25400" rIns="25400" bIns="25400" anchor="ctr"/>
          <a:lstStyle/>
          <a:p>
            <a:pPr>
              <a:defRPr sz="1600">
                <a:effectLst>
                  <a:outerShdw sx="100000" sy="100000" kx="0" ky="0" algn="b" rotWithShape="0" blurRad="25400" dist="23998" dir="2700000">
                    <a:srgbClr val="000000">
                      <a:alpha val="31034"/>
                    </a:srgbClr>
                  </a:outerShdw>
                </a:effectLst>
              </a:defRPr>
            </a:pPr>
          </a:p>
        </p:txBody>
      </p:sp>
      <p:pic>
        <p:nvPicPr>
          <p:cNvPr id="280" name="Function-Value-Circle-Arrow.png"/>
          <p:cNvPicPr>
            <a:picLocks noChangeAspect="1"/>
          </p:cNvPicPr>
          <p:nvPr/>
        </p:nvPicPr>
        <p:blipFill>
          <a:blip r:embed="rId2">
            <a:extLst/>
          </a:blip>
          <a:stretch>
            <a:fillRect/>
          </a:stretch>
        </p:blipFill>
        <p:spPr>
          <a:xfrm>
            <a:off x="1215970" y="1409274"/>
            <a:ext cx="9760060" cy="4039452"/>
          </a:xfrm>
          <a:prstGeom prst="rect">
            <a:avLst/>
          </a:prstGeom>
          <a:ln w="12700">
            <a:miter lim="400000"/>
          </a:ln>
        </p:spPr>
      </p:pic>
      <p:sp>
        <p:nvSpPr>
          <p:cNvPr id="281" name="Shape 281"/>
          <p:cNvSpPr/>
          <p:nvPr/>
        </p:nvSpPr>
        <p:spPr>
          <a:xfrm>
            <a:off x="5345434" y="3951380"/>
            <a:ext cx="1275148" cy="8382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defRPr b="1">
                <a:latin typeface="Helvetica"/>
                <a:ea typeface="Helvetica"/>
                <a:cs typeface="Helvetica"/>
                <a:sym typeface="Helvetica"/>
              </a:defRPr>
            </a:pPr>
            <a:r>
              <a:t>Past</a:t>
            </a:r>
            <a:br/>
            <a:r>
              <a:t>15 days</a:t>
            </a:r>
          </a:p>
        </p:txBody>
      </p:sp>
      <p:sp>
        <p:nvSpPr>
          <p:cNvPr id="282" name="Shape 282"/>
          <p:cNvSpPr/>
          <p:nvPr/>
        </p:nvSpPr>
        <p:spPr>
          <a:xfrm>
            <a:off x="7929650" y="3925980"/>
            <a:ext cx="1366888" cy="838201"/>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defRPr b="1">
                <a:latin typeface="Helvetica"/>
                <a:ea typeface="Helvetica"/>
                <a:cs typeface="Helvetica"/>
                <a:sym typeface="Helvetica"/>
              </a:defRPr>
            </a:pPr>
            <a:r>
              <a:t>Goal</a:t>
            </a:r>
            <a:br/>
            <a:r>
              <a:t>1.5 days</a:t>
            </a:r>
          </a:p>
        </p:txBody>
      </p:sp>
      <p:sp>
        <p:nvSpPr>
          <p:cNvPr id="283" name="Shape 283"/>
          <p:cNvSpPr/>
          <p:nvPr/>
        </p:nvSpPr>
        <p:spPr>
          <a:xfrm>
            <a:off x="5875315" y="2681381"/>
            <a:ext cx="215385" cy="1270001"/>
          </a:xfrm>
          <a:prstGeom prst="rect">
            <a:avLst/>
          </a:prstGeom>
          <a:gradFill>
            <a:gsLst>
              <a:gs pos="0">
                <a:schemeClr val="accent1"/>
              </a:gs>
              <a:gs pos="100000">
                <a:schemeClr val="accent1">
                  <a:hueOff val="321133"/>
                  <a:satOff val="-12043"/>
                  <a:lumOff val="-7113"/>
                </a:schemeClr>
              </a:gs>
            </a:gsLst>
            <a:lin ang="5400000"/>
          </a:gradFill>
          <a:ln w="12700">
            <a:miter lim="400000"/>
          </a:ln>
          <a:effectLst>
            <a:outerShdw sx="100000" sy="100000" kx="0" ky="0" algn="b" rotWithShape="0" blurRad="38100" dist="0" dir="18900000">
              <a:srgbClr val="000000">
                <a:alpha val="80000"/>
              </a:srgbClr>
            </a:outerShdw>
          </a:effectLst>
        </p:spPr>
        <p:txBody>
          <a:bodyPr lIns="25400" tIns="25400" rIns="25400" bIns="25400" anchor="ctr"/>
          <a:lstStyle/>
          <a:p>
            <a:pPr>
              <a:defRPr sz="1600">
                <a:effectLst>
                  <a:outerShdw sx="100000" sy="100000" kx="0" ky="0" algn="b" rotWithShape="0" blurRad="25400" dist="23998" dir="2700000">
                    <a:srgbClr val="000000">
                      <a:alpha val="31034"/>
                    </a:srgbClr>
                  </a:outerShdw>
                </a:effectLst>
              </a:defRPr>
            </a:pPr>
          </a:p>
        </p:txBody>
      </p:sp>
      <p:sp>
        <p:nvSpPr>
          <p:cNvPr id="284" name="Shape 284"/>
          <p:cNvSpPr/>
          <p:nvPr/>
        </p:nvSpPr>
        <p:spPr>
          <a:xfrm>
            <a:off x="8505402" y="2681381"/>
            <a:ext cx="215385" cy="1270001"/>
          </a:xfrm>
          <a:prstGeom prst="rect">
            <a:avLst/>
          </a:prstGeom>
          <a:gradFill>
            <a:gsLst>
              <a:gs pos="0">
                <a:schemeClr val="accent1"/>
              </a:gs>
              <a:gs pos="100000">
                <a:schemeClr val="accent1">
                  <a:hueOff val="321133"/>
                  <a:satOff val="-12043"/>
                  <a:lumOff val="-7113"/>
                </a:schemeClr>
              </a:gs>
            </a:gsLst>
            <a:lin ang="5400000"/>
          </a:gradFill>
          <a:ln w="12700">
            <a:miter lim="400000"/>
          </a:ln>
          <a:effectLst>
            <a:outerShdw sx="100000" sy="100000" kx="0" ky="0" algn="b" rotWithShape="0" blurRad="38100" dist="0" dir="18900000">
              <a:srgbClr val="000000">
                <a:alpha val="80000"/>
              </a:srgbClr>
            </a:outerShdw>
          </a:effectLst>
        </p:spPr>
        <p:txBody>
          <a:bodyPr lIns="25400" tIns="25400" rIns="25400" bIns="25400" anchor="ctr"/>
          <a:lstStyle/>
          <a:p>
            <a:pPr>
              <a:defRPr sz="1600">
                <a:effectLst>
                  <a:outerShdw sx="100000" sy="100000" kx="0" ky="0" algn="b" rotWithShape="0" blurRad="25400" dist="23998" dir="2700000">
                    <a:srgbClr val="000000">
                      <a:alpha val="31034"/>
                    </a:srgbClr>
                  </a:outerShdw>
                </a:effectLst>
              </a:defRPr>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9"/>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8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83"/>
                                        </p:tgtEl>
                                        <p:attrNameLst>
                                          <p:attrName>style.visibility</p:attrName>
                                        </p:attrNameLst>
                                      </p:cBhvr>
                                      <p:to>
                                        <p:strVal val="visible"/>
                                      </p:to>
                                    </p:set>
                                  </p:childTnLst>
                                </p:cTn>
                              </p:par>
                            </p:childTnLst>
                          </p:cTn>
                        </p:par>
                        <p:par>
                          <p:cTn id="14" fill="hold">
                            <p:stCondLst>
                              <p:cond delay="0"/>
                            </p:stCondLst>
                            <p:childTnLst>
                              <p:par>
                                <p:cTn id="15" presetClass="entr" nodeType="afterEffect" presetSubtype="0" presetID="1" grpId="4" fill="hold">
                                  <p:stCondLst>
                                    <p:cond delay="0"/>
                                  </p:stCondLst>
                                  <p:iterate type="el" backwards="0">
                                    <p:tmAbs val="0"/>
                                  </p:iterate>
                                  <p:childTnLst>
                                    <p:set>
                                      <p:cBhvr>
                                        <p:cTn id="16" fill="hold"/>
                                        <p:tgtEl>
                                          <p:spTgt spid="28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Class="entr" nodeType="clickEffect" presetSubtype="0" presetID="1" grpId="5" fill="hold">
                                  <p:stCondLst>
                                    <p:cond delay="0"/>
                                  </p:stCondLst>
                                  <p:iterate type="el" backwards="0">
                                    <p:tmAbs val="0"/>
                                  </p:iterate>
                                  <p:childTnLst>
                                    <p:set>
                                      <p:cBhvr>
                                        <p:cTn id="20" fill="hold"/>
                                        <p:tgtEl>
                                          <p:spTgt spid="284"/>
                                        </p:tgtEl>
                                        <p:attrNameLst>
                                          <p:attrName>style.visibility</p:attrName>
                                        </p:attrNameLst>
                                      </p:cBhvr>
                                      <p:to>
                                        <p:strVal val="visible"/>
                                      </p:to>
                                    </p:set>
                                  </p:childTnLst>
                                </p:cTn>
                              </p:par>
                            </p:childTnLst>
                          </p:cTn>
                        </p:par>
                        <p:par>
                          <p:cTn id="21" fill="hold">
                            <p:stCondLst>
                              <p:cond delay="0"/>
                            </p:stCondLst>
                            <p:childTnLst>
                              <p:par>
                                <p:cTn id="22" presetClass="entr" nodeType="afterEffect" presetSubtype="0" presetID="1" grpId="6" fill="hold">
                                  <p:stCondLst>
                                    <p:cond delay="0"/>
                                  </p:stCondLst>
                                  <p:iterate type="el" backwards="0">
                                    <p:tmAbs val="0"/>
                                  </p:iterate>
                                  <p:childTnLst>
                                    <p:set>
                                      <p:cBhvr>
                                        <p:cTn id="23" fill="hold"/>
                                        <p:tgtEl>
                                          <p:spTgt spid="2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0" grpId="2"/>
      <p:bldP build="whole" bldLvl="1" animBg="1" rev="0" advAuto="0" spid="283" grpId="3"/>
      <p:bldP build="whole" bldLvl="1" animBg="1" rev="0" advAuto="0" spid="281" grpId="4"/>
      <p:bldP build="whole" bldLvl="1" animBg="1" rev="0" advAuto="0" spid="284" grpId="5"/>
      <p:bldP build="whole" bldLvl="1" animBg="1" rev="0" advAuto="0" spid="279" grpId="1"/>
      <p:bldP build="whole" bldLvl="1" animBg="1" rev="0" advAuto="0" spid="282" grpId="6"/>
    </p:bldLst>
  </p:timing>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2" name="Shape 862"/>
          <p:cNvSpPr/>
          <p:nvPr>
            <p:ph type="title"/>
          </p:nvPr>
        </p:nvSpPr>
        <p:spPr>
          <a:xfrm>
            <a:off x="892175" y="-1"/>
            <a:ext cx="10407650" cy="2730335"/>
          </a:xfrm>
          <a:prstGeom prst="rect">
            <a:avLst/>
          </a:prstGeom>
        </p:spPr>
        <p:txBody>
          <a:bodyPr/>
          <a:lstStyle/>
          <a:p>
            <a:pPr defTabSz="317817">
              <a:defRPr b="1" sz="4312">
                <a:latin typeface="Helvetica"/>
                <a:ea typeface="Helvetica"/>
                <a:cs typeface="Helvetica"/>
                <a:sym typeface="Helvetica"/>
              </a:defRPr>
            </a:pPr>
            <a:r>
              <a:t>Thanks!</a:t>
            </a:r>
          </a:p>
          <a:p>
            <a:pPr defTabSz="317817">
              <a:defRPr sz="4312"/>
            </a:pPr>
            <a:r>
              <a:t>get 6 months free access to</a:t>
            </a:r>
          </a:p>
          <a:p>
            <a:pPr defTabSz="317817">
              <a:defRPr b="1" sz="4312">
                <a:latin typeface="Helvetica"/>
                <a:ea typeface="Helvetica"/>
                <a:cs typeface="Helvetica"/>
                <a:sym typeface="Helvetica"/>
              </a:defRPr>
            </a:pPr>
            <a:r>
              <a:t>‘Weekly Principles</a:t>
            </a:r>
            <a:r>
              <a:rPr sz="3003"/>
              <a:t> with Kai &amp; Tom Gilb</a:t>
            </a:r>
            <a:r>
              <a:t>’</a:t>
            </a:r>
          </a:p>
          <a:p>
            <a:pPr defTabSz="317817">
              <a:defRPr sz="4312"/>
            </a:pPr>
            <a:r>
              <a:t>StakeholderValues.com/Intel</a:t>
            </a:r>
          </a:p>
        </p:txBody>
      </p:sp>
      <p:sp>
        <p:nvSpPr>
          <p:cNvPr id="863" name="Shape 863"/>
          <p:cNvSpPr/>
          <p:nvPr>
            <p:ph type="body" sz="half" idx="1"/>
          </p:nvPr>
        </p:nvSpPr>
        <p:spPr>
          <a:xfrm>
            <a:off x="-199978" y="3429000"/>
            <a:ext cx="5086203" cy="3345892"/>
          </a:xfrm>
          <a:prstGeom prst="rect">
            <a:avLst/>
          </a:prstGeom>
        </p:spPr>
        <p:txBody>
          <a:bodyPr/>
          <a:lstStyle/>
          <a:p>
            <a:pPr lvl="1">
              <a:spcBef>
                <a:spcPts val="500"/>
              </a:spcBef>
              <a:defRPr b="1" sz="2100">
                <a:latin typeface="Helvetica"/>
                <a:ea typeface="Helvetica"/>
                <a:cs typeface="Helvetica"/>
                <a:sym typeface="Helvetica"/>
              </a:defRPr>
            </a:pPr>
            <a:r>
              <a:t>This slide set</a:t>
            </a:r>
          </a:p>
          <a:p>
            <a:pPr lvl="1">
              <a:spcBef>
                <a:spcPts val="500"/>
              </a:spcBef>
              <a:defRPr b="1" sz="2100">
                <a:latin typeface="Helvetica"/>
                <a:ea typeface="Helvetica"/>
                <a:cs typeface="Helvetica"/>
                <a:sym typeface="Helvetica"/>
              </a:defRPr>
            </a:pPr>
            <a:r>
              <a:t>Decomposition Paper</a:t>
            </a:r>
          </a:p>
          <a:p>
            <a:pPr lvl="1">
              <a:spcBef>
                <a:spcPts val="500"/>
              </a:spcBef>
              <a:defRPr b="1" sz="2100">
                <a:latin typeface="Helvetica"/>
                <a:ea typeface="Helvetica"/>
                <a:cs typeface="Helvetica"/>
                <a:sym typeface="Helvetica"/>
              </a:defRPr>
            </a:pPr>
            <a:r>
              <a:t>Confirmit Paper</a:t>
            </a:r>
          </a:p>
          <a:p>
            <a:pPr lvl="1">
              <a:spcBef>
                <a:spcPts val="500"/>
              </a:spcBef>
              <a:defRPr b="1" sz="2100">
                <a:latin typeface="Helvetica"/>
                <a:ea typeface="Helvetica"/>
                <a:cs typeface="Helvetica"/>
                <a:sym typeface="Helvetica"/>
              </a:defRPr>
            </a:pPr>
            <a:r>
              <a:t>The Green Week Slides</a:t>
            </a:r>
          </a:p>
          <a:p>
            <a:pPr lvl="1">
              <a:spcBef>
                <a:spcPts val="500"/>
              </a:spcBef>
              <a:defRPr b="1" sz="2000">
                <a:latin typeface="Helvetica"/>
                <a:ea typeface="Helvetica"/>
                <a:cs typeface="Helvetica"/>
                <a:sym typeface="Helvetica"/>
              </a:defRPr>
            </a:pPr>
            <a:r>
              <a:t>Paper on 111111 ‘Unity’ Method</a:t>
            </a:r>
          </a:p>
          <a:p>
            <a:pPr lvl="1">
              <a:spcBef>
                <a:spcPts val="500"/>
              </a:spcBef>
              <a:defRPr b="1" sz="2000">
                <a:latin typeface="Helvetica"/>
                <a:ea typeface="Helvetica"/>
                <a:cs typeface="Helvetica"/>
                <a:sym typeface="Helvetica"/>
              </a:defRPr>
            </a:pPr>
            <a:r>
              <a:t>Decomposition Principles</a:t>
            </a:r>
          </a:p>
          <a:p>
            <a:pPr lvl="1">
              <a:spcBef>
                <a:spcPts val="500"/>
              </a:spcBef>
              <a:defRPr b="1" sz="2000">
                <a:latin typeface="Helvetica"/>
                <a:ea typeface="Helvetica"/>
                <a:cs typeface="Helvetica"/>
                <a:sym typeface="Helvetica"/>
              </a:defRPr>
            </a:pPr>
            <a:r>
              <a:t>Intel Case</a:t>
            </a:r>
          </a:p>
          <a:p>
            <a:pPr lvl="1">
              <a:spcBef>
                <a:spcPts val="500"/>
              </a:spcBef>
              <a:defRPr b="1" sz="2000">
                <a:latin typeface="Helvetica"/>
                <a:ea typeface="Helvetica"/>
                <a:cs typeface="Helvetica"/>
                <a:sym typeface="Helvetica"/>
              </a:defRPr>
            </a:pPr>
            <a:r>
              <a:t>12 tough questions paper</a:t>
            </a:r>
          </a:p>
        </p:txBody>
      </p:sp>
      <p:sp>
        <p:nvSpPr>
          <p:cNvPr id="864" name="Shape 864"/>
          <p:cNvSpPr/>
          <p:nvPr/>
        </p:nvSpPr>
        <p:spPr>
          <a:xfrm>
            <a:off x="7771655" y="4403445"/>
            <a:ext cx="4123406" cy="1397001"/>
          </a:xfrm>
          <a:prstGeom prst="rect">
            <a:avLst/>
          </a:prstGeom>
          <a:ln w="12700">
            <a:miter lim="400000"/>
          </a:ln>
          <a:extLst>
            <a:ext uri="{C572A759-6A51-4108-AA02-DFA0A04FC94B}">
              <ma14:wrappingTextBoxFlag xmlns:ma14="http://schemas.microsoft.com/office/mac/drawingml/2011/main" val="1"/>
            </a:ext>
          </a:extLst>
        </p:spPr>
        <p:txBody>
          <a:bodyPr lIns="25400" tIns="25400" rIns="25400" bIns="25400" anchor="ctr">
            <a:spAutoFit/>
          </a:bodyPr>
          <a:lstStyle/>
          <a:p>
            <a:pPr>
              <a:defRPr b="1" sz="4400">
                <a:latin typeface="Times"/>
                <a:ea typeface="Times"/>
                <a:cs typeface="Times"/>
                <a:sym typeface="Times"/>
              </a:defRPr>
            </a:pPr>
            <a:r>
              <a:t>Tom@Gilb.com</a:t>
            </a:r>
          </a:p>
          <a:p>
            <a:pPr>
              <a:defRPr b="1" sz="4400">
                <a:latin typeface="Times"/>
                <a:ea typeface="Times"/>
                <a:cs typeface="Times"/>
                <a:sym typeface="Times"/>
              </a:defRPr>
            </a:pPr>
            <a:r>
              <a:t>Gilb.com</a:t>
            </a:r>
          </a:p>
        </p:txBody>
      </p:sp>
      <p:sp>
        <p:nvSpPr>
          <p:cNvPr id="865" name="Shape 865"/>
          <p:cNvSpPr/>
          <p:nvPr/>
        </p:nvSpPr>
        <p:spPr>
          <a:xfrm>
            <a:off x="183138" y="2971799"/>
            <a:ext cx="4443683" cy="45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a:spcBef>
                <a:spcPts val="2900"/>
              </a:spcBef>
              <a:defRPr b="1" sz="2300">
                <a:latin typeface="Helvetica"/>
                <a:ea typeface="Helvetica"/>
                <a:cs typeface="Helvetica"/>
                <a:sym typeface="Helvetica"/>
              </a:defRPr>
            </a:lvl1pPr>
          </a:lstStyle>
          <a:p>
            <a:pPr/>
            <a:r>
              <a:t>Signup to our list and get: </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6" name="Shape 286"/>
          <p:cNvSpPr/>
          <p:nvPr>
            <p:ph type="title"/>
          </p:nvPr>
        </p:nvSpPr>
        <p:spPr>
          <a:prstGeom prst="rect">
            <a:avLst/>
          </a:prstGeom>
        </p:spPr>
        <p:txBody>
          <a:bodyPr/>
          <a:lstStyle/>
          <a:p>
            <a:pPr/>
            <a:r>
              <a:t>Key Principle</a:t>
            </a:r>
          </a:p>
        </p:txBody>
      </p:sp>
      <p:sp>
        <p:nvSpPr>
          <p:cNvPr id="287" name="Shape 287"/>
          <p:cNvSpPr/>
          <p:nvPr>
            <p:ph type="body" idx="1"/>
          </p:nvPr>
        </p:nvSpPr>
        <p:spPr>
          <a:xfrm>
            <a:off x="844550" y="1955250"/>
            <a:ext cx="10502900" cy="4267750"/>
          </a:xfrm>
          <a:prstGeom prst="rect">
            <a:avLst/>
          </a:prstGeom>
        </p:spPr>
        <p:txBody>
          <a:bodyPr/>
          <a:lstStyle>
            <a:lvl1pPr>
              <a:spcBef>
                <a:spcPts val="1800"/>
              </a:spcBef>
              <a:defRPr sz="3900"/>
            </a:lvl1pPr>
          </a:lstStyle>
          <a:p>
            <a:pPr/>
            <a:r>
              <a:t>Perfect Product Plans Presume Quantification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hape 289"/>
          <p:cNvSpPr/>
          <p:nvPr>
            <p:ph type="title"/>
          </p:nvPr>
        </p:nvSpPr>
        <p:spPr>
          <a:xfrm>
            <a:off x="0" y="0"/>
            <a:ext cx="12192001" cy="1073953"/>
          </a:xfrm>
          <a:prstGeom prst="rect">
            <a:avLst/>
          </a:prstGeom>
        </p:spPr>
        <p:txBody>
          <a:bodyPr/>
          <a:lstStyle/>
          <a:p>
            <a:pPr/>
            <a:r>
              <a:t>1. Crystal Clear Concerns</a:t>
            </a:r>
          </a:p>
        </p:txBody>
      </p:sp>
      <p:pic>
        <p:nvPicPr>
          <p:cNvPr id="290" name="Screen Shot 2016-04-13 at 15.01.49.png"/>
          <p:cNvPicPr>
            <a:picLocks noChangeAspect="1"/>
          </p:cNvPicPr>
          <p:nvPr/>
        </p:nvPicPr>
        <p:blipFill>
          <a:blip r:embed="rId2">
            <a:extLst/>
          </a:blip>
          <a:stretch>
            <a:fillRect/>
          </a:stretch>
        </p:blipFill>
        <p:spPr>
          <a:xfrm>
            <a:off x="373957" y="2483622"/>
            <a:ext cx="5723846" cy="2897753"/>
          </a:xfrm>
          <a:prstGeom prst="rect">
            <a:avLst/>
          </a:prstGeom>
          <a:ln w="12700">
            <a:miter lim="400000"/>
          </a:ln>
        </p:spPr>
      </p:pic>
      <p:sp>
        <p:nvSpPr>
          <p:cNvPr id="291" name="Shape 291"/>
          <p:cNvSpPr/>
          <p:nvPr/>
        </p:nvSpPr>
        <p:spPr>
          <a:xfrm>
            <a:off x="373957" y="1847850"/>
            <a:ext cx="1512749"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Principles</a:t>
            </a:r>
          </a:p>
        </p:txBody>
      </p:sp>
      <p:sp>
        <p:nvSpPr>
          <p:cNvPr id="292" name="Shape 292"/>
          <p:cNvSpPr/>
          <p:nvPr/>
        </p:nvSpPr>
        <p:spPr>
          <a:xfrm>
            <a:off x="6637352" y="1847850"/>
            <a:ext cx="1439775" cy="444500"/>
          </a:xfrm>
          <a:prstGeom prst="rect">
            <a:avLst/>
          </a:prstGeom>
          <a:ln w="12700">
            <a:miter lim="400000"/>
          </a:ln>
          <a:extLst>
            <a:ext uri="{C572A759-6A51-4108-AA02-DFA0A04FC94B}">
              <ma14:wrappingTextBoxFlag xmlns:ma14="http://schemas.microsoft.com/office/mac/drawingml/2011/main" val="1"/>
            </a:ext>
          </a:extLst>
        </p:spPr>
        <p:txBody>
          <a:bodyPr wrap="none" lIns="25400" tIns="25400" rIns="25400" bIns="25400" anchor="ctr">
            <a:spAutoFit/>
          </a:bodyPr>
          <a:lstStyle/>
          <a:p>
            <a:pPr/>
            <a:r>
              <a:t>Practices</a:t>
            </a:r>
          </a:p>
        </p:txBody>
      </p:sp>
      <p:pic>
        <p:nvPicPr>
          <p:cNvPr id="293" name="Screen Shot 2016-04-15 at 02.17.06.png"/>
          <p:cNvPicPr>
            <a:picLocks noChangeAspect="1"/>
          </p:cNvPicPr>
          <p:nvPr/>
        </p:nvPicPr>
        <p:blipFill>
          <a:blip r:embed="rId3">
            <a:extLst/>
          </a:blip>
          <a:stretch>
            <a:fillRect/>
          </a:stretch>
        </p:blipFill>
        <p:spPr>
          <a:xfrm>
            <a:off x="6637352" y="2483622"/>
            <a:ext cx="5157017" cy="2897753"/>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Gradient">
  <a:themeElements>
    <a:clrScheme name="Gradient">
      <a:dk1>
        <a:srgbClr val="FF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1275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Gradient">
  <a:themeElements>
    <a:clrScheme name="Gradient">
      <a:dk1>
        <a:srgbClr val="000000"/>
      </a:dk1>
      <a:lt1>
        <a:srgbClr val="FFFFFF"/>
      </a:lt1>
      <a:dk2>
        <a:srgbClr val="53585F"/>
      </a:dk2>
      <a:lt2>
        <a:srgbClr val="DCDEE0"/>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Gradient">
      <a:majorFont>
        <a:latin typeface="Helvetica Light"/>
        <a:ea typeface="Helvetica Light"/>
        <a:cs typeface="Helvetica Light"/>
      </a:majorFont>
      <a:minorFont>
        <a:latin typeface="Helvetica Light"/>
        <a:ea typeface="Helvetica Light"/>
        <a:cs typeface="Helvetica Light"/>
      </a:minorFont>
    </a:fontScheme>
    <a:fmtScheme name="Gradie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gs>
            <a:gs pos="100000">
              <a:schemeClr val="accent1">
                <a:hueOff val="321133"/>
                <a:satOff val="-12043"/>
                <a:lumOff val="-7113"/>
              </a:schemeClr>
            </a:gs>
          </a:gsLst>
          <a:lin ang="5400000" scaled="0"/>
        </a:gradFill>
        <a:ln w="12700" cap="flat">
          <a:noFill/>
          <a:miter lim="400000"/>
        </a:ln>
        <a:effectLst>
          <a:outerShdw sx="100000" sy="100000" kx="0" ky="0" algn="b" rotWithShape="0" blurRad="76200" dist="0" dir="18900000">
            <a:srgbClr val="000000">
              <a:alpha val="8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412750" rtl="0" fontAlgn="auto" latinLnBrk="0" hangingPunct="0">
          <a:lnSpc>
            <a:spcPct val="100000"/>
          </a:lnSpc>
          <a:spcBef>
            <a:spcPts val="0"/>
          </a:spcBef>
          <a:spcAft>
            <a:spcPts val="0"/>
          </a:spcAft>
          <a:buClrTx/>
          <a:buSzTx/>
          <a:buFontTx/>
          <a:buNone/>
          <a:tabLst/>
          <a:defRPr b="0" baseline="0" cap="none" i="0" spc="0" strike="noStrike" sz="1600" u="none" kumimoji="0" normalizeH="0">
            <a:ln>
              <a:noFill/>
            </a:ln>
            <a:solidFill>
              <a:srgbClr val="FFFFFF"/>
            </a:solidFill>
            <a:effectLst>
              <a:outerShdw sx="100000" sy="100000" kx="0" ky="0" algn="b" rotWithShape="0" blurRad="25400" dist="23998" dir="2700000">
                <a:srgbClr val="000000">
                  <a:alpha val="31034"/>
                </a:srgbClr>
              </a:outerShdw>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12750" rtl="0" fontAlgn="auto" latinLnBrk="0" hangingPunct="0">
          <a:lnSpc>
            <a:spcPct val="100000"/>
          </a:lnSpc>
          <a:spcBef>
            <a:spcPts val="0"/>
          </a:spcBef>
          <a:spcAft>
            <a:spcPts val="0"/>
          </a:spcAft>
          <a:buClrTx/>
          <a:buSzTx/>
          <a:buFontTx/>
          <a:buNone/>
          <a:tabLst/>
          <a:defRPr b="0" baseline="0" cap="none" i="0" spc="0" strike="noStrike" sz="2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