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74" r:id="rId1"/>
  </p:sldMasterIdLst>
  <p:notesMasterIdLst>
    <p:notesMasterId r:id="rId19"/>
  </p:notesMasterIdLst>
  <p:sldIdLst>
    <p:sldId id="256" r:id="rId2"/>
    <p:sldId id="257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70" r:id="rId16"/>
    <p:sldId id="285" r:id="rId17"/>
    <p:sldId id="286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6" autoAdjust="0"/>
    <p:restoredTop sz="81919" autoAdjust="0"/>
  </p:normalViewPr>
  <p:slideViewPr>
    <p:cSldViewPr snapToGrid="0" snapToObjects="1">
      <p:cViewPr varScale="1">
        <p:scale>
          <a:sx n="77" d="100"/>
          <a:sy n="77" d="100"/>
        </p:scale>
        <p:origin x="-70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24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844933-CDAA-3C43-9E19-D1FD4F9AF9F7}" type="datetimeFigureOut">
              <a:rPr lang="en-US" smtClean="0"/>
              <a:t>24/05/2012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5D058E-32B5-D54C-927C-D69363257C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4179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http://</a:t>
            </a:r>
            <a:r>
              <a:rPr lang="en-GB" dirty="0" err="1" smtClean="0"/>
              <a:t>kenhomer.wordpress.com</a:t>
            </a:r>
            <a:r>
              <a:rPr lang="en-GB" dirty="0" smtClean="0"/>
              <a:t>/2008/11/12/riding-a-dead-horse-the-wisdom-of-the-</a:t>
            </a:r>
            <a:r>
              <a:rPr lang="en-GB" dirty="0" err="1" smtClean="0"/>
              <a:t>dakota</a:t>
            </a:r>
            <a:r>
              <a:rPr lang="en-GB" dirty="0" smtClean="0"/>
              <a:t>-</a:t>
            </a:r>
            <a:r>
              <a:rPr lang="en-GB" dirty="0" err="1" smtClean="0"/>
              <a:t>indians</a:t>
            </a:r>
            <a:r>
              <a:rPr lang="en-GB" dirty="0" smtClean="0"/>
              <a:t>/</a:t>
            </a:r>
          </a:p>
          <a:p>
            <a:r>
              <a:rPr lang="en-GB" dirty="0" smtClean="0"/>
              <a:t>And many other web sites, </a:t>
            </a:r>
            <a:r>
              <a:rPr lang="en-GB" dirty="0" err="1" smtClean="0"/>
              <a:t>google</a:t>
            </a:r>
            <a:r>
              <a:rPr lang="en-GB" dirty="0" smtClean="0"/>
              <a:t> </a:t>
            </a:r>
            <a:r>
              <a:rPr lang="en-GB" smtClean="0"/>
              <a:t>dead horses.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This set of slides was made by Tom Gilb, </a:t>
            </a:r>
            <a:r>
              <a:rPr lang="en-GB" dirty="0" err="1" smtClean="0"/>
              <a:t>Kolbotn</a:t>
            </a:r>
            <a:r>
              <a:rPr lang="en-GB" dirty="0" smtClean="0"/>
              <a:t>, Norway May 24 2012</a:t>
            </a:r>
          </a:p>
          <a:p>
            <a:r>
              <a:rPr lang="en-GB" dirty="0" smtClean="0"/>
              <a:t>And may be used with credit.</a:t>
            </a:r>
          </a:p>
          <a:p>
            <a:endParaRPr lang="en-GB" dirty="0" smtClean="0"/>
          </a:p>
          <a:p>
            <a:r>
              <a:rPr lang="en-GB" dirty="0" smtClean="0"/>
              <a:t>See also variation</a:t>
            </a:r>
          </a:p>
          <a:p>
            <a:r>
              <a:rPr lang="en-GB" dirty="0" smtClean="0"/>
              <a:t>http://</a:t>
            </a:r>
            <a:r>
              <a:rPr lang="en-GB" dirty="0" err="1" smtClean="0"/>
              <a:t>www.tonycooke.org</a:t>
            </a:r>
            <a:r>
              <a:rPr lang="en-GB" dirty="0" smtClean="0"/>
              <a:t>/</a:t>
            </a:r>
            <a:r>
              <a:rPr lang="en-GB" dirty="0" err="1" smtClean="0"/>
              <a:t>free_resources</a:t>
            </a:r>
            <a:r>
              <a:rPr lang="en-GB" dirty="0" smtClean="0"/>
              <a:t>/</a:t>
            </a:r>
            <a:r>
              <a:rPr lang="en-GB" dirty="0" err="1" smtClean="0"/>
              <a:t>stories_illustrations</a:t>
            </a:r>
            <a:r>
              <a:rPr lang="en-GB" dirty="0" smtClean="0"/>
              <a:t>/25_ways.html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D058E-32B5-D54C-927C-D69363257C9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06577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http://</a:t>
            </a:r>
            <a:r>
              <a:rPr lang="en-GB" dirty="0" err="1" smtClean="0"/>
              <a:t>www.google.com</a:t>
            </a:r>
            <a:r>
              <a:rPr lang="en-GB" dirty="0" smtClean="0"/>
              <a:t>/</a:t>
            </a:r>
            <a:r>
              <a:rPr lang="en-GB" dirty="0" err="1" smtClean="0"/>
              <a:t>imgres?um</a:t>
            </a:r>
            <a:r>
              <a:rPr lang="en-GB" dirty="0" smtClean="0"/>
              <a:t>=1&amp;hl=</a:t>
            </a:r>
            <a:r>
              <a:rPr lang="en-GB" dirty="0" err="1" smtClean="0"/>
              <a:t>en&amp;client</a:t>
            </a:r>
            <a:r>
              <a:rPr lang="en-GB" dirty="0" smtClean="0"/>
              <a:t>=</a:t>
            </a:r>
            <a:r>
              <a:rPr lang="en-GB" dirty="0" err="1" smtClean="0"/>
              <a:t>safari&amp;sa</a:t>
            </a:r>
            <a:r>
              <a:rPr lang="en-GB" dirty="0" smtClean="0"/>
              <a:t>=</a:t>
            </a:r>
            <a:r>
              <a:rPr lang="en-GB" dirty="0" err="1" smtClean="0"/>
              <a:t>N&amp;rls</a:t>
            </a:r>
            <a:r>
              <a:rPr lang="en-GB" dirty="0" smtClean="0"/>
              <a:t>=</a:t>
            </a:r>
            <a:r>
              <a:rPr lang="en-GB" dirty="0" err="1" smtClean="0"/>
              <a:t>en&amp;biw</a:t>
            </a:r>
            <a:r>
              <a:rPr lang="en-GB" dirty="0" smtClean="0"/>
              <a:t>=1024&amp;bih=670&amp;tbm=</a:t>
            </a:r>
            <a:r>
              <a:rPr lang="en-GB" dirty="0" err="1" smtClean="0"/>
              <a:t>isch&amp;tbnid</a:t>
            </a:r>
            <a:r>
              <a:rPr lang="en-GB" dirty="0" smtClean="0"/>
              <a:t>=b9Z2d7MmWRzymM:&amp;</a:t>
            </a:r>
            <a:r>
              <a:rPr lang="en-GB" dirty="0" err="1" smtClean="0"/>
              <a:t>imgrefurl</a:t>
            </a:r>
            <a:r>
              <a:rPr lang="en-GB" dirty="0" smtClean="0"/>
              <a:t>=http://</a:t>
            </a:r>
            <a:r>
              <a:rPr lang="en-GB" dirty="0" err="1" smtClean="0"/>
              <a:t>theweek.com</a:t>
            </a:r>
            <a:r>
              <a:rPr lang="en-GB" dirty="0" smtClean="0"/>
              <a:t>/section/cartoon/82/219679/</a:t>
            </a:r>
            <a:r>
              <a:rPr lang="en-GB" dirty="0" err="1" smtClean="0"/>
              <a:t>world-economy&amp;docid</a:t>
            </a:r>
            <a:r>
              <a:rPr lang="en-GB" dirty="0" smtClean="0"/>
              <a:t>=TJ5h2LSzkdEJJM&amp;imgurl=http://2.images.theweek.com/</a:t>
            </a:r>
            <a:r>
              <a:rPr lang="en-GB" dirty="0" err="1" smtClean="0"/>
              <a:t>img</a:t>
            </a:r>
            <a:r>
              <a:rPr lang="en-GB" dirty="0" smtClean="0"/>
              <a:t>/dir_0066/33309_cartoon_main/beating-the-dead-horse.jpg%253F84&amp;w=625&amp;h=470&amp;ei=zVO-T48DkcSyBtan5NcN&amp;zoom=1&amp;iact=</a:t>
            </a:r>
            <a:r>
              <a:rPr lang="en-GB" dirty="0" err="1" smtClean="0"/>
              <a:t>hc&amp;vpx</a:t>
            </a:r>
            <a:r>
              <a:rPr lang="en-GB" dirty="0" smtClean="0"/>
              <a:t>=535&amp;vpy=195&amp;dur=2474&amp;hovh=195&amp;hovw=259&amp;tx=151&amp;ty=114&amp;sig=114085099373486771714&amp;page=2&amp;tbnh=141&amp;tbnw=227&amp;start=13&amp;ndsp=17&amp;ved=1t:429,r:2,s:13,i:109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D058E-32B5-D54C-927C-D69363257C9B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60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http://</a:t>
            </a:r>
            <a:r>
              <a:rPr lang="en-GB" dirty="0" err="1" smtClean="0"/>
              <a:t>www.google.com</a:t>
            </a:r>
            <a:r>
              <a:rPr lang="en-GB" dirty="0" smtClean="0"/>
              <a:t>/</a:t>
            </a:r>
            <a:r>
              <a:rPr lang="en-GB" dirty="0" err="1" smtClean="0"/>
              <a:t>imgres?start</a:t>
            </a:r>
            <a:r>
              <a:rPr lang="en-GB" dirty="0" smtClean="0"/>
              <a:t>=687&amp;um=1&amp;hl=</a:t>
            </a:r>
            <a:r>
              <a:rPr lang="en-GB" dirty="0" err="1" smtClean="0"/>
              <a:t>en&amp;client</a:t>
            </a:r>
            <a:r>
              <a:rPr lang="en-GB" dirty="0" smtClean="0"/>
              <a:t>=</a:t>
            </a:r>
            <a:r>
              <a:rPr lang="en-GB" dirty="0" err="1" smtClean="0"/>
              <a:t>safari&amp;sa</a:t>
            </a:r>
            <a:r>
              <a:rPr lang="en-GB" dirty="0" smtClean="0"/>
              <a:t>=</a:t>
            </a:r>
            <a:r>
              <a:rPr lang="en-GB" dirty="0" err="1" smtClean="0"/>
              <a:t>N&amp;rls</a:t>
            </a:r>
            <a:r>
              <a:rPr lang="en-GB" dirty="0" smtClean="0"/>
              <a:t>=</a:t>
            </a:r>
            <a:r>
              <a:rPr lang="en-GB" dirty="0" err="1" smtClean="0"/>
              <a:t>en&amp;biw</a:t>
            </a:r>
            <a:r>
              <a:rPr lang="en-GB" dirty="0" smtClean="0"/>
              <a:t>=1348&amp;bih=667&amp;tbm=</a:t>
            </a:r>
            <a:r>
              <a:rPr lang="en-GB" dirty="0" err="1" smtClean="0"/>
              <a:t>isch&amp;tbnid</a:t>
            </a:r>
            <a:r>
              <a:rPr lang="en-GB" dirty="0" smtClean="0"/>
              <a:t>=</a:t>
            </a:r>
            <a:r>
              <a:rPr lang="en-GB" dirty="0" err="1" smtClean="0"/>
              <a:t>ZHwrCWq_LZkJUM</a:t>
            </a:r>
            <a:r>
              <a:rPr lang="en-GB" dirty="0" smtClean="0"/>
              <a:t>:&amp;</a:t>
            </a:r>
            <a:r>
              <a:rPr lang="en-GB" dirty="0" err="1" smtClean="0"/>
              <a:t>imgrefurl</a:t>
            </a:r>
            <a:r>
              <a:rPr lang="en-GB" dirty="0" smtClean="0"/>
              <a:t>=http://</a:t>
            </a:r>
            <a:r>
              <a:rPr lang="en-GB" dirty="0" err="1" smtClean="0"/>
              <a:t>obsidianwings.blogs.com</a:t>
            </a:r>
            <a:r>
              <a:rPr lang="en-GB" dirty="0" smtClean="0"/>
              <a:t>/</a:t>
            </a:r>
            <a:r>
              <a:rPr lang="en-GB" dirty="0" err="1" smtClean="0"/>
              <a:t>obsidian_wings</a:t>
            </a:r>
            <a:r>
              <a:rPr lang="en-GB" dirty="0" smtClean="0"/>
              <a:t>/2011/07/what-sex-specific-selection-reveals-about-the-purpose-of-children.html&amp;docid=</a:t>
            </a:r>
            <a:r>
              <a:rPr lang="en-GB" dirty="0" err="1" smtClean="0"/>
              <a:t>UXystAXcLprXjM&amp;imgurl</a:t>
            </a:r>
            <a:r>
              <a:rPr lang="en-GB" dirty="0" smtClean="0"/>
              <a:t>=http://</a:t>
            </a:r>
            <a:r>
              <a:rPr lang="en-GB" dirty="0" err="1" smtClean="0"/>
              <a:t>obsidianwings.blogs.com</a:t>
            </a:r>
            <a:r>
              <a:rPr lang="en-GB" dirty="0" smtClean="0"/>
              <a:t>/.a/6a00d834515c2369e2014e8994d741970d-500wi&amp;w=500&amp;h=456&amp;ei=Mlm-T_W-HIzfsga1iJ2XDw&amp;zoom=1&amp;iact=</a:t>
            </a:r>
            <a:r>
              <a:rPr lang="en-GB" dirty="0" err="1" smtClean="0"/>
              <a:t>hc&amp;vpx</a:t>
            </a:r>
            <a:r>
              <a:rPr lang="en-GB" dirty="0" smtClean="0"/>
              <a:t>=714&amp;vpy=153&amp;dur=3920&amp;hovh=214&amp;hovw=235&amp;tx=98&amp;ty=101&amp;sig=114085099373486771714&amp;page=30&amp;tbnh=142&amp;tbnw=153&amp;ndsp=23&amp;ved=1t:429,r:15,s:687,i:37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http://</a:t>
            </a:r>
            <a:r>
              <a:rPr lang="en-GB" dirty="0" err="1" smtClean="0"/>
              <a:t>dougbelshaw.com</a:t>
            </a:r>
            <a:r>
              <a:rPr lang="en-GB" dirty="0" smtClean="0"/>
              <a:t>/blog/2010/05/24/establishing-your-productivity-endgame/#.T75YXY7pbqU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D058E-32B5-D54C-927C-D69363257C9B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44796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http://</a:t>
            </a:r>
            <a:r>
              <a:rPr lang="en-GB" dirty="0" err="1" smtClean="0"/>
              <a:t>www.equisearch.com</a:t>
            </a:r>
            <a:r>
              <a:rPr lang="en-GB" dirty="0" smtClean="0"/>
              <a:t>/</a:t>
            </a:r>
            <a:r>
              <a:rPr lang="en-GB" dirty="0" err="1" smtClean="0"/>
              <a:t>horses_care</a:t>
            </a:r>
            <a:r>
              <a:rPr lang="en-GB" dirty="0" smtClean="0"/>
              <a:t>/avoid-big-vet-bills/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D058E-32B5-D54C-927C-D69363257C9B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65655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http://</a:t>
            </a:r>
            <a:r>
              <a:rPr lang="en-GB" dirty="0" err="1" smtClean="0"/>
              <a:t>ambassadors.net</a:t>
            </a:r>
            <a:r>
              <a:rPr lang="en-GB" dirty="0" smtClean="0"/>
              <a:t>/features2.htm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D058E-32B5-D54C-927C-D69363257C9B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26453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http://</a:t>
            </a:r>
            <a:r>
              <a:rPr lang="en-GB" dirty="0" err="1" smtClean="0"/>
              <a:t>www.ehow.com</a:t>
            </a:r>
            <a:r>
              <a:rPr lang="en-GB" dirty="0" smtClean="0"/>
              <a:t>/info_8489722_wild-horses-mating-habits.html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D058E-32B5-D54C-927C-D69363257C9B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64703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http://www.my25percent.com/2009/10/</a:t>
            </a:r>
            <a:r>
              <a:rPr lang="en-GB" dirty="0" err="1" smtClean="0"/>
              <a:t>bureacratic-control.html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D058E-32B5-D54C-927C-D69363257C9B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2645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http://</a:t>
            </a:r>
            <a:r>
              <a:rPr lang="en-GB" dirty="0" err="1" smtClean="0"/>
              <a:t>www.google.com</a:t>
            </a:r>
            <a:r>
              <a:rPr lang="en-GB" dirty="0" smtClean="0"/>
              <a:t>/</a:t>
            </a:r>
            <a:r>
              <a:rPr lang="en-GB" dirty="0" err="1" smtClean="0"/>
              <a:t>imgres?um</a:t>
            </a:r>
            <a:r>
              <a:rPr lang="en-GB" dirty="0" smtClean="0"/>
              <a:t>=1&amp;hl=</a:t>
            </a:r>
            <a:r>
              <a:rPr lang="en-GB" dirty="0" err="1" smtClean="0"/>
              <a:t>en&amp;client</a:t>
            </a:r>
            <a:r>
              <a:rPr lang="en-GB" dirty="0" smtClean="0"/>
              <a:t>=</a:t>
            </a:r>
            <a:r>
              <a:rPr lang="en-GB" dirty="0" err="1" smtClean="0"/>
              <a:t>safari&amp;sa</a:t>
            </a:r>
            <a:r>
              <a:rPr lang="en-GB" dirty="0" smtClean="0"/>
              <a:t>=</a:t>
            </a:r>
            <a:r>
              <a:rPr lang="en-GB" dirty="0" err="1" smtClean="0"/>
              <a:t>N&amp;rls</a:t>
            </a:r>
            <a:r>
              <a:rPr lang="en-GB" dirty="0" smtClean="0"/>
              <a:t>=</a:t>
            </a:r>
            <a:r>
              <a:rPr lang="en-GB" dirty="0" err="1" smtClean="0"/>
              <a:t>en&amp;biw</a:t>
            </a:r>
            <a:r>
              <a:rPr lang="en-GB" dirty="0" smtClean="0"/>
              <a:t>=1024&amp;bih=670&amp;tbm=</a:t>
            </a:r>
            <a:r>
              <a:rPr lang="en-GB" dirty="0" err="1" smtClean="0"/>
              <a:t>isch&amp;tbnid</a:t>
            </a:r>
            <a:r>
              <a:rPr lang="en-GB" dirty="0" smtClean="0"/>
              <a:t>=ywVyLEgqc1KDUM:&amp;</a:t>
            </a:r>
            <a:r>
              <a:rPr lang="en-GB" dirty="0" err="1" smtClean="0"/>
              <a:t>imgrefurl</a:t>
            </a:r>
            <a:r>
              <a:rPr lang="en-GB" dirty="0" smtClean="0"/>
              <a:t>=http://</a:t>
            </a:r>
            <a:r>
              <a:rPr lang="en-GB" dirty="0" err="1" smtClean="0"/>
              <a:t>bishopalan.blogspot.com</a:t>
            </a:r>
            <a:r>
              <a:rPr lang="en-GB" dirty="0" smtClean="0"/>
              <a:t>/2010/04/</a:t>
            </a:r>
            <a:r>
              <a:rPr lang="en-GB" dirty="0" err="1" smtClean="0"/>
              <a:t>ride-dead-horse.html&amp;docid</a:t>
            </a:r>
            <a:r>
              <a:rPr lang="en-GB" dirty="0" smtClean="0"/>
              <a:t>=_5XlOfoyx5ImDM&amp;imgurl=http://3.bp.blogspot.com/_</a:t>
            </a:r>
            <a:r>
              <a:rPr lang="en-GB" dirty="0" err="1" smtClean="0"/>
              <a:t>ZItgL_ILBMc</a:t>
            </a:r>
            <a:r>
              <a:rPr lang="en-GB" dirty="0" smtClean="0"/>
              <a:t>/S7WyZg51JMI/</a:t>
            </a:r>
            <a:r>
              <a:rPr lang="en-GB" dirty="0" err="1" smtClean="0"/>
              <a:t>AAAAAAAAJjY</a:t>
            </a:r>
            <a:r>
              <a:rPr lang="en-GB" dirty="0" smtClean="0"/>
              <a:t>/m8cu4qNyZcU/s320/dead%252Bhorse&amp;w=240&amp;h=320&amp;ei=fUa-T6D7HsHdtAam0qy4DQ&amp;zoom=1&amp;iact=</a:t>
            </a:r>
            <a:r>
              <a:rPr lang="en-GB" dirty="0" err="1" smtClean="0"/>
              <a:t>rc&amp;dur</a:t>
            </a:r>
            <a:r>
              <a:rPr lang="en-GB" dirty="0" smtClean="0"/>
              <a:t>=464&amp;sig=114085099373486771714&amp;page=2&amp;tbnh=162&amp;tbnw=126&amp;start=14&amp;ndsp=20&amp;ved=1t:429,r:15,s:14,i:140&amp;tx=74&amp;ty=54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D058E-32B5-D54C-927C-D69363257C9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30332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http://</a:t>
            </a:r>
            <a:r>
              <a:rPr lang="en-GB" dirty="0" err="1" smtClean="0"/>
              <a:t>www.google.com</a:t>
            </a:r>
            <a:r>
              <a:rPr lang="en-GB" dirty="0" smtClean="0"/>
              <a:t>/</a:t>
            </a:r>
            <a:r>
              <a:rPr lang="en-GB" dirty="0" err="1" smtClean="0"/>
              <a:t>imgres?um</a:t>
            </a:r>
            <a:r>
              <a:rPr lang="en-GB" dirty="0" smtClean="0"/>
              <a:t>=1&amp;hl=</a:t>
            </a:r>
            <a:r>
              <a:rPr lang="en-GB" dirty="0" err="1" smtClean="0"/>
              <a:t>en&amp;client</a:t>
            </a:r>
            <a:r>
              <a:rPr lang="en-GB" dirty="0" smtClean="0"/>
              <a:t>=</a:t>
            </a:r>
            <a:r>
              <a:rPr lang="en-GB" dirty="0" err="1" smtClean="0"/>
              <a:t>safari&amp;sa</a:t>
            </a:r>
            <a:r>
              <a:rPr lang="en-GB" dirty="0" smtClean="0"/>
              <a:t>=</a:t>
            </a:r>
            <a:r>
              <a:rPr lang="en-GB" dirty="0" err="1" smtClean="0"/>
              <a:t>N&amp;rls</a:t>
            </a:r>
            <a:r>
              <a:rPr lang="en-GB" dirty="0" smtClean="0"/>
              <a:t>=</a:t>
            </a:r>
            <a:r>
              <a:rPr lang="en-GB" dirty="0" err="1" smtClean="0"/>
              <a:t>en&amp;biw</a:t>
            </a:r>
            <a:r>
              <a:rPr lang="en-GB" dirty="0" smtClean="0"/>
              <a:t>=1024&amp;bih=670&amp;tbm=</a:t>
            </a:r>
            <a:r>
              <a:rPr lang="en-GB" dirty="0" err="1" smtClean="0"/>
              <a:t>isch&amp;tbnid</a:t>
            </a:r>
            <a:r>
              <a:rPr lang="en-GB" dirty="0" smtClean="0"/>
              <a:t>=RNbPPy8LmyE-wM:&amp;</a:t>
            </a:r>
            <a:r>
              <a:rPr lang="en-GB" dirty="0" err="1" smtClean="0"/>
              <a:t>imgrefurl</a:t>
            </a:r>
            <a:r>
              <a:rPr lang="en-GB" dirty="0" smtClean="0"/>
              <a:t>=http://</a:t>
            </a:r>
            <a:r>
              <a:rPr lang="en-GB" dirty="0" err="1" smtClean="0"/>
              <a:t>www.owen.org</a:t>
            </a:r>
            <a:r>
              <a:rPr lang="en-GB" dirty="0" smtClean="0"/>
              <a:t>/blog/62&amp;docid=</a:t>
            </a:r>
            <a:r>
              <a:rPr lang="en-GB" dirty="0" err="1" smtClean="0"/>
              <a:t>xhzCjLnejPAwvM&amp;imgurl</a:t>
            </a:r>
            <a:r>
              <a:rPr lang="en-GB" dirty="0" smtClean="0"/>
              <a:t>=http://</a:t>
            </a:r>
            <a:r>
              <a:rPr lang="en-GB" dirty="0" err="1" smtClean="0"/>
              <a:t>www.owen.org</a:t>
            </a:r>
            <a:r>
              <a:rPr lang="en-GB" dirty="0" smtClean="0"/>
              <a:t>/</a:t>
            </a:r>
            <a:r>
              <a:rPr lang="en-GB" dirty="0" err="1" smtClean="0"/>
              <a:t>wp</a:t>
            </a:r>
            <a:r>
              <a:rPr lang="en-GB" dirty="0" smtClean="0"/>
              <a:t>-content/uploads/horses1.png&amp;w=321&amp;h=409&amp;ei=X0i-T7uoPI_ItAattOC3DQ&amp;zoom=1&amp;iact=</a:t>
            </a:r>
            <a:r>
              <a:rPr lang="en-GB" dirty="0" err="1" smtClean="0"/>
              <a:t>hc&amp;vpx</a:t>
            </a:r>
            <a:r>
              <a:rPr lang="en-GB" dirty="0" smtClean="0"/>
              <a:t>=801&amp;vpy=277&amp;dur=1187&amp;hovh=253&amp;hovw=199&amp;tx=147&amp;ty=103&amp;sig=114085099373486771714&amp;page=1&amp;tbnh=158&amp;tbnw=127&amp;start=0&amp;ndsp=14&amp;ved=1t:429,r:8,s:0,i:91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D058E-32B5-D54C-927C-D69363257C9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74744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http://</a:t>
            </a:r>
            <a:r>
              <a:rPr lang="en-GB" dirty="0" err="1" smtClean="0"/>
              <a:t>www.google.com</a:t>
            </a:r>
            <a:r>
              <a:rPr lang="en-GB" dirty="0" smtClean="0"/>
              <a:t>/</a:t>
            </a:r>
            <a:r>
              <a:rPr lang="en-GB" dirty="0" err="1" smtClean="0"/>
              <a:t>imgres?um</a:t>
            </a:r>
            <a:r>
              <a:rPr lang="en-GB" dirty="0" smtClean="0"/>
              <a:t>=1&amp;hl=</a:t>
            </a:r>
            <a:r>
              <a:rPr lang="en-GB" dirty="0" err="1" smtClean="0"/>
              <a:t>en&amp;client</a:t>
            </a:r>
            <a:r>
              <a:rPr lang="en-GB" dirty="0" smtClean="0"/>
              <a:t>=</a:t>
            </a:r>
            <a:r>
              <a:rPr lang="en-GB" dirty="0" err="1" smtClean="0"/>
              <a:t>safari&amp;sa</a:t>
            </a:r>
            <a:r>
              <a:rPr lang="en-GB" dirty="0" smtClean="0"/>
              <a:t>=</a:t>
            </a:r>
            <a:r>
              <a:rPr lang="en-GB" dirty="0" err="1" smtClean="0"/>
              <a:t>N&amp;rls</a:t>
            </a:r>
            <a:r>
              <a:rPr lang="en-GB" dirty="0" smtClean="0"/>
              <a:t>=</a:t>
            </a:r>
            <a:r>
              <a:rPr lang="en-GB" dirty="0" err="1" smtClean="0"/>
              <a:t>en&amp;biw</a:t>
            </a:r>
            <a:r>
              <a:rPr lang="en-GB" dirty="0" smtClean="0"/>
              <a:t>=1024&amp;bih=670&amp;tbm=</a:t>
            </a:r>
            <a:r>
              <a:rPr lang="en-GB" dirty="0" err="1" smtClean="0"/>
              <a:t>isch&amp;tbnid</a:t>
            </a:r>
            <a:r>
              <a:rPr lang="en-GB" dirty="0" smtClean="0"/>
              <a:t>=BUZKYiZf58CPuM:&amp;</a:t>
            </a:r>
            <a:r>
              <a:rPr lang="en-GB" dirty="0" err="1" smtClean="0"/>
              <a:t>imgrefurl</a:t>
            </a:r>
            <a:r>
              <a:rPr lang="en-GB" dirty="0" smtClean="0"/>
              <a:t>=http://</a:t>
            </a:r>
            <a:r>
              <a:rPr lang="en-GB" dirty="0" err="1" smtClean="0"/>
              <a:t>www.destructoid.com</a:t>
            </a:r>
            <a:r>
              <a:rPr lang="en-GB" dirty="0" smtClean="0"/>
              <a:t>/why-bioware-should-change-the-mass-effect-3-ending-225222.phtml&amp;docid=CfzU5kg1H46LoM&amp;imgurl=http://</a:t>
            </a:r>
            <a:r>
              <a:rPr lang="en-GB" dirty="0" err="1" smtClean="0"/>
              <a:t>www.necro</a:t>
            </a:r>
            <a:r>
              <a:rPr lang="en-GB" dirty="0" smtClean="0"/>
              <a:t>-equine-</a:t>
            </a:r>
            <a:r>
              <a:rPr lang="en-GB" dirty="0" err="1" smtClean="0"/>
              <a:t>sadism.com</a:t>
            </a:r>
            <a:r>
              <a:rPr lang="en-GB" dirty="0" smtClean="0"/>
              <a:t>/</a:t>
            </a:r>
            <a:r>
              <a:rPr lang="en-GB" dirty="0" err="1" smtClean="0"/>
              <a:t>beating-a-dead-horse.jpg&amp;w</a:t>
            </a:r>
            <a:r>
              <a:rPr lang="en-GB" dirty="0" smtClean="0"/>
              <a:t>=364&amp;h=242&amp;ei=gUi-T9W0KY_csgblkOjyDQ&amp;zoom=1&amp;iact=</a:t>
            </a:r>
            <a:r>
              <a:rPr lang="en-GB" dirty="0" err="1" smtClean="0"/>
              <a:t>rc&amp;dur</a:t>
            </a:r>
            <a:r>
              <a:rPr lang="en-GB" dirty="0" smtClean="0"/>
              <a:t>=73&amp;sig=114085099373486771714&amp;page=1&amp;tbnh=158&amp;tbnw=224&amp;start=0&amp;ndsp=14&amp;ved=1t:429,r:4,s:0,i:83&amp;tx=169&amp;ty=73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D058E-32B5-D54C-927C-D69363257C9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38393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http://</a:t>
            </a:r>
            <a:r>
              <a:rPr lang="en-GB" dirty="0" err="1" smtClean="0"/>
              <a:t>www.google.com</a:t>
            </a:r>
            <a:r>
              <a:rPr lang="en-GB" dirty="0" smtClean="0"/>
              <a:t>/</a:t>
            </a:r>
            <a:r>
              <a:rPr lang="en-GB" dirty="0" err="1" smtClean="0"/>
              <a:t>imgres?start</a:t>
            </a:r>
            <a:r>
              <a:rPr lang="en-GB" dirty="0" smtClean="0"/>
              <a:t>=219&amp;um=1&amp;hl=</a:t>
            </a:r>
            <a:r>
              <a:rPr lang="en-GB" dirty="0" err="1" smtClean="0"/>
              <a:t>en&amp;client</a:t>
            </a:r>
            <a:r>
              <a:rPr lang="en-GB" dirty="0" smtClean="0"/>
              <a:t>=</a:t>
            </a:r>
            <a:r>
              <a:rPr lang="en-GB" dirty="0" err="1" smtClean="0"/>
              <a:t>safari&amp;sa</a:t>
            </a:r>
            <a:r>
              <a:rPr lang="en-GB" dirty="0" smtClean="0"/>
              <a:t>=</a:t>
            </a:r>
            <a:r>
              <a:rPr lang="en-GB" dirty="0" err="1" smtClean="0"/>
              <a:t>N&amp;rls</a:t>
            </a:r>
            <a:r>
              <a:rPr lang="en-GB" dirty="0" smtClean="0"/>
              <a:t>=</a:t>
            </a:r>
            <a:r>
              <a:rPr lang="en-GB" dirty="0" err="1" smtClean="0"/>
              <a:t>en&amp;biw</a:t>
            </a:r>
            <a:r>
              <a:rPr lang="en-GB" dirty="0" smtClean="0"/>
              <a:t>=1024&amp;bih=670&amp;tbm=</a:t>
            </a:r>
            <a:r>
              <a:rPr lang="en-GB" dirty="0" err="1" smtClean="0"/>
              <a:t>isch&amp;tbnid</a:t>
            </a:r>
            <a:r>
              <a:rPr lang="en-GB" dirty="0" smtClean="0"/>
              <a:t>=UADvU-FnUg8NOM:&amp;</a:t>
            </a:r>
            <a:r>
              <a:rPr lang="en-GB" dirty="0" err="1" smtClean="0"/>
              <a:t>imgrefurl</a:t>
            </a:r>
            <a:r>
              <a:rPr lang="en-GB" dirty="0" smtClean="0"/>
              <a:t>=http://</a:t>
            </a:r>
            <a:r>
              <a:rPr lang="en-GB" dirty="0" err="1" smtClean="0"/>
              <a:t>blogs.guardian.co.uk</a:t>
            </a:r>
            <a:r>
              <a:rPr lang="en-GB" dirty="0" smtClean="0"/>
              <a:t>/art/category/art/&amp;</a:t>
            </a:r>
            <a:r>
              <a:rPr lang="en-GB" dirty="0" err="1" smtClean="0"/>
              <a:t>docid</a:t>
            </a:r>
            <a:r>
              <a:rPr lang="en-GB" dirty="0" smtClean="0"/>
              <a:t>=</a:t>
            </a:r>
            <a:r>
              <a:rPr lang="en-GB" dirty="0" err="1" smtClean="0"/>
              <a:t>r_deInZNgckHUM&amp;imgurl</a:t>
            </a:r>
            <a:r>
              <a:rPr lang="en-GB" dirty="0" smtClean="0"/>
              <a:t>=http://</a:t>
            </a:r>
            <a:r>
              <a:rPr lang="en-GB" dirty="0" err="1" smtClean="0"/>
              <a:t>image.guardian.co.uk</a:t>
            </a:r>
            <a:r>
              <a:rPr lang="en-GB" dirty="0" smtClean="0"/>
              <a:t>/sys-images/Arts/Arts_/Pictures/2008/05/27/goya5.jpg&amp;w=460&amp;h=276&amp;ei=Z0m-T7CwIMrbtAaxnZjhDQ&amp;zoom=1&amp;iact=</a:t>
            </a:r>
            <a:r>
              <a:rPr lang="en-GB" dirty="0" err="1" smtClean="0"/>
              <a:t>hc&amp;vpx</a:t>
            </a:r>
            <a:r>
              <a:rPr lang="en-GB" dirty="0" smtClean="0"/>
              <a:t>=307&amp;vpy=278&amp;dur=6192&amp;hovh=174&amp;hovw=290&amp;tx=137&amp;ty=85&amp;sig=114085099373486771714&amp;page=13&amp;tbnh=119&amp;tbnw=198&amp;ndsp=19&amp;ved=1t:429,r:11,s:219,i:74</a:t>
            </a:r>
          </a:p>
          <a:p>
            <a:r>
              <a:rPr lang="en-GB" dirty="0" smtClean="0"/>
              <a:t>http://</a:t>
            </a:r>
            <a:r>
              <a:rPr lang="en-GB" dirty="0" err="1" smtClean="0"/>
              <a:t>www.guardian.co.uk</a:t>
            </a:r>
            <a:r>
              <a:rPr lang="en-GB" dirty="0" smtClean="0"/>
              <a:t>/</a:t>
            </a:r>
            <a:r>
              <a:rPr lang="en-GB" dirty="0" err="1" smtClean="0"/>
              <a:t>artanddesign</a:t>
            </a:r>
            <a:r>
              <a:rPr lang="en-GB" dirty="0" smtClean="0"/>
              <a:t>/</a:t>
            </a:r>
            <a:r>
              <a:rPr lang="en-GB" dirty="0" err="1" smtClean="0"/>
              <a:t>jonathanjonesblog</a:t>
            </a:r>
            <a:r>
              <a:rPr lang="en-GB" dirty="0" smtClean="0"/>
              <a:t>/2008/may/27/</a:t>
            </a:r>
            <a:r>
              <a:rPr lang="en-GB" dirty="0" err="1" smtClean="0"/>
              <a:t>goyasgrotesquethemesstillr</a:t>
            </a: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D058E-32B5-D54C-927C-D69363257C9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46944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http://</a:t>
            </a:r>
            <a:r>
              <a:rPr lang="en-GB" dirty="0" err="1" smtClean="0"/>
              <a:t>www.google.com</a:t>
            </a:r>
            <a:r>
              <a:rPr lang="en-GB" dirty="0" smtClean="0"/>
              <a:t>/</a:t>
            </a:r>
            <a:r>
              <a:rPr lang="en-GB" dirty="0" err="1" smtClean="0"/>
              <a:t>imgres?start</a:t>
            </a:r>
            <a:r>
              <a:rPr lang="en-GB" dirty="0" smtClean="0"/>
              <a:t>=356&amp;um=1&amp;hl=</a:t>
            </a:r>
            <a:r>
              <a:rPr lang="en-GB" dirty="0" err="1" smtClean="0"/>
              <a:t>en&amp;client</a:t>
            </a:r>
            <a:r>
              <a:rPr lang="en-GB" dirty="0" smtClean="0"/>
              <a:t>=</a:t>
            </a:r>
            <a:r>
              <a:rPr lang="en-GB" dirty="0" err="1" smtClean="0"/>
              <a:t>safari&amp;sa</a:t>
            </a:r>
            <a:r>
              <a:rPr lang="en-GB" dirty="0" smtClean="0"/>
              <a:t>=</a:t>
            </a:r>
            <a:r>
              <a:rPr lang="en-GB" dirty="0" err="1" smtClean="0"/>
              <a:t>N&amp;rls</a:t>
            </a:r>
            <a:r>
              <a:rPr lang="en-GB" dirty="0" smtClean="0"/>
              <a:t>=</a:t>
            </a:r>
            <a:r>
              <a:rPr lang="en-GB" dirty="0" err="1" smtClean="0"/>
              <a:t>en&amp;biw</a:t>
            </a:r>
            <a:r>
              <a:rPr lang="en-GB" dirty="0" smtClean="0"/>
              <a:t>=1024&amp;bih=670&amp;tbm=</a:t>
            </a:r>
            <a:r>
              <a:rPr lang="en-GB" dirty="0" err="1" smtClean="0"/>
              <a:t>isch&amp;tbnid</a:t>
            </a:r>
            <a:r>
              <a:rPr lang="en-GB" dirty="0" smtClean="0"/>
              <a:t>=J0WUQRblxhdi9M:&amp;</a:t>
            </a:r>
            <a:r>
              <a:rPr lang="en-GB" dirty="0" err="1" smtClean="0"/>
              <a:t>imgrefurl</a:t>
            </a:r>
            <a:r>
              <a:rPr lang="en-GB" dirty="0" smtClean="0"/>
              <a:t>=http://</a:t>
            </a:r>
            <a:r>
              <a:rPr lang="en-GB" dirty="0" err="1" smtClean="0"/>
              <a:t>www.dailytech.com</a:t>
            </a:r>
            <a:r>
              <a:rPr lang="en-GB" dirty="0" smtClean="0"/>
              <a:t>/Apple%2BAdmits%2BIts%2BMacs%2BHave%2Ba%2BMalware%2BProblem/article24451.htm&amp;docid=tU03pZjGD4MUrM&amp;imgurl=http://</a:t>
            </a:r>
            <a:r>
              <a:rPr lang="en-GB" dirty="0" err="1" smtClean="0"/>
              <a:t>images.dailytech.com</a:t>
            </a:r>
            <a:r>
              <a:rPr lang="en-GB" dirty="0" smtClean="0"/>
              <a:t>/</a:t>
            </a:r>
            <a:r>
              <a:rPr lang="en-GB" dirty="0" err="1" smtClean="0"/>
              <a:t>nimage</a:t>
            </a:r>
            <a:r>
              <a:rPr lang="en-GB" dirty="0" smtClean="0"/>
              <a:t>/</a:t>
            </a:r>
            <a:r>
              <a:rPr lang="en-GB" dirty="0" err="1" smtClean="0"/>
              <a:t>Trojan_Horse_Wide.jpg&amp;w</a:t>
            </a:r>
            <a:r>
              <a:rPr lang="en-GB" dirty="0" smtClean="0"/>
              <a:t>=500&amp;h=336&amp;ei=Rk2-T_mHF9HLswbEldy5DQ&amp;zoom=1&amp;iact=</a:t>
            </a:r>
            <a:r>
              <a:rPr lang="en-GB" dirty="0" err="1" smtClean="0"/>
              <a:t>rc&amp;dur</a:t>
            </a:r>
            <a:r>
              <a:rPr lang="en-GB" dirty="0" smtClean="0"/>
              <a:t>=457&amp;sig=114085099373486771714&amp;page=21&amp;tbnh=149&amp;tbnw=214&amp;ndsp=16&amp;ved=1t:429,r:12,s:356,i:190&amp;tx=121&amp;ty=109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D058E-32B5-D54C-927C-D69363257C9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57479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http://</a:t>
            </a:r>
            <a:r>
              <a:rPr lang="en-GB" dirty="0" err="1" smtClean="0"/>
              <a:t>www.google.com</a:t>
            </a:r>
            <a:r>
              <a:rPr lang="en-GB" dirty="0" smtClean="0"/>
              <a:t>/</a:t>
            </a:r>
            <a:r>
              <a:rPr lang="en-GB" dirty="0" err="1" smtClean="0"/>
              <a:t>imgres?start</a:t>
            </a:r>
            <a:r>
              <a:rPr lang="en-GB" dirty="0" smtClean="0"/>
              <a:t>=178&amp;um=1&amp;hl=</a:t>
            </a:r>
            <a:r>
              <a:rPr lang="en-GB" dirty="0" err="1" smtClean="0"/>
              <a:t>en&amp;client</a:t>
            </a:r>
            <a:r>
              <a:rPr lang="en-GB" dirty="0" smtClean="0"/>
              <a:t>=</a:t>
            </a:r>
            <a:r>
              <a:rPr lang="en-GB" dirty="0" err="1" smtClean="0"/>
              <a:t>safari&amp;sa</a:t>
            </a:r>
            <a:r>
              <a:rPr lang="en-GB" dirty="0" smtClean="0"/>
              <a:t>=</a:t>
            </a:r>
            <a:r>
              <a:rPr lang="en-GB" dirty="0" err="1" smtClean="0"/>
              <a:t>N&amp;rls</a:t>
            </a:r>
            <a:r>
              <a:rPr lang="en-GB" dirty="0" smtClean="0"/>
              <a:t>=</a:t>
            </a:r>
            <a:r>
              <a:rPr lang="en-GB" dirty="0" err="1" smtClean="0"/>
              <a:t>en&amp;biw</a:t>
            </a:r>
            <a:r>
              <a:rPr lang="en-GB" dirty="0" smtClean="0"/>
              <a:t>=1024&amp;bih=670&amp;addh=36&amp;tbm=</a:t>
            </a:r>
            <a:r>
              <a:rPr lang="en-GB" dirty="0" err="1" smtClean="0"/>
              <a:t>isch&amp;tbnid</a:t>
            </a:r>
            <a:r>
              <a:rPr lang="en-GB" dirty="0" smtClean="0"/>
              <a:t>=KZ0HXAevhPWsmM:&amp;</a:t>
            </a:r>
            <a:r>
              <a:rPr lang="en-GB" dirty="0" err="1" smtClean="0"/>
              <a:t>imgrefurl</a:t>
            </a:r>
            <a:r>
              <a:rPr lang="en-GB" dirty="0" smtClean="0"/>
              <a:t>=http://</a:t>
            </a:r>
            <a:r>
              <a:rPr lang="en-GB" dirty="0" err="1" smtClean="0"/>
              <a:t>www.horseandhound.co.uk</a:t>
            </a:r>
            <a:r>
              <a:rPr lang="en-GB" dirty="0" smtClean="0"/>
              <a:t>/news/397/268372.html&amp;docid=T1mQdRLAZUSpqM&amp;imgurl=http://</a:t>
            </a:r>
            <a:r>
              <a:rPr lang="en-GB" dirty="0" err="1" smtClean="0"/>
              <a:t>www.horseandhound.co.uk</a:t>
            </a:r>
            <a:r>
              <a:rPr lang="en-GB" dirty="0" smtClean="0"/>
              <a:t>/</a:t>
            </a:r>
            <a:r>
              <a:rPr lang="en-GB" dirty="0" err="1" smtClean="0"/>
              <a:t>imageBank</a:t>
            </a:r>
            <a:r>
              <a:rPr lang="en-GB" dirty="0" smtClean="0"/>
              <a:t>/h/</a:t>
            </a:r>
            <a:r>
              <a:rPr lang="en-GB" dirty="0" err="1" smtClean="0"/>
              <a:t>HorseSculpture.JPG&amp;w</a:t>
            </a:r>
            <a:r>
              <a:rPr lang="en-GB" dirty="0" smtClean="0"/>
              <a:t>=450&amp;h=303&amp;ei=ok6-T_OpC4jOswaIo9HTDQ&amp;zoom=1&amp;iact=</a:t>
            </a:r>
            <a:r>
              <a:rPr lang="en-GB" dirty="0" err="1" smtClean="0"/>
              <a:t>hc&amp;vpx</a:t>
            </a:r>
            <a:r>
              <a:rPr lang="en-GB" dirty="0" smtClean="0"/>
              <a:t>=534&amp;vpy=341&amp;dur=3482&amp;hovh=184&amp;hovw=274&amp;tx=146&amp;ty=77&amp;sig=114085099373486771714&amp;page=11&amp;tbnh=139&amp;tbnw=198&amp;ndsp=19&amp;ved=1t:429,r:35,s:178,i:253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D058E-32B5-D54C-927C-D69363257C9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08033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http://</a:t>
            </a:r>
            <a:r>
              <a:rPr lang="en-GB" dirty="0" err="1" smtClean="0"/>
              <a:t>www.google.com</a:t>
            </a:r>
            <a:r>
              <a:rPr lang="en-GB" dirty="0" smtClean="0"/>
              <a:t>/</a:t>
            </a:r>
            <a:r>
              <a:rPr lang="en-GB" dirty="0" err="1" smtClean="0"/>
              <a:t>imgres?um</a:t>
            </a:r>
            <a:r>
              <a:rPr lang="en-GB" dirty="0" smtClean="0"/>
              <a:t>=1&amp;hl=</a:t>
            </a:r>
            <a:r>
              <a:rPr lang="en-GB" dirty="0" err="1" smtClean="0"/>
              <a:t>en&amp;client</a:t>
            </a:r>
            <a:r>
              <a:rPr lang="en-GB" dirty="0" smtClean="0"/>
              <a:t>=</a:t>
            </a:r>
            <a:r>
              <a:rPr lang="en-GB" dirty="0" err="1" smtClean="0"/>
              <a:t>safari&amp;sa</a:t>
            </a:r>
            <a:r>
              <a:rPr lang="en-GB" dirty="0" smtClean="0"/>
              <a:t>=</a:t>
            </a:r>
            <a:r>
              <a:rPr lang="en-GB" dirty="0" err="1" smtClean="0"/>
              <a:t>N&amp;rls</a:t>
            </a:r>
            <a:r>
              <a:rPr lang="en-GB" dirty="0" smtClean="0"/>
              <a:t>=</a:t>
            </a:r>
            <a:r>
              <a:rPr lang="en-GB" dirty="0" err="1" smtClean="0"/>
              <a:t>en&amp;biw</a:t>
            </a:r>
            <a:r>
              <a:rPr lang="en-GB" dirty="0" smtClean="0"/>
              <a:t>=1024&amp;bih=670&amp;tbm=</a:t>
            </a:r>
            <a:r>
              <a:rPr lang="en-GB" dirty="0" err="1" smtClean="0"/>
              <a:t>isch&amp;tbnid</a:t>
            </a:r>
            <a:r>
              <a:rPr lang="en-GB" dirty="0" smtClean="0"/>
              <a:t>=kQuc37F-lDopkM:&amp;</a:t>
            </a:r>
            <a:r>
              <a:rPr lang="en-GB" dirty="0" err="1" smtClean="0"/>
              <a:t>imgrefurl</a:t>
            </a:r>
            <a:r>
              <a:rPr lang="en-GB" dirty="0" smtClean="0"/>
              <a:t>=http://</a:t>
            </a:r>
            <a:r>
              <a:rPr lang="en-GB" dirty="0" err="1" smtClean="0"/>
              <a:t>www.hello-online.ru</a:t>
            </a:r>
            <a:r>
              <a:rPr lang="en-GB" dirty="0" smtClean="0"/>
              <a:t>/content.php%3Fcontid%3D2100&amp;docid=</a:t>
            </a:r>
            <a:r>
              <a:rPr lang="en-GB" dirty="0" err="1" smtClean="0"/>
              <a:t>atNbfxKMzDnuGM&amp;imgurl</a:t>
            </a:r>
            <a:r>
              <a:rPr lang="en-GB" dirty="0" smtClean="0"/>
              <a:t>=http://</a:t>
            </a:r>
            <a:r>
              <a:rPr lang="en-GB" dirty="0" err="1" smtClean="0"/>
              <a:t>www.hello-online.ru</a:t>
            </a:r>
            <a:r>
              <a:rPr lang="en-GB" dirty="0" smtClean="0"/>
              <a:t>/</a:t>
            </a:r>
            <a:r>
              <a:rPr lang="en-GB" dirty="0" err="1" smtClean="0"/>
              <a:t>img</a:t>
            </a:r>
            <a:r>
              <a:rPr lang="en-GB" dirty="0" smtClean="0"/>
              <a:t>/130/</a:t>
            </a:r>
            <a:r>
              <a:rPr lang="en-GB" dirty="0" err="1" smtClean="0"/>
              <a:t>rider.gif&amp;w</a:t>
            </a:r>
            <a:r>
              <a:rPr lang="en-GB" dirty="0" smtClean="0"/>
              <a:t>=250&amp;h=200&amp;ei=</a:t>
            </a:r>
            <a:r>
              <a:rPr lang="en-GB" dirty="0" err="1" smtClean="0"/>
              <a:t>Rk</a:t>
            </a:r>
            <a:r>
              <a:rPr lang="en-GB" dirty="0" smtClean="0"/>
              <a:t>--T7OXC4jLswbZo6T-DQ&amp;zoom=1&amp;iact=</a:t>
            </a:r>
            <a:r>
              <a:rPr lang="en-GB" dirty="0" err="1" smtClean="0"/>
              <a:t>hc&amp;vpx</a:t>
            </a:r>
            <a:r>
              <a:rPr lang="en-GB" dirty="0" smtClean="0"/>
              <a:t>=651&amp;vpy=186&amp;dur=123&amp;hovh=160&amp;hovw=200&amp;tx=93&amp;ty=49&amp;sig=114085099373486771714&amp;page=1&amp;tbnh=157&amp;tbnw=200&amp;start=0&amp;ndsp=15&amp;ved=1t:429,r:3,s:0,i:80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D058E-32B5-D54C-927C-D69363257C9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00716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http://</a:t>
            </a:r>
            <a:r>
              <a:rPr lang="en-GB" dirty="0" err="1" smtClean="0"/>
              <a:t>alarie-tano.deviantart.com</a:t>
            </a:r>
            <a:r>
              <a:rPr lang="en-GB" dirty="0" smtClean="0"/>
              <a:t>/art/Saddle-Up-A-Dead-Horse-II-70868253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D058E-32B5-D54C-927C-D69363257C9B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5234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b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nb-NO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Click to edit Master subtitle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03BCF-3386-F24A-9218-1B58A5195B41}" type="datetimeFigureOut">
              <a:rPr lang="en-US" smtClean="0"/>
              <a:t>24/05/2012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03BCF-3386-F24A-9218-1B58A5195B41}" type="datetimeFigureOut">
              <a:rPr lang="en-US" smtClean="0"/>
              <a:t>24/05/2012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D2EFA-C28E-4941-8413-C3D85046013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03BCF-3386-F24A-9218-1B58A5195B41}" type="datetimeFigureOut">
              <a:rPr lang="en-US" smtClean="0"/>
              <a:t>24/05/2012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D2EFA-C28E-4941-8413-C3D85046013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03BCF-3386-F24A-9218-1B58A5195B41}" type="datetimeFigureOut">
              <a:rPr lang="en-US" smtClean="0"/>
              <a:t>24/05/2012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D2EFA-C28E-4941-8413-C3D850460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5212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03BCF-3386-F24A-9218-1B58A5195B41}" type="datetimeFigureOut">
              <a:rPr lang="en-US" smtClean="0"/>
              <a:t>24/05/2012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D2EFA-C28E-4941-8413-C3D85046013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nb-NO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03BCF-3386-F24A-9218-1B58A5195B41}" type="datetimeFigureOut">
              <a:rPr lang="en-US" smtClean="0"/>
              <a:t>24/05/2012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03BCF-3386-F24A-9218-1B58A5195B41}" type="datetimeFigureOut">
              <a:rPr lang="en-US" smtClean="0"/>
              <a:t>24/05/2012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D2EFA-C28E-4941-8413-C3D850460133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12" name="Freeform 11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03BCF-3386-F24A-9218-1B58A5195B41}" type="datetimeFigureOut">
              <a:rPr lang="en-US" smtClean="0"/>
              <a:t>24/05/2012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D2EFA-C28E-4941-8413-C3D850460133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03BCF-3386-F24A-9218-1B58A5195B41}" type="datetimeFigureOut">
              <a:rPr lang="en-US" smtClean="0"/>
              <a:t>24/05/2012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D2EFA-C28E-4941-8413-C3D85046013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381627"/>
            <a:ext cx="3286124" cy="1207294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96" y="5347020"/>
            <a:ext cx="3426231" cy="9447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03BCF-3386-F24A-9218-1B58A5195B41}" type="datetimeFigureOut">
              <a:rPr lang="en-US" smtClean="0"/>
              <a:t>24/05/2012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D2EFA-C28E-4941-8413-C3D85046013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nb-NO" smtClean="0"/>
              <a:t>Click to edit Master title style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03BCF-3386-F24A-9218-1B58A5195B41}" type="datetimeFigureOut">
              <a:rPr lang="en-US" smtClean="0"/>
              <a:t>24/05/2012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D2EFA-C28E-4941-8413-C3D850460133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b-NO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Drag picture to placeholder or click icon to add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03BCF-3386-F24A-9218-1B58A5195B41}" type="datetimeFigureOut">
              <a:rPr lang="en-US" smtClean="0"/>
              <a:t>24/05/2012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D2EFA-C28E-4941-8413-C3D850460133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nb-NO" smtClean="0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b-NO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4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title</a:t>
            </a:r>
            <a:r>
              <a:rPr lang="nb-NO" dirty="0" smtClean="0"/>
              <a:t>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  <a:p>
            <a:pPr lvl="1"/>
            <a:r>
              <a:rPr lang="nb-NO" dirty="0" smtClean="0"/>
              <a:t>Second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smtClean="0"/>
              <a:t>Third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3"/>
            <a:r>
              <a:rPr lang="nb-NO" dirty="0" err="1" smtClean="0"/>
              <a:t>Fourth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4"/>
            <a:r>
              <a:rPr lang="nb-NO" dirty="0" smtClean="0"/>
              <a:t>Fifth </a:t>
            </a:r>
            <a:r>
              <a:rPr lang="nb-NO" dirty="0" err="1" smtClean="0"/>
              <a:t>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1403BCF-3386-F24A-9218-1B58A5195B41}" type="datetimeFigureOut">
              <a:rPr lang="en-US" smtClean="0"/>
              <a:t>24/05/2012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fld id="{7AFD2EFA-C28E-4941-8413-C3D850460133}" type="slidenum">
              <a:rPr lang="en-GB" smtClean="0"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75" r:id="rId1"/>
    <p:sldLayoutId id="2147484076" r:id="rId2"/>
    <p:sldLayoutId id="2147484077" r:id="rId3"/>
    <p:sldLayoutId id="2147484078" r:id="rId4"/>
    <p:sldLayoutId id="2147484079" r:id="rId5"/>
    <p:sldLayoutId id="2147484080" r:id="rId6"/>
    <p:sldLayoutId id="2147484081" r:id="rId7"/>
    <p:sldLayoutId id="2147484082" r:id="rId8"/>
    <p:sldLayoutId id="2147484083" r:id="rId9"/>
    <p:sldLayoutId id="2147484084" r:id="rId10"/>
    <p:sldLayoutId id="2147484085" r:id="rId11"/>
    <p:sldLayoutId id="214748408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Arial"/>
          <a:ea typeface="+mj-ea"/>
          <a:cs typeface="Arial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Arial"/>
          <a:ea typeface="+mn-ea"/>
          <a:cs typeface="Arial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4400" b="1" kern="1200" dirty="0" smtClean="0">
                <a:solidFill>
                  <a:schemeClr val="tx1"/>
                </a:solidFill>
              </a:rPr>
              <a:t>The tribal wisdom </a:t>
            </a:r>
            <a:br>
              <a:rPr lang="en-GB" sz="4400" b="1" kern="1200" dirty="0" smtClean="0">
                <a:solidFill>
                  <a:schemeClr val="tx1"/>
                </a:solidFill>
              </a:rPr>
            </a:br>
            <a:r>
              <a:rPr lang="en-GB" sz="4400" b="1" kern="1200" dirty="0" smtClean="0">
                <a:solidFill>
                  <a:schemeClr val="tx1"/>
                </a:solidFill>
              </a:rPr>
              <a:t>of the Dakota Indians  </a:t>
            </a:r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68580" indent="0">
              <a:buNone/>
            </a:pPr>
            <a:r>
              <a:rPr lang="en-GB" sz="2400" b="1" i="1" dirty="0" smtClean="0"/>
              <a:t> </a:t>
            </a:r>
            <a:r>
              <a:rPr lang="en-GB" sz="2400" b="1" i="1" dirty="0"/>
              <a:t>passed on from generation to generation, says that,, </a:t>
            </a:r>
            <a:endParaRPr lang="en-GB" sz="2400" b="1" i="1" dirty="0" smtClean="0"/>
          </a:p>
          <a:p>
            <a:r>
              <a:rPr lang="en-GB" sz="2400" b="1" dirty="0"/>
              <a:t>“When you discover you are riding a dead </a:t>
            </a:r>
            <a:r>
              <a:rPr lang="en-GB" sz="2400" b="1" dirty="0" smtClean="0"/>
              <a:t>horse</a:t>
            </a:r>
          </a:p>
          <a:p>
            <a:pPr lvl="1"/>
            <a:r>
              <a:rPr lang="en-GB" sz="1800" b="1" dirty="0" smtClean="0"/>
              <a:t>the </a:t>
            </a:r>
            <a:r>
              <a:rPr lang="en-GB" sz="1800" b="1" dirty="0"/>
              <a:t>best strategy </a:t>
            </a:r>
            <a:r>
              <a:rPr lang="en-GB" sz="1800" b="1" dirty="0" smtClean="0"/>
              <a:t>is</a:t>
            </a:r>
          </a:p>
          <a:p>
            <a:pPr lvl="1"/>
            <a:r>
              <a:rPr lang="en-GB" sz="1800" b="1" dirty="0" smtClean="0"/>
              <a:t> </a:t>
            </a:r>
            <a:r>
              <a:rPr lang="en-GB" sz="1800" b="1" dirty="0"/>
              <a:t>to </a:t>
            </a:r>
            <a:r>
              <a:rPr lang="en-GB" sz="1800" b="1" dirty="0" smtClean="0"/>
              <a:t>dismount</a:t>
            </a:r>
            <a:r>
              <a:rPr lang="en-GB" sz="1800" b="1" dirty="0"/>
              <a:t>"! </a:t>
            </a:r>
            <a:endParaRPr lang="en-GB" sz="18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3"/>
          <a:srcRect t="7941" b="7941"/>
          <a:stretch>
            <a:fillRect/>
          </a:stretch>
        </p:blipFill>
        <p:spPr/>
      </p:pic>
      <p:sp>
        <p:nvSpPr>
          <p:cNvPr id="7" name="TextBox 6"/>
          <p:cNvSpPr txBox="1"/>
          <p:nvPr/>
        </p:nvSpPr>
        <p:spPr>
          <a:xfrm>
            <a:off x="394154" y="6379874"/>
            <a:ext cx="3147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© Tom Gilb, </a:t>
            </a:r>
            <a:r>
              <a:rPr lang="en-GB" dirty="0" err="1" smtClean="0"/>
              <a:t>Gilb.com</a:t>
            </a:r>
            <a:r>
              <a:rPr lang="en-GB" dirty="0" smtClean="0"/>
              <a:t> May 2012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9975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GB" sz="4400" b="1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8. Harnessing several dead horses together</a:t>
            </a:r>
          </a:p>
          <a:p>
            <a:pPr lvl="0"/>
            <a:r>
              <a:rPr lang="en-GB" sz="4400" b="1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to increase speed.</a:t>
            </a:r>
            <a:endParaRPr lang="en-GB" sz="4400" b="0" kern="1200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3"/>
          <a:srcRect t="-3128" b="-3128"/>
          <a:stretch>
            <a:fillRect/>
          </a:stretch>
        </p:blipFill>
        <p:spPr>
          <a:xfrm>
            <a:off x="6491266" y="3328630"/>
            <a:ext cx="1966934" cy="2084745"/>
          </a:xfrm>
        </p:spPr>
      </p:pic>
      <p:pic>
        <p:nvPicPr>
          <p:cNvPr id="7" name="Content Placeholder 5"/>
          <p:cNvPicPr>
            <a:picLocks noChangeAspect="1"/>
          </p:cNvPicPr>
          <p:nvPr/>
        </p:nvPicPr>
        <p:blipFill>
          <a:blip r:embed="rId3"/>
          <a:srcRect t="-3128" b="-3128"/>
          <a:stretch>
            <a:fillRect/>
          </a:stretch>
        </p:blipFill>
        <p:spPr>
          <a:xfrm>
            <a:off x="5187672" y="2738834"/>
            <a:ext cx="1966934" cy="2084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28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en-GB" sz="4400" b="1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9.. Providing additional funding and/or training </a:t>
            </a:r>
          </a:p>
          <a:p>
            <a:pPr lvl="0"/>
            <a:r>
              <a:rPr lang="en-GB" sz="4400" b="1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to increase the dead horse's performance.</a:t>
            </a:r>
            <a:endParaRPr lang="en-GB" sz="4400" b="0" kern="1200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3"/>
          <a:srcRect t="-20479" b="-20479"/>
          <a:stretch>
            <a:fillRect/>
          </a:stretch>
        </p:blipFill>
        <p:spPr>
          <a:xfrm>
            <a:off x="4343399" y="1051559"/>
            <a:ext cx="4678339" cy="4959039"/>
          </a:xfrm>
        </p:spPr>
      </p:pic>
    </p:spTree>
    <p:extLst>
      <p:ext uri="{BB962C8B-B14F-4D97-AF65-F5344CB8AC3E}">
        <p14:creationId xmlns:p14="http://schemas.microsoft.com/office/powerpoint/2010/main" val="784442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en-GB" sz="4400" b="1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10. Doing a productivity study </a:t>
            </a:r>
          </a:p>
          <a:p>
            <a:pPr lvl="0"/>
            <a:r>
              <a:rPr lang="en-GB" sz="4400" b="1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to see if lighter riders </a:t>
            </a:r>
          </a:p>
          <a:p>
            <a:pPr lvl="0"/>
            <a:r>
              <a:rPr lang="en-GB" sz="4400" b="1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would improve the dead horse's performance.</a:t>
            </a:r>
          </a:p>
          <a:p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3"/>
          <a:srcRect l="4300" r="4300"/>
          <a:stretch>
            <a:fillRect/>
          </a:stretch>
        </p:blipFill>
        <p:spPr>
          <a:xfrm>
            <a:off x="1055288" y="5413247"/>
            <a:ext cx="1140248" cy="1208663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2340" y="1772248"/>
            <a:ext cx="4501660" cy="4105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419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47500" lnSpcReduction="20000"/>
          </a:bodyPr>
          <a:lstStyle/>
          <a:p>
            <a:pPr lvl="0"/>
            <a:r>
              <a:rPr lang="en-GB" sz="4400" b="1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11. Declaring that </a:t>
            </a:r>
          </a:p>
          <a:p>
            <a:pPr lvl="1"/>
            <a:r>
              <a:rPr lang="en-GB" sz="4000" b="1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as the dead horse does not have to be fed,</a:t>
            </a:r>
          </a:p>
          <a:p>
            <a:pPr lvl="1"/>
            <a:r>
              <a:rPr lang="en-GB" sz="4000" b="1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it is less costly,</a:t>
            </a:r>
          </a:p>
          <a:p>
            <a:pPr lvl="1"/>
            <a:r>
              <a:rPr lang="en-GB" sz="4000" b="1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carries lower overhead</a:t>
            </a:r>
          </a:p>
          <a:p>
            <a:pPr lvl="1"/>
            <a:r>
              <a:rPr lang="en-GB" sz="4000" b="1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and therefore contributes substantially more to the bottom line of the economy</a:t>
            </a:r>
          </a:p>
          <a:p>
            <a:pPr lvl="1"/>
            <a:r>
              <a:rPr lang="en-GB" sz="4000" b="1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than do some other horses.</a:t>
            </a:r>
          </a:p>
          <a:p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536192"/>
            <a:ext cx="3810000" cy="368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380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en-GB" sz="4400" b="1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12. Rewriting the expected performance requirements for all horses.</a:t>
            </a:r>
          </a:p>
          <a:p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3"/>
          <a:srcRect t="-28325" b="-2832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44703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400" b="1" i="1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And of course....</a:t>
            </a:r>
            <a:endParaRPr lang="en-GB" sz="4400" b="1" i="0" kern="1200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3839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GB" sz="4400" b="1" i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13 Promoting the dead horse to a supervisory position.</a:t>
            </a:r>
            <a:r>
              <a:rPr lang="en-GB" sz="4400" b="0" i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  </a:t>
            </a:r>
          </a:p>
          <a:p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3"/>
          <a:srcRect l="18511" r="18511"/>
          <a:stretch>
            <a:fillRect/>
          </a:stretch>
        </p:blipFill>
        <p:spPr>
          <a:xfrm>
            <a:off x="4800600" y="1536700"/>
            <a:ext cx="3657600" cy="3876675"/>
          </a:xfrm>
        </p:spPr>
      </p:pic>
    </p:spTree>
    <p:extLst>
      <p:ext uri="{BB962C8B-B14F-4D97-AF65-F5344CB8AC3E}">
        <p14:creationId xmlns:p14="http://schemas.microsoft.com/office/powerpoint/2010/main" val="240651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n-GB" sz="2000" b="1" i="1" dirty="0"/>
              <a:t>If you don't understand these strategies yet, </a:t>
            </a:r>
            <a:br>
              <a:rPr lang="en-GB" sz="2000" b="1" i="1" dirty="0"/>
            </a:br>
            <a:r>
              <a:rPr lang="en-GB" sz="2000" b="1" i="1" dirty="0"/>
              <a:t>chances are you don't work for the government,</a:t>
            </a:r>
            <a:br>
              <a:rPr lang="en-GB" sz="2000" b="1" i="1" dirty="0"/>
            </a:br>
            <a:r>
              <a:rPr lang="en-GB" sz="2000" b="1" i="1" dirty="0"/>
              <a:t> but you will see them employed sooner than later!</a:t>
            </a:r>
            <a:r>
              <a:rPr lang="en-GB" sz="2000" dirty="0"/>
              <a:t/>
            </a:r>
            <a:br>
              <a:rPr lang="en-GB" sz="2000" dirty="0"/>
            </a:br>
            <a:endParaRPr lang="en-GB" sz="20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GB" sz="4400" b="0" i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 	</a:t>
            </a:r>
          </a:p>
          <a:p>
            <a:pPr lvl="0"/>
            <a:r>
              <a:rPr lang="en-GB" sz="4400" b="0" i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	</a:t>
            </a:r>
          </a:p>
          <a:p>
            <a:pPr lvl="0"/>
            <a:r>
              <a:rPr lang="en-GB" sz="4400" b="0" i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 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98600"/>
            <a:ext cx="9144000" cy="3849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422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400" b="1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However, in government,  </a:t>
            </a:r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b="1" dirty="0"/>
              <a:t>more advanced strategies are often employed, such as: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3"/>
          <a:srcRect t="10254" b="1025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18545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742950" lvl="0" indent="-742950">
              <a:buAutoNum type="arabicPeriod"/>
            </a:pPr>
            <a:r>
              <a:rPr lang="en-GB" sz="4400" b="1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Buying a stronger whip.</a:t>
            </a:r>
          </a:p>
          <a:p>
            <a:pPr marL="742950" indent="-742950">
              <a:buAutoNum type="arabicPeriod"/>
            </a:pP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4946" y="1708150"/>
            <a:ext cx="4723564" cy="3188406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4935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GB" sz="4400" b="1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2. Changing riders.</a:t>
            </a:r>
          </a:p>
          <a:p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3"/>
          <a:srcRect l="-10101" r="-1010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78030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GB" sz="4400" b="1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3. Appointing a committee to study the horse.</a:t>
            </a:r>
          </a:p>
          <a:p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 rotWithShape="1">
          <a:blip r:embed="rId3"/>
          <a:srcRect l="5866" r="666"/>
          <a:stretch/>
        </p:blipFill>
        <p:spPr>
          <a:xfrm>
            <a:off x="4562085" y="1897901"/>
            <a:ext cx="4445056" cy="3164963"/>
          </a:xfrm>
        </p:spPr>
      </p:pic>
    </p:spTree>
    <p:extLst>
      <p:ext uri="{BB962C8B-B14F-4D97-AF65-F5344CB8AC3E}">
        <p14:creationId xmlns:p14="http://schemas.microsoft.com/office/powerpoint/2010/main" val="4189265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1400" dirty="0"/>
              <a:t>Francisco Goya's </a:t>
            </a:r>
            <a:r>
              <a:rPr lang="en-GB" sz="1400" dirty="0" smtClean="0"/>
              <a:t/>
            </a:r>
            <a:br>
              <a:rPr lang="en-GB" sz="1400" dirty="0" smtClean="0"/>
            </a:br>
            <a:r>
              <a:rPr lang="en-GB" sz="1400" dirty="0" smtClean="0"/>
              <a:t>The </a:t>
            </a:r>
            <a:r>
              <a:rPr lang="en-GB" sz="1400" dirty="0"/>
              <a:t>constable </a:t>
            </a:r>
            <a:r>
              <a:rPr lang="en-GB" sz="1400" dirty="0" err="1"/>
              <a:t>Lampinos</a:t>
            </a:r>
            <a:r>
              <a:rPr lang="en-GB" sz="1400" dirty="0"/>
              <a:t> </a:t>
            </a:r>
            <a:r>
              <a:rPr lang="en-GB" sz="1400" dirty="0" smtClean="0"/>
              <a:t/>
            </a:r>
            <a:br>
              <a:rPr lang="en-GB" sz="1400" dirty="0" smtClean="0"/>
            </a:br>
            <a:r>
              <a:rPr lang="en-GB" sz="1400" dirty="0" smtClean="0"/>
              <a:t>stitched </a:t>
            </a:r>
            <a:r>
              <a:rPr lang="en-GB" sz="1400" dirty="0"/>
              <a:t>inside a dead horse. </a:t>
            </a:r>
            <a:r>
              <a:rPr lang="en-GB" sz="500" dirty="0"/>
              <a:t>Photograph: Christie's/PA</a:t>
            </a:r>
            <a:endParaRPr lang="en-GB" sz="500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GB" sz="4400" b="1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4. Arranging to visit other countries to see how other cultures ride dead horses.</a:t>
            </a:r>
          </a:p>
          <a:p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 rotWithShape="1">
          <a:blip r:embed="rId3"/>
          <a:srcRect l="-187" r="5969"/>
          <a:stretch/>
        </p:blipFill>
        <p:spPr>
          <a:xfrm>
            <a:off x="4481671" y="2159435"/>
            <a:ext cx="4467075" cy="2845034"/>
          </a:xfrm>
        </p:spPr>
      </p:pic>
    </p:spTree>
    <p:extLst>
      <p:ext uri="{BB962C8B-B14F-4D97-AF65-F5344CB8AC3E}">
        <p14:creationId xmlns:p14="http://schemas.microsoft.com/office/powerpoint/2010/main" val="3189827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en-GB" sz="4400" b="1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5. Lowering the standards</a:t>
            </a:r>
          </a:p>
          <a:p>
            <a:pPr lvl="0"/>
            <a:r>
              <a:rPr lang="en-GB" sz="4400" b="1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so that dead horses can be included.</a:t>
            </a:r>
            <a:endParaRPr lang="en-GB" sz="4400" b="0" kern="1200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 rotWithShape="1">
          <a:blip r:embed="rId3"/>
          <a:srcRect l="-387" r="1697"/>
          <a:stretch/>
        </p:blipFill>
        <p:spPr>
          <a:xfrm>
            <a:off x="4667863" y="1678913"/>
            <a:ext cx="4476137" cy="3048169"/>
          </a:xfrm>
        </p:spPr>
      </p:pic>
    </p:spTree>
    <p:extLst>
      <p:ext uri="{BB962C8B-B14F-4D97-AF65-F5344CB8AC3E}">
        <p14:creationId xmlns:p14="http://schemas.microsoft.com/office/powerpoint/2010/main" val="1936228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GB" sz="4400" b="1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6. Reclassifying the dead horse as living-impaired.</a:t>
            </a:r>
          </a:p>
          <a:p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3"/>
          <a:srcRect t="-28705" b="-28705"/>
          <a:stretch>
            <a:fillRect/>
          </a:stretch>
        </p:blipFill>
        <p:spPr>
          <a:xfrm>
            <a:off x="4800600" y="1536700"/>
            <a:ext cx="3657600" cy="3876675"/>
          </a:xfrm>
        </p:spPr>
      </p:pic>
    </p:spTree>
    <p:extLst>
      <p:ext uri="{BB962C8B-B14F-4D97-AF65-F5344CB8AC3E}">
        <p14:creationId xmlns:p14="http://schemas.microsoft.com/office/powerpoint/2010/main" val="1135075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r>
              <a:rPr lang="en-GB" sz="4400" b="1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7. Hiring outside contractors to ride the dead horse.</a:t>
            </a:r>
          </a:p>
          <a:p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3"/>
          <a:srcRect t="-16243" b="-16243"/>
          <a:stretch>
            <a:fillRect/>
          </a:stretch>
        </p:blipFill>
        <p:spPr>
          <a:xfrm>
            <a:off x="4800600" y="1536700"/>
            <a:ext cx="3657600" cy="3876675"/>
          </a:xfrm>
        </p:spPr>
      </p:pic>
    </p:spTree>
    <p:extLst>
      <p:ext uri="{BB962C8B-B14F-4D97-AF65-F5344CB8AC3E}">
        <p14:creationId xmlns:p14="http://schemas.microsoft.com/office/powerpoint/2010/main" val="3368441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Urban Pop">
  <a:themeElements>
    <a:clrScheme name="Urban Pop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86CE24"/>
      </a:accent1>
      <a:accent2>
        <a:srgbClr val="00A2E6"/>
      </a:accent2>
      <a:accent3>
        <a:srgbClr val="FAC810"/>
      </a:accent3>
      <a:accent4>
        <a:srgbClr val="7D8F8C"/>
      </a:accent4>
      <a:accent5>
        <a:srgbClr val="D06B20"/>
      </a:accent5>
      <a:accent6>
        <a:srgbClr val="958B8B"/>
      </a:accent6>
      <a:hlink>
        <a:srgbClr val="FF9900"/>
      </a:hlink>
      <a:folHlink>
        <a:srgbClr val="969696"/>
      </a:folHlink>
    </a:clrScheme>
    <a:fontScheme name="Urban Pop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 Pop.thmx</Template>
  <TotalTime>164</TotalTime>
  <Words>2057</Words>
  <Application>Microsoft Macintosh PowerPoint</Application>
  <PresentationFormat>On-screen Show (4:3)</PresentationFormat>
  <Paragraphs>79</Paragraphs>
  <Slides>17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Urban Pop</vt:lpstr>
      <vt:lpstr>The tribal wisdom  of the Dakota Indians   </vt:lpstr>
      <vt:lpstr>However, in government,   </vt:lpstr>
      <vt:lpstr>PowerPoint Presentation</vt:lpstr>
      <vt:lpstr>PowerPoint Presentation</vt:lpstr>
      <vt:lpstr>PowerPoint Presentation</vt:lpstr>
      <vt:lpstr>Francisco Goya's  The constable Lampinos  stitched inside a dead horse. Photograph: Christie's/PA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And of course.... </vt:lpstr>
      <vt:lpstr>PowerPoint Presentation</vt:lpstr>
      <vt:lpstr>If you don't understand these strategies yet,  chances are you don't work for the government,  but you will see them employed sooner than later!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tribal wisdom of the Dakota Indians, passed on from generation to generation, says that, “When you discover you are riding a dead horse, the best strategy is to dismount"!     </dc:title>
  <dc:creator>Tom Gilb</dc:creator>
  <cp:lastModifiedBy>Tom Gilb</cp:lastModifiedBy>
  <cp:revision>21</cp:revision>
  <dcterms:created xsi:type="dcterms:W3CDTF">2012-05-24T14:07:21Z</dcterms:created>
  <dcterms:modified xsi:type="dcterms:W3CDTF">2012-05-24T16:52:16Z</dcterms:modified>
</cp:coreProperties>
</file>