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289" r:id="rId3"/>
    <p:sldId id="299" r:id="rId4"/>
    <p:sldId id="272" r:id="rId5"/>
    <p:sldId id="274" r:id="rId6"/>
    <p:sldId id="297" r:id="rId7"/>
    <p:sldId id="298" r:id="rId8"/>
    <p:sldId id="283" r:id="rId9"/>
    <p:sldId id="282" r:id="rId10"/>
  </p:sldIdLst>
  <p:sldSz cx="9144000" cy="6858000" type="screen4x3"/>
  <p:notesSz cx="6888163" cy="92281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114FFB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5CF"/>
    <a:srgbClr val="00279F"/>
    <a:srgbClr val="FCFEB9"/>
    <a:srgbClr val="EAEC5E"/>
    <a:srgbClr val="E40000"/>
    <a:srgbClr val="FE0000"/>
    <a:srgbClr val="FFFAFF"/>
    <a:srgbClr val="08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542" autoAdjust="0"/>
    <p:restoredTop sz="90909" autoAdjust="0"/>
  </p:normalViewPr>
  <p:slideViewPr>
    <p:cSldViewPr>
      <p:cViewPr varScale="1">
        <p:scale>
          <a:sx n="79" d="100"/>
          <a:sy n="79" d="100"/>
        </p:scale>
        <p:origin x="-468" y="-84"/>
      </p:cViewPr>
      <p:guideLst>
        <p:guide orient="horz" pos="120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66175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8766175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/>
            </a:lvl1pPr>
          </a:lstStyle>
          <a:p>
            <a:fld id="{085175B8-6F1D-4809-97A6-5220F8B1FCF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8350" eaLnBrk="0" hangingPunct="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8350" eaLnBrk="0" hangingPunct="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66175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8350" eaLnBrk="0" hangingPunct="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8766175"/>
            <a:ext cx="2986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8350" eaLnBrk="0" hangingPunct="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1463ADC-F562-4610-9004-C58AD2BB730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83088"/>
            <a:ext cx="5051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98500"/>
            <a:ext cx="4597400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0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920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920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920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6738" algn="l" defTabSz="920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C3C67-E63D-46F8-B80B-8A677E04DF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5577E-133A-4F63-8D60-FA4F6AAAC3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28600"/>
            <a:ext cx="2189163" cy="6438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419850" cy="6438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B3E0C-D159-426B-BB69-AD4EF07303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4E046-4ABE-4D13-BE91-03697EA85C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4B20C-D7E8-4BB9-87FD-3C943984F0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4189413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3" y="1219200"/>
            <a:ext cx="41910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15824-3677-44FE-A543-6FF9245401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9FBD-C532-40C0-BB19-498733ACA1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DEC2-5769-4F90-9F33-EEDCA07AE4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15631-5B8C-4ABD-B6F2-9116745BC3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A08F5-E757-4797-BE10-61F10188D9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DE62F-31FD-44CD-BCFA-D8E0E87813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A4E367B3-C044-46F2-A3E3-444353E71CB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313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8532813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551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793163" y="6600825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fld id="{7F17BE84-9FFD-432D-AD39-111E21156A5F}" type="slidenum">
              <a:rPr lang="en-GB" sz="1000" b="0">
                <a:solidFill>
                  <a:schemeClr val="tx1"/>
                </a:solidFill>
              </a:rPr>
              <a:pPr eaLnBrk="0" hangingPunct="0"/>
              <a:t>‹#›</a:t>
            </a:fld>
            <a:endParaRPr lang="en-GB" sz="1000" b="0">
              <a:solidFill>
                <a:schemeClr val="tx1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8382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00279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05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205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205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205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205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Rectangle 205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Rectangle 2057"/>
          <p:cNvSpPr>
            <a:spLocks noGrp="1" noChangeArrowheads="1"/>
          </p:cNvSpPr>
          <p:nvPr>
            <p:ph type="ctrTitle"/>
          </p:nvPr>
        </p:nvSpPr>
        <p:spPr>
          <a:xfrm>
            <a:off x="500034" y="3143248"/>
            <a:ext cx="8053388" cy="785472"/>
          </a:xfrm>
          <a:noFill/>
          <a:ln/>
        </p:spPr>
        <p:txBody>
          <a:bodyPr/>
          <a:lstStyle/>
          <a:p>
            <a:pPr algn="ctr" eaLnBrk="0" hangingPunct="0">
              <a:lnSpc>
                <a:spcPct val="125000"/>
              </a:lnSpc>
            </a:pPr>
            <a:r>
              <a:rPr lang="en-GB" sz="3600" dirty="0" smtClean="0"/>
              <a:t>How to get the </a:t>
            </a:r>
            <a:r>
              <a:rPr lang="en-GB" sz="3600" dirty="0" err="1" smtClean="0"/>
              <a:t>Gilbs</a:t>
            </a:r>
            <a:r>
              <a:rPr lang="en-GB" sz="3600" dirty="0" smtClean="0"/>
              <a:t> to save your business</a:t>
            </a:r>
            <a:endParaRPr lang="en-GB" sz="20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8528"/>
          </a:xfrm>
        </p:spPr>
        <p:txBody>
          <a:bodyPr/>
          <a:lstStyle/>
          <a:p>
            <a:r>
              <a:rPr lang="en-GB" dirty="0" smtClean="0"/>
              <a:t>Icon’s Journey</a:t>
            </a:r>
            <a:endParaRPr lang="en-GB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8800" y="1219200"/>
            <a:ext cx="8532813" cy="5448300"/>
          </a:xfrm>
          <a:noFill/>
          <a:ln/>
        </p:spPr>
        <p:txBody>
          <a:bodyPr/>
          <a:lstStyle/>
          <a:p>
            <a:r>
              <a:rPr lang="en-GB" dirty="0" smtClean="0"/>
              <a:t>1994 “distressed” product</a:t>
            </a:r>
          </a:p>
          <a:p>
            <a:r>
              <a:rPr lang="en-GB" dirty="0"/>
              <a:t>	</a:t>
            </a:r>
            <a:r>
              <a:rPr lang="en-GB" sz="2800" dirty="0" smtClean="0"/>
              <a:t>4 mutinous customers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No revenue &amp; high cost</a:t>
            </a:r>
            <a:endParaRPr lang="en-GB" sz="2800" dirty="0"/>
          </a:p>
          <a:p>
            <a:pPr lvl="2"/>
            <a:endParaRPr lang="en-GB" dirty="0"/>
          </a:p>
          <a:p>
            <a:r>
              <a:rPr lang="en-GB" dirty="0" smtClean="0"/>
              <a:t>1999 UK product of choice in its space</a:t>
            </a:r>
          </a:p>
          <a:p>
            <a:r>
              <a:rPr lang="en-GB" dirty="0"/>
              <a:t>	</a:t>
            </a:r>
            <a:r>
              <a:rPr lang="en-GB" sz="2800" dirty="0" smtClean="0"/>
              <a:t>1998 took 100% UK market share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1999 took ~90% UK market share</a:t>
            </a:r>
          </a:p>
          <a:p>
            <a:r>
              <a:rPr lang="en-GB" sz="1200" dirty="0"/>
              <a:t>	</a:t>
            </a:r>
          </a:p>
          <a:p>
            <a:r>
              <a:rPr lang="en-GB" dirty="0" smtClean="0"/>
              <a:t>2011 UK market leader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&gt;100 loyal (and paying!) customers</a:t>
            </a:r>
            <a:endParaRPr lang="en-GB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3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8528"/>
          </a:xfrm>
        </p:spPr>
        <p:txBody>
          <a:bodyPr/>
          <a:lstStyle/>
          <a:p>
            <a:r>
              <a:rPr lang="en-GB" dirty="0" smtClean="0"/>
              <a:t>How did it happen?</a:t>
            </a:r>
            <a:endParaRPr lang="en-GB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8800" y="1219200"/>
            <a:ext cx="8532813" cy="5448300"/>
          </a:xfrm>
          <a:noFill/>
          <a:ln/>
        </p:spPr>
        <p:txBody>
          <a:bodyPr/>
          <a:lstStyle/>
          <a:p>
            <a:r>
              <a:rPr lang="en-GB" dirty="0" smtClean="0"/>
              <a:t>Quantifying Qualities</a:t>
            </a:r>
          </a:p>
          <a:p>
            <a:r>
              <a:rPr lang="en-GB" dirty="0" smtClean="0"/>
              <a:t>Defect detection</a:t>
            </a:r>
          </a:p>
          <a:p>
            <a:r>
              <a:rPr lang="en-GB" dirty="0" smtClean="0"/>
              <a:t>	</a:t>
            </a:r>
            <a:r>
              <a:rPr lang="en-GB" sz="2800" dirty="0" smtClean="0"/>
              <a:t>Classic </a:t>
            </a:r>
            <a:r>
              <a:rPr lang="en-GB" sz="2800" dirty="0" err="1" smtClean="0"/>
              <a:t>Gilb</a:t>
            </a:r>
            <a:r>
              <a:rPr lang="en-GB" sz="2800" dirty="0" smtClean="0"/>
              <a:t> Inspection</a:t>
            </a:r>
          </a:p>
          <a:p>
            <a:r>
              <a:rPr lang="en-GB" dirty="0" smtClean="0"/>
              <a:t>Defect </a:t>
            </a:r>
            <a:r>
              <a:rPr lang="en-GB" dirty="0" smtClean="0"/>
              <a:t>prevention</a:t>
            </a:r>
          </a:p>
          <a:p>
            <a:r>
              <a:rPr lang="en-GB" dirty="0" smtClean="0"/>
              <a:t>	</a:t>
            </a:r>
            <a:r>
              <a:rPr lang="en-GB" sz="2800" dirty="0" smtClean="0"/>
              <a:t>Continuous process improvement</a:t>
            </a:r>
          </a:p>
          <a:p>
            <a:r>
              <a:rPr lang="en-GB" dirty="0" smtClean="0"/>
              <a:t>Evolutionary Result Delivery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485457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485457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485457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24200" y="485457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5800" y="485457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24200" y="485457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8528"/>
          </a:xfrm>
          <a:noFill/>
          <a:ln/>
        </p:spPr>
        <p:txBody>
          <a:bodyPr/>
          <a:lstStyle/>
          <a:p>
            <a:pPr eaLnBrk="0" hangingPunct="0"/>
            <a:r>
              <a:rPr lang="en-GB" dirty="0" smtClean="0"/>
              <a:t>Reliability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5775" y="1303338"/>
            <a:ext cx="890816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>
                <a:solidFill>
                  <a:schemeClr val="tx1"/>
                </a:solidFill>
                <a:latin typeface="+mn-lt"/>
              </a:rPr>
              <a:t>Gist: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50825" y="2143116"/>
            <a:ext cx="107027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+mn-lt"/>
              </a:rPr>
              <a:t>Scale: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11163" y="3071810"/>
            <a:ext cx="890816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>
                <a:solidFill>
                  <a:schemeClr val="tx1"/>
                </a:solidFill>
                <a:latin typeface="+mn-lt"/>
              </a:rPr>
              <a:t>Past: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85720" y="3929066"/>
            <a:ext cx="105350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Goal: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908175" y="1333500"/>
            <a:ext cx="4638386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GB" sz="2800" b="0" dirty="0">
                <a:solidFill>
                  <a:schemeClr val="tx1"/>
                </a:solidFill>
                <a:latin typeface="+mn-lt"/>
              </a:rPr>
              <a:t>Extent of defect-free operation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1906588" y="2173279"/>
            <a:ext cx="344039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+mn-lt"/>
              </a:rPr>
              <a:t>Defects/customer/year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3286116" y="3071810"/>
            <a:ext cx="999080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>
                <a:solidFill>
                  <a:schemeClr val="tx1"/>
                </a:solidFill>
                <a:latin typeface="+mn-lt"/>
              </a:rPr>
              <a:t>51.4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1906588" y="3073397"/>
            <a:ext cx="159384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[Apr ’95]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1906588" y="3979866"/>
            <a:ext cx="74173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‘95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2913063" y="3979866"/>
            <a:ext cx="7302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‘96</a:t>
            </a: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895725" y="3979866"/>
            <a:ext cx="7302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‘97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859338" y="3979866"/>
            <a:ext cx="7302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‘98</a:t>
            </a:r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5865813" y="3979866"/>
            <a:ext cx="7302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‘99</a:t>
            </a: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1906587" y="4608516"/>
            <a:ext cx="7989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24</a:t>
            </a:r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2914650" y="4608516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18</a:t>
            </a: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3897312" y="4608516"/>
            <a:ext cx="7989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12</a:t>
            </a: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860925" y="4608516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6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5867400" y="4608516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5</a:t>
            </a:r>
          </a:p>
        </p:txBody>
      </p: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6848475" y="3979866"/>
            <a:ext cx="7302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‘00</a:t>
            </a: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7854950" y="3979866"/>
            <a:ext cx="7302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‘01</a:t>
            </a: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6875462" y="4608516"/>
            <a:ext cx="7989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7883525" y="4608952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1675"/>
          </a:xfrm>
          <a:noFill/>
          <a:ln/>
        </p:spPr>
        <p:txBody>
          <a:bodyPr/>
          <a:lstStyle/>
          <a:p>
            <a:pPr eaLnBrk="0" hangingPunct="0"/>
            <a:r>
              <a:rPr lang="en-GB"/>
              <a:t>Optimum Checking Rate</a:t>
            </a:r>
          </a:p>
        </p:txBody>
      </p:sp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382000" cy="5867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8528"/>
          </a:xfrm>
          <a:noFill/>
          <a:ln/>
        </p:spPr>
        <p:txBody>
          <a:bodyPr/>
          <a:lstStyle/>
          <a:p>
            <a:pPr eaLnBrk="0" hangingPunct="0"/>
            <a:r>
              <a:rPr lang="en-GB" dirty="0" smtClean="0"/>
              <a:t>Best Practice </a:t>
            </a:r>
            <a:r>
              <a:rPr lang="en-GB" dirty="0" err="1" smtClean="0"/>
              <a:t>Catalog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1439" y="1500174"/>
          <a:ext cx="9001155" cy="4286281"/>
        </p:xfrm>
        <a:graphic>
          <a:graphicData uri="http://schemas.openxmlformats.org/drawingml/2006/table">
            <a:tbl>
              <a:tblPr/>
              <a:tblGrid>
                <a:gridCol w="538530"/>
                <a:gridCol w="2000257"/>
                <a:gridCol w="2747592"/>
                <a:gridCol w="1483721"/>
                <a:gridCol w="1384793"/>
                <a:gridCol w="846262"/>
              </a:tblGrid>
              <a:tr h="685171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Times New Roman"/>
                          <a:cs typeface="Times New Roman"/>
                        </a:rPr>
                        <a:t>Path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Times New Roman"/>
                          <a:cs typeface="Times New Roman"/>
                        </a:rPr>
                        <a:t>Author/Editor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Times New Roman"/>
                          <a:cs typeface="Times New Roman"/>
                        </a:rPr>
                        <a:t>Nominated by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33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PO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Project Objectives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icon\doc\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\banff.doc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Dick Holland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Dominic Thomas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08/10/97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33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RS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Requirements Specification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doc_new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\p2549req.doc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Chun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Wah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Ng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Dick Holland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24/09/97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91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FD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Functional Design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doc_new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fd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\p2549fd.doc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Chun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Wah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Ng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Dick Holland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24/09/97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91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System Design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doc_new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\p2549sds.doc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Chun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Wah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Ng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Dick Holland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24/09/97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0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PD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Program Design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icon\doc\spec\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tf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\pv7p2.doc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John Connor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John Connor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11/04/98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91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SC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Program Source Code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src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\co\at\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coat.c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Hemant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Mistry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John Connor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15/11/96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91"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TG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Technical Guide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icon\doc\</a:t>
                      </a:r>
                      <a:r>
                        <a:rPr lang="en-GB" sz="16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tecguide</a:t>
                      </a:r>
                      <a:r>
                        <a:rPr lang="en-GB" sz="16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\trialbal.doc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Rob Dixon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Manoj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Gupta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hangingPunct="0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11/04/98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480539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480539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480539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24200" y="480539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5800" y="480539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24200" y="480539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8528"/>
          </a:xfrm>
          <a:noFill/>
          <a:ln/>
        </p:spPr>
        <p:txBody>
          <a:bodyPr/>
          <a:lstStyle/>
          <a:p>
            <a:pPr eaLnBrk="0" hangingPunct="0"/>
            <a:r>
              <a:rPr lang="en-GB" dirty="0" smtClean="0"/>
              <a:t>Reliability Objective</a:t>
            </a:r>
            <a:endParaRPr lang="en-GB" dirty="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5775" y="1303338"/>
            <a:ext cx="890816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>
                <a:solidFill>
                  <a:schemeClr val="tx1"/>
                </a:solidFill>
                <a:latin typeface="+mn-lt"/>
              </a:rPr>
              <a:t>Gist: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50825" y="2143116"/>
            <a:ext cx="107027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+mn-lt"/>
              </a:rPr>
              <a:t>Scale: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11163" y="3071810"/>
            <a:ext cx="890816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>
                <a:solidFill>
                  <a:schemeClr val="tx1"/>
                </a:solidFill>
                <a:latin typeface="+mn-lt"/>
              </a:rPr>
              <a:t>Past: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85720" y="3879880"/>
            <a:ext cx="105350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Goal: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908175" y="1333500"/>
            <a:ext cx="4638386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GB" sz="2800" b="0" dirty="0">
                <a:solidFill>
                  <a:schemeClr val="tx1"/>
                </a:solidFill>
                <a:latin typeface="+mn-lt"/>
              </a:rPr>
              <a:t>Extent of defect-free operation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1906588" y="2173279"/>
            <a:ext cx="616587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Defects/customer/year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3287168" y="3071810"/>
            <a:ext cx="999080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>
                <a:solidFill>
                  <a:schemeClr val="tx1"/>
                </a:solidFill>
                <a:latin typeface="+mn-lt"/>
              </a:rPr>
              <a:t>51.4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1906588" y="3073397"/>
            <a:ext cx="1665280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[Apr ’95]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1906588" y="3930680"/>
            <a:ext cx="74173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‘95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2913063" y="3930680"/>
            <a:ext cx="7302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‘96</a:t>
            </a: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895725" y="3930680"/>
            <a:ext cx="7302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‘97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859338" y="3930680"/>
            <a:ext cx="7302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‘98</a:t>
            </a:r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5865813" y="3930680"/>
            <a:ext cx="7302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‘99</a:t>
            </a: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1906587" y="4559330"/>
            <a:ext cx="7989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24</a:t>
            </a:r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2914650" y="4559330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18</a:t>
            </a: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3897312" y="4559330"/>
            <a:ext cx="7989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12</a:t>
            </a: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860925" y="4559330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6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5867400" y="4559330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5</a:t>
            </a:r>
          </a:p>
        </p:txBody>
      </p: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6848475" y="3930680"/>
            <a:ext cx="7302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‘00</a:t>
            </a: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7854950" y="3930680"/>
            <a:ext cx="7302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‘01</a:t>
            </a: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6875462" y="4559330"/>
            <a:ext cx="79894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7883525" y="4559330"/>
            <a:ext cx="798944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0" y="5619782"/>
            <a:ext cx="1357290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Actual: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1820876" y="5619782"/>
            <a:ext cx="84615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 dirty="0">
                <a:solidFill>
                  <a:schemeClr val="tx1"/>
                </a:solidFill>
                <a:latin typeface="+mn-lt"/>
              </a:rPr>
              <a:t>20.0</a:t>
            </a: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2828938" y="5619782"/>
            <a:ext cx="84615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10.5</a:t>
            </a:r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3765563" y="5619782"/>
            <a:ext cx="84615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4.9</a:t>
            </a:r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4773626" y="5619782"/>
            <a:ext cx="84615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3.0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5781688" y="5619782"/>
            <a:ext cx="84615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2.9</a:t>
            </a:r>
          </a:p>
        </p:txBody>
      </p:sp>
      <p:sp>
        <p:nvSpPr>
          <p:cNvPr id="41" name="Rectangle 25"/>
          <p:cNvSpPr>
            <a:spLocks noChangeArrowheads="1"/>
          </p:cNvSpPr>
          <p:nvPr/>
        </p:nvSpPr>
        <p:spPr bwMode="auto">
          <a:xfrm>
            <a:off x="6789751" y="5619782"/>
            <a:ext cx="846152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2.1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7797813" y="5619782"/>
            <a:ext cx="846153" cy="5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+mn-lt"/>
              </a:rPr>
              <a:t>1.5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266700"/>
            <a:ext cx="8628062" cy="708528"/>
          </a:xfrm>
          <a:noFill/>
          <a:ln/>
        </p:spPr>
        <p:txBody>
          <a:bodyPr/>
          <a:lstStyle/>
          <a:p>
            <a:pPr eaLnBrk="0" hangingPunct="0"/>
            <a:r>
              <a:rPr lang="en-GB" dirty="0" smtClean="0"/>
              <a:t>The First 80 Months</a:t>
            </a:r>
            <a:endParaRPr lang="en-GB" dirty="0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2428876"/>
            <a:ext cx="4714876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Defects/customer/year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3429000"/>
            <a:ext cx="4714876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Software rework costs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4476774"/>
            <a:ext cx="4714876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Total costs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881562" y="2428876"/>
            <a:ext cx="99060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GB" sz="2800" b="0">
                <a:solidFill>
                  <a:schemeClr val="tx1"/>
                </a:solidFill>
                <a:latin typeface="+mn-lt"/>
              </a:rPr>
              <a:t>51.4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4881562" y="3429000"/>
            <a:ext cx="99060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27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4881562" y="4476774"/>
            <a:ext cx="99060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GB" sz="2800" b="0">
                <a:solidFill>
                  <a:schemeClr val="tx1"/>
                </a:solidFill>
                <a:latin typeface="+mn-lt"/>
              </a:rPr>
              <a:t>43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6286512" y="2428876"/>
            <a:ext cx="99060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1.5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6286512" y="3429000"/>
            <a:ext cx="99060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6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6286512" y="4476774"/>
            <a:ext cx="99060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22</a:t>
            </a:r>
            <a:endParaRPr lang="en-GB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7553324" y="2428876"/>
            <a:ext cx="116208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dirty="0" smtClean="0">
                <a:solidFill>
                  <a:schemeClr val="tx1"/>
                </a:solidFill>
                <a:latin typeface="+mn-lt"/>
              </a:rPr>
              <a:t>34X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7696200" y="3429000"/>
            <a:ext cx="116208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dirty="0">
                <a:solidFill>
                  <a:schemeClr val="tx1"/>
                </a:solidFill>
                <a:latin typeface="+mn-lt"/>
              </a:rPr>
              <a:t>-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78%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7696200" y="4476774"/>
            <a:ext cx="116208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dirty="0">
                <a:solidFill>
                  <a:schemeClr val="tx1"/>
                </a:solidFill>
                <a:latin typeface="+mn-lt"/>
              </a:rPr>
              <a:t>-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49%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4500562" y="1600200"/>
            <a:ext cx="142876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dirty="0" smtClean="0">
                <a:solidFill>
                  <a:schemeClr val="tx1"/>
                </a:solidFill>
                <a:latin typeface="+mn-lt"/>
              </a:rPr>
              <a:t>Apr‘95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6015038" y="1600200"/>
            <a:ext cx="1428760" cy="523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 eaLnBrk="0" hangingPunct="0"/>
            <a:r>
              <a:rPr lang="en-GB" sz="2800" dirty="0" smtClean="0">
                <a:solidFill>
                  <a:schemeClr val="tx1"/>
                </a:solidFill>
                <a:latin typeface="+mn-lt"/>
              </a:rPr>
              <a:t>Dec‘01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8991600" cy="701675"/>
          </a:xfrm>
          <a:noFill/>
          <a:ln/>
        </p:spPr>
        <p:txBody>
          <a:bodyPr/>
          <a:lstStyle/>
          <a:p>
            <a:pPr eaLnBrk="0" hangingPunct="0"/>
            <a:r>
              <a:rPr lang="en-GB"/>
              <a:t>Positively Outrageous Service!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09600" y="1370013"/>
            <a:ext cx="8532813" cy="1050925"/>
          </a:xfrm>
          <a:noFill/>
          <a:ln/>
        </p:spPr>
        <p:txBody>
          <a:bodyPr/>
          <a:lstStyle/>
          <a:p>
            <a:pPr eaLnBrk="0" hangingPunct="0"/>
            <a:r>
              <a:rPr lang="en-GB"/>
              <a:t>The proposed Icon Software Guarantee:</a:t>
            </a:r>
          </a:p>
        </p:txBody>
      </p:sp>
      <p:sp>
        <p:nvSpPr>
          <p:cNvPr id="49157" name="Rectangle 1029"/>
          <p:cNvSpPr>
            <a:spLocks noChangeArrowheads="1"/>
          </p:cNvSpPr>
          <p:nvPr/>
        </p:nvSpPr>
        <p:spPr bwMode="auto">
          <a:xfrm>
            <a:off x="428596" y="2590800"/>
            <a:ext cx="8215370" cy="157030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CC"/>
              </a:gs>
            </a:gsLst>
            <a:lin ang="2700000" scaled="1"/>
          </a:gradFill>
          <a:ln w="50800">
            <a:solidFill>
              <a:srgbClr val="98002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GB" sz="3200" b="0" dirty="0">
                <a:solidFill>
                  <a:schemeClr val="tx1"/>
                </a:solidFill>
                <a:latin typeface="Times New Roman" pitchFamily="18" charset="0"/>
              </a:rPr>
              <a:t>For each </a:t>
            </a:r>
            <a:r>
              <a:rPr lang="en-GB" sz="3200" b="0" dirty="0" smtClean="0">
                <a:solidFill>
                  <a:schemeClr val="tx1"/>
                </a:solidFill>
                <a:latin typeface="Times New Roman" pitchFamily="18" charset="0"/>
              </a:rPr>
              <a:t>high severity error </a:t>
            </a:r>
            <a:r>
              <a:rPr lang="en-GB" sz="3200" b="0" dirty="0">
                <a:solidFill>
                  <a:schemeClr val="tx1"/>
                </a:solidFill>
                <a:latin typeface="Times New Roman" pitchFamily="18" charset="0"/>
              </a:rPr>
              <a:t>that is subsequently</a:t>
            </a:r>
          </a:p>
          <a:p>
            <a:pPr algn="ctr" eaLnBrk="0" hangingPunct="0"/>
            <a:r>
              <a:rPr lang="en-GB" sz="3200" b="0" dirty="0" err="1">
                <a:solidFill>
                  <a:schemeClr val="tx1"/>
                </a:solidFill>
                <a:latin typeface="Times New Roman" pitchFamily="18" charset="0"/>
              </a:rPr>
              <a:t>actioned</a:t>
            </a:r>
            <a:r>
              <a:rPr lang="en-GB" sz="3200" b="0" dirty="0">
                <a:solidFill>
                  <a:schemeClr val="tx1"/>
                </a:solidFill>
                <a:latin typeface="Times New Roman" pitchFamily="18" charset="0"/>
              </a:rPr>
              <a:t> we will credit </a:t>
            </a:r>
            <a:r>
              <a:rPr lang="en-GB" sz="3200" b="0" i="1" dirty="0">
                <a:solidFill>
                  <a:schemeClr val="tx1"/>
                </a:solidFill>
                <a:latin typeface="Times New Roman" pitchFamily="18" charset="0"/>
              </a:rPr>
              <a:t>&lt;an amount&gt;</a:t>
            </a:r>
            <a:endParaRPr lang="en-GB" sz="3200" b="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GB" sz="3200" b="0" dirty="0">
                <a:solidFill>
                  <a:schemeClr val="tx1"/>
                </a:solidFill>
                <a:latin typeface="Times New Roman" pitchFamily="18" charset="0"/>
              </a:rPr>
              <a:t>against future charges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msovhd">
  <a:themeElements>
    <a:clrScheme name="">
      <a:dk1>
        <a:srgbClr val="000000"/>
      </a:dk1>
      <a:lt1>
        <a:srgbClr val="FFFFFF"/>
      </a:lt1>
      <a:dk2>
        <a:srgbClr val="000000"/>
      </a:dk2>
      <a:lt2>
        <a:srgbClr val="606060"/>
      </a:lt2>
      <a:accent1>
        <a:srgbClr val="FFFF00"/>
      </a:accent1>
      <a:accent2>
        <a:srgbClr val="FF99FF"/>
      </a:accent2>
      <a:accent3>
        <a:srgbClr val="FFFFFF"/>
      </a:accent3>
      <a:accent4>
        <a:srgbClr val="000000"/>
      </a:accent4>
      <a:accent5>
        <a:srgbClr val="FFFFAA"/>
      </a:accent5>
      <a:accent6>
        <a:srgbClr val="E78AE7"/>
      </a:accent6>
      <a:hlink>
        <a:srgbClr val="FF0000"/>
      </a:hlink>
      <a:folHlink>
        <a:srgbClr val="A0A0A0"/>
      </a:folHlink>
    </a:clrScheme>
    <a:fontScheme name="dimsovh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114FFB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114FFB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msovh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msovh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msovh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msovh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msovh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msovh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msovh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e:\files\ds\ppt\dimsovhd.ppt</Template>
  <TotalTime>2039</TotalTime>
  <Pages>22</Pages>
  <Words>250</Words>
  <Application>Microsoft PowerPoint 4.0</Application>
  <PresentationFormat>On-screen Show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dimsovhd</vt:lpstr>
      <vt:lpstr>How to get the Gilbs to save your business</vt:lpstr>
      <vt:lpstr>Icon’s Journey</vt:lpstr>
      <vt:lpstr>How did it happen?</vt:lpstr>
      <vt:lpstr>Reliability Objective</vt:lpstr>
      <vt:lpstr>Optimum Checking Rate</vt:lpstr>
      <vt:lpstr>Best Practice Catalog</vt:lpstr>
      <vt:lpstr>Reliability Objective</vt:lpstr>
      <vt:lpstr>The First 80 Months</vt:lpstr>
      <vt:lpstr>Positively Outrageous Service!</vt:lpstr>
    </vt:vector>
  </TitlesOfParts>
  <Company>at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Real Business Advantage  from Document Inspection  and Winning at Pinball</dc:title>
  <dc:subject/>
  <dc:creator>Acer</dc:creator>
  <cp:keywords/>
  <dc:description/>
  <cp:lastModifiedBy>Dick Holland</cp:lastModifiedBy>
  <cp:revision>64</cp:revision>
  <cp:lastPrinted>1998-11-08T19:59:47Z</cp:lastPrinted>
  <dcterms:created xsi:type="dcterms:W3CDTF">2000-09-18T07:32:09Z</dcterms:created>
  <dcterms:modified xsi:type="dcterms:W3CDTF">2012-04-05T11:23:45Z</dcterms:modified>
</cp:coreProperties>
</file>