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audio1.bin" ContentType="audio/unknown"/>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handoutMasterIdLst>
    <p:handoutMasterId r:id="rId7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0" r:id="rId21"/>
    <p:sldId id="281" r:id="rId22"/>
    <p:sldId id="282" r:id="rId23"/>
    <p:sldId id="276" r:id="rId24"/>
    <p:sldId id="277" r:id="rId25"/>
    <p:sldId id="279" r:id="rId26"/>
    <p:sldId id="283" r:id="rId27"/>
    <p:sldId id="284" r:id="rId28"/>
    <p:sldId id="285" r:id="rId29"/>
    <p:sldId id="286" r:id="rId30"/>
    <p:sldId id="287" r:id="rId31"/>
    <p:sldId id="288" r:id="rId32"/>
    <p:sldId id="289" r:id="rId33"/>
    <p:sldId id="295" r:id="rId34"/>
    <p:sldId id="291" r:id="rId35"/>
    <p:sldId id="297" r:id="rId36"/>
    <p:sldId id="298" r:id="rId37"/>
    <p:sldId id="300" r:id="rId38"/>
    <p:sldId id="335"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299"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4" autoAdjust="0"/>
    <p:restoredTop sz="98387" autoAdjust="0"/>
  </p:normalViewPr>
  <p:slideViewPr>
    <p:cSldViewPr snapToGrid="0" snapToObjects="1">
      <p:cViewPr>
        <p:scale>
          <a:sx n="100" d="100"/>
          <a:sy n="100" d="100"/>
        </p:scale>
        <p:origin x="-1488"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B9BBD-267A-2449-8D64-C84830CFF916}"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9730AFA8-4E9C-0548-B04F-9EBCDF7BB5C7}">
      <dgm:prSet phldrT="[Text]"/>
      <dgm:spPr/>
      <dgm:t>
        <a:bodyPr/>
        <a:lstStyle/>
        <a:p>
          <a:r>
            <a:rPr lang="en-US" dirty="0" smtClean="0"/>
            <a:t>Robustness</a:t>
          </a:r>
          <a:endParaRPr lang="en-US" dirty="0"/>
        </a:p>
      </dgm:t>
    </dgm:pt>
    <dgm:pt modelId="{A27B989B-CE00-D64E-B61B-F8EFC28F7B76}" type="parTrans" cxnId="{E1720D28-02DE-9A4C-83B2-9B00FFE2DF88}">
      <dgm:prSet/>
      <dgm:spPr/>
      <dgm:t>
        <a:bodyPr/>
        <a:lstStyle/>
        <a:p>
          <a:endParaRPr lang="en-US"/>
        </a:p>
      </dgm:t>
    </dgm:pt>
    <dgm:pt modelId="{43F6FC17-4F98-0B43-B7BE-731EC0602213}" type="sibTrans" cxnId="{E1720D28-02DE-9A4C-83B2-9B00FFE2DF88}">
      <dgm:prSet/>
      <dgm:spPr/>
      <dgm:t>
        <a:bodyPr/>
        <a:lstStyle/>
        <a:p>
          <a:endParaRPr lang="en-US"/>
        </a:p>
      </dgm:t>
    </dgm:pt>
    <dgm:pt modelId="{F91DA495-4186-E145-AE2C-821FCBD6A4C1}">
      <dgm:prSet phldrT="[Text]"/>
      <dgm:spPr/>
      <dgm:t>
        <a:bodyPr/>
        <a:lstStyle/>
        <a:p>
          <a:r>
            <a:rPr lang="en-US" dirty="0" smtClean="0"/>
            <a:t>Software Downtime</a:t>
          </a:r>
          <a:endParaRPr lang="en-US" dirty="0"/>
        </a:p>
      </dgm:t>
    </dgm:pt>
    <dgm:pt modelId="{3695694C-9458-2946-9665-6F88F9A94914}" type="parTrans" cxnId="{FFE0816B-C116-314A-83CB-05867F30684E}">
      <dgm:prSet/>
      <dgm:spPr/>
      <dgm:t>
        <a:bodyPr/>
        <a:lstStyle/>
        <a:p>
          <a:endParaRPr lang="en-US"/>
        </a:p>
      </dgm:t>
    </dgm:pt>
    <dgm:pt modelId="{DB67A66F-1023-0A40-BF9E-59028918565F}" type="sibTrans" cxnId="{FFE0816B-C116-314A-83CB-05867F30684E}">
      <dgm:prSet/>
      <dgm:spPr/>
      <dgm:t>
        <a:bodyPr/>
        <a:lstStyle/>
        <a:p>
          <a:endParaRPr lang="en-US"/>
        </a:p>
      </dgm:t>
    </dgm:pt>
    <dgm:pt modelId="{8D285BD5-F203-DF4E-B8CA-88E97B014DE8}">
      <dgm:prSet phldrT="[Text]"/>
      <dgm:spPr/>
      <dgm:t>
        <a:bodyPr/>
        <a:lstStyle/>
        <a:p>
          <a:r>
            <a:rPr lang="en-US" dirty="0" smtClean="0"/>
            <a:t>Restore Speed</a:t>
          </a:r>
          <a:endParaRPr lang="en-US" dirty="0"/>
        </a:p>
      </dgm:t>
    </dgm:pt>
    <dgm:pt modelId="{AB4FF85B-C518-5B49-8AEE-F3D47F4B7187}" type="parTrans" cxnId="{AE682FEB-55F5-5049-B979-1372D3882BFD}">
      <dgm:prSet/>
      <dgm:spPr/>
      <dgm:t>
        <a:bodyPr/>
        <a:lstStyle/>
        <a:p>
          <a:endParaRPr lang="en-US"/>
        </a:p>
      </dgm:t>
    </dgm:pt>
    <dgm:pt modelId="{6001B875-79CD-F644-AD90-1B045F4CC1F6}" type="sibTrans" cxnId="{AE682FEB-55F5-5049-B979-1372D3882BFD}">
      <dgm:prSet/>
      <dgm:spPr/>
      <dgm:t>
        <a:bodyPr/>
        <a:lstStyle/>
        <a:p>
          <a:endParaRPr lang="en-US"/>
        </a:p>
      </dgm:t>
    </dgm:pt>
    <dgm:pt modelId="{E01B4E69-9B09-154B-91FA-6E1890CEB8CB}">
      <dgm:prSet phldrT="[Text]"/>
      <dgm:spPr/>
      <dgm:t>
        <a:bodyPr/>
        <a:lstStyle/>
        <a:p>
          <a:r>
            <a:rPr lang="en-US" b="1" dirty="0" smtClean="0">
              <a:solidFill>
                <a:srgbClr val="000000"/>
              </a:solidFill>
            </a:rPr>
            <a:t>Testability</a:t>
          </a:r>
          <a:endParaRPr lang="en-US" b="1" dirty="0">
            <a:solidFill>
              <a:srgbClr val="000000"/>
            </a:solidFill>
          </a:endParaRPr>
        </a:p>
      </dgm:t>
    </dgm:pt>
    <dgm:pt modelId="{1CF30BDA-4043-6549-9FBF-58A15469C9A3}" type="parTrans" cxnId="{224B8531-5DDA-7349-A519-F2D8094D3946}">
      <dgm:prSet/>
      <dgm:spPr/>
      <dgm:t>
        <a:bodyPr/>
        <a:lstStyle/>
        <a:p>
          <a:endParaRPr lang="en-US"/>
        </a:p>
      </dgm:t>
    </dgm:pt>
    <dgm:pt modelId="{A7A99520-23D8-E64B-9596-01C714FB3EC6}" type="sibTrans" cxnId="{224B8531-5DDA-7349-A519-F2D8094D3946}">
      <dgm:prSet/>
      <dgm:spPr/>
      <dgm:t>
        <a:bodyPr/>
        <a:lstStyle/>
        <a:p>
          <a:endParaRPr lang="en-US"/>
        </a:p>
      </dgm:t>
    </dgm:pt>
    <dgm:pt modelId="{80DDCDA7-35E2-CD49-B2A5-83331D50D9C1}">
      <dgm:prSet phldrT="[Text]"/>
      <dgm:spPr/>
      <dgm:t>
        <a:bodyPr/>
        <a:lstStyle/>
        <a:p>
          <a:r>
            <a:rPr lang="en-US" dirty="0" smtClean="0"/>
            <a:t>Fault Prevention Capability</a:t>
          </a:r>
          <a:endParaRPr lang="en-US" dirty="0"/>
        </a:p>
      </dgm:t>
    </dgm:pt>
    <dgm:pt modelId="{677285A0-F330-F641-BA52-D726872FCAE3}" type="parTrans" cxnId="{1AADBB7E-68A5-3541-8A44-1F160CBC471D}">
      <dgm:prSet/>
      <dgm:spPr/>
      <dgm:t>
        <a:bodyPr/>
        <a:lstStyle/>
        <a:p>
          <a:endParaRPr lang="en-US"/>
        </a:p>
      </dgm:t>
    </dgm:pt>
    <dgm:pt modelId="{E8C3648D-1D43-274C-AC1F-262FD426ACD7}" type="sibTrans" cxnId="{1AADBB7E-68A5-3541-8A44-1F160CBC471D}">
      <dgm:prSet/>
      <dgm:spPr/>
      <dgm:t>
        <a:bodyPr/>
        <a:lstStyle/>
        <a:p>
          <a:endParaRPr lang="en-US"/>
        </a:p>
      </dgm:t>
    </dgm:pt>
    <dgm:pt modelId="{9830771A-6AE7-0247-8D08-2FB27C57B201}">
      <dgm:prSet phldrT="[Text]"/>
      <dgm:spPr/>
      <dgm:t>
        <a:bodyPr/>
        <a:lstStyle/>
        <a:p>
          <a:r>
            <a:rPr lang="en-US" dirty="0" smtClean="0"/>
            <a:t>Fault Isolation Capability</a:t>
          </a:r>
          <a:endParaRPr lang="en-US" dirty="0"/>
        </a:p>
      </dgm:t>
    </dgm:pt>
    <dgm:pt modelId="{8643F273-796F-2045-9089-8A475213AEE7}" type="parTrans" cxnId="{969C88F1-C605-AE40-BAE0-061D13B92789}">
      <dgm:prSet/>
      <dgm:spPr/>
      <dgm:t>
        <a:bodyPr/>
        <a:lstStyle/>
        <a:p>
          <a:endParaRPr lang="en-US"/>
        </a:p>
      </dgm:t>
    </dgm:pt>
    <dgm:pt modelId="{EB0004F2-8F39-764C-8184-0B1AF9ACFFA5}" type="sibTrans" cxnId="{969C88F1-C605-AE40-BAE0-061D13B92789}">
      <dgm:prSet/>
      <dgm:spPr/>
      <dgm:t>
        <a:bodyPr/>
        <a:lstStyle/>
        <a:p>
          <a:endParaRPr lang="en-US"/>
        </a:p>
      </dgm:t>
    </dgm:pt>
    <dgm:pt modelId="{77A16199-E707-DC4A-97DE-E93BE368BF54}">
      <dgm:prSet phldrT="[Text]"/>
      <dgm:spPr/>
      <dgm:t>
        <a:bodyPr/>
        <a:lstStyle/>
        <a:p>
          <a:r>
            <a:rPr lang="en-US" dirty="0" smtClean="0"/>
            <a:t>Fault Analysis Capability</a:t>
          </a:r>
          <a:endParaRPr lang="en-US" dirty="0"/>
        </a:p>
      </dgm:t>
    </dgm:pt>
    <dgm:pt modelId="{7CEF7CC1-8AFE-724A-B8EE-7E47B3B5E2AC}" type="parTrans" cxnId="{439663B3-B181-7C46-AFE2-B619FE7D8B8E}">
      <dgm:prSet/>
      <dgm:spPr/>
      <dgm:t>
        <a:bodyPr/>
        <a:lstStyle/>
        <a:p>
          <a:endParaRPr lang="en-US"/>
        </a:p>
      </dgm:t>
    </dgm:pt>
    <dgm:pt modelId="{1A165023-969C-E848-8409-D7AB8F8BF528}" type="sibTrans" cxnId="{439663B3-B181-7C46-AFE2-B619FE7D8B8E}">
      <dgm:prSet/>
      <dgm:spPr/>
      <dgm:t>
        <a:bodyPr/>
        <a:lstStyle/>
        <a:p>
          <a:endParaRPr lang="en-US"/>
        </a:p>
      </dgm:t>
    </dgm:pt>
    <dgm:pt modelId="{5F6EF67C-C3F4-D14C-BE25-C53155CB51B5}">
      <dgm:prSet phldrT="[Text]"/>
      <dgm:spPr/>
      <dgm:t>
        <a:bodyPr/>
        <a:lstStyle/>
        <a:p>
          <a:r>
            <a:rPr lang="en-US" dirty="0" smtClean="0"/>
            <a:t>Hardware Debugging Capability </a:t>
          </a:r>
          <a:endParaRPr lang="en-US" dirty="0"/>
        </a:p>
      </dgm:t>
    </dgm:pt>
    <dgm:pt modelId="{56CE2896-8C82-434E-B1E0-3886D4CDD887}" type="parTrans" cxnId="{19E6D759-96CD-C144-A768-DD15E97C2DB7}">
      <dgm:prSet/>
      <dgm:spPr/>
      <dgm:t>
        <a:bodyPr/>
        <a:lstStyle/>
        <a:p>
          <a:endParaRPr lang="en-US"/>
        </a:p>
      </dgm:t>
    </dgm:pt>
    <dgm:pt modelId="{E963E012-604E-0F4B-A176-7DD58E51F0C8}" type="sibTrans" cxnId="{19E6D759-96CD-C144-A768-DD15E97C2DB7}">
      <dgm:prSet/>
      <dgm:spPr/>
      <dgm:t>
        <a:bodyPr/>
        <a:lstStyle/>
        <a:p>
          <a:endParaRPr lang="en-US"/>
        </a:p>
      </dgm:t>
    </dgm:pt>
    <dgm:pt modelId="{B0EA7B92-B051-6247-88AD-E424495EC038}" type="pres">
      <dgm:prSet presAssocID="{BC3B9BBD-267A-2449-8D64-C84830CFF916}" presName="cycle" presStyleCnt="0">
        <dgm:presLayoutVars>
          <dgm:chMax val="1"/>
          <dgm:dir/>
          <dgm:animLvl val="ctr"/>
          <dgm:resizeHandles val="exact"/>
        </dgm:presLayoutVars>
      </dgm:prSet>
      <dgm:spPr/>
      <dgm:t>
        <a:bodyPr/>
        <a:lstStyle/>
        <a:p>
          <a:endParaRPr lang="en-US"/>
        </a:p>
      </dgm:t>
    </dgm:pt>
    <dgm:pt modelId="{FA68EC97-4BD5-134A-9BA4-7B4DA769DE32}" type="pres">
      <dgm:prSet presAssocID="{9730AFA8-4E9C-0548-B04F-9EBCDF7BB5C7}" presName="centerShape" presStyleLbl="node0" presStyleIdx="0" presStyleCnt="1"/>
      <dgm:spPr/>
      <dgm:t>
        <a:bodyPr/>
        <a:lstStyle/>
        <a:p>
          <a:endParaRPr lang="en-US"/>
        </a:p>
      </dgm:t>
    </dgm:pt>
    <dgm:pt modelId="{083F9867-E62D-9845-A642-41607EC43248}" type="pres">
      <dgm:prSet presAssocID="{3695694C-9458-2946-9665-6F88F9A94914}" presName="parTrans" presStyleLbl="bgSibTrans2D1" presStyleIdx="0" presStyleCnt="7"/>
      <dgm:spPr/>
      <dgm:t>
        <a:bodyPr/>
        <a:lstStyle/>
        <a:p>
          <a:endParaRPr lang="en-US"/>
        </a:p>
      </dgm:t>
    </dgm:pt>
    <dgm:pt modelId="{AFEC9219-A684-D744-83DD-99D6D3899DD9}" type="pres">
      <dgm:prSet presAssocID="{F91DA495-4186-E145-AE2C-821FCBD6A4C1}" presName="node" presStyleLbl="node1" presStyleIdx="0" presStyleCnt="7">
        <dgm:presLayoutVars>
          <dgm:bulletEnabled val="1"/>
        </dgm:presLayoutVars>
      </dgm:prSet>
      <dgm:spPr/>
      <dgm:t>
        <a:bodyPr/>
        <a:lstStyle/>
        <a:p>
          <a:endParaRPr lang="en-US"/>
        </a:p>
      </dgm:t>
    </dgm:pt>
    <dgm:pt modelId="{01C6AEE5-4273-DF45-B636-C956149CABD6}" type="pres">
      <dgm:prSet presAssocID="{AB4FF85B-C518-5B49-8AEE-F3D47F4B7187}" presName="parTrans" presStyleLbl="bgSibTrans2D1" presStyleIdx="1" presStyleCnt="7"/>
      <dgm:spPr/>
      <dgm:t>
        <a:bodyPr/>
        <a:lstStyle/>
        <a:p>
          <a:endParaRPr lang="en-US"/>
        </a:p>
      </dgm:t>
    </dgm:pt>
    <dgm:pt modelId="{8479DAAE-762F-D04F-BCE5-3553A3A7C365}" type="pres">
      <dgm:prSet presAssocID="{8D285BD5-F203-DF4E-B8CA-88E97B014DE8}" presName="node" presStyleLbl="node1" presStyleIdx="1" presStyleCnt="7">
        <dgm:presLayoutVars>
          <dgm:bulletEnabled val="1"/>
        </dgm:presLayoutVars>
      </dgm:prSet>
      <dgm:spPr/>
      <dgm:t>
        <a:bodyPr/>
        <a:lstStyle/>
        <a:p>
          <a:endParaRPr lang="en-US"/>
        </a:p>
      </dgm:t>
    </dgm:pt>
    <dgm:pt modelId="{1E3E33B1-E62F-2D4D-BCD8-7AB17955F261}" type="pres">
      <dgm:prSet presAssocID="{1CF30BDA-4043-6549-9FBF-58A15469C9A3}" presName="parTrans" presStyleLbl="bgSibTrans2D1" presStyleIdx="2" presStyleCnt="7"/>
      <dgm:spPr/>
      <dgm:t>
        <a:bodyPr/>
        <a:lstStyle/>
        <a:p>
          <a:endParaRPr lang="en-US"/>
        </a:p>
      </dgm:t>
    </dgm:pt>
    <dgm:pt modelId="{303BAD8C-C357-7445-BB00-A7CBBFFDE650}" type="pres">
      <dgm:prSet presAssocID="{E01B4E69-9B09-154B-91FA-6E1890CEB8CB}" presName="node" presStyleLbl="node1" presStyleIdx="2" presStyleCnt="7">
        <dgm:presLayoutVars>
          <dgm:bulletEnabled val="1"/>
        </dgm:presLayoutVars>
      </dgm:prSet>
      <dgm:spPr/>
      <dgm:t>
        <a:bodyPr/>
        <a:lstStyle/>
        <a:p>
          <a:endParaRPr lang="en-US"/>
        </a:p>
      </dgm:t>
    </dgm:pt>
    <dgm:pt modelId="{98C3D463-5A42-8943-90B5-3A45B84542FC}" type="pres">
      <dgm:prSet presAssocID="{677285A0-F330-F641-BA52-D726872FCAE3}" presName="parTrans" presStyleLbl="bgSibTrans2D1" presStyleIdx="3" presStyleCnt="7"/>
      <dgm:spPr/>
      <dgm:t>
        <a:bodyPr/>
        <a:lstStyle/>
        <a:p>
          <a:endParaRPr lang="en-US"/>
        </a:p>
      </dgm:t>
    </dgm:pt>
    <dgm:pt modelId="{99897A2C-DB77-744A-8E2C-01606D172649}" type="pres">
      <dgm:prSet presAssocID="{80DDCDA7-35E2-CD49-B2A5-83331D50D9C1}" presName="node" presStyleLbl="node1" presStyleIdx="3" presStyleCnt="7">
        <dgm:presLayoutVars>
          <dgm:bulletEnabled val="1"/>
        </dgm:presLayoutVars>
      </dgm:prSet>
      <dgm:spPr/>
      <dgm:t>
        <a:bodyPr/>
        <a:lstStyle/>
        <a:p>
          <a:endParaRPr lang="en-US"/>
        </a:p>
      </dgm:t>
    </dgm:pt>
    <dgm:pt modelId="{95AFAEC7-8E86-294D-991C-092472F7CFD5}" type="pres">
      <dgm:prSet presAssocID="{8643F273-796F-2045-9089-8A475213AEE7}" presName="parTrans" presStyleLbl="bgSibTrans2D1" presStyleIdx="4" presStyleCnt="7"/>
      <dgm:spPr/>
      <dgm:t>
        <a:bodyPr/>
        <a:lstStyle/>
        <a:p>
          <a:endParaRPr lang="en-US"/>
        </a:p>
      </dgm:t>
    </dgm:pt>
    <dgm:pt modelId="{B85B6E2B-A04F-254C-8241-9716340CC0C8}" type="pres">
      <dgm:prSet presAssocID="{9830771A-6AE7-0247-8D08-2FB27C57B201}" presName="node" presStyleLbl="node1" presStyleIdx="4" presStyleCnt="7">
        <dgm:presLayoutVars>
          <dgm:bulletEnabled val="1"/>
        </dgm:presLayoutVars>
      </dgm:prSet>
      <dgm:spPr/>
      <dgm:t>
        <a:bodyPr/>
        <a:lstStyle/>
        <a:p>
          <a:endParaRPr lang="en-US"/>
        </a:p>
      </dgm:t>
    </dgm:pt>
    <dgm:pt modelId="{209ACF13-6982-A14C-AFDA-3EACA4F7254D}" type="pres">
      <dgm:prSet presAssocID="{7CEF7CC1-8AFE-724A-B8EE-7E47B3B5E2AC}" presName="parTrans" presStyleLbl="bgSibTrans2D1" presStyleIdx="5" presStyleCnt="7"/>
      <dgm:spPr/>
      <dgm:t>
        <a:bodyPr/>
        <a:lstStyle/>
        <a:p>
          <a:endParaRPr lang="en-US"/>
        </a:p>
      </dgm:t>
    </dgm:pt>
    <dgm:pt modelId="{7D4BE5E8-EB73-F14F-A4E2-AA9D5CBF28B4}" type="pres">
      <dgm:prSet presAssocID="{77A16199-E707-DC4A-97DE-E93BE368BF54}" presName="node" presStyleLbl="node1" presStyleIdx="5" presStyleCnt="7">
        <dgm:presLayoutVars>
          <dgm:bulletEnabled val="1"/>
        </dgm:presLayoutVars>
      </dgm:prSet>
      <dgm:spPr/>
      <dgm:t>
        <a:bodyPr/>
        <a:lstStyle/>
        <a:p>
          <a:endParaRPr lang="en-US"/>
        </a:p>
      </dgm:t>
    </dgm:pt>
    <dgm:pt modelId="{54E93FCC-A3B6-F646-99EC-A4379FC52827}" type="pres">
      <dgm:prSet presAssocID="{56CE2896-8C82-434E-B1E0-3886D4CDD887}" presName="parTrans" presStyleLbl="bgSibTrans2D1" presStyleIdx="6" presStyleCnt="7"/>
      <dgm:spPr/>
      <dgm:t>
        <a:bodyPr/>
        <a:lstStyle/>
        <a:p>
          <a:endParaRPr lang="en-US"/>
        </a:p>
      </dgm:t>
    </dgm:pt>
    <dgm:pt modelId="{A4F2FEB6-8A9D-204C-ACC8-71D14DA4977A}" type="pres">
      <dgm:prSet presAssocID="{5F6EF67C-C3F4-D14C-BE25-C53155CB51B5}" presName="node" presStyleLbl="node1" presStyleIdx="6" presStyleCnt="7">
        <dgm:presLayoutVars>
          <dgm:bulletEnabled val="1"/>
        </dgm:presLayoutVars>
      </dgm:prSet>
      <dgm:spPr/>
      <dgm:t>
        <a:bodyPr/>
        <a:lstStyle/>
        <a:p>
          <a:endParaRPr lang="en-US"/>
        </a:p>
      </dgm:t>
    </dgm:pt>
  </dgm:ptLst>
  <dgm:cxnLst>
    <dgm:cxn modelId="{E1720D28-02DE-9A4C-83B2-9B00FFE2DF88}" srcId="{BC3B9BBD-267A-2449-8D64-C84830CFF916}" destId="{9730AFA8-4E9C-0548-B04F-9EBCDF7BB5C7}" srcOrd="0" destOrd="0" parTransId="{A27B989B-CE00-D64E-B61B-F8EFC28F7B76}" sibTransId="{43F6FC17-4F98-0B43-B7BE-731EC0602213}"/>
    <dgm:cxn modelId="{173B72C2-50E6-D34D-BA18-2D66B9AFC5E0}" type="presOf" srcId="{9730AFA8-4E9C-0548-B04F-9EBCDF7BB5C7}" destId="{FA68EC97-4BD5-134A-9BA4-7B4DA769DE32}" srcOrd="0" destOrd="0" presId="urn:microsoft.com/office/officeart/2005/8/layout/radial4"/>
    <dgm:cxn modelId="{224B8531-5DDA-7349-A519-F2D8094D3946}" srcId="{9730AFA8-4E9C-0548-B04F-9EBCDF7BB5C7}" destId="{E01B4E69-9B09-154B-91FA-6E1890CEB8CB}" srcOrd="2" destOrd="0" parTransId="{1CF30BDA-4043-6549-9FBF-58A15469C9A3}" sibTransId="{A7A99520-23D8-E64B-9596-01C714FB3EC6}"/>
    <dgm:cxn modelId="{98F7B04C-4398-5F4B-B116-DAA646CB648E}" type="presOf" srcId="{77A16199-E707-DC4A-97DE-E93BE368BF54}" destId="{7D4BE5E8-EB73-F14F-A4E2-AA9D5CBF28B4}" srcOrd="0" destOrd="0" presId="urn:microsoft.com/office/officeart/2005/8/layout/radial4"/>
    <dgm:cxn modelId="{B779772B-B6C2-E344-B39C-DE69CB7E0559}" type="presOf" srcId="{F91DA495-4186-E145-AE2C-821FCBD6A4C1}" destId="{AFEC9219-A684-D744-83DD-99D6D3899DD9}" srcOrd="0" destOrd="0" presId="urn:microsoft.com/office/officeart/2005/8/layout/radial4"/>
    <dgm:cxn modelId="{D49A4964-75DD-FE41-B160-8EC4F4ADE8CF}" type="presOf" srcId="{56CE2896-8C82-434E-B1E0-3886D4CDD887}" destId="{54E93FCC-A3B6-F646-99EC-A4379FC52827}" srcOrd="0" destOrd="0" presId="urn:microsoft.com/office/officeart/2005/8/layout/radial4"/>
    <dgm:cxn modelId="{AE682FEB-55F5-5049-B979-1372D3882BFD}" srcId="{9730AFA8-4E9C-0548-B04F-9EBCDF7BB5C7}" destId="{8D285BD5-F203-DF4E-B8CA-88E97B014DE8}" srcOrd="1" destOrd="0" parTransId="{AB4FF85B-C518-5B49-8AEE-F3D47F4B7187}" sibTransId="{6001B875-79CD-F644-AD90-1B045F4CC1F6}"/>
    <dgm:cxn modelId="{06E130CD-5555-3543-BF58-DF1DA56956C6}" type="presOf" srcId="{677285A0-F330-F641-BA52-D726872FCAE3}" destId="{98C3D463-5A42-8943-90B5-3A45B84542FC}" srcOrd="0" destOrd="0" presId="urn:microsoft.com/office/officeart/2005/8/layout/radial4"/>
    <dgm:cxn modelId="{FFE0816B-C116-314A-83CB-05867F30684E}" srcId="{9730AFA8-4E9C-0548-B04F-9EBCDF7BB5C7}" destId="{F91DA495-4186-E145-AE2C-821FCBD6A4C1}" srcOrd="0" destOrd="0" parTransId="{3695694C-9458-2946-9665-6F88F9A94914}" sibTransId="{DB67A66F-1023-0A40-BF9E-59028918565F}"/>
    <dgm:cxn modelId="{B05E5AE7-C08E-8445-B016-237C97DD63DB}" type="presOf" srcId="{8D285BD5-F203-DF4E-B8CA-88E97B014DE8}" destId="{8479DAAE-762F-D04F-BCE5-3553A3A7C365}" srcOrd="0" destOrd="0" presId="urn:microsoft.com/office/officeart/2005/8/layout/radial4"/>
    <dgm:cxn modelId="{B7F0084B-9057-E14C-B5A6-5419C8B78BF1}" type="presOf" srcId="{80DDCDA7-35E2-CD49-B2A5-83331D50D9C1}" destId="{99897A2C-DB77-744A-8E2C-01606D172649}" srcOrd="0" destOrd="0" presId="urn:microsoft.com/office/officeart/2005/8/layout/radial4"/>
    <dgm:cxn modelId="{0D088167-44E6-EC4A-B7D7-AB07709E9234}" type="presOf" srcId="{5F6EF67C-C3F4-D14C-BE25-C53155CB51B5}" destId="{A4F2FEB6-8A9D-204C-ACC8-71D14DA4977A}" srcOrd="0" destOrd="0" presId="urn:microsoft.com/office/officeart/2005/8/layout/radial4"/>
    <dgm:cxn modelId="{439663B3-B181-7C46-AFE2-B619FE7D8B8E}" srcId="{9730AFA8-4E9C-0548-B04F-9EBCDF7BB5C7}" destId="{77A16199-E707-DC4A-97DE-E93BE368BF54}" srcOrd="5" destOrd="0" parTransId="{7CEF7CC1-8AFE-724A-B8EE-7E47B3B5E2AC}" sibTransId="{1A165023-969C-E848-8409-D7AB8F8BF528}"/>
    <dgm:cxn modelId="{1AADBB7E-68A5-3541-8A44-1F160CBC471D}" srcId="{9730AFA8-4E9C-0548-B04F-9EBCDF7BB5C7}" destId="{80DDCDA7-35E2-CD49-B2A5-83331D50D9C1}" srcOrd="3" destOrd="0" parTransId="{677285A0-F330-F641-BA52-D726872FCAE3}" sibTransId="{E8C3648D-1D43-274C-AC1F-262FD426ACD7}"/>
    <dgm:cxn modelId="{19E6D759-96CD-C144-A768-DD15E97C2DB7}" srcId="{9730AFA8-4E9C-0548-B04F-9EBCDF7BB5C7}" destId="{5F6EF67C-C3F4-D14C-BE25-C53155CB51B5}" srcOrd="6" destOrd="0" parTransId="{56CE2896-8C82-434E-B1E0-3886D4CDD887}" sibTransId="{E963E012-604E-0F4B-A176-7DD58E51F0C8}"/>
    <dgm:cxn modelId="{78D10F33-95FD-1E49-AD81-98E27E3CB2E7}" type="presOf" srcId="{9830771A-6AE7-0247-8D08-2FB27C57B201}" destId="{B85B6E2B-A04F-254C-8241-9716340CC0C8}" srcOrd="0" destOrd="0" presId="urn:microsoft.com/office/officeart/2005/8/layout/radial4"/>
    <dgm:cxn modelId="{031C85F7-A84B-9947-A427-138774A4082C}" type="presOf" srcId="{AB4FF85B-C518-5B49-8AEE-F3D47F4B7187}" destId="{01C6AEE5-4273-DF45-B636-C956149CABD6}" srcOrd="0" destOrd="0" presId="urn:microsoft.com/office/officeart/2005/8/layout/radial4"/>
    <dgm:cxn modelId="{F47D8996-5FF5-6642-AA8F-0F0B5EC6E094}" type="presOf" srcId="{7CEF7CC1-8AFE-724A-B8EE-7E47B3B5E2AC}" destId="{209ACF13-6982-A14C-AFDA-3EACA4F7254D}" srcOrd="0" destOrd="0" presId="urn:microsoft.com/office/officeart/2005/8/layout/radial4"/>
    <dgm:cxn modelId="{BBD97970-4939-AD4B-83AB-CC444A1E02C3}" type="presOf" srcId="{3695694C-9458-2946-9665-6F88F9A94914}" destId="{083F9867-E62D-9845-A642-41607EC43248}" srcOrd="0" destOrd="0" presId="urn:microsoft.com/office/officeart/2005/8/layout/radial4"/>
    <dgm:cxn modelId="{C390B272-3F56-C847-893E-8C8B8CAD3FCE}" type="presOf" srcId="{BC3B9BBD-267A-2449-8D64-C84830CFF916}" destId="{B0EA7B92-B051-6247-88AD-E424495EC038}" srcOrd="0" destOrd="0" presId="urn:microsoft.com/office/officeart/2005/8/layout/radial4"/>
    <dgm:cxn modelId="{5BEA7C24-F4F9-1542-8E4A-909E43886038}" type="presOf" srcId="{1CF30BDA-4043-6549-9FBF-58A15469C9A3}" destId="{1E3E33B1-E62F-2D4D-BCD8-7AB17955F261}" srcOrd="0" destOrd="0" presId="urn:microsoft.com/office/officeart/2005/8/layout/radial4"/>
    <dgm:cxn modelId="{8E9ED819-3923-3D41-9ACD-4EA7E6A05994}" type="presOf" srcId="{8643F273-796F-2045-9089-8A475213AEE7}" destId="{95AFAEC7-8E86-294D-991C-092472F7CFD5}" srcOrd="0" destOrd="0" presId="urn:microsoft.com/office/officeart/2005/8/layout/radial4"/>
    <dgm:cxn modelId="{3583A978-7601-6147-BF93-B35482AB868A}" type="presOf" srcId="{E01B4E69-9B09-154B-91FA-6E1890CEB8CB}" destId="{303BAD8C-C357-7445-BB00-A7CBBFFDE650}" srcOrd="0" destOrd="0" presId="urn:microsoft.com/office/officeart/2005/8/layout/radial4"/>
    <dgm:cxn modelId="{969C88F1-C605-AE40-BAE0-061D13B92789}" srcId="{9730AFA8-4E9C-0548-B04F-9EBCDF7BB5C7}" destId="{9830771A-6AE7-0247-8D08-2FB27C57B201}" srcOrd="4" destOrd="0" parTransId="{8643F273-796F-2045-9089-8A475213AEE7}" sibTransId="{EB0004F2-8F39-764C-8184-0B1AF9ACFFA5}"/>
    <dgm:cxn modelId="{DBFD6407-5A3E-5E41-851B-31C5472BB30B}" type="presParOf" srcId="{B0EA7B92-B051-6247-88AD-E424495EC038}" destId="{FA68EC97-4BD5-134A-9BA4-7B4DA769DE32}" srcOrd="0" destOrd="0" presId="urn:microsoft.com/office/officeart/2005/8/layout/radial4"/>
    <dgm:cxn modelId="{DE96A835-5CC0-4E45-9F66-2FDEE0794800}" type="presParOf" srcId="{B0EA7B92-B051-6247-88AD-E424495EC038}" destId="{083F9867-E62D-9845-A642-41607EC43248}" srcOrd="1" destOrd="0" presId="urn:microsoft.com/office/officeart/2005/8/layout/radial4"/>
    <dgm:cxn modelId="{620063F2-6EA2-D646-8F90-B8AE3C767D9B}" type="presParOf" srcId="{B0EA7B92-B051-6247-88AD-E424495EC038}" destId="{AFEC9219-A684-D744-83DD-99D6D3899DD9}" srcOrd="2" destOrd="0" presId="urn:microsoft.com/office/officeart/2005/8/layout/radial4"/>
    <dgm:cxn modelId="{D28CD607-6A2B-1348-87DA-8921CAAA3443}" type="presParOf" srcId="{B0EA7B92-B051-6247-88AD-E424495EC038}" destId="{01C6AEE5-4273-DF45-B636-C956149CABD6}" srcOrd="3" destOrd="0" presId="urn:microsoft.com/office/officeart/2005/8/layout/radial4"/>
    <dgm:cxn modelId="{C97E5135-FB38-344A-A667-439AEDFE2460}" type="presParOf" srcId="{B0EA7B92-B051-6247-88AD-E424495EC038}" destId="{8479DAAE-762F-D04F-BCE5-3553A3A7C365}" srcOrd="4" destOrd="0" presId="urn:microsoft.com/office/officeart/2005/8/layout/radial4"/>
    <dgm:cxn modelId="{F917275D-944B-4D46-B3EB-731C8139AA1E}" type="presParOf" srcId="{B0EA7B92-B051-6247-88AD-E424495EC038}" destId="{1E3E33B1-E62F-2D4D-BCD8-7AB17955F261}" srcOrd="5" destOrd="0" presId="urn:microsoft.com/office/officeart/2005/8/layout/radial4"/>
    <dgm:cxn modelId="{CD3826FF-75FA-EA41-A884-BA6D86BA34AA}" type="presParOf" srcId="{B0EA7B92-B051-6247-88AD-E424495EC038}" destId="{303BAD8C-C357-7445-BB00-A7CBBFFDE650}" srcOrd="6" destOrd="0" presId="urn:microsoft.com/office/officeart/2005/8/layout/radial4"/>
    <dgm:cxn modelId="{58A068F0-F85D-C34F-8C80-E37733C002D1}" type="presParOf" srcId="{B0EA7B92-B051-6247-88AD-E424495EC038}" destId="{98C3D463-5A42-8943-90B5-3A45B84542FC}" srcOrd="7" destOrd="0" presId="urn:microsoft.com/office/officeart/2005/8/layout/radial4"/>
    <dgm:cxn modelId="{9A3DE8B3-759A-2F44-BCDE-58083F55844C}" type="presParOf" srcId="{B0EA7B92-B051-6247-88AD-E424495EC038}" destId="{99897A2C-DB77-744A-8E2C-01606D172649}" srcOrd="8" destOrd="0" presId="urn:microsoft.com/office/officeart/2005/8/layout/radial4"/>
    <dgm:cxn modelId="{46EAA92B-9636-4648-ADF8-5BF4C037D48C}" type="presParOf" srcId="{B0EA7B92-B051-6247-88AD-E424495EC038}" destId="{95AFAEC7-8E86-294D-991C-092472F7CFD5}" srcOrd="9" destOrd="0" presId="urn:microsoft.com/office/officeart/2005/8/layout/radial4"/>
    <dgm:cxn modelId="{9550E403-AEAC-ED48-AF39-2C4A9A96FEA0}" type="presParOf" srcId="{B0EA7B92-B051-6247-88AD-E424495EC038}" destId="{B85B6E2B-A04F-254C-8241-9716340CC0C8}" srcOrd="10" destOrd="0" presId="urn:microsoft.com/office/officeart/2005/8/layout/radial4"/>
    <dgm:cxn modelId="{D00D98DD-2B75-BA41-B8BC-C3F1B87369B8}" type="presParOf" srcId="{B0EA7B92-B051-6247-88AD-E424495EC038}" destId="{209ACF13-6982-A14C-AFDA-3EACA4F7254D}" srcOrd="11" destOrd="0" presId="urn:microsoft.com/office/officeart/2005/8/layout/radial4"/>
    <dgm:cxn modelId="{BC698365-EFA9-B645-B9A2-1AFB0ACCAAA7}" type="presParOf" srcId="{B0EA7B92-B051-6247-88AD-E424495EC038}" destId="{7D4BE5E8-EB73-F14F-A4E2-AA9D5CBF28B4}" srcOrd="12" destOrd="0" presId="urn:microsoft.com/office/officeart/2005/8/layout/radial4"/>
    <dgm:cxn modelId="{39893B92-8CD5-A844-94B8-D6453EDE3C02}" type="presParOf" srcId="{B0EA7B92-B051-6247-88AD-E424495EC038}" destId="{54E93FCC-A3B6-F646-99EC-A4379FC52827}" srcOrd="13" destOrd="0" presId="urn:microsoft.com/office/officeart/2005/8/layout/radial4"/>
    <dgm:cxn modelId="{EE3933AD-F142-7541-B574-3D7097E64953}" type="presParOf" srcId="{B0EA7B92-B051-6247-88AD-E424495EC038}" destId="{A4F2FEB6-8A9D-204C-ACC8-71D14DA4977A}"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79C05F-2363-4C46-ADF6-5F5069394342}"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08C231F5-95FF-8944-94F8-EA9DA3E917F5}">
      <dgm:prSet/>
      <dgm:spPr/>
      <dgm:t>
        <a:bodyPr/>
        <a:lstStyle/>
        <a:p>
          <a:pPr rtl="0"/>
          <a:r>
            <a:rPr lang="en-US" b="1" dirty="0" smtClean="0"/>
            <a:t>Rich Specification</a:t>
          </a:r>
          <a:endParaRPr lang="en-US" dirty="0"/>
        </a:p>
      </dgm:t>
    </dgm:pt>
    <dgm:pt modelId="{AE7B14DC-95BF-044A-9B38-F46345E99596}" type="parTrans" cxnId="{B39E9A7D-F876-C946-A1FA-7D7F1206067C}">
      <dgm:prSet/>
      <dgm:spPr/>
      <dgm:t>
        <a:bodyPr/>
        <a:lstStyle/>
        <a:p>
          <a:endParaRPr lang="en-US"/>
        </a:p>
      </dgm:t>
    </dgm:pt>
    <dgm:pt modelId="{7293EB90-D72A-4640-B112-F1EADE5CFAEF}" type="sibTrans" cxnId="{B39E9A7D-F876-C946-A1FA-7D7F1206067C}">
      <dgm:prSet/>
      <dgm:spPr/>
      <dgm:t>
        <a:bodyPr/>
        <a:lstStyle/>
        <a:p>
          <a:endParaRPr lang="en-US"/>
        </a:p>
      </dgm:t>
    </dgm:pt>
    <dgm:pt modelId="{23755F4C-49AD-0942-BD3F-BF94E4548C28}">
      <dgm:prSet/>
      <dgm:spPr/>
      <dgm:t>
        <a:bodyPr/>
        <a:lstStyle/>
        <a:p>
          <a:pPr rtl="0"/>
          <a:r>
            <a:rPr lang="en-US" b="1" dirty="0" smtClean="0"/>
            <a:t>Background</a:t>
          </a:r>
          <a:endParaRPr lang="en-US" dirty="0"/>
        </a:p>
      </dgm:t>
    </dgm:pt>
    <dgm:pt modelId="{1A3083B9-5EDB-AD4B-9C0A-560FE1909BAD}" type="parTrans" cxnId="{2B849255-0258-AD4C-9AD1-30FB5B5F848B}">
      <dgm:prSet/>
      <dgm:spPr/>
      <dgm:t>
        <a:bodyPr/>
        <a:lstStyle/>
        <a:p>
          <a:endParaRPr lang="en-US"/>
        </a:p>
      </dgm:t>
    </dgm:pt>
    <dgm:pt modelId="{08341BB5-405E-EE46-9C4A-5036B3DBE149}" type="sibTrans" cxnId="{2B849255-0258-AD4C-9AD1-30FB5B5F848B}">
      <dgm:prSet/>
      <dgm:spPr/>
      <dgm:t>
        <a:bodyPr/>
        <a:lstStyle/>
        <a:p>
          <a:endParaRPr lang="en-US"/>
        </a:p>
      </dgm:t>
    </dgm:pt>
    <dgm:pt modelId="{85C025C2-47CB-0B4A-8960-0FFE8703509B}">
      <dgm:prSet/>
      <dgm:spPr/>
      <dgm:t>
        <a:bodyPr/>
        <a:lstStyle/>
        <a:p>
          <a:pPr rtl="0"/>
          <a:r>
            <a:rPr lang="en-US" b="1" dirty="0" smtClean="0"/>
            <a:t>Commentary</a:t>
          </a:r>
          <a:endParaRPr lang="en-US" dirty="0"/>
        </a:p>
      </dgm:t>
    </dgm:pt>
    <dgm:pt modelId="{DD589CC9-9A32-6842-8DA6-B1944DCAFCE0}" type="parTrans" cxnId="{B161F60E-2242-9949-8E2A-F8A6142B3ADE}">
      <dgm:prSet/>
      <dgm:spPr/>
      <dgm:t>
        <a:bodyPr/>
        <a:lstStyle/>
        <a:p>
          <a:endParaRPr lang="en-US"/>
        </a:p>
      </dgm:t>
    </dgm:pt>
    <dgm:pt modelId="{36DFD7B0-6DF8-D742-BBFD-C0140B80A8A6}" type="sibTrans" cxnId="{B161F60E-2242-9949-8E2A-F8A6142B3ADE}">
      <dgm:prSet/>
      <dgm:spPr/>
      <dgm:t>
        <a:bodyPr/>
        <a:lstStyle/>
        <a:p>
          <a:endParaRPr lang="en-US"/>
        </a:p>
      </dgm:t>
    </dgm:pt>
    <dgm:pt modelId="{DE6A0443-D72E-9049-86A9-AC2ACBDDB7F2}">
      <dgm:prSet/>
      <dgm:spPr/>
      <dgm:t>
        <a:bodyPr/>
        <a:lstStyle/>
        <a:p>
          <a:pPr rtl="0"/>
          <a:r>
            <a:rPr lang="en-GB" b="1" dirty="0" smtClean="0"/>
            <a:t>Core</a:t>
          </a:r>
          <a:endParaRPr lang="en-GB" b="1" dirty="0"/>
        </a:p>
      </dgm:t>
    </dgm:pt>
    <dgm:pt modelId="{1D4CABD1-B52D-4341-9FEF-B132E0390F44}" type="parTrans" cxnId="{154F3CC5-A0C6-DB47-9AFA-DC457AA01D54}">
      <dgm:prSet/>
      <dgm:spPr/>
      <dgm:t>
        <a:bodyPr/>
        <a:lstStyle/>
        <a:p>
          <a:endParaRPr lang="en-US"/>
        </a:p>
      </dgm:t>
    </dgm:pt>
    <dgm:pt modelId="{5FD4B097-225F-C84B-9188-C2CD3ADA4C5D}" type="sibTrans" cxnId="{154F3CC5-A0C6-DB47-9AFA-DC457AA01D54}">
      <dgm:prSet/>
      <dgm:spPr/>
      <dgm:t>
        <a:bodyPr/>
        <a:lstStyle/>
        <a:p>
          <a:endParaRPr lang="en-US"/>
        </a:p>
      </dgm:t>
    </dgm:pt>
    <dgm:pt modelId="{816B1BFE-6D85-D54E-9075-C68A53E11866}" type="pres">
      <dgm:prSet presAssocID="{F679C05F-2363-4C46-ADF6-5F5069394342}" presName="hierChild1" presStyleCnt="0">
        <dgm:presLayoutVars>
          <dgm:chPref val="1"/>
          <dgm:dir/>
          <dgm:animOne val="branch"/>
          <dgm:animLvl val="lvl"/>
          <dgm:resizeHandles/>
        </dgm:presLayoutVars>
      </dgm:prSet>
      <dgm:spPr/>
      <dgm:t>
        <a:bodyPr/>
        <a:lstStyle/>
        <a:p>
          <a:endParaRPr lang="en-US"/>
        </a:p>
      </dgm:t>
    </dgm:pt>
    <dgm:pt modelId="{7544D31C-1B05-ED48-B716-BFEE4C41415D}" type="pres">
      <dgm:prSet presAssocID="{08C231F5-95FF-8944-94F8-EA9DA3E917F5}" presName="hierRoot1" presStyleCnt="0"/>
      <dgm:spPr/>
    </dgm:pt>
    <dgm:pt modelId="{A5D0B12F-9139-9F41-80F1-B59F207C541C}" type="pres">
      <dgm:prSet presAssocID="{08C231F5-95FF-8944-94F8-EA9DA3E917F5}" presName="composite" presStyleCnt="0"/>
      <dgm:spPr/>
    </dgm:pt>
    <dgm:pt modelId="{8ED8C71C-762C-AF40-A370-294D1861650C}" type="pres">
      <dgm:prSet presAssocID="{08C231F5-95FF-8944-94F8-EA9DA3E917F5}" presName="background" presStyleLbl="node0" presStyleIdx="0" presStyleCnt="1"/>
      <dgm:spPr/>
    </dgm:pt>
    <dgm:pt modelId="{85345510-2B4F-B14B-B98C-983072C3BC90}" type="pres">
      <dgm:prSet presAssocID="{08C231F5-95FF-8944-94F8-EA9DA3E917F5}" presName="text" presStyleLbl="fgAcc0" presStyleIdx="0" presStyleCnt="1">
        <dgm:presLayoutVars>
          <dgm:chPref val="3"/>
        </dgm:presLayoutVars>
      </dgm:prSet>
      <dgm:spPr/>
      <dgm:t>
        <a:bodyPr/>
        <a:lstStyle/>
        <a:p>
          <a:endParaRPr lang="en-US"/>
        </a:p>
      </dgm:t>
    </dgm:pt>
    <dgm:pt modelId="{44EAB2CE-2701-F54E-9CDE-6493EB586340}" type="pres">
      <dgm:prSet presAssocID="{08C231F5-95FF-8944-94F8-EA9DA3E917F5}" presName="hierChild2" presStyleCnt="0"/>
      <dgm:spPr/>
    </dgm:pt>
    <dgm:pt modelId="{AC44F9A2-8E7C-E24D-BE61-3B80F86D004A}" type="pres">
      <dgm:prSet presAssocID="{1A3083B9-5EDB-AD4B-9C0A-560FE1909BAD}" presName="Name10" presStyleLbl="parChTrans1D2" presStyleIdx="0" presStyleCnt="3"/>
      <dgm:spPr/>
      <dgm:t>
        <a:bodyPr/>
        <a:lstStyle/>
        <a:p>
          <a:endParaRPr lang="en-US"/>
        </a:p>
      </dgm:t>
    </dgm:pt>
    <dgm:pt modelId="{FE3799AA-F697-3F47-8677-0E8D4DEB89A6}" type="pres">
      <dgm:prSet presAssocID="{23755F4C-49AD-0942-BD3F-BF94E4548C28}" presName="hierRoot2" presStyleCnt="0"/>
      <dgm:spPr/>
    </dgm:pt>
    <dgm:pt modelId="{AB06A7C9-2233-FA44-9783-DDE46870BB08}" type="pres">
      <dgm:prSet presAssocID="{23755F4C-49AD-0942-BD3F-BF94E4548C28}" presName="composite2" presStyleCnt="0"/>
      <dgm:spPr/>
    </dgm:pt>
    <dgm:pt modelId="{7B497E72-95D8-4E40-B870-697F1B5C9DC9}" type="pres">
      <dgm:prSet presAssocID="{23755F4C-49AD-0942-BD3F-BF94E4548C28}" presName="background2" presStyleLbl="node2" presStyleIdx="0" presStyleCnt="3"/>
      <dgm:spPr/>
    </dgm:pt>
    <dgm:pt modelId="{B5A810F9-4669-1449-B79D-738A4058EF35}" type="pres">
      <dgm:prSet presAssocID="{23755F4C-49AD-0942-BD3F-BF94E4548C28}" presName="text2" presStyleLbl="fgAcc2" presStyleIdx="0" presStyleCnt="3">
        <dgm:presLayoutVars>
          <dgm:chPref val="3"/>
        </dgm:presLayoutVars>
      </dgm:prSet>
      <dgm:spPr/>
      <dgm:t>
        <a:bodyPr/>
        <a:lstStyle/>
        <a:p>
          <a:endParaRPr lang="en-US"/>
        </a:p>
      </dgm:t>
    </dgm:pt>
    <dgm:pt modelId="{5B6399CA-BEE3-9445-A161-43CE782EA05F}" type="pres">
      <dgm:prSet presAssocID="{23755F4C-49AD-0942-BD3F-BF94E4548C28}" presName="hierChild3" presStyleCnt="0"/>
      <dgm:spPr/>
    </dgm:pt>
    <dgm:pt modelId="{8526B8AC-4AE7-BF40-8D9F-3C6F718EE009}" type="pres">
      <dgm:prSet presAssocID="{DD589CC9-9A32-6842-8DA6-B1944DCAFCE0}" presName="Name10" presStyleLbl="parChTrans1D2" presStyleIdx="1" presStyleCnt="3"/>
      <dgm:spPr/>
      <dgm:t>
        <a:bodyPr/>
        <a:lstStyle/>
        <a:p>
          <a:endParaRPr lang="en-US"/>
        </a:p>
      </dgm:t>
    </dgm:pt>
    <dgm:pt modelId="{6E2275D2-60BE-1143-AD71-76D7254B39C1}" type="pres">
      <dgm:prSet presAssocID="{85C025C2-47CB-0B4A-8960-0FFE8703509B}" presName="hierRoot2" presStyleCnt="0"/>
      <dgm:spPr/>
    </dgm:pt>
    <dgm:pt modelId="{D6039D53-5CDE-7142-8A48-163423AF9D0D}" type="pres">
      <dgm:prSet presAssocID="{85C025C2-47CB-0B4A-8960-0FFE8703509B}" presName="composite2" presStyleCnt="0"/>
      <dgm:spPr/>
    </dgm:pt>
    <dgm:pt modelId="{CC215DF7-DA8D-9E4B-95FD-352A58DF5924}" type="pres">
      <dgm:prSet presAssocID="{85C025C2-47CB-0B4A-8960-0FFE8703509B}" presName="background2" presStyleLbl="node2" presStyleIdx="1" presStyleCnt="3"/>
      <dgm:spPr/>
    </dgm:pt>
    <dgm:pt modelId="{0801B0A6-5F3A-A042-BD5A-0C161926BA33}" type="pres">
      <dgm:prSet presAssocID="{85C025C2-47CB-0B4A-8960-0FFE8703509B}" presName="text2" presStyleLbl="fgAcc2" presStyleIdx="1" presStyleCnt="3">
        <dgm:presLayoutVars>
          <dgm:chPref val="3"/>
        </dgm:presLayoutVars>
      </dgm:prSet>
      <dgm:spPr/>
      <dgm:t>
        <a:bodyPr/>
        <a:lstStyle/>
        <a:p>
          <a:endParaRPr lang="en-US"/>
        </a:p>
      </dgm:t>
    </dgm:pt>
    <dgm:pt modelId="{7D4E01E9-1C46-A84E-9892-3E574F20790E}" type="pres">
      <dgm:prSet presAssocID="{85C025C2-47CB-0B4A-8960-0FFE8703509B}" presName="hierChild3" presStyleCnt="0"/>
      <dgm:spPr/>
    </dgm:pt>
    <dgm:pt modelId="{E3C6D5F7-D6CD-7E47-B8FB-47AA13D33C3E}" type="pres">
      <dgm:prSet presAssocID="{1D4CABD1-B52D-4341-9FEF-B132E0390F44}" presName="Name10" presStyleLbl="parChTrans1D2" presStyleIdx="2" presStyleCnt="3"/>
      <dgm:spPr/>
      <dgm:t>
        <a:bodyPr/>
        <a:lstStyle/>
        <a:p>
          <a:endParaRPr lang="en-US"/>
        </a:p>
      </dgm:t>
    </dgm:pt>
    <dgm:pt modelId="{1C58A501-EBEC-424A-A841-E91B444DD724}" type="pres">
      <dgm:prSet presAssocID="{DE6A0443-D72E-9049-86A9-AC2ACBDDB7F2}" presName="hierRoot2" presStyleCnt="0"/>
      <dgm:spPr/>
    </dgm:pt>
    <dgm:pt modelId="{21CC939F-7447-C14C-AC63-66A49311532B}" type="pres">
      <dgm:prSet presAssocID="{DE6A0443-D72E-9049-86A9-AC2ACBDDB7F2}" presName="composite2" presStyleCnt="0"/>
      <dgm:spPr/>
    </dgm:pt>
    <dgm:pt modelId="{D47C8179-0675-4241-A406-A11FCA9800AF}" type="pres">
      <dgm:prSet presAssocID="{DE6A0443-D72E-9049-86A9-AC2ACBDDB7F2}" presName="background2" presStyleLbl="node2" presStyleIdx="2" presStyleCnt="3"/>
      <dgm:spPr/>
    </dgm:pt>
    <dgm:pt modelId="{138BB8CA-A8D3-674F-B570-683729A71C89}" type="pres">
      <dgm:prSet presAssocID="{DE6A0443-D72E-9049-86A9-AC2ACBDDB7F2}" presName="text2" presStyleLbl="fgAcc2" presStyleIdx="2" presStyleCnt="3">
        <dgm:presLayoutVars>
          <dgm:chPref val="3"/>
        </dgm:presLayoutVars>
      </dgm:prSet>
      <dgm:spPr/>
      <dgm:t>
        <a:bodyPr/>
        <a:lstStyle/>
        <a:p>
          <a:endParaRPr lang="en-US"/>
        </a:p>
      </dgm:t>
    </dgm:pt>
    <dgm:pt modelId="{B805EA3C-7142-054B-83EA-429709B5DD5B}" type="pres">
      <dgm:prSet presAssocID="{DE6A0443-D72E-9049-86A9-AC2ACBDDB7F2}" presName="hierChild3" presStyleCnt="0"/>
      <dgm:spPr/>
    </dgm:pt>
  </dgm:ptLst>
  <dgm:cxnLst>
    <dgm:cxn modelId="{DA4180C2-BB5C-2643-B4F9-8F680496EA3B}" type="presOf" srcId="{85C025C2-47CB-0B4A-8960-0FFE8703509B}" destId="{0801B0A6-5F3A-A042-BD5A-0C161926BA33}" srcOrd="0" destOrd="0" presId="urn:microsoft.com/office/officeart/2005/8/layout/hierarchy1"/>
    <dgm:cxn modelId="{B39E9A7D-F876-C946-A1FA-7D7F1206067C}" srcId="{F679C05F-2363-4C46-ADF6-5F5069394342}" destId="{08C231F5-95FF-8944-94F8-EA9DA3E917F5}" srcOrd="0" destOrd="0" parTransId="{AE7B14DC-95BF-044A-9B38-F46345E99596}" sibTransId="{7293EB90-D72A-4640-B112-F1EADE5CFAEF}"/>
    <dgm:cxn modelId="{594A22BD-6AE0-AB46-9F67-25E518E7A787}" type="presOf" srcId="{1A3083B9-5EDB-AD4B-9C0A-560FE1909BAD}" destId="{AC44F9A2-8E7C-E24D-BE61-3B80F86D004A}" srcOrd="0" destOrd="0" presId="urn:microsoft.com/office/officeart/2005/8/layout/hierarchy1"/>
    <dgm:cxn modelId="{154F3CC5-A0C6-DB47-9AFA-DC457AA01D54}" srcId="{08C231F5-95FF-8944-94F8-EA9DA3E917F5}" destId="{DE6A0443-D72E-9049-86A9-AC2ACBDDB7F2}" srcOrd="2" destOrd="0" parTransId="{1D4CABD1-B52D-4341-9FEF-B132E0390F44}" sibTransId="{5FD4B097-225F-C84B-9188-C2CD3ADA4C5D}"/>
    <dgm:cxn modelId="{4E4D3B0F-8E89-4B44-A9B4-16BC698DBD92}" type="presOf" srcId="{F679C05F-2363-4C46-ADF6-5F5069394342}" destId="{816B1BFE-6D85-D54E-9075-C68A53E11866}" srcOrd="0" destOrd="0" presId="urn:microsoft.com/office/officeart/2005/8/layout/hierarchy1"/>
    <dgm:cxn modelId="{ADDB2274-4050-D94C-B7D2-2A5C9AE4DE5A}" type="presOf" srcId="{08C231F5-95FF-8944-94F8-EA9DA3E917F5}" destId="{85345510-2B4F-B14B-B98C-983072C3BC90}" srcOrd="0" destOrd="0" presId="urn:microsoft.com/office/officeart/2005/8/layout/hierarchy1"/>
    <dgm:cxn modelId="{615990A8-5A82-7943-85B1-1E98133D5356}" type="presOf" srcId="{1D4CABD1-B52D-4341-9FEF-B132E0390F44}" destId="{E3C6D5F7-D6CD-7E47-B8FB-47AA13D33C3E}" srcOrd="0" destOrd="0" presId="urn:microsoft.com/office/officeart/2005/8/layout/hierarchy1"/>
    <dgm:cxn modelId="{2B849255-0258-AD4C-9AD1-30FB5B5F848B}" srcId="{08C231F5-95FF-8944-94F8-EA9DA3E917F5}" destId="{23755F4C-49AD-0942-BD3F-BF94E4548C28}" srcOrd="0" destOrd="0" parTransId="{1A3083B9-5EDB-AD4B-9C0A-560FE1909BAD}" sibTransId="{08341BB5-405E-EE46-9C4A-5036B3DBE149}"/>
    <dgm:cxn modelId="{178DC529-9A86-9245-96D3-64841CBEE5AC}" type="presOf" srcId="{DD589CC9-9A32-6842-8DA6-B1944DCAFCE0}" destId="{8526B8AC-4AE7-BF40-8D9F-3C6F718EE009}" srcOrd="0" destOrd="0" presId="urn:microsoft.com/office/officeart/2005/8/layout/hierarchy1"/>
    <dgm:cxn modelId="{1DE9268E-B6E2-A445-877A-CB4BD188BB98}" type="presOf" srcId="{23755F4C-49AD-0942-BD3F-BF94E4548C28}" destId="{B5A810F9-4669-1449-B79D-738A4058EF35}" srcOrd="0" destOrd="0" presId="urn:microsoft.com/office/officeart/2005/8/layout/hierarchy1"/>
    <dgm:cxn modelId="{66109331-0E27-4E46-9DB9-9F15F8588D81}" type="presOf" srcId="{DE6A0443-D72E-9049-86A9-AC2ACBDDB7F2}" destId="{138BB8CA-A8D3-674F-B570-683729A71C89}" srcOrd="0" destOrd="0" presId="urn:microsoft.com/office/officeart/2005/8/layout/hierarchy1"/>
    <dgm:cxn modelId="{B161F60E-2242-9949-8E2A-F8A6142B3ADE}" srcId="{08C231F5-95FF-8944-94F8-EA9DA3E917F5}" destId="{85C025C2-47CB-0B4A-8960-0FFE8703509B}" srcOrd="1" destOrd="0" parTransId="{DD589CC9-9A32-6842-8DA6-B1944DCAFCE0}" sibTransId="{36DFD7B0-6DF8-D742-BBFD-C0140B80A8A6}"/>
    <dgm:cxn modelId="{85E5D9A4-970D-624D-85E6-590C0490F871}" type="presParOf" srcId="{816B1BFE-6D85-D54E-9075-C68A53E11866}" destId="{7544D31C-1B05-ED48-B716-BFEE4C41415D}" srcOrd="0" destOrd="0" presId="urn:microsoft.com/office/officeart/2005/8/layout/hierarchy1"/>
    <dgm:cxn modelId="{658A471E-C114-344F-A75D-5801557BE676}" type="presParOf" srcId="{7544D31C-1B05-ED48-B716-BFEE4C41415D}" destId="{A5D0B12F-9139-9F41-80F1-B59F207C541C}" srcOrd="0" destOrd="0" presId="urn:microsoft.com/office/officeart/2005/8/layout/hierarchy1"/>
    <dgm:cxn modelId="{2ADC8165-F82B-124F-A5FD-4BCCE2840874}" type="presParOf" srcId="{A5D0B12F-9139-9F41-80F1-B59F207C541C}" destId="{8ED8C71C-762C-AF40-A370-294D1861650C}" srcOrd="0" destOrd="0" presId="urn:microsoft.com/office/officeart/2005/8/layout/hierarchy1"/>
    <dgm:cxn modelId="{86AE6293-8E98-A747-A917-6C1770B171DD}" type="presParOf" srcId="{A5D0B12F-9139-9F41-80F1-B59F207C541C}" destId="{85345510-2B4F-B14B-B98C-983072C3BC90}" srcOrd="1" destOrd="0" presId="urn:microsoft.com/office/officeart/2005/8/layout/hierarchy1"/>
    <dgm:cxn modelId="{97169A80-C990-8A4E-8873-D9863505E902}" type="presParOf" srcId="{7544D31C-1B05-ED48-B716-BFEE4C41415D}" destId="{44EAB2CE-2701-F54E-9CDE-6493EB586340}" srcOrd="1" destOrd="0" presId="urn:microsoft.com/office/officeart/2005/8/layout/hierarchy1"/>
    <dgm:cxn modelId="{50254372-AFDF-D740-9796-F4D7DA337EC2}" type="presParOf" srcId="{44EAB2CE-2701-F54E-9CDE-6493EB586340}" destId="{AC44F9A2-8E7C-E24D-BE61-3B80F86D004A}" srcOrd="0" destOrd="0" presId="urn:microsoft.com/office/officeart/2005/8/layout/hierarchy1"/>
    <dgm:cxn modelId="{6D8F8B34-39F2-B343-901E-ACF175A60A32}" type="presParOf" srcId="{44EAB2CE-2701-F54E-9CDE-6493EB586340}" destId="{FE3799AA-F697-3F47-8677-0E8D4DEB89A6}" srcOrd="1" destOrd="0" presId="urn:microsoft.com/office/officeart/2005/8/layout/hierarchy1"/>
    <dgm:cxn modelId="{B3BF46C7-5DFF-0545-AA5D-A339CE8F461D}" type="presParOf" srcId="{FE3799AA-F697-3F47-8677-0E8D4DEB89A6}" destId="{AB06A7C9-2233-FA44-9783-DDE46870BB08}" srcOrd="0" destOrd="0" presId="urn:microsoft.com/office/officeart/2005/8/layout/hierarchy1"/>
    <dgm:cxn modelId="{3F0A22EE-5B10-0F4C-B53E-2D427379171B}" type="presParOf" srcId="{AB06A7C9-2233-FA44-9783-DDE46870BB08}" destId="{7B497E72-95D8-4E40-B870-697F1B5C9DC9}" srcOrd="0" destOrd="0" presId="urn:microsoft.com/office/officeart/2005/8/layout/hierarchy1"/>
    <dgm:cxn modelId="{F40D5D66-5115-E34B-9070-C5AC1BDE3D20}" type="presParOf" srcId="{AB06A7C9-2233-FA44-9783-DDE46870BB08}" destId="{B5A810F9-4669-1449-B79D-738A4058EF35}" srcOrd="1" destOrd="0" presId="urn:microsoft.com/office/officeart/2005/8/layout/hierarchy1"/>
    <dgm:cxn modelId="{99F3ECAF-D5DC-3E48-94C6-C77BF0BDD8C9}" type="presParOf" srcId="{FE3799AA-F697-3F47-8677-0E8D4DEB89A6}" destId="{5B6399CA-BEE3-9445-A161-43CE782EA05F}" srcOrd="1" destOrd="0" presId="urn:microsoft.com/office/officeart/2005/8/layout/hierarchy1"/>
    <dgm:cxn modelId="{394F527F-4D0D-EB44-B546-0ACCAFE530E4}" type="presParOf" srcId="{44EAB2CE-2701-F54E-9CDE-6493EB586340}" destId="{8526B8AC-4AE7-BF40-8D9F-3C6F718EE009}" srcOrd="2" destOrd="0" presId="urn:microsoft.com/office/officeart/2005/8/layout/hierarchy1"/>
    <dgm:cxn modelId="{5C8B9D65-C742-E249-852A-78A45E49D694}" type="presParOf" srcId="{44EAB2CE-2701-F54E-9CDE-6493EB586340}" destId="{6E2275D2-60BE-1143-AD71-76D7254B39C1}" srcOrd="3" destOrd="0" presId="urn:microsoft.com/office/officeart/2005/8/layout/hierarchy1"/>
    <dgm:cxn modelId="{98F14D9B-06E6-5143-9596-52E4516BE053}" type="presParOf" srcId="{6E2275D2-60BE-1143-AD71-76D7254B39C1}" destId="{D6039D53-5CDE-7142-8A48-163423AF9D0D}" srcOrd="0" destOrd="0" presId="urn:microsoft.com/office/officeart/2005/8/layout/hierarchy1"/>
    <dgm:cxn modelId="{F59BECC7-7C41-FA42-915A-22C734EE3A32}" type="presParOf" srcId="{D6039D53-5CDE-7142-8A48-163423AF9D0D}" destId="{CC215DF7-DA8D-9E4B-95FD-352A58DF5924}" srcOrd="0" destOrd="0" presId="urn:microsoft.com/office/officeart/2005/8/layout/hierarchy1"/>
    <dgm:cxn modelId="{1C03113B-968F-7D4B-BA9E-05B787E9E8CF}" type="presParOf" srcId="{D6039D53-5CDE-7142-8A48-163423AF9D0D}" destId="{0801B0A6-5F3A-A042-BD5A-0C161926BA33}" srcOrd="1" destOrd="0" presId="urn:microsoft.com/office/officeart/2005/8/layout/hierarchy1"/>
    <dgm:cxn modelId="{E0F5ACAC-A37C-9A44-A59A-778291C715A6}" type="presParOf" srcId="{6E2275D2-60BE-1143-AD71-76D7254B39C1}" destId="{7D4E01E9-1C46-A84E-9892-3E574F20790E}" srcOrd="1" destOrd="0" presId="urn:microsoft.com/office/officeart/2005/8/layout/hierarchy1"/>
    <dgm:cxn modelId="{B95B7B7F-1A43-D040-8793-CF7235ACCF2F}" type="presParOf" srcId="{44EAB2CE-2701-F54E-9CDE-6493EB586340}" destId="{E3C6D5F7-D6CD-7E47-B8FB-47AA13D33C3E}" srcOrd="4" destOrd="0" presId="urn:microsoft.com/office/officeart/2005/8/layout/hierarchy1"/>
    <dgm:cxn modelId="{07024754-D981-184B-8C77-6E59742232BF}" type="presParOf" srcId="{44EAB2CE-2701-F54E-9CDE-6493EB586340}" destId="{1C58A501-EBEC-424A-A841-E91B444DD724}" srcOrd="5" destOrd="0" presId="urn:microsoft.com/office/officeart/2005/8/layout/hierarchy1"/>
    <dgm:cxn modelId="{A8EAC808-B3B6-004D-8730-A4256CF2104B}" type="presParOf" srcId="{1C58A501-EBEC-424A-A841-E91B444DD724}" destId="{21CC939F-7447-C14C-AC63-66A49311532B}" srcOrd="0" destOrd="0" presId="urn:microsoft.com/office/officeart/2005/8/layout/hierarchy1"/>
    <dgm:cxn modelId="{5DF92C19-9DB2-D447-B127-47795CF56019}" type="presParOf" srcId="{21CC939F-7447-C14C-AC63-66A49311532B}" destId="{D47C8179-0675-4241-A406-A11FCA9800AF}" srcOrd="0" destOrd="0" presId="urn:microsoft.com/office/officeart/2005/8/layout/hierarchy1"/>
    <dgm:cxn modelId="{503F6B8C-C243-8241-A13B-995C7C57FC73}" type="presParOf" srcId="{21CC939F-7447-C14C-AC63-66A49311532B}" destId="{138BB8CA-A8D3-674F-B570-683729A71C89}" srcOrd="1" destOrd="0" presId="urn:microsoft.com/office/officeart/2005/8/layout/hierarchy1"/>
    <dgm:cxn modelId="{AF549145-4696-3344-92D8-DF2932BF42CF}" type="presParOf" srcId="{1C58A501-EBEC-424A-A841-E91B444DD724}" destId="{B805EA3C-7142-054B-83EA-429709B5DD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F1A20E-656B-6D4C-B565-67FD5230D52B}"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5C71190D-81F8-604F-9DE6-7979310EB6D0}">
      <dgm:prSet/>
      <dgm:spPr/>
      <dgm:t>
        <a:bodyPr/>
        <a:lstStyle/>
        <a:p>
          <a:pPr rtl="0"/>
          <a:r>
            <a:rPr lang="en-US" b="1" dirty="0" smtClean="0">
              <a:latin typeface="Arial Black"/>
              <a:cs typeface="Arial Black"/>
            </a:rPr>
            <a:t>Core Specification Parameters include:</a:t>
          </a:r>
          <a:endParaRPr lang="en-US" dirty="0">
            <a:latin typeface="Arial Black"/>
            <a:cs typeface="Arial Black"/>
          </a:endParaRPr>
        </a:p>
      </dgm:t>
    </dgm:pt>
    <dgm:pt modelId="{DC7897D1-1CDF-5E44-AB5F-0AE663EB8E57}" type="parTrans" cxnId="{10598B62-B8C8-464E-89AB-A8E94B90DF91}">
      <dgm:prSet/>
      <dgm:spPr/>
      <dgm:t>
        <a:bodyPr/>
        <a:lstStyle/>
        <a:p>
          <a:endParaRPr lang="en-US"/>
        </a:p>
      </dgm:t>
    </dgm:pt>
    <dgm:pt modelId="{B99BD22A-AF41-3047-BC63-A70DDC56CA98}" type="sibTrans" cxnId="{10598B62-B8C8-464E-89AB-A8E94B90DF91}">
      <dgm:prSet/>
      <dgm:spPr/>
      <dgm:t>
        <a:bodyPr/>
        <a:lstStyle/>
        <a:p>
          <a:endParaRPr lang="en-US"/>
        </a:p>
      </dgm:t>
    </dgm:pt>
    <dgm:pt modelId="{DBC7BA4F-7376-FD4B-A11D-733385B6A9D4}">
      <dgm:prSet/>
      <dgm:spPr/>
      <dgm:t>
        <a:bodyPr/>
        <a:lstStyle/>
        <a:p>
          <a:pPr rtl="0"/>
          <a:r>
            <a:rPr lang="en-US" b="1" dirty="0" smtClean="0">
              <a:latin typeface="Arial Black"/>
              <a:cs typeface="Arial Black"/>
            </a:rPr>
            <a:t>Scale</a:t>
          </a:r>
          <a:endParaRPr lang="en-US" dirty="0">
            <a:latin typeface="Arial Black"/>
            <a:cs typeface="Arial Black"/>
          </a:endParaRPr>
        </a:p>
      </dgm:t>
    </dgm:pt>
    <dgm:pt modelId="{68281B77-7700-AF49-ABA7-C815DC899AE1}" type="parTrans" cxnId="{AE7078DD-2700-0342-8D68-1BFB5C9170C2}">
      <dgm:prSet/>
      <dgm:spPr/>
      <dgm:t>
        <a:bodyPr/>
        <a:lstStyle/>
        <a:p>
          <a:endParaRPr lang="en-US"/>
        </a:p>
      </dgm:t>
    </dgm:pt>
    <dgm:pt modelId="{1E26BAE3-848D-2743-9D62-4BDD08E0BDBD}" type="sibTrans" cxnId="{AE7078DD-2700-0342-8D68-1BFB5C9170C2}">
      <dgm:prSet/>
      <dgm:spPr/>
      <dgm:t>
        <a:bodyPr/>
        <a:lstStyle/>
        <a:p>
          <a:endParaRPr lang="en-US"/>
        </a:p>
      </dgm:t>
    </dgm:pt>
    <dgm:pt modelId="{90CC4D03-D9C7-1B49-9C24-AE4DE9E37C53}">
      <dgm:prSet/>
      <dgm:spPr/>
      <dgm:t>
        <a:bodyPr/>
        <a:lstStyle/>
        <a:p>
          <a:pPr rtl="0"/>
          <a:r>
            <a:rPr lang="en-US" b="1" dirty="0" smtClean="0">
              <a:latin typeface="Arial Black"/>
              <a:cs typeface="Arial Black"/>
            </a:rPr>
            <a:t>Meter</a:t>
          </a:r>
          <a:endParaRPr lang="en-US" dirty="0">
            <a:latin typeface="Arial Black"/>
            <a:cs typeface="Arial Black"/>
          </a:endParaRPr>
        </a:p>
      </dgm:t>
    </dgm:pt>
    <dgm:pt modelId="{D3BC3D5E-D4D8-6944-96A6-309AF1485A20}" type="parTrans" cxnId="{795400FF-E457-4E4A-BB34-164D3FAAD49D}">
      <dgm:prSet/>
      <dgm:spPr/>
      <dgm:t>
        <a:bodyPr/>
        <a:lstStyle/>
        <a:p>
          <a:endParaRPr lang="en-US"/>
        </a:p>
      </dgm:t>
    </dgm:pt>
    <dgm:pt modelId="{6CEE2A18-2B51-EF48-935A-093569C148C1}" type="sibTrans" cxnId="{795400FF-E457-4E4A-BB34-164D3FAAD49D}">
      <dgm:prSet/>
      <dgm:spPr/>
      <dgm:t>
        <a:bodyPr/>
        <a:lstStyle/>
        <a:p>
          <a:endParaRPr lang="en-US"/>
        </a:p>
      </dgm:t>
    </dgm:pt>
    <dgm:pt modelId="{79116EA8-247F-7947-A4D7-21A9D791164D}">
      <dgm:prSet/>
      <dgm:spPr/>
      <dgm:t>
        <a:bodyPr/>
        <a:lstStyle/>
        <a:p>
          <a:pPr rtl="0"/>
          <a:r>
            <a:rPr lang="en-US" b="1" dirty="0" smtClean="0">
              <a:latin typeface="Arial Black"/>
              <a:cs typeface="Arial Black"/>
            </a:rPr>
            <a:t>Goal</a:t>
          </a:r>
          <a:endParaRPr lang="en-US" dirty="0">
            <a:latin typeface="Arial Black"/>
            <a:cs typeface="Arial Black"/>
          </a:endParaRPr>
        </a:p>
      </dgm:t>
    </dgm:pt>
    <dgm:pt modelId="{D6FD4F15-B653-D243-A9AE-A013FFAFED7C}" type="parTrans" cxnId="{5DDC479B-6A86-9D4C-9CF3-3F8A9D1D5F71}">
      <dgm:prSet/>
      <dgm:spPr/>
      <dgm:t>
        <a:bodyPr/>
        <a:lstStyle/>
        <a:p>
          <a:endParaRPr lang="en-US"/>
        </a:p>
      </dgm:t>
    </dgm:pt>
    <dgm:pt modelId="{464A4B26-A5E9-AB44-9F06-DF65D81E25C7}" type="sibTrans" cxnId="{5DDC479B-6A86-9D4C-9CF3-3F8A9D1D5F71}">
      <dgm:prSet/>
      <dgm:spPr/>
      <dgm:t>
        <a:bodyPr/>
        <a:lstStyle/>
        <a:p>
          <a:endParaRPr lang="en-US"/>
        </a:p>
      </dgm:t>
    </dgm:pt>
    <dgm:pt modelId="{0F0FE5FB-2722-D349-ADB6-DA524A91534C}">
      <dgm:prSet/>
      <dgm:spPr/>
      <dgm:t>
        <a:bodyPr/>
        <a:lstStyle/>
        <a:p>
          <a:pPr rtl="0"/>
          <a:r>
            <a:rPr lang="en-US" b="1" dirty="0" smtClean="0">
              <a:latin typeface="Arial Black"/>
              <a:cs typeface="Arial Black"/>
            </a:rPr>
            <a:t>Definitions</a:t>
          </a:r>
          <a:endParaRPr lang="en-US" dirty="0">
            <a:latin typeface="Arial Black"/>
            <a:cs typeface="Arial Black"/>
          </a:endParaRPr>
        </a:p>
      </dgm:t>
    </dgm:pt>
    <dgm:pt modelId="{B5B577ED-1130-5845-8583-386D0EA270D7}" type="parTrans" cxnId="{2B776634-F244-ED40-AF3E-69081DC08AE8}">
      <dgm:prSet/>
      <dgm:spPr/>
      <dgm:t>
        <a:bodyPr/>
        <a:lstStyle/>
        <a:p>
          <a:endParaRPr lang="en-US"/>
        </a:p>
      </dgm:t>
    </dgm:pt>
    <dgm:pt modelId="{06787570-C566-C841-BCC3-2DF9EC3EA619}" type="sibTrans" cxnId="{2B776634-F244-ED40-AF3E-69081DC08AE8}">
      <dgm:prSet/>
      <dgm:spPr/>
      <dgm:t>
        <a:bodyPr/>
        <a:lstStyle/>
        <a:p>
          <a:endParaRPr lang="en-US"/>
        </a:p>
      </dgm:t>
    </dgm:pt>
    <dgm:pt modelId="{64D04E41-DB32-EF43-9CD1-3BDAAA4AD55B}">
      <dgm:prSet/>
      <dgm:spPr/>
      <dgm:t>
        <a:bodyPr/>
        <a:lstStyle/>
        <a:p>
          <a:pPr rtl="0"/>
          <a:r>
            <a:rPr lang="en-US" b="1" dirty="0" smtClean="0">
              <a:latin typeface="Arial Black"/>
              <a:cs typeface="Arial Black"/>
            </a:rPr>
            <a:t>Constraint</a:t>
          </a:r>
          <a:endParaRPr lang="en-US" dirty="0">
            <a:latin typeface="Arial Black"/>
            <a:cs typeface="Arial Black"/>
          </a:endParaRPr>
        </a:p>
      </dgm:t>
    </dgm:pt>
    <dgm:pt modelId="{5FAF43FD-B193-1440-A7FD-9CA952664302}" type="parTrans" cxnId="{05E71F88-4A95-CD47-8BB4-5D700B590ECB}">
      <dgm:prSet/>
      <dgm:spPr/>
      <dgm:t>
        <a:bodyPr/>
        <a:lstStyle/>
        <a:p>
          <a:endParaRPr lang="en-US"/>
        </a:p>
      </dgm:t>
    </dgm:pt>
    <dgm:pt modelId="{D1897ACA-50E4-6449-AD64-CAE6E9053468}" type="sibTrans" cxnId="{05E71F88-4A95-CD47-8BB4-5D700B590ECB}">
      <dgm:prSet/>
      <dgm:spPr/>
      <dgm:t>
        <a:bodyPr/>
        <a:lstStyle/>
        <a:p>
          <a:endParaRPr lang="en-US"/>
        </a:p>
      </dgm:t>
    </dgm:pt>
    <dgm:pt modelId="{D228B633-D9B4-CB4D-BA33-66D041D3D2FB}" type="pres">
      <dgm:prSet presAssocID="{41F1A20E-656B-6D4C-B565-67FD5230D52B}" presName="hierChild1" presStyleCnt="0">
        <dgm:presLayoutVars>
          <dgm:chPref val="1"/>
          <dgm:dir/>
          <dgm:animOne val="branch"/>
          <dgm:animLvl val="lvl"/>
          <dgm:resizeHandles/>
        </dgm:presLayoutVars>
      </dgm:prSet>
      <dgm:spPr/>
      <dgm:t>
        <a:bodyPr/>
        <a:lstStyle/>
        <a:p>
          <a:endParaRPr lang="en-US"/>
        </a:p>
      </dgm:t>
    </dgm:pt>
    <dgm:pt modelId="{8DD41779-A806-994C-8EFB-7208554186EF}" type="pres">
      <dgm:prSet presAssocID="{5C71190D-81F8-604F-9DE6-7979310EB6D0}" presName="hierRoot1" presStyleCnt="0"/>
      <dgm:spPr/>
    </dgm:pt>
    <dgm:pt modelId="{2E37FD2E-108E-BA44-939C-030C00E40F44}" type="pres">
      <dgm:prSet presAssocID="{5C71190D-81F8-604F-9DE6-7979310EB6D0}" presName="composite" presStyleCnt="0"/>
      <dgm:spPr/>
    </dgm:pt>
    <dgm:pt modelId="{FD5D9DBC-340F-6546-BD38-7BE6A5F72A3B}" type="pres">
      <dgm:prSet presAssocID="{5C71190D-81F8-604F-9DE6-7979310EB6D0}" presName="background" presStyleLbl="node0" presStyleIdx="0" presStyleCnt="1"/>
      <dgm:spPr/>
    </dgm:pt>
    <dgm:pt modelId="{E46A6DCC-8667-8743-A5BC-E074E870765A}" type="pres">
      <dgm:prSet presAssocID="{5C71190D-81F8-604F-9DE6-7979310EB6D0}" presName="text" presStyleLbl="fgAcc0" presStyleIdx="0" presStyleCnt="1" custLinFactNeighborX="-17000">
        <dgm:presLayoutVars>
          <dgm:chPref val="3"/>
        </dgm:presLayoutVars>
      </dgm:prSet>
      <dgm:spPr/>
      <dgm:t>
        <a:bodyPr/>
        <a:lstStyle/>
        <a:p>
          <a:endParaRPr lang="en-US"/>
        </a:p>
      </dgm:t>
    </dgm:pt>
    <dgm:pt modelId="{191F2CD2-0D83-D844-8EA1-8E26123D5B2F}" type="pres">
      <dgm:prSet presAssocID="{5C71190D-81F8-604F-9DE6-7979310EB6D0}" presName="hierChild2" presStyleCnt="0"/>
      <dgm:spPr/>
    </dgm:pt>
    <dgm:pt modelId="{62A14202-09E3-454C-8A2C-98E1968D8746}" type="pres">
      <dgm:prSet presAssocID="{68281B77-7700-AF49-ABA7-C815DC899AE1}" presName="Name10" presStyleLbl="parChTrans1D2" presStyleIdx="0" presStyleCnt="5"/>
      <dgm:spPr/>
      <dgm:t>
        <a:bodyPr/>
        <a:lstStyle/>
        <a:p>
          <a:endParaRPr lang="en-US"/>
        </a:p>
      </dgm:t>
    </dgm:pt>
    <dgm:pt modelId="{F9ABBDE3-F6C3-174A-8BEF-D5DF9ECEE6FA}" type="pres">
      <dgm:prSet presAssocID="{DBC7BA4F-7376-FD4B-A11D-733385B6A9D4}" presName="hierRoot2" presStyleCnt="0"/>
      <dgm:spPr/>
    </dgm:pt>
    <dgm:pt modelId="{956242EB-B03A-4144-AC79-7025CD52EA2F}" type="pres">
      <dgm:prSet presAssocID="{DBC7BA4F-7376-FD4B-A11D-733385B6A9D4}" presName="composite2" presStyleCnt="0"/>
      <dgm:spPr/>
    </dgm:pt>
    <dgm:pt modelId="{C8E8B835-1956-E941-858D-81099A07886E}" type="pres">
      <dgm:prSet presAssocID="{DBC7BA4F-7376-FD4B-A11D-733385B6A9D4}" presName="background2" presStyleLbl="node2" presStyleIdx="0" presStyleCnt="5"/>
      <dgm:spPr/>
    </dgm:pt>
    <dgm:pt modelId="{B66190B8-045C-184C-8B5E-469AA710C192}" type="pres">
      <dgm:prSet presAssocID="{DBC7BA4F-7376-FD4B-A11D-733385B6A9D4}" presName="text2" presStyleLbl="fgAcc2" presStyleIdx="0" presStyleCnt="5">
        <dgm:presLayoutVars>
          <dgm:chPref val="3"/>
        </dgm:presLayoutVars>
      </dgm:prSet>
      <dgm:spPr/>
      <dgm:t>
        <a:bodyPr/>
        <a:lstStyle/>
        <a:p>
          <a:endParaRPr lang="en-US"/>
        </a:p>
      </dgm:t>
    </dgm:pt>
    <dgm:pt modelId="{3D5C0E96-940E-A54F-A044-0F40F4A7DA7D}" type="pres">
      <dgm:prSet presAssocID="{DBC7BA4F-7376-FD4B-A11D-733385B6A9D4}" presName="hierChild3" presStyleCnt="0"/>
      <dgm:spPr/>
    </dgm:pt>
    <dgm:pt modelId="{3782FED8-4D51-D547-A768-92F34653D964}" type="pres">
      <dgm:prSet presAssocID="{D3BC3D5E-D4D8-6944-96A6-309AF1485A20}" presName="Name10" presStyleLbl="parChTrans1D2" presStyleIdx="1" presStyleCnt="5"/>
      <dgm:spPr/>
      <dgm:t>
        <a:bodyPr/>
        <a:lstStyle/>
        <a:p>
          <a:endParaRPr lang="en-US"/>
        </a:p>
      </dgm:t>
    </dgm:pt>
    <dgm:pt modelId="{2E792FF7-5D12-E640-B779-0687FBE39C6D}" type="pres">
      <dgm:prSet presAssocID="{90CC4D03-D9C7-1B49-9C24-AE4DE9E37C53}" presName="hierRoot2" presStyleCnt="0"/>
      <dgm:spPr/>
    </dgm:pt>
    <dgm:pt modelId="{1268339C-17E0-8645-A24B-0F82E28A35E5}" type="pres">
      <dgm:prSet presAssocID="{90CC4D03-D9C7-1B49-9C24-AE4DE9E37C53}" presName="composite2" presStyleCnt="0"/>
      <dgm:spPr/>
    </dgm:pt>
    <dgm:pt modelId="{A050AA71-E25D-E34D-BF76-14E397FBA82C}" type="pres">
      <dgm:prSet presAssocID="{90CC4D03-D9C7-1B49-9C24-AE4DE9E37C53}" presName="background2" presStyleLbl="node2" presStyleIdx="1" presStyleCnt="5"/>
      <dgm:spPr/>
    </dgm:pt>
    <dgm:pt modelId="{092E1AAC-D58C-3D4C-91FD-9E0D2F125E8D}" type="pres">
      <dgm:prSet presAssocID="{90CC4D03-D9C7-1B49-9C24-AE4DE9E37C53}" presName="text2" presStyleLbl="fgAcc2" presStyleIdx="1" presStyleCnt="5">
        <dgm:presLayoutVars>
          <dgm:chPref val="3"/>
        </dgm:presLayoutVars>
      </dgm:prSet>
      <dgm:spPr/>
      <dgm:t>
        <a:bodyPr/>
        <a:lstStyle/>
        <a:p>
          <a:endParaRPr lang="en-US"/>
        </a:p>
      </dgm:t>
    </dgm:pt>
    <dgm:pt modelId="{15E5E4B5-FDB4-2E44-AEAF-08C8988121D5}" type="pres">
      <dgm:prSet presAssocID="{90CC4D03-D9C7-1B49-9C24-AE4DE9E37C53}" presName="hierChild3" presStyleCnt="0"/>
      <dgm:spPr/>
    </dgm:pt>
    <dgm:pt modelId="{D8B240DC-13ED-434D-AA53-00B57A57CAB0}" type="pres">
      <dgm:prSet presAssocID="{D6FD4F15-B653-D243-A9AE-A013FFAFED7C}" presName="Name10" presStyleLbl="parChTrans1D2" presStyleIdx="2" presStyleCnt="5"/>
      <dgm:spPr/>
      <dgm:t>
        <a:bodyPr/>
        <a:lstStyle/>
        <a:p>
          <a:endParaRPr lang="en-US"/>
        </a:p>
      </dgm:t>
    </dgm:pt>
    <dgm:pt modelId="{1F3A066F-E93D-194B-A0C1-46661B62E181}" type="pres">
      <dgm:prSet presAssocID="{79116EA8-247F-7947-A4D7-21A9D791164D}" presName="hierRoot2" presStyleCnt="0"/>
      <dgm:spPr/>
    </dgm:pt>
    <dgm:pt modelId="{59D914D6-AFBA-FD42-817A-1F3E9CCF1127}" type="pres">
      <dgm:prSet presAssocID="{79116EA8-247F-7947-A4D7-21A9D791164D}" presName="composite2" presStyleCnt="0"/>
      <dgm:spPr/>
    </dgm:pt>
    <dgm:pt modelId="{25A7D019-86B6-7843-A10A-56D3A91099C7}" type="pres">
      <dgm:prSet presAssocID="{79116EA8-247F-7947-A4D7-21A9D791164D}" presName="background2" presStyleLbl="node2" presStyleIdx="2" presStyleCnt="5"/>
      <dgm:spPr/>
    </dgm:pt>
    <dgm:pt modelId="{19B2B9BC-54CF-3345-A724-61DD04F55A2B}" type="pres">
      <dgm:prSet presAssocID="{79116EA8-247F-7947-A4D7-21A9D791164D}" presName="text2" presStyleLbl="fgAcc2" presStyleIdx="2" presStyleCnt="5">
        <dgm:presLayoutVars>
          <dgm:chPref val="3"/>
        </dgm:presLayoutVars>
      </dgm:prSet>
      <dgm:spPr/>
      <dgm:t>
        <a:bodyPr/>
        <a:lstStyle/>
        <a:p>
          <a:endParaRPr lang="en-US"/>
        </a:p>
      </dgm:t>
    </dgm:pt>
    <dgm:pt modelId="{10E75495-CF04-E647-9FC2-1BBA8403AB4F}" type="pres">
      <dgm:prSet presAssocID="{79116EA8-247F-7947-A4D7-21A9D791164D}" presName="hierChild3" presStyleCnt="0"/>
      <dgm:spPr/>
    </dgm:pt>
    <dgm:pt modelId="{8E2D9E1D-DC5C-1242-B9B7-E9EE73272AB1}" type="pres">
      <dgm:prSet presAssocID="{B5B577ED-1130-5845-8583-386D0EA270D7}" presName="Name10" presStyleLbl="parChTrans1D2" presStyleIdx="3" presStyleCnt="5"/>
      <dgm:spPr/>
      <dgm:t>
        <a:bodyPr/>
        <a:lstStyle/>
        <a:p>
          <a:endParaRPr lang="en-US"/>
        </a:p>
      </dgm:t>
    </dgm:pt>
    <dgm:pt modelId="{B655C6CF-ECB3-C143-BFF9-6AA6F4521644}" type="pres">
      <dgm:prSet presAssocID="{0F0FE5FB-2722-D349-ADB6-DA524A91534C}" presName="hierRoot2" presStyleCnt="0"/>
      <dgm:spPr/>
    </dgm:pt>
    <dgm:pt modelId="{C180A694-A98F-7F40-9B64-B84E3DB10C09}" type="pres">
      <dgm:prSet presAssocID="{0F0FE5FB-2722-D349-ADB6-DA524A91534C}" presName="composite2" presStyleCnt="0"/>
      <dgm:spPr/>
    </dgm:pt>
    <dgm:pt modelId="{37005CCF-94E5-6A48-8976-E2711C146BFF}" type="pres">
      <dgm:prSet presAssocID="{0F0FE5FB-2722-D349-ADB6-DA524A91534C}" presName="background2" presStyleLbl="node2" presStyleIdx="3" presStyleCnt="5"/>
      <dgm:spPr/>
    </dgm:pt>
    <dgm:pt modelId="{63273DC6-D2A2-9440-ABE5-9D429DD1834B}" type="pres">
      <dgm:prSet presAssocID="{0F0FE5FB-2722-D349-ADB6-DA524A91534C}" presName="text2" presStyleLbl="fgAcc2" presStyleIdx="3" presStyleCnt="5">
        <dgm:presLayoutVars>
          <dgm:chPref val="3"/>
        </dgm:presLayoutVars>
      </dgm:prSet>
      <dgm:spPr/>
      <dgm:t>
        <a:bodyPr/>
        <a:lstStyle/>
        <a:p>
          <a:endParaRPr lang="en-US"/>
        </a:p>
      </dgm:t>
    </dgm:pt>
    <dgm:pt modelId="{84436979-10DD-4444-8DF7-DFC12AEC31D9}" type="pres">
      <dgm:prSet presAssocID="{0F0FE5FB-2722-D349-ADB6-DA524A91534C}" presName="hierChild3" presStyleCnt="0"/>
      <dgm:spPr/>
    </dgm:pt>
    <dgm:pt modelId="{EC50150D-344E-264B-A391-09955383E21D}" type="pres">
      <dgm:prSet presAssocID="{5FAF43FD-B193-1440-A7FD-9CA952664302}" presName="Name10" presStyleLbl="parChTrans1D2" presStyleIdx="4" presStyleCnt="5"/>
      <dgm:spPr/>
      <dgm:t>
        <a:bodyPr/>
        <a:lstStyle/>
        <a:p>
          <a:endParaRPr lang="en-US"/>
        </a:p>
      </dgm:t>
    </dgm:pt>
    <dgm:pt modelId="{B7C955E2-1E82-9C4F-A971-2E090A8CB673}" type="pres">
      <dgm:prSet presAssocID="{64D04E41-DB32-EF43-9CD1-3BDAAA4AD55B}" presName="hierRoot2" presStyleCnt="0"/>
      <dgm:spPr/>
    </dgm:pt>
    <dgm:pt modelId="{F1227AFE-D9B7-B04A-A089-0BDB58AC9518}" type="pres">
      <dgm:prSet presAssocID="{64D04E41-DB32-EF43-9CD1-3BDAAA4AD55B}" presName="composite2" presStyleCnt="0"/>
      <dgm:spPr/>
    </dgm:pt>
    <dgm:pt modelId="{5C1F1B8F-E690-2C40-BC72-CC151CA2B141}" type="pres">
      <dgm:prSet presAssocID="{64D04E41-DB32-EF43-9CD1-3BDAAA4AD55B}" presName="background2" presStyleLbl="node2" presStyleIdx="4" presStyleCnt="5"/>
      <dgm:spPr/>
    </dgm:pt>
    <dgm:pt modelId="{871C0EA3-36C1-D443-B071-03C93FFF710F}" type="pres">
      <dgm:prSet presAssocID="{64D04E41-DB32-EF43-9CD1-3BDAAA4AD55B}" presName="text2" presStyleLbl="fgAcc2" presStyleIdx="4" presStyleCnt="5">
        <dgm:presLayoutVars>
          <dgm:chPref val="3"/>
        </dgm:presLayoutVars>
      </dgm:prSet>
      <dgm:spPr/>
      <dgm:t>
        <a:bodyPr/>
        <a:lstStyle/>
        <a:p>
          <a:endParaRPr lang="en-US"/>
        </a:p>
      </dgm:t>
    </dgm:pt>
    <dgm:pt modelId="{6B09F2DC-4A68-2A42-A4EB-F6030A77F7C9}" type="pres">
      <dgm:prSet presAssocID="{64D04E41-DB32-EF43-9CD1-3BDAAA4AD55B}" presName="hierChild3" presStyleCnt="0"/>
      <dgm:spPr/>
    </dgm:pt>
  </dgm:ptLst>
  <dgm:cxnLst>
    <dgm:cxn modelId="{B61D3014-045C-3F4D-873C-94F16CEF4F8C}" type="presOf" srcId="{79116EA8-247F-7947-A4D7-21A9D791164D}" destId="{19B2B9BC-54CF-3345-A724-61DD04F55A2B}" srcOrd="0" destOrd="0" presId="urn:microsoft.com/office/officeart/2005/8/layout/hierarchy1"/>
    <dgm:cxn modelId="{AFE06B8D-5696-FA47-8069-B2CC16620F29}" type="presOf" srcId="{D3BC3D5E-D4D8-6944-96A6-309AF1485A20}" destId="{3782FED8-4D51-D547-A768-92F34653D964}" srcOrd="0" destOrd="0" presId="urn:microsoft.com/office/officeart/2005/8/layout/hierarchy1"/>
    <dgm:cxn modelId="{68597CA5-7C09-EB4A-BB15-E1DF790A6F50}" type="presOf" srcId="{B5B577ED-1130-5845-8583-386D0EA270D7}" destId="{8E2D9E1D-DC5C-1242-B9B7-E9EE73272AB1}" srcOrd="0" destOrd="0" presId="urn:microsoft.com/office/officeart/2005/8/layout/hierarchy1"/>
    <dgm:cxn modelId="{C4D9A047-5316-C245-B785-0F38034F3117}" type="presOf" srcId="{0F0FE5FB-2722-D349-ADB6-DA524A91534C}" destId="{63273DC6-D2A2-9440-ABE5-9D429DD1834B}" srcOrd="0" destOrd="0" presId="urn:microsoft.com/office/officeart/2005/8/layout/hierarchy1"/>
    <dgm:cxn modelId="{FEECC1C4-4054-2E40-B4A5-4FF73B60523F}" type="presOf" srcId="{DBC7BA4F-7376-FD4B-A11D-733385B6A9D4}" destId="{B66190B8-045C-184C-8B5E-469AA710C192}" srcOrd="0" destOrd="0" presId="urn:microsoft.com/office/officeart/2005/8/layout/hierarchy1"/>
    <dgm:cxn modelId="{2B776634-F244-ED40-AF3E-69081DC08AE8}" srcId="{5C71190D-81F8-604F-9DE6-7979310EB6D0}" destId="{0F0FE5FB-2722-D349-ADB6-DA524A91534C}" srcOrd="3" destOrd="0" parTransId="{B5B577ED-1130-5845-8583-386D0EA270D7}" sibTransId="{06787570-C566-C841-BCC3-2DF9EC3EA619}"/>
    <dgm:cxn modelId="{8F07E091-292B-604A-928C-7F49EC15AEC4}" type="presOf" srcId="{D6FD4F15-B653-D243-A9AE-A013FFAFED7C}" destId="{D8B240DC-13ED-434D-AA53-00B57A57CAB0}" srcOrd="0" destOrd="0" presId="urn:microsoft.com/office/officeart/2005/8/layout/hierarchy1"/>
    <dgm:cxn modelId="{B887521F-05CA-8D4B-B187-48357B0DFE1C}" type="presOf" srcId="{5FAF43FD-B193-1440-A7FD-9CA952664302}" destId="{EC50150D-344E-264B-A391-09955383E21D}" srcOrd="0" destOrd="0" presId="urn:microsoft.com/office/officeart/2005/8/layout/hierarchy1"/>
    <dgm:cxn modelId="{3E2F79C7-10D7-B049-90E6-AF1754A5F753}" type="presOf" srcId="{41F1A20E-656B-6D4C-B565-67FD5230D52B}" destId="{D228B633-D9B4-CB4D-BA33-66D041D3D2FB}" srcOrd="0" destOrd="0" presId="urn:microsoft.com/office/officeart/2005/8/layout/hierarchy1"/>
    <dgm:cxn modelId="{F3EF3CE6-9C6D-A140-8583-B2416B1AA674}" type="presOf" srcId="{5C71190D-81F8-604F-9DE6-7979310EB6D0}" destId="{E46A6DCC-8667-8743-A5BC-E074E870765A}" srcOrd="0" destOrd="0" presId="urn:microsoft.com/office/officeart/2005/8/layout/hierarchy1"/>
    <dgm:cxn modelId="{10598B62-B8C8-464E-89AB-A8E94B90DF91}" srcId="{41F1A20E-656B-6D4C-B565-67FD5230D52B}" destId="{5C71190D-81F8-604F-9DE6-7979310EB6D0}" srcOrd="0" destOrd="0" parTransId="{DC7897D1-1CDF-5E44-AB5F-0AE663EB8E57}" sibTransId="{B99BD22A-AF41-3047-BC63-A70DDC56CA98}"/>
    <dgm:cxn modelId="{99BF17B7-FF33-D942-A24A-6344D70DEE37}" type="presOf" srcId="{68281B77-7700-AF49-ABA7-C815DC899AE1}" destId="{62A14202-09E3-454C-8A2C-98E1968D8746}" srcOrd="0" destOrd="0" presId="urn:microsoft.com/office/officeart/2005/8/layout/hierarchy1"/>
    <dgm:cxn modelId="{AE7078DD-2700-0342-8D68-1BFB5C9170C2}" srcId="{5C71190D-81F8-604F-9DE6-7979310EB6D0}" destId="{DBC7BA4F-7376-FD4B-A11D-733385B6A9D4}" srcOrd="0" destOrd="0" parTransId="{68281B77-7700-AF49-ABA7-C815DC899AE1}" sibTransId="{1E26BAE3-848D-2743-9D62-4BDD08E0BDBD}"/>
    <dgm:cxn modelId="{795400FF-E457-4E4A-BB34-164D3FAAD49D}" srcId="{5C71190D-81F8-604F-9DE6-7979310EB6D0}" destId="{90CC4D03-D9C7-1B49-9C24-AE4DE9E37C53}" srcOrd="1" destOrd="0" parTransId="{D3BC3D5E-D4D8-6944-96A6-309AF1485A20}" sibTransId="{6CEE2A18-2B51-EF48-935A-093569C148C1}"/>
    <dgm:cxn modelId="{EC877CDA-D26B-E840-8359-14375CB76681}" type="presOf" srcId="{90CC4D03-D9C7-1B49-9C24-AE4DE9E37C53}" destId="{092E1AAC-D58C-3D4C-91FD-9E0D2F125E8D}" srcOrd="0" destOrd="0" presId="urn:microsoft.com/office/officeart/2005/8/layout/hierarchy1"/>
    <dgm:cxn modelId="{BCCE4878-BADA-9C45-A5E5-98C6C0883216}" type="presOf" srcId="{64D04E41-DB32-EF43-9CD1-3BDAAA4AD55B}" destId="{871C0EA3-36C1-D443-B071-03C93FFF710F}" srcOrd="0" destOrd="0" presId="urn:microsoft.com/office/officeart/2005/8/layout/hierarchy1"/>
    <dgm:cxn modelId="{05E71F88-4A95-CD47-8BB4-5D700B590ECB}" srcId="{5C71190D-81F8-604F-9DE6-7979310EB6D0}" destId="{64D04E41-DB32-EF43-9CD1-3BDAAA4AD55B}" srcOrd="4" destOrd="0" parTransId="{5FAF43FD-B193-1440-A7FD-9CA952664302}" sibTransId="{D1897ACA-50E4-6449-AD64-CAE6E9053468}"/>
    <dgm:cxn modelId="{5DDC479B-6A86-9D4C-9CF3-3F8A9D1D5F71}" srcId="{5C71190D-81F8-604F-9DE6-7979310EB6D0}" destId="{79116EA8-247F-7947-A4D7-21A9D791164D}" srcOrd="2" destOrd="0" parTransId="{D6FD4F15-B653-D243-A9AE-A013FFAFED7C}" sibTransId="{464A4B26-A5E9-AB44-9F06-DF65D81E25C7}"/>
    <dgm:cxn modelId="{6DE7386C-9C4D-A143-B567-6D8E795911DB}" type="presParOf" srcId="{D228B633-D9B4-CB4D-BA33-66D041D3D2FB}" destId="{8DD41779-A806-994C-8EFB-7208554186EF}" srcOrd="0" destOrd="0" presId="urn:microsoft.com/office/officeart/2005/8/layout/hierarchy1"/>
    <dgm:cxn modelId="{413ADA04-5830-0040-A6F0-4EA547979779}" type="presParOf" srcId="{8DD41779-A806-994C-8EFB-7208554186EF}" destId="{2E37FD2E-108E-BA44-939C-030C00E40F44}" srcOrd="0" destOrd="0" presId="urn:microsoft.com/office/officeart/2005/8/layout/hierarchy1"/>
    <dgm:cxn modelId="{37EDEEC8-AB43-4943-9F79-2FE313A96FFA}" type="presParOf" srcId="{2E37FD2E-108E-BA44-939C-030C00E40F44}" destId="{FD5D9DBC-340F-6546-BD38-7BE6A5F72A3B}" srcOrd="0" destOrd="0" presId="urn:microsoft.com/office/officeart/2005/8/layout/hierarchy1"/>
    <dgm:cxn modelId="{EB797F0F-FA15-1B4A-838E-CD2191BBE941}" type="presParOf" srcId="{2E37FD2E-108E-BA44-939C-030C00E40F44}" destId="{E46A6DCC-8667-8743-A5BC-E074E870765A}" srcOrd="1" destOrd="0" presId="urn:microsoft.com/office/officeart/2005/8/layout/hierarchy1"/>
    <dgm:cxn modelId="{2FF2EFC8-98FE-1D49-9424-900236DABF1A}" type="presParOf" srcId="{8DD41779-A806-994C-8EFB-7208554186EF}" destId="{191F2CD2-0D83-D844-8EA1-8E26123D5B2F}" srcOrd="1" destOrd="0" presId="urn:microsoft.com/office/officeart/2005/8/layout/hierarchy1"/>
    <dgm:cxn modelId="{C90016DE-B7AC-A94F-986A-3825EA2E37EA}" type="presParOf" srcId="{191F2CD2-0D83-D844-8EA1-8E26123D5B2F}" destId="{62A14202-09E3-454C-8A2C-98E1968D8746}" srcOrd="0" destOrd="0" presId="urn:microsoft.com/office/officeart/2005/8/layout/hierarchy1"/>
    <dgm:cxn modelId="{B072B824-CC76-8440-986A-4D2FF743C1DB}" type="presParOf" srcId="{191F2CD2-0D83-D844-8EA1-8E26123D5B2F}" destId="{F9ABBDE3-F6C3-174A-8BEF-D5DF9ECEE6FA}" srcOrd="1" destOrd="0" presId="urn:microsoft.com/office/officeart/2005/8/layout/hierarchy1"/>
    <dgm:cxn modelId="{78C1DEDD-38F2-4547-A5EC-E035DC0EC012}" type="presParOf" srcId="{F9ABBDE3-F6C3-174A-8BEF-D5DF9ECEE6FA}" destId="{956242EB-B03A-4144-AC79-7025CD52EA2F}" srcOrd="0" destOrd="0" presId="urn:microsoft.com/office/officeart/2005/8/layout/hierarchy1"/>
    <dgm:cxn modelId="{83103BF6-5BB4-D04F-9FA5-1CDF9C9CCCD2}" type="presParOf" srcId="{956242EB-B03A-4144-AC79-7025CD52EA2F}" destId="{C8E8B835-1956-E941-858D-81099A07886E}" srcOrd="0" destOrd="0" presId="urn:microsoft.com/office/officeart/2005/8/layout/hierarchy1"/>
    <dgm:cxn modelId="{440FB1AD-247E-374C-9522-E3D99D207E8A}" type="presParOf" srcId="{956242EB-B03A-4144-AC79-7025CD52EA2F}" destId="{B66190B8-045C-184C-8B5E-469AA710C192}" srcOrd="1" destOrd="0" presId="urn:microsoft.com/office/officeart/2005/8/layout/hierarchy1"/>
    <dgm:cxn modelId="{8DA3853D-751B-DB45-8B45-0CA2EBCCDC38}" type="presParOf" srcId="{F9ABBDE3-F6C3-174A-8BEF-D5DF9ECEE6FA}" destId="{3D5C0E96-940E-A54F-A044-0F40F4A7DA7D}" srcOrd="1" destOrd="0" presId="urn:microsoft.com/office/officeart/2005/8/layout/hierarchy1"/>
    <dgm:cxn modelId="{7DA472F1-E090-6B4C-8C4A-C55EBF4001B5}" type="presParOf" srcId="{191F2CD2-0D83-D844-8EA1-8E26123D5B2F}" destId="{3782FED8-4D51-D547-A768-92F34653D964}" srcOrd="2" destOrd="0" presId="urn:microsoft.com/office/officeart/2005/8/layout/hierarchy1"/>
    <dgm:cxn modelId="{95909CFB-BC3A-164C-A9B7-0F23FC8CE775}" type="presParOf" srcId="{191F2CD2-0D83-D844-8EA1-8E26123D5B2F}" destId="{2E792FF7-5D12-E640-B779-0687FBE39C6D}" srcOrd="3" destOrd="0" presId="urn:microsoft.com/office/officeart/2005/8/layout/hierarchy1"/>
    <dgm:cxn modelId="{B7D75365-E8E2-AC43-8BB0-BA08084BD98A}" type="presParOf" srcId="{2E792FF7-5D12-E640-B779-0687FBE39C6D}" destId="{1268339C-17E0-8645-A24B-0F82E28A35E5}" srcOrd="0" destOrd="0" presId="urn:microsoft.com/office/officeart/2005/8/layout/hierarchy1"/>
    <dgm:cxn modelId="{A48F7F05-AFF9-6F44-AF2D-4BEDEE13861B}" type="presParOf" srcId="{1268339C-17E0-8645-A24B-0F82E28A35E5}" destId="{A050AA71-E25D-E34D-BF76-14E397FBA82C}" srcOrd="0" destOrd="0" presId="urn:microsoft.com/office/officeart/2005/8/layout/hierarchy1"/>
    <dgm:cxn modelId="{46E07BFC-C70F-C346-A688-8AD171088F83}" type="presParOf" srcId="{1268339C-17E0-8645-A24B-0F82E28A35E5}" destId="{092E1AAC-D58C-3D4C-91FD-9E0D2F125E8D}" srcOrd="1" destOrd="0" presId="urn:microsoft.com/office/officeart/2005/8/layout/hierarchy1"/>
    <dgm:cxn modelId="{79323C93-5DBD-4C48-AE26-E5DC75781BDF}" type="presParOf" srcId="{2E792FF7-5D12-E640-B779-0687FBE39C6D}" destId="{15E5E4B5-FDB4-2E44-AEAF-08C8988121D5}" srcOrd="1" destOrd="0" presId="urn:microsoft.com/office/officeart/2005/8/layout/hierarchy1"/>
    <dgm:cxn modelId="{EE6A5F34-6AAC-2140-92C3-68520496866C}" type="presParOf" srcId="{191F2CD2-0D83-D844-8EA1-8E26123D5B2F}" destId="{D8B240DC-13ED-434D-AA53-00B57A57CAB0}" srcOrd="4" destOrd="0" presId="urn:microsoft.com/office/officeart/2005/8/layout/hierarchy1"/>
    <dgm:cxn modelId="{FBC3262A-A0DD-C042-BE2D-281F523BD899}" type="presParOf" srcId="{191F2CD2-0D83-D844-8EA1-8E26123D5B2F}" destId="{1F3A066F-E93D-194B-A0C1-46661B62E181}" srcOrd="5" destOrd="0" presId="urn:microsoft.com/office/officeart/2005/8/layout/hierarchy1"/>
    <dgm:cxn modelId="{7315ECEB-AB09-7349-A950-6C5D9EDD4646}" type="presParOf" srcId="{1F3A066F-E93D-194B-A0C1-46661B62E181}" destId="{59D914D6-AFBA-FD42-817A-1F3E9CCF1127}" srcOrd="0" destOrd="0" presId="urn:microsoft.com/office/officeart/2005/8/layout/hierarchy1"/>
    <dgm:cxn modelId="{AFC929FB-6649-D448-9345-D28B033CAFCD}" type="presParOf" srcId="{59D914D6-AFBA-FD42-817A-1F3E9CCF1127}" destId="{25A7D019-86B6-7843-A10A-56D3A91099C7}" srcOrd="0" destOrd="0" presId="urn:microsoft.com/office/officeart/2005/8/layout/hierarchy1"/>
    <dgm:cxn modelId="{D4FB09E7-31DF-A745-A29C-AB18614476F0}" type="presParOf" srcId="{59D914D6-AFBA-FD42-817A-1F3E9CCF1127}" destId="{19B2B9BC-54CF-3345-A724-61DD04F55A2B}" srcOrd="1" destOrd="0" presId="urn:microsoft.com/office/officeart/2005/8/layout/hierarchy1"/>
    <dgm:cxn modelId="{5E953A9D-DF97-4A48-B619-59F147C2205F}" type="presParOf" srcId="{1F3A066F-E93D-194B-A0C1-46661B62E181}" destId="{10E75495-CF04-E647-9FC2-1BBA8403AB4F}" srcOrd="1" destOrd="0" presId="urn:microsoft.com/office/officeart/2005/8/layout/hierarchy1"/>
    <dgm:cxn modelId="{D678B909-517B-DF4D-9435-08BFF8EB8746}" type="presParOf" srcId="{191F2CD2-0D83-D844-8EA1-8E26123D5B2F}" destId="{8E2D9E1D-DC5C-1242-B9B7-E9EE73272AB1}" srcOrd="6" destOrd="0" presId="urn:microsoft.com/office/officeart/2005/8/layout/hierarchy1"/>
    <dgm:cxn modelId="{2799C628-6647-1D41-B340-CE36AE74487F}" type="presParOf" srcId="{191F2CD2-0D83-D844-8EA1-8E26123D5B2F}" destId="{B655C6CF-ECB3-C143-BFF9-6AA6F4521644}" srcOrd="7" destOrd="0" presId="urn:microsoft.com/office/officeart/2005/8/layout/hierarchy1"/>
    <dgm:cxn modelId="{1053FB81-CD51-8147-A927-67AA114A8D4E}" type="presParOf" srcId="{B655C6CF-ECB3-C143-BFF9-6AA6F4521644}" destId="{C180A694-A98F-7F40-9B64-B84E3DB10C09}" srcOrd="0" destOrd="0" presId="urn:microsoft.com/office/officeart/2005/8/layout/hierarchy1"/>
    <dgm:cxn modelId="{A01B81F0-C06A-AC45-951C-F6A51B2983DE}" type="presParOf" srcId="{C180A694-A98F-7F40-9B64-B84E3DB10C09}" destId="{37005CCF-94E5-6A48-8976-E2711C146BFF}" srcOrd="0" destOrd="0" presId="urn:microsoft.com/office/officeart/2005/8/layout/hierarchy1"/>
    <dgm:cxn modelId="{DE71531F-D008-B446-9886-12D24971ECEB}" type="presParOf" srcId="{C180A694-A98F-7F40-9B64-B84E3DB10C09}" destId="{63273DC6-D2A2-9440-ABE5-9D429DD1834B}" srcOrd="1" destOrd="0" presId="urn:microsoft.com/office/officeart/2005/8/layout/hierarchy1"/>
    <dgm:cxn modelId="{F76BED13-262C-BF4B-9B3E-41EF98E13ACA}" type="presParOf" srcId="{B655C6CF-ECB3-C143-BFF9-6AA6F4521644}" destId="{84436979-10DD-4444-8DF7-DFC12AEC31D9}" srcOrd="1" destOrd="0" presId="urn:microsoft.com/office/officeart/2005/8/layout/hierarchy1"/>
    <dgm:cxn modelId="{3D6F1974-DFE8-BA48-A6E7-36E189667E4E}" type="presParOf" srcId="{191F2CD2-0D83-D844-8EA1-8E26123D5B2F}" destId="{EC50150D-344E-264B-A391-09955383E21D}" srcOrd="8" destOrd="0" presId="urn:microsoft.com/office/officeart/2005/8/layout/hierarchy1"/>
    <dgm:cxn modelId="{6E9591BC-4B99-384D-A8CC-4DB86FB5BB57}" type="presParOf" srcId="{191F2CD2-0D83-D844-8EA1-8E26123D5B2F}" destId="{B7C955E2-1E82-9C4F-A971-2E090A8CB673}" srcOrd="9" destOrd="0" presId="urn:microsoft.com/office/officeart/2005/8/layout/hierarchy1"/>
    <dgm:cxn modelId="{8A4EAD04-6E69-BB40-89A5-8BBFF028C672}" type="presParOf" srcId="{B7C955E2-1E82-9C4F-A971-2E090A8CB673}" destId="{F1227AFE-D9B7-B04A-A089-0BDB58AC9518}" srcOrd="0" destOrd="0" presId="urn:microsoft.com/office/officeart/2005/8/layout/hierarchy1"/>
    <dgm:cxn modelId="{BC3776BC-A482-C147-B76C-1CB9A49645CB}" type="presParOf" srcId="{F1227AFE-D9B7-B04A-A089-0BDB58AC9518}" destId="{5C1F1B8F-E690-2C40-BC72-CC151CA2B141}" srcOrd="0" destOrd="0" presId="urn:microsoft.com/office/officeart/2005/8/layout/hierarchy1"/>
    <dgm:cxn modelId="{C98C0508-ABCE-6E40-87ED-998155A1E9FF}" type="presParOf" srcId="{F1227AFE-D9B7-B04A-A089-0BDB58AC9518}" destId="{871C0EA3-36C1-D443-B071-03C93FFF710F}" srcOrd="1" destOrd="0" presId="urn:microsoft.com/office/officeart/2005/8/layout/hierarchy1"/>
    <dgm:cxn modelId="{2D9EA3CB-5E87-8548-80CF-30CA10EE2014}" type="presParOf" srcId="{B7C955E2-1E82-9C4F-A971-2E090A8CB673}" destId="{6B09F2DC-4A68-2A42-A4EB-F6030A77F7C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6D1882-807E-BC4E-9E28-B35331F0C3B8}"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F31C589F-9C84-F049-A311-6011C5630D88}">
      <dgm:prSet/>
      <dgm:spPr/>
      <dgm:t>
        <a:bodyPr/>
        <a:lstStyle/>
        <a:p>
          <a:pPr rtl="0"/>
          <a:r>
            <a:rPr lang="en-US" b="1" i="1" dirty="0" smtClean="0"/>
            <a:t>Commentary</a:t>
          </a:r>
          <a:endParaRPr lang="en-US" i="1" dirty="0"/>
        </a:p>
      </dgm:t>
    </dgm:pt>
    <dgm:pt modelId="{3F0B39D5-981A-A246-BC27-B6FDF8BB1406}" type="parTrans" cxnId="{2916A376-B93C-C441-AEFB-C3CF7490087C}">
      <dgm:prSet/>
      <dgm:spPr/>
      <dgm:t>
        <a:bodyPr/>
        <a:lstStyle/>
        <a:p>
          <a:endParaRPr lang="en-US"/>
        </a:p>
      </dgm:t>
    </dgm:pt>
    <dgm:pt modelId="{150A3BF3-4268-104B-8684-2D8C5EE988B9}" type="sibTrans" cxnId="{2916A376-B93C-C441-AEFB-C3CF7490087C}">
      <dgm:prSet/>
      <dgm:spPr/>
      <dgm:t>
        <a:bodyPr/>
        <a:lstStyle/>
        <a:p>
          <a:endParaRPr lang="en-US"/>
        </a:p>
      </dgm:t>
    </dgm:pt>
    <dgm:pt modelId="{64767BD8-BFC0-A14F-B8F9-1211975C79B0}">
      <dgm:prSet/>
      <dgm:spPr/>
      <dgm:t>
        <a:bodyPr/>
        <a:lstStyle/>
        <a:p>
          <a:pPr rtl="0"/>
          <a:r>
            <a:rPr lang="en-GB" b="1" dirty="0" smtClean="0"/>
            <a:t> </a:t>
          </a:r>
          <a:r>
            <a:rPr lang="en-GB" b="1" dirty="0" smtClean="0"/>
            <a:t>Notes</a:t>
          </a:r>
          <a:endParaRPr lang="en-GB" b="1" dirty="0"/>
        </a:p>
      </dgm:t>
    </dgm:pt>
    <dgm:pt modelId="{319402A1-B317-7246-A300-991D97A6BD88}" type="parTrans" cxnId="{C333D15B-48B0-B242-8473-99F8419F1431}">
      <dgm:prSet/>
      <dgm:spPr/>
      <dgm:t>
        <a:bodyPr/>
        <a:lstStyle/>
        <a:p>
          <a:endParaRPr lang="en-US"/>
        </a:p>
      </dgm:t>
    </dgm:pt>
    <dgm:pt modelId="{BA0A2C28-07E2-BB4D-9E9E-54E50F51CDDC}" type="sibTrans" cxnId="{C333D15B-48B0-B242-8473-99F8419F1431}">
      <dgm:prSet/>
      <dgm:spPr/>
      <dgm:t>
        <a:bodyPr/>
        <a:lstStyle/>
        <a:p>
          <a:endParaRPr lang="en-US"/>
        </a:p>
      </dgm:t>
    </dgm:pt>
    <dgm:pt modelId="{F58AE5BB-0D2B-6F4A-97A2-F16CCA93EB3E}">
      <dgm:prSet/>
      <dgm:spPr/>
      <dgm:t>
        <a:bodyPr/>
        <a:lstStyle/>
        <a:p>
          <a:pPr rtl="0"/>
          <a:r>
            <a:rPr lang="en-US" b="1" dirty="0" smtClean="0"/>
            <a:t>Comments</a:t>
          </a:r>
          <a:endParaRPr lang="en-US" dirty="0"/>
        </a:p>
      </dgm:t>
    </dgm:pt>
    <dgm:pt modelId="{FAD5C8D0-B55C-3348-B6A2-4A60947A4820}" type="parTrans" cxnId="{2B90DEBD-C8D7-0645-B64E-86BBE3DC50A3}">
      <dgm:prSet/>
      <dgm:spPr/>
      <dgm:t>
        <a:bodyPr/>
        <a:lstStyle/>
        <a:p>
          <a:endParaRPr lang="en-US"/>
        </a:p>
      </dgm:t>
    </dgm:pt>
    <dgm:pt modelId="{21940440-A1B2-514D-9E7F-C315CF8E9C69}" type="sibTrans" cxnId="{2B90DEBD-C8D7-0645-B64E-86BBE3DC50A3}">
      <dgm:prSet/>
      <dgm:spPr/>
      <dgm:t>
        <a:bodyPr/>
        <a:lstStyle/>
        <a:p>
          <a:endParaRPr lang="en-US"/>
        </a:p>
      </dgm:t>
    </dgm:pt>
    <dgm:pt modelId="{EC51E273-AA99-2D49-A3AB-1F3E7820837E}">
      <dgm:prSet/>
      <dgm:spPr/>
      <dgm:t>
        <a:bodyPr/>
        <a:lstStyle/>
        <a:p>
          <a:pPr rtl="0"/>
          <a:r>
            <a:rPr lang="en-US" b="1" dirty="0" smtClean="0"/>
            <a:t>"</a:t>
          </a:r>
          <a:r>
            <a:rPr lang="en-US" b="1" dirty="0" smtClean="0"/>
            <a:t>Texts </a:t>
          </a:r>
          <a:r>
            <a:rPr lang="en-US" b="1" dirty="0" smtClean="0"/>
            <a:t>in quotes"</a:t>
          </a:r>
          <a:endParaRPr lang="en-US" dirty="0"/>
        </a:p>
      </dgm:t>
    </dgm:pt>
    <dgm:pt modelId="{218EF5B7-8B38-8148-B2A7-F2FC25DB871D}" type="parTrans" cxnId="{CFDD2F44-E443-D24A-A5BC-BEC80CD0D8E6}">
      <dgm:prSet/>
      <dgm:spPr/>
      <dgm:t>
        <a:bodyPr/>
        <a:lstStyle/>
        <a:p>
          <a:endParaRPr lang="en-US"/>
        </a:p>
      </dgm:t>
    </dgm:pt>
    <dgm:pt modelId="{7E05035B-9ACF-E548-B69B-90FBF923F828}" type="sibTrans" cxnId="{CFDD2F44-E443-D24A-A5BC-BEC80CD0D8E6}">
      <dgm:prSet/>
      <dgm:spPr/>
      <dgm:t>
        <a:bodyPr/>
        <a:lstStyle/>
        <a:p>
          <a:endParaRPr lang="en-US"/>
        </a:p>
      </dgm:t>
    </dgm:pt>
    <dgm:pt modelId="{608A7DC4-15C7-264E-8804-E6CEC7120316}">
      <dgm:prSet/>
      <dgm:spPr/>
      <dgm:t>
        <a:bodyPr/>
        <a:lstStyle/>
        <a:p>
          <a:pPr rtl="0"/>
          <a:r>
            <a:rPr lang="en-GB" b="1" dirty="0" smtClean="0"/>
            <a:t> </a:t>
          </a:r>
          <a:r>
            <a:rPr lang="en-GB" b="1" dirty="0" smtClean="0"/>
            <a:t>Sources </a:t>
          </a:r>
          <a:endParaRPr lang="en-GB" b="1" dirty="0"/>
        </a:p>
      </dgm:t>
    </dgm:pt>
    <dgm:pt modelId="{46D14F94-4167-BB46-AC72-1500452C13B0}" type="parTrans" cxnId="{5E508DBE-7871-4243-B0C1-7C109E528B3D}">
      <dgm:prSet/>
      <dgm:spPr/>
      <dgm:t>
        <a:bodyPr/>
        <a:lstStyle/>
        <a:p>
          <a:endParaRPr lang="en-US"/>
        </a:p>
      </dgm:t>
    </dgm:pt>
    <dgm:pt modelId="{31EE68AE-711F-D148-97ED-2A2C37F5840E}" type="sibTrans" cxnId="{5E508DBE-7871-4243-B0C1-7C109E528B3D}">
      <dgm:prSet/>
      <dgm:spPr/>
      <dgm:t>
        <a:bodyPr/>
        <a:lstStyle/>
        <a:p>
          <a:endParaRPr lang="en-US"/>
        </a:p>
      </dgm:t>
    </dgm:pt>
    <dgm:pt modelId="{A4783E94-86DD-584A-BB27-7B09D97D1202}" type="pres">
      <dgm:prSet presAssocID="{016D1882-807E-BC4E-9E28-B35331F0C3B8}" presName="hierChild1" presStyleCnt="0">
        <dgm:presLayoutVars>
          <dgm:chPref val="1"/>
          <dgm:dir/>
          <dgm:animOne val="branch"/>
          <dgm:animLvl val="lvl"/>
          <dgm:resizeHandles/>
        </dgm:presLayoutVars>
      </dgm:prSet>
      <dgm:spPr/>
      <dgm:t>
        <a:bodyPr/>
        <a:lstStyle/>
        <a:p>
          <a:endParaRPr lang="en-US"/>
        </a:p>
      </dgm:t>
    </dgm:pt>
    <dgm:pt modelId="{466E9744-0006-0C4F-BFF5-D45688D3A9AC}" type="pres">
      <dgm:prSet presAssocID="{F31C589F-9C84-F049-A311-6011C5630D88}" presName="hierRoot1" presStyleCnt="0"/>
      <dgm:spPr/>
    </dgm:pt>
    <dgm:pt modelId="{B3086988-0A52-9948-82E6-80A961F9E2DD}" type="pres">
      <dgm:prSet presAssocID="{F31C589F-9C84-F049-A311-6011C5630D88}" presName="composite" presStyleCnt="0"/>
      <dgm:spPr/>
    </dgm:pt>
    <dgm:pt modelId="{A18E2A1F-5601-B447-A7C6-1D54F7723ED9}" type="pres">
      <dgm:prSet presAssocID="{F31C589F-9C84-F049-A311-6011C5630D88}" presName="background" presStyleLbl="node0" presStyleIdx="0" presStyleCnt="1"/>
      <dgm:spPr/>
    </dgm:pt>
    <dgm:pt modelId="{BD9256A4-A94F-574F-A000-B1AD0DE1FD6F}" type="pres">
      <dgm:prSet presAssocID="{F31C589F-9C84-F049-A311-6011C5630D88}" presName="text" presStyleLbl="fgAcc0" presStyleIdx="0" presStyleCnt="1">
        <dgm:presLayoutVars>
          <dgm:chPref val="3"/>
        </dgm:presLayoutVars>
      </dgm:prSet>
      <dgm:spPr/>
      <dgm:t>
        <a:bodyPr/>
        <a:lstStyle/>
        <a:p>
          <a:endParaRPr lang="en-US"/>
        </a:p>
      </dgm:t>
    </dgm:pt>
    <dgm:pt modelId="{C15D15FE-5317-C84A-A638-98B2DF2F41BC}" type="pres">
      <dgm:prSet presAssocID="{F31C589F-9C84-F049-A311-6011C5630D88}" presName="hierChild2" presStyleCnt="0"/>
      <dgm:spPr/>
    </dgm:pt>
    <dgm:pt modelId="{28C99DDA-8451-7E45-B723-6D0A671CD50A}" type="pres">
      <dgm:prSet presAssocID="{319402A1-B317-7246-A300-991D97A6BD88}" presName="Name10" presStyleLbl="parChTrans1D2" presStyleIdx="0" presStyleCnt="4"/>
      <dgm:spPr/>
      <dgm:t>
        <a:bodyPr/>
        <a:lstStyle/>
        <a:p>
          <a:endParaRPr lang="en-US"/>
        </a:p>
      </dgm:t>
    </dgm:pt>
    <dgm:pt modelId="{BDFF077D-D59E-EB43-9502-D3DC0EBB06B3}" type="pres">
      <dgm:prSet presAssocID="{64767BD8-BFC0-A14F-B8F9-1211975C79B0}" presName="hierRoot2" presStyleCnt="0"/>
      <dgm:spPr/>
    </dgm:pt>
    <dgm:pt modelId="{3FEF2DC4-A5D7-5C45-B3B3-7AF6D087A72F}" type="pres">
      <dgm:prSet presAssocID="{64767BD8-BFC0-A14F-B8F9-1211975C79B0}" presName="composite2" presStyleCnt="0"/>
      <dgm:spPr/>
    </dgm:pt>
    <dgm:pt modelId="{BB3892F0-1218-C148-BEA5-F305FBCC10BE}" type="pres">
      <dgm:prSet presAssocID="{64767BD8-BFC0-A14F-B8F9-1211975C79B0}" presName="background2" presStyleLbl="node2" presStyleIdx="0" presStyleCnt="4"/>
      <dgm:spPr/>
    </dgm:pt>
    <dgm:pt modelId="{1E808A7B-0FBA-0945-8265-C3760AA1636C}" type="pres">
      <dgm:prSet presAssocID="{64767BD8-BFC0-A14F-B8F9-1211975C79B0}" presName="text2" presStyleLbl="fgAcc2" presStyleIdx="0" presStyleCnt="4">
        <dgm:presLayoutVars>
          <dgm:chPref val="3"/>
        </dgm:presLayoutVars>
      </dgm:prSet>
      <dgm:spPr/>
      <dgm:t>
        <a:bodyPr/>
        <a:lstStyle/>
        <a:p>
          <a:endParaRPr lang="en-US"/>
        </a:p>
      </dgm:t>
    </dgm:pt>
    <dgm:pt modelId="{DDC32644-0281-EC4F-977C-142976B40853}" type="pres">
      <dgm:prSet presAssocID="{64767BD8-BFC0-A14F-B8F9-1211975C79B0}" presName="hierChild3" presStyleCnt="0"/>
      <dgm:spPr/>
    </dgm:pt>
    <dgm:pt modelId="{F4082A8E-511D-104D-A775-117978F33CC5}" type="pres">
      <dgm:prSet presAssocID="{FAD5C8D0-B55C-3348-B6A2-4A60947A4820}" presName="Name10" presStyleLbl="parChTrans1D2" presStyleIdx="1" presStyleCnt="4"/>
      <dgm:spPr/>
      <dgm:t>
        <a:bodyPr/>
        <a:lstStyle/>
        <a:p>
          <a:endParaRPr lang="en-US"/>
        </a:p>
      </dgm:t>
    </dgm:pt>
    <dgm:pt modelId="{8280F3D5-AE5F-E14C-A0B2-541A48510F67}" type="pres">
      <dgm:prSet presAssocID="{F58AE5BB-0D2B-6F4A-97A2-F16CCA93EB3E}" presName="hierRoot2" presStyleCnt="0"/>
      <dgm:spPr/>
    </dgm:pt>
    <dgm:pt modelId="{3D10E318-D14B-794D-94C7-32DEA9A13D5E}" type="pres">
      <dgm:prSet presAssocID="{F58AE5BB-0D2B-6F4A-97A2-F16CCA93EB3E}" presName="composite2" presStyleCnt="0"/>
      <dgm:spPr/>
    </dgm:pt>
    <dgm:pt modelId="{C1991EDB-7B30-7F4A-B0C9-A64B29795906}" type="pres">
      <dgm:prSet presAssocID="{F58AE5BB-0D2B-6F4A-97A2-F16CCA93EB3E}" presName="background2" presStyleLbl="node2" presStyleIdx="1" presStyleCnt="4"/>
      <dgm:spPr/>
    </dgm:pt>
    <dgm:pt modelId="{7911C68D-60F0-944D-B912-53BA44FD98D5}" type="pres">
      <dgm:prSet presAssocID="{F58AE5BB-0D2B-6F4A-97A2-F16CCA93EB3E}" presName="text2" presStyleLbl="fgAcc2" presStyleIdx="1" presStyleCnt="4">
        <dgm:presLayoutVars>
          <dgm:chPref val="3"/>
        </dgm:presLayoutVars>
      </dgm:prSet>
      <dgm:spPr/>
      <dgm:t>
        <a:bodyPr/>
        <a:lstStyle/>
        <a:p>
          <a:endParaRPr lang="en-US"/>
        </a:p>
      </dgm:t>
    </dgm:pt>
    <dgm:pt modelId="{DB906B2D-A9D0-584C-8886-BE99FFB898F5}" type="pres">
      <dgm:prSet presAssocID="{F58AE5BB-0D2B-6F4A-97A2-F16CCA93EB3E}" presName="hierChild3" presStyleCnt="0"/>
      <dgm:spPr/>
    </dgm:pt>
    <dgm:pt modelId="{3750D103-CA3D-9E4E-82B8-2F2B9730FD6F}" type="pres">
      <dgm:prSet presAssocID="{218EF5B7-8B38-8148-B2A7-F2FC25DB871D}" presName="Name10" presStyleLbl="parChTrans1D2" presStyleIdx="2" presStyleCnt="4"/>
      <dgm:spPr/>
      <dgm:t>
        <a:bodyPr/>
        <a:lstStyle/>
        <a:p>
          <a:endParaRPr lang="en-US"/>
        </a:p>
      </dgm:t>
    </dgm:pt>
    <dgm:pt modelId="{822BB25F-0F45-A547-AA8C-385EC1C7DD22}" type="pres">
      <dgm:prSet presAssocID="{EC51E273-AA99-2D49-A3AB-1F3E7820837E}" presName="hierRoot2" presStyleCnt="0"/>
      <dgm:spPr/>
    </dgm:pt>
    <dgm:pt modelId="{105F386A-376A-B743-B900-6825AC4FC40C}" type="pres">
      <dgm:prSet presAssocID="{EC51E273-AA99-2D49-A3AB-1F3E7820837E}" presName="composite2" presStyleCnt="0"/>
      <dgm:spPr/>
    </dgm:pt>
    <dgm:pt modelId="{651CF727-4D33-0A4E-A35C-F316FA36C413}" type="pres">
      <dgm:prSet presAssocID="{EC51E273-AA99-2D49-A3AB-1F3E7820837E}" presName="background2" presStyleLbl="node2" presStyleIdx="2" presStyleCnt="4"/>
      <dgm:spPr/>
    </dgm:pt>
    <dgm:pt modelId="{68A65AE8-508E-1943-A9CE-5792CAEFF41B}" type="pres">
      <dgm:prSet presAssocID="{EC51E273-AA99-2D49-A3AB-1F3E7820837E}" presName="text2" presStyleLbl="fgAcc2" presStyleIdx="2" presStyleCnt="4">
        <dgm:presLayoutVars>
          <dgm:chPref val="3"/>
        </dgm:presLayoutVars>
      </dgm:prSet>
      <dgm:spPr/>
      <dgm:t>
        <a:bodyPr/>
        <a:lstStyle/>
        <a:p>
          <a:endParaRPr lang="en-US"/>
        </a:p>
      </dgm:t>
    </dgm:pt>
    <dgm:pt modelId="{149DB0B2-945C-D941-919E-70EDF71771F5}" type="pres">
      <dgm:prSet presAssocID="{EC51E273-AA99-2D49-A3AB-1F3E7820837E}" presName="hierChild3" presStyleCnt="0"/>
      <dgm:spPr/>
    </dgm:pt>
    <dgm:pt modelId="{6084A141-C30D-7246-83EF-C2E5AD74D4FE}" type="pres">
      <dgm:prSet presAssocID="{46D14F94-4167-BB46-AC72-1500452C13B0}" presName="Name10" presStyleLbl="parChTrans1D2" presStyleIdx="3" presStyleCnt="4"/>
      <dgm:spPr/>
      <dgm:t>
        <a:bodyPr/>
        <a:lstStyle/>
        <a:p>
          <a:endParaRPr lang="en-US"/>
        </a:p>
      </dgm:t>
    </dgm:pt>
    <dgm:pt modelId="{F18AA1E0-2B46-A244-9029-5E6D89BCA62A}" type="pres">
      <dgm:prSet presAssocID="{608A7DC4-15C7-264E-8804-E6CEC7120316}" presName="hierRoot2" presStyleCnt="0"/>
      <dgm:spPr/>
    </dgm:pt>
    <dgm:pt modelId="{3957E616-FFC5-9142-8D0D-DD7CF69D32F0}" type="pres">
      <dgm:prSet presAssocID="{608A7DC4-15C7-264E-8804-E6CEC7120316}" presName="composite2" presStyleCnt="0"/>
      <dgm:spPr/>
    </dgm:pt>
    <dgm:pt modelId="{C6C29204-AA9E-2B41-82A5-8A6BC8B3753F}" type="pres">
      <dgm:prSet presAssocID="{608A7DC4-15C7-264E-8804-E6CEC7120316}" presName="background2" presStyleLbl="node2" presStyleIdx="3" presStyleCnt="4"/>
      <dgm:spPr/>
    </dgm:pt>
    <dgm:pt modelId="{4BBED00B-7352-2546-B16D-BBA796828652}" type="pres">
      <dgm:prSet presAssocID="{608A7DC4-15C7-264E-8804-E6CEC7120316}" presName="text2" presStyleLbl="fgAcc2" presStyleIdx="3" presStyleCnt="4">
        <dgm:presLayoutVars>
          <dgm:chPref val="3"/>
        </dgm:presLayoutVars>
      </dgm:prSet>
      <dgm:spPr/>
      <dgm:t>
        <a:bodyPr/>
        <a:lstStyle/>
        <a:p>
          <a:endParaRPr lang="en-US"/>
        </a:p>
      </dgm:t>
    </dgm:pt>
    <dgm:pt modelId="{1B21FB1F-21D0-9245-87B2-70B5F1127433}" type="pres">
      <dgm:prSet presAssocID="{608A7DC4-15C7-264E-8804-E6CEC7120316}" presName="hierChild3" presStyleCnt="0"/>
      <dgm:spPr/>
    </dgm:pt>
  </dgm:ptLst>
  <dgm:cxnLst>
    <dgm:cxn modelId="{10BC2410-3F09-8F42-879D-7EAFFDEB851A}" type="presOf" srcId="{F58AE5BB-0D2B-6F4A-97A2-F16CCA93EB3E}" destId="{7911C68D-60F0-944D-B912-53BA44FD98D5}" srcOrd="0" destOrd="0" presId="urn:microsoft.com/office/officeart/2005/8/layout/hierarchy1"/>
    <dgm:cxn modelId="{5E508DBE-7871-4243-B0C1-7C109E528B3D}" srcId="{F31C589F-9C84-F049-A311-6011C5630D88}" destId="{608A7DC4-15C7-264E-8804-E6CEC7120316}" srcOrd="3" destOrd="0" parTransId="{46D14F94-4167-BB46-AC72-1500452C13B0}" sibTransId="{31EE68AE-711F-D148-97ED-2A2C37F5840E}"/>
    <dgm:cxn modelId="{C333D15B-48B0-B242-8473-99F8419F1431}" srcId="{F31C589F-9C84-F049-A311-6011C5630D88}" destId="{64767BD8-BFC0-A14F-B8F9-1211975C79B0}" srcOrd="0" destOrd="0" parTransId="{319402A1-B317-7246-A300-991D97A6BD88}" sibTransId="{BA0A2C28-07E2-BB4D-9E9E-54E50F51CDDC}"/>
    <dgm:cxn modelId="{2B90DEBD-C8D7-0645-B64E-86BBE3DC50A3}" srcId="{F31C589F-9C84-F049-A311-6011C5630D88}" destId="{F58AE5BB-0D2B-6F4A-97A2-F16CCA93EB3E}" srcOrd="1" destOrd="0" parTransId="{FAD5C8D0-B55C-3348-B6A2-4A60947A4820}" sibTransId="{21940440-A1B2-514D-9E7F-C315CF8E9C69}"/>
    <dgm:cxn modelId="{293836C7-0D29-7D48-85E2-DEB710F2D998}" type="presOf" srcId="{608A7DC4-15C7-264E-8804-E6CEC7120316}" destId="{4BBED00B-7352-2546-B16D-BBA796828652}" srcOrd="0" destOrd="0" presId="urn:microsoft.com/office/officeart/2005/8/layout/hierarchy1"/>
    <dgm:cxn modelId="{5E2B649F-E21A-064B-A0B7-18A41ED38EF2}" type="presOf" srcId="{FAD5C8D0-B55C-3348-B6A2-4A60947A4820}" destId="{F4082A8E-511D-104D-A775-117978F33CC5}" srcOrd="0" destOrd="0" presId="urn:microsoft.com/office/officeart/2005/8/layout/hierarchy1"/>
    <dgm:cxn modelId="{606DE9A2-CD24-2547-9D94-8B1C6DA0FE74}" type="presOf" srcId="{46D14F94-4167-BB46-AC72-1500452C13B0}" destId="{6084A141-C30D-7246-83EF-C2E5AD74D4FE}" srcOrd="0" destOrd="0" presId="urn:microsoft.com/office/officeart/2005/8/layout/hierarchy1"/>
    <dgm:cxn modelId="{6976FB32-A72C-5040-9BB5-CAF9266E4AF7}" type="presOf" srcId="{64767BD8-BFC0-A14F-B8F9-1211975C79B0}" destId="{1E808A7B-0FBA-0945-8265-C3760AA1636C}" srcOrd="0" destOrd="0" presId="urn:microsoft.com/office/officeart/2005/8/layout/hierarchy1"/>
    <dgm:cxn modelId="{ECC0ED9F-2AF9-6C4E-95E5-5FB44C20534F}" type="presOf" srcId="{016D1882-807E-BC4E-9E28-B35331F0C3B8}" destId="{A4783E94-86DD-584A-BB27-7B09D97D1202}" srcOrd="0" destOrd="0" presId="urn:microsoft.com/office/officeart/2005/8/layout/hierarchy1"/>
    <dgm:cxn modelId="{2916A376-B93C-C441-AEFB-C3CF7490087C}" srcId="{016D1882-807E-BC4E-9E28-B35331F0C3B8}" destId="{F31C589F-9C84-F049-A311-6011C5630D88}" srcOrd="0" destOrd="0" parTransId="{3F0B39D5-981A-A246-BC27-B6FDF8BB1406}" sibTransId="{150A3BF3-4268-104B-8684-2D8C5EE988B9}"/>
    <dgm:cxn modelId="{B49C64BC-0185-C448-88DC-DCE67E57EF16}" type="presOf" srcId="{EC51E273-AA99-2D49-A3AB-1F3E7820837E}" destId="{68A65AE8-508E-1943-A9CE-5792CAEFF41B}" srcOrd="0" destOrd="0" presId="urn:microsoft.com/office/officeart/2005/8/layout/hierarchy1"/>
    <dgm:cxn modelId="{CFDD2F44-E443-D24A-A5BC-BEC80CD0D8E6}" srcId="{F31C589F-9C84-F049-A311-6011C5630D88}" destId="{EC51E273-AA99-2D49-A3AB-1F3E7820837E}" srcOrd="2" destOrd="0" parTransId="{218EF5B7-8B38-8148-B2A7-F2FC25DB871D}" sibTransId="{7E05035B-9ACF-E548-B69B-90FBF923F828}"/>
    <dgm:cxn modelId="{33E78B5B-5A2D-EC42-AF25-78CCF2575ED8}" type="presOf" srcId="{319402A1-B317-7246-A300-991D97A6BD88}" destId="{28C99DDA-8451-7E45-B723-6D0A671CD50A}" srcOrd="0" destOrd="0" presId="urn:microsoft.com/office/officeart/2005/8/layout/hierarchy1"/>
    <dgm:cxn modelId="{F61EC01E-57FD-4747-99E7-23F79EB3C011}" type="presOf" srcId="{218EF5B7-8B38-8148-B2A7-F2FC25DB871D}" destId="{3750D103-CA3D-9E4E-82B8-2F2B9730FD6F}" srcOrd="0" destOrd="0" presId="urn:microsoft.com/office/officeart/2005/8/layout/hierarchy1"/>
    <dgm:cxn modelId="{E1B87AF9-5FF9-6443-B4AF-2D768BAB1AB1}" type="presOf" srcId="{F31C589F-9C84-F049-A311-6011C5630D88}" destId="{BD9256A4-A94F-574F-A000-B1AD0DE1FD6F}" srcOrd="0" destOrd="0" presId="urn:microsoft.com/office/officeart/2005/8/layout/hierarchy1"/>
    <dgm:cxn modelId="{BC6E775E-D54C-184C-A4E8-288FEA5CF222}" type="presParOf" srcId="{A4783E94-86DD-584A-BB27-7B09D97D1202}" destId="{466E9744-0006-0C4F-BFF5-D45688D3A9AC}" srcOrd="0" destOrd="0" presId="urn:microsoft.com/office/officeart/2005/8/layout/hierarchy1"/>
    <dgm:cxn modelId="{643EB123-A9F8-E748-BD5F-9CC9041B44B0}" type="presParOf" srcId="{466E9744-0006-0C4F-BFF5-D45688D3A9AC}" destId="{B3086988-0A52-9948-82E6-80A961F9E2DD}" srcOrd="0" destOrd="0" presId="urn:microsoft.com/office/officeart/2005/8/layout/hierarchy1"/>
    <dgm:cxn modelId="{67FD7CF5-D4C8-EC4B-801F-1E9ADD2FEEEF}" type="presParOf" srcId="{B3086988-0A52-9948-82E6-80A961F9E2DD}" destId="{A18E2A1F-5601-B447-A7C6-1D54F7723ED9}" srcOrd="0" destOrd="0" presId="urn:microsoft.com/office/officeart/2005/8/layout/hierarchy1"/>
    <dgm:cxn modelId="{74A968EF-D2A8-D241-BE62-72979182BECD}" type="presParOf" srcId="{B3086988-0A52-9948-82E6-80A961F9E2DD}" destId="{BD9256A4-A94F-574F-A000-B1AD0DE1FD6F}" srcOrd="1" destOrd="0" presId="urn:microsoft.com/office/officeart/2005/8/layout/hierarchy1"/>
    <dgm:cxn modelId="{2BD2F180-3ECF-AE44-9447-1C4C96423B8D}" type="presParOf" srcId="{466E9744-0006-0C4F-BFF5-D45688D3A9AC}" destId="{C15D15FE-5317-C84A-A638-98B2DF2F41BC}" srcOrd="1" destOrd="0" presId="urn:microsoft.com/office/officeart/2005/8/layout/hierarchy1"/>
    <dgm:cxn modelId="{39696D98-AD4C-294E-B1C5-C008D0AF3546}" type="presParOf" srcId="{C15D15FE-5317-C84A-A638-98B2DF2F41BC}" destId="{28C99DDA-8451-7E45-B723-6D0A671CD50A}" srcOrd="0" destOrd="0" presId="urn:microsoft.com/office/officeart/2005/8/layout/hierarchy1"/>
    <dgm:cxn modelId="{DF42DE2C-588E-4D49-9A19-4D95153DF051}" type="presParOf" srcId="{C15D15FE-5317-C84A-A638-98B2DF2F41BC}" destId="{BDFF077D-D59E-EB43-9502-D3DC0EBB06B3}" srcOrd="1" destOrd="0" presId="urn:microsoft.com/office/officeart/2005/8/layout/hierarchy1"/>
    <dgm:cxn modelId="{4BB920B0-7267-6346-A3B5-B140BCCB53B0}" type="presParOf" srcId="{BDFF077D-D59E-EB43-9502-D3DC0EBB06B3}" destId="{3FEF2DC4-A5D7-5C45-B3B3-7AF6D087A72F}" srcOrd="0" destOrd="0" presId="urn:microsoft.com/office/officeart/2005/8/layout/hierarchy1"/>
    <dgm:cxn modelId="{17065BB1-CE71-AD46-9298-EA11CB204E1A}" type="presParOf" srcId="{3FEF2DC4-A5D7-5C45-B3B3-7AF6D087A72F}" destId="{BB3892F0-1218-C148-BEA5-F305FBCC10BE}" srcOrd="0" destOrd="0" presId="urn:microsoft.com/office/officeart/2005/8/layout/hierarchy1"/>
    <dgm:cxn modelId="{3C148B37-9C92-474E-8364-7FEA814A662C}" type="presParOf" srcId="{3FEF2DC4-A5D7-5C45-B3B3-7AF6D087A72F}" destId="{1E808A7B-0FBA-0945-8265-C3760AA1636C}" srcOrd="1" destOrd="0" presId="urn:microsoft.com/office/officeart/2005/8/layout/hierarchy1"/>
    <dgm:cxn modelId="{6716BAAF-69CB-DF43-8BD4-F4DA528E8A34}" type="presParOf" srcId="{BDFF077D-D59E-EB43-9502-D3DC0EBB06B3}" destId="{DDC32644-0281-EC4F-977C-142976B40853}" srcOrd="1" destOrd="0" presId="urn:microsoft.com/office/officeart/2005/8/layout/hierarchy1"/>
    <dgm:cxn modelId="{547A774E-6634-5349-833E-175336C71C3F}" type="presParOf" srcId="{C15D15FE-5317-C84A-A638-98B2DF2F41BC}" destId="{F4082A8E-511D-104D-A775-117978F33CC5}" srcOrd="2" destOrd="0" presId="urn:microsoft.com/office/officeart/2005/8/layout/hierarchy1"/>
    <dgm:cxn modelId="{6BE6072B-8D7D-C64B-BBCF-EF0327758650}" type="presParOf" srcId="{C15D15FE-5317-C84A-A638-98B2DF2F41BC}" destId="{8280F3D5-AE5F-E14C-A0B2-541A48510F67}" srcOrd="3" destOrd="0" presId="urn:microsoft.com/office/officeart/2005/8/layout/hierarchy1"/>
    <dgm:cxn modelId="{2EFE373C-D8C0-FC49-B7B8-F727C8FE70C3}" type="presParOf" srcId="{8280F3D5-AE5F-E14C-A0B2-541A48510F67}" destId="{3D10E318-D14B-794D-94C7-32DEA9A13D5E}" srcOrd="0" destOrd="0" presId="urn:microsoft.com/office/officeart/2005/8/layout/hierarchy1"/>
    <dgm:cxn modelId="{7C832828-2575-BD4E-94F7-34125825F432}" type="presParOf" srcId="{3D10E318-D14B-794D-94C7-32DEA9A13D5E}" destId="{C1991EDB-7B30-7F4A-B0C9-A64B29795906}" srcOrd="0" destOrd="0" presId="urn:microsoft.com/office/officeart/2005/8/layout/hierarchy1"/>
    <dgm:cxn modelId="{CF5DD6D0-4E00-4B46-98B5-FAE5EE13DB93}" type="presParOf" srcId="{3D10E318-D14B-794D-94C7-32DEA9A13D5E}" destId="{7911C68D-60F0-944D-B912-53BA44FD98D5}" srcOrd="1" destOrd="0" presId="urn:microsoft.com/office/officeart/2005/8/layout/hierarchy1"/>
    <dgm:cxn modelId="{4241DDCE-3679-DC44-BB6A-539A2ED65E43}" type="presParOf" srcId="{8280F3D5-AE5F-E14C-A0B2-541A48510F67}" destId="{DB906B2D-A9D0-584C-8886-BE99FFB898F5}" srcOrd="1" destOrd="0" presId="urn:microsoft.com/office/officeart/2005/8/layout/hierarchy1"/>
    <dgm:cxn modelId="{DC590698-A36E-CE43-9516-AA472534559E}" type="presParOf" srcId="{C15D15FE-5317-C84A-A638-98B2DF2F41BC}" destId="{3750D103-CA3D-9E4E-82B8-2F2B9730FD6F}" srcOrd="4" destOrd="0" presId="urn:microsoft.com/office/officeart/2005/8/layout/hierarchy1"/>
    <dgm:cxn modelId="{7F1628E4-E408-2E4F-A5E8-1950EF54B1F4}" type="presParOf" srcId="{C15D15FE-5317-C84A-A638-98B2DF2F41BC}" destId="{822BB25F-0F45-A547-AA8C-385EC1C7DD22}" srcOrd="5" destOrd="0" presId="urn:microsoft.com/office/officeart/2005/8/layout/hierarchy1"/>
    <dgm:cxn modelId="{C17D1818-0903-C24C-BF2B-C0F13623F771}" type="presParOf" srcId="{822BB25F-0F45-A547-AA8C-385EC1C7DD22}" destId="{105F386A-376A-B743-B900-6825AC4FC40C}" srcOrd="0" destOrd="0" presId="urn:microsoft.com/office/officeart/2005/8/layout/hierarchy1"/>
    <dgm:cxn modelId="{D578EC6F-E687-0849-8138-16AFFE2CEF24}" type="presParOf" srcId="{105F386A-376A-B743-B900-6825AC4FC40C}" destId="{651CF727-4D33-0A4E-A35C-F316FA36C413}" srcOrd="0" destOrd="0" presId="urn:microsoft.com/office/officeart/2005/8/layout/hierarchy1"/>
    <dgm:cxn modelId="{077A6B58-A0E1-634C-B5B1-4D88F34B94B6}" type="presParOf" srcId="{105F386A-376A-B743-B900-6825AC4FC40C}" destId="{68A65AE8-508E-1943-A9CE-5792CAEFF41B}" srcOrd="1" destOrd="0" presId="urn:microsoft.com/office/officeart/2005/8/layout/hierarchy1"/>
    <dgm:cxn modelId="{817217BA-855D-F74F-90DD-9866CA266DF6}" type="presParOf" srcId="{822BB25F-0F45-A547-AA8C-385EC1C7DD22}" destId="{149DB0B2-945C-D941-919E-70EDF71771F5}" srcOrd="1" destOrd="0" presId="urn:microsoft.com/office/officeart/2005/8/layout/hierarchy1"/>
    <dgm:cxn modelId="{44C4EA28-A0B7-2D4F-BD81-7387174CADED}" type="presParOf" srcId="{C15D15FE-5317-C84A-A638-98B2DF2F41BC}" destId="{6084A141-C30D-7246-83EF-C2E5AD74D4FE}" srcOrd="6" destOrd="0" presId="urn:microsoft.com/office/officeart/2005/8/layout/hierarchy1"/>
    <dgm:cxn modelId="{1BAEE659-E15C-C342-82B5-4BF5DA066B35}" type="presParOf" srcId="{C15D15FE-5317-C84A-A638-98B2DF2F41BC}" destId="{F18AA1E0-2B46-A244-9029-5E6D89BCA62A}" srcOrd="7" destOrd="0" presId="urn:microsoft.com/office/officeart/2005/8/layout/hierarchy1"/>
    <dgm:cxn modelId="{05DB96BC-19E6-2643-ABF1-9C48DA713163}" type="presParOf" srcId="{F18AA1E0-2B46-A244-9029-5E6D89BCA62A}" destId="{3957E616-FFC5-9142-8D0D-DD7CF69D32F0}" srcOrd="0" destOrd="0" presId="urn:microsoft.com/office/officeart/2005/8/layout/hierarchy1"/>
    <dgm:cxn modelId="{D37543B9-CD2E-2A42-B8F4-5C74D73ACBD1}" type="presParOf" srcId="{3957E616-FFC5-9142-8D0D-DD7CF69D32F0}" destId="{C6C29204-AA9E-2B41-82A5-8A6BC8B3753F}" srcOrd="0" destOrd="0" presId="urn:microsoft.com/office/officeart/2005/8/layout/hierarchy1"/>
    <dgm:cxn modelId="{4CDF1736-CFF4-9444-8312-76945A49B2AC}" type="presParOf" srcId="{3957E616-FFC5-9142-8D0D-DD7CF69D32F0}" destId="{4BBED00B-7352-2546-B16D-BBA796828652}" srcOrd="1" destOrd="0" presId="urn:microsoft.com/office/officeart/2005/8/layout/hierarchy1"/>
    <dgm:cxn modelId="{B92443F2-4EFF-8042-AAEB-2ACD9D8B9717}" type="presParOf" srcId="{F18AA1E0-2B46-A244-9029-5E6D89BCA62A}" destId="{1B21FB1F-21D0-9245-87B2-70B5F112743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DFEAE6E-7EDF-194D-A652-9CBA55AC1628}"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BF37BA7E-60FE-8D49-B4E4-1CB8B9B1B801}">
      <dgm:prSet/>
      <dgm:spPr/>
      <dgm:t>
        <a:bodyPr/>
        <a:lstStyle/>
        <a:p>
          <a:pPr rtl="0"/>
          <a:r>
            <a:rPr lang="en-US" b="1" dirty="0" smtClean="0">
              <a:latin typeface="Arial Black"/>
              <a:cs typeface="Arial Black"/>
            </a:rPr>
            <a:t>Background parameters include:</a:t>
          </a:r>
          <a:endParaRPr lang="en-US" dirty="0">
            <a:latin typeface="Arial Black"/>
            <a:cs typeface="Arial Black"/>
          </a:endParaRPr>
        </a:p>
      </dgm:t>
    </dgm:pt>
    <dgm:pt modelId="{686FD1D2-DCAF-D647-A8B4-3494EBF22DDB}" type="parTrans" cxnId="{CE2B7454-8187-FC47-8096-5CCCECC0648E}">
      <dgm:prSet/>
      <dgm:spPr/>
      <dgm:t>
        <a:bodyPr/>
        <a:lstStyle/>
        <a:p>
          <a:endParaRPr lang="en-US"/>
        </a:p>
      </dgm:t>
    </dgm:pt>
    <dgm:pt modelId="{FEF201ED-C2BC-B344-AFC0-1727A4B18CBF}" type="sibTrans" cxnId="{CE2B7454-8187-FC47-8096-5CCCECC0648E}">
      <dgm:prSet/>
      <dgm:spPr/>
      <dgm:t>
        <a:bodyPr/>
        <a:lstStyle/>
        <a:p>
          <a:endParaRPr lang="en-US"/>
        </a:p>
      </dgm:t>
    </dgm:pt>
    <dgm:pt modelId="{25EBE578-436F-4A41-B6BD-03674C0879C1}">
      <dgm:prSet/>
      <dgm:spPr/>
      <dgm:t>
        <a:bodyPr/>
        <a:lstStyle/>
        <a:p>
          <a:pPr rtl="0"/>
          <a:r>
            <a:rPr lang="en-US" b="1" dirty="0" smtClean="0">
              <a:latin typeface="Arial Black"/>
              <a:cs typeface="Arial Black"/>
            </a:rPr>
            <a:t> Benchmarks {Past, Record, Trend}</a:t>
          </a:r>
          <a:endParaRPr lang="en-US" dirty="0">
            <a:latin typeface="Arial Black"/>
            <a:cs typeface="Arial Black"/>
          </a:endParaRPr>
        </a:p>
      </dgm:t>
    </dgm:pt>
    <dgm:pt modelId="{C8E15560-2C5C-1844-81BC-BDA8025CE87A}" type="parTrans" cxnId="{E428398C-032E-D94F-B0AF-B89911F060F7}">
      <dgm:prSet/>
      <dgm:spPr/>
      <dgm:t>
        <a:bodyPr/>
        <a:lstStyle/>
        <a:p>
          <a:endParaRPr lang="en-US"/>
        </a:p>
      </dgm:t>
    </dgm:pt>
    <dgm:pt modelId="{82A5EC3D-C919-554D-B718-E8E90D6DF62B}" type="sibTrans" cxnId="{E428398C-032E-D94F-B0AF-B89911F060F7}">
      <dgm:prSet/>
      <dgm:spPr/>
      <dgm:t>
        <a:bodyPr/>
        <a:lstStyle/>
        <a:p>
          <a:endParaRPr lang="en-US"/>
        </a:p>
      </dgm:t>
    </dgm:pt>
    <dgm:pt modelId="{C4BA892A-03B5-724A-8695-E299899E694E}">
      <dgm:prSet/>
      <dgm:spPr/>
      <dgm:t>
        <a:bodyPr/>
        <a:lstStyle/>
        <a:p>
          <a:pPr rtl="0"/>
          <a:r>
            <a:rPr lang="en-US" b="1" dirty="0" smtClean="0">
              <a:latin typeface="Arial Black"/>
              <a:cs typeface="Arial Black"/>
            </a:rPr>
            <a:t> Owner</a:t>
          </a:r>
          <a:endParaRPr lang="en-US" dirty="0">
            <a:latin typeface="Arial Black"/>
            <a:cs typeface="Arial Black"/>
          </a:endParaRPr>
        </a:p>
      </dgm:t>
    </dgm:pt>
    <dgm:pt modelId="{23789341-F926-154D-AD50-C0896416275C}" type="parTrans" cxnId="{9FF342E4-E796-0849-8134-642EF94526E8}">
      <dgm:prSet/>
      <dgm:spPr/>
      <dgm:t>
        <a:bodyPr/>
        <a:lstStyle/>
        <a:p>
          <a:endParaRPr lang="en-US"/>
        </a:p>
      </dgm:t>
    </dgm:pt>
    <dgm:pt modelId="{776E8A21-ED3D-ED44-A9B9-B6F0D6CCFFA6}" type="sibTrans" cxnId="{9FF342E4-E796-0849-8134-642EF94526E8}">
      <dgm:prSet/>
      <dgm:spPr/>
      <dgm:t>
        <a:bodyPr/>
        <a:lstStyle/>
        <a:p>
          <a:endParaRPr lang="en-US"/>
        </a:p>
      </dgm:t>
    </dgm:pt>
    <dgm:pt modelId="{E0D99DFB-7BC4-4243-94F6-425275DB503C}">
      <dgm:prSet/>
      <dgm:spPr/>
      <dgm:t>
        <a:bodyPr/>
        <a:lstStyle/>
        <a:p>
          <a:pPr rtl="0"/>
          <a:r>
            <a:rPr lang="en-US" b="1" dirty="0" smtClean="0">
              <a:latin typeface="Arial Black"/>
              <a:cs typeface="Arial Black"/>
            </a:rPr>
            <a:t>Version</a:t>
          </a:r>
          <a:endParaRPr lang="en-US" dirty="0">
            <a:latin typeface="Arial Black"/>
            <a:cs typeface="Arial Black"/>
          </a:endParaRPr>
        </a:p>
      </dgm:t>
    </dgm:pt>
    <dgm:pt modelId="{98F263DF-D5A0-EA41-9580-A03CECDE4C3D}" type="parTrans" cxnId="{796A8459-C457-1E42-8EDF-A47D63A6FC4F}">
      <dgm:prSet/>
      <dgm:spPr/>
      <dgm:t>
        <a:bodyPr/>
        <a:lstStyle/>
        <a:p>
          <a:endParaRPr lang="en-US">
            <a:latin typeface="Arial Black"/>
            <a:cs typeface="Arial Black"/>
          </a:endParaRPr>
        </a:p>
      </dgm:t>
    </dgm:pt>
    <dgm:pt modelId="{8CB4122C-EA13-5F44-9CF0-C30E56900E43}" type="sibTrans" cxnId="{796A8459-C457-1E42-8EDF-A47D63A6FC4F}">
      <dgm:prSet/>
      <dgm:spPr/>
      <dgm:t>
        <a:bodyPr/>
        <a:lstStyle/>
        <a:p>
          <a:endParaRPr lang="en-US"/>
        </a:p>
      </dgm:t>
    </dgm:pt>
    <dgm:pt modelId="{5B5C0223-80A0-544C-BFBD-9A09289F5F82}">
      <dgm:prSet/>
      <dgm:spPr/>
      <dgm:t>
        <a:bodyPr/>
        <a:lstStyle/>
        <a:p>
          <a:pPr rtl="0"/>
          <a:r>
            <a:rPr lang="en-US" b="1" dirty="0" smtClean="0">
              <a:latin typeface="Arial Black"/>
              <a:cs typeface="Arial Black"/>
            </a:rPr>
            <a:t>Stakeholders</a:t>
          </a:r>
          <a:endParaRPr lang="en-US" dirty="0">
            <a:latin typeface="Arial Black"/>
            <a:cs typeface="Arial Black"/>
          </a:endParaRPr>
        </a:p>
      </dgm:t>
    </dgm:pt>
    <dgm:pt modelId="{B7670686-8283-384E-882E-385600A3AA7D}" type="parTrans" cxnId="{AE021C59-ED0A-1A49-90F6-9B50A5AAABE6}">
      <dgm:prSet/>
      <dgm:spPr/>
      <dgm:t>
        <a:bodyPr/>
        <a:lstStyle/>
        <a:p>
          <a:endParaRPr lang="en-US">
            <a:latin typeface="Arial Black"/>
            <a:cs typeface="Arial Black"/>
          </a:endParaRPr>
        </a:p>
      </dgm:t>
    </dgm:pt>
    <dgm:pt modelId="{C7F4FF51-BC20-EF46-B9FC-D2A00F177B67}" type="sibTrans" cxnId="{AE021C59-ED0A-1A49-90F6-9B50A5AAABE6}">
      <dgm:prSet/>
      <dgm:spPr/>
      <dgm:t>
        <a:bodyPr/>
        <a:lstStyle/>
        <a:p>
          <a:endParaRPr lang="en-US"/>
        </a:p>
      </dgm:t>
    </dgm:pt>
    <dgm:pt modelId="{0DA2DB53-B076-E141-992D-26EBD13A45E5}">
      <dgm:prSet/>
      <dgm:spPr/>
      <dgm:t>
        <a:bodyPr/>
        <a:lstStyle/>
        <a:p>
          <a:pPr rtl="0"/>
          <a:r>
            <a:rPr lang="en-US" b="1" dirty="0" smtClean="0">
              <a:latin typeface="Arial Black"/>
              <a:cs typeface="Arial Black"/>
            </a:rPr>
            <a:t>Gist</a:t>
          </a:r>
          <a:endParaRPr lang="en-US" dirty="0">
            <a:latin typeface="Arial Black"/>
            <a:cs typeface="Arial Black"/>
          </a:endParaRPr>
        </a:p>
      </dgm:t>
    </dgm:pt>
    <dgm:pt modelId="{1598D7B2-E058-AE43-8CC0-5A7828CAA8B4}" type="parTrans" cxnId="{0842990C-C4CB-C54B-A0F8-7FF0019CB618}">
      <dgm:prSet/>
      <dgm:spPr/>
      <dgm:t>
        <a:bodyPr/>
        <a:lstStyle/>
        <a:p>
          <a:endParaRPr lang="en-US">
            <a:latin typeface="Arial Black"/>
            <a:cs typeface="Arial Black"/>
          </a:endParaRPr>
        </a:p>
      </dgm:t>
    </dgm:pt>
    <dgm:pt modelId="{93021DE8-92AB-C243-A95B-6F24C4C1A7A0}" type="sibTrans" cxnId="{0842990C-C4CB-C54B-A0F8-7FF0019CB618}">
      <dgm:prSet/>
      <dgm:spPr/>
      <dgm:t>
        <a:bodyPr/>
        <a:lstStyle/>
        <a:p>
          <a:endParaRPr lang="en-US"/>
        </a:p>
      </dgm:t>
    </dgm:pt>
    <dgm:pt modelId="{8C3142D4-E796-4C4A-B743-07363D662C8B}">
      <dgm:prSet/>
      <dgm:spPr/>
      <dgm:t>
        <a:bodyPr/>
        <a:lstStyle/>
        <a:p>
          <a:pPr rtl="0"/>
          <a:r>
            <a:rPr lang="en-US" b="1" dirty="0" smtClean="0">
              <a:latin typeface="Arial Black"/>
              <a:cs typeface="Arial Black"/>
            </a:rPr>
            <a:t>Ambition</a:t>
          </a:r>
          <a:endParaRPr lang="en-US" dirty="0">
            <a:latin typeface="Arial Black"/>
            <a:cs typeface="Arial Black"/>
          </a:endParaRPr>
        </a:p>
      </dgm:t>
    </dgm:pt>
    <dgm:pt modelId="{FF094977-D494-5645-9D68-C12847AFE6A6}" type="parTrans" cxnId="{FD472D2F-66DF-B344-A4B8-309526F83E6C}">
      <dgm:prSet/>
      <dgm:spPr/>
      <dgm:t>
        <a:bodyPr/>
        <a:lstStyle/>
        <a:p>
          <a:endParaRPr lang="en-US">
            <a:latin typeface="Arial Black"/>
            <a:cs typeface="Arial Black"/>
          </a:endParaRPr>
        </a:p>
      </dgm:t>
    </dgm:pt>
    <dgm:pt modelId="{9DE0ECBA-0B21-484A-ADC4-9AAFEA29B27F}" type="sibTrans" cxnId="{FD472D2F-66DF-B344-A4B8-309526F83E6C}">
      <dgm:prSet/>
      <dgm:spPr/>
      <dgm:t>
        <a:bodyPr/>
        <a:lstStyle/>
        <a:p>
          <a:endParaRPr lang="en-US"/>
        </a:p>
      </dgm:t>
    </dgm:pt>
    <dgm:pt modelId="{54CCA823-8420-1749-827D-C56223E4A434}">
      <dgm:prSet/>
      <dgm:spPr/>
      <dgm:t>
        <a:bodyPr/>
        <a:lstStyle/>
        <a:p>
          <a:pPr rtl="0"/>
          <a:r>
            <a:rPr lang="en-US" b="1" dirty="0" smtClean="0">
              <a:latin typeface="Arial Black"/>
              <a:cs typeface="Arial Black"/>
            </a:rPr>
            <a:t>Impacts</a:t>
          </a:r>
          <a:endParaRPr lang="en-US" dirty="0">
            <a:latin typeface="Arial Black"/>
            <a:cs typeface="Arial Black"/>
          </a:endParaRPr>
        </a:p>
      </dgm:t>
    </dgm:pt>
    <dgm:pt modelId="{6F951ABB-2B4A-3846-B1B7-364081E31049}" type="parTrans" cxnId="{1B569725-D8DC-5847-84B0-8213A69FD59B}">
      <dgm:prSet/>
      <dgm:spPr/>
      <dgm:t>
        <a:bodyPr/>
        <a:lstStyle/>
        <a:p>
          <a:endParaRPr lang="en-US">
            <a:latin typeface="Arial Black"/>
            <a:cs typeface="Arial Black"/>
          </a:endParaRPr>
        </a:p>
      </dgm:t>
    </dgm:pt>
    <dgm:pt modelId="{FD4D7A94-99E9-4741-BFDB-2CD2BCB1D261}" type="sibTrans" cxnId="{1B569725-D8DC-5847-84B0-8213A69FD59B}">
      <dgm:prSet/>
      <dgm:spPr/>
      <dgm:t>
        <a:bodyPr/>
        <a:lstStyle/>
        <a:p>
          <a:endParaRPr lang="en-US"/>
        </a:p>
      </dgm:t>
    </dgm:pt>
    <dgm:pt modelId="{3970911F-80CA-264A-96E4-97974508AFAF}">
      <dgm:prSet/>
      <dgm:spPr/>
      <dgm:t>
        <a:bodyPr/>
        <a:lstStyle/>
        <a:p>
          <a:pPr rtl="0"/>
          <a:r>
            <a:rPr lang="en-US" b="1" dirty="0" smtClean="0">
              <a:latin typeface="Arial Black"/>
              <a:cs typeface="Arial Black"/>
            </a:rPr>
            <a:t>Supports</a:t>
          </a:r>
          <a:endParaRPr lang="en-US" dirty="0">
            <a:latin typeface="Arial Black"/>
            <a:cs typeface="Arial Black"/>
          </a:endParaRPr>
        </a:p>
      </dgm:t>
    </dgm:pt>
    <dgm:pt modelId="{0FECFFC4-70AA-A442-8C9B-77B9FCE97ED5}" type="parTrans" cxnId="{097D6324-CDF2-BC4E-96FA-484EFB12B59E}">
      <dgm:prSet/>
      <dgm:spPr/>
      <dgm:t>
        <a:bodyPr/>
        <a:lstStyle/>
        <a:p>
          <a:endParaRPr lang="en-US">
            <a:latin typeface="Arial Black"/>
            <a:cs typeface="Arial Black"/>
          </a:endParaRPr>
        </a:p>
      </dgm:t>
    </dgm:pt>
    <dgm:pt modelId="{D14FE59C-2FE4-CF42-84F0-224F88003957}" type="sibTrans" cxnId="{097D6324-CDF2-BC4E-96FA-484EFB12B59E}">
      <dgm:prSet/>
      <dgm:spPr/>
      <dgm:t>
        <a:bodyPr/>
        <a:lstStyle/>
        <a:p>
          <a:endParaRPr lang="en-US"/>
        </a:p>
      </dgm:t>
    </dgm:pt>
    <dgm:pt modelId="{63E66DC6-33AF-A446-AF77-9AAE4BFEBED7}" type="pres">
      <dgm:prSet presAssocID="{ADFEAE6E-7EDF-194D-A652-9CBA55AC1628}" presName="hierChild1" presStyleCnt="0">
        <dgm:presLayoutVars>
          <dgm:chPref val="1"/>
          <dgm:dir/>
          <dgm:animOne val="branch"/>
          <dgm:animLvl val="lvl"/>
          <dgm:resizeHandles/>
        </dgm:presLayoutVars>
      </dgm:prSet>
      <dgm:spPr/>
      <dgm:t>
        <a:bodyPr/>
        <a:lstStyle/>
        <a:p>
          <a:endParaRPr lang="en-US"/>
        </a:p>
      </dgm:t>
    </dgm:pt>
    <dgm:pt modelId="{B4DB7F84-3627-6F43-8FAA-715C723577D8}" type="pres">
      <dgm:prSet presAssocID="{BF37BA7E-60FE-8D49-B4E4-1CB8B9B1B801}" presName="hierRoot1" presStyleCnt="0"/>
      <dgm:spPr/>
    </dgm:pt>
    <dgm:pt modelId="{1F9B90CB-CA6A-5947-A886-DADA1FF071F1}" type="pres">
      <dgm:prSet presAssocID="{BF37BA7E-60FE-8D49-B4E4-1CB8B9B1B801}" presName="composite" presStyleCnt="0"/>
      <dgm:spPr/>
    </dgm:pt>
    <dgm:pt modelId="{72CEE263-E5C8-1A43-9153-CB0A52400F63}" type="pres">
      <dgm:prSet presAssocID="{BF37BA7E-60FE-8D49-B4E4-1CB8B9B1B801}" presName="background" presStyleLbl="node0" presStyleIdx="0" presStyleCnt="1"/>
      <dgm:spPr/>
    </dgm:pt>
    <dgm:pt modelId="{1F8ED0FA-A597-E548-8503-22058CB04E4C}" type="pres">
      <dgm:prSet presAssocID="{BF37BA7E-60FE-8D49-B4E4-1CB8B9B1B801}" presName="text" presStyleLbl="fgAcc0" presStyleIdx="0" presStyleCnt="1" custLinFactNeighborY="-2351">
        <dgm:presLayoutVars>
          <dgm:chPref val="3"/>
        </dgm:presLayoutVars>
      </dgm:prSet>
      <dgm:spPr/>
      <dgm:t>
        <a:bodyPr/>
        <a:lstStyle/>
        <a:p>
          <a:endParaRPr lang="en-US"/>
        </a:p>
      </dgm:t>
    </dgm:pt>
    <dgm:pt modelId="{7BEE0D77-0B3C-3147-80C9-3C0C9AFE2495}" type="pres">
      <dgm:prSet presAssocID="{BF37BA7E-60FE-8D49-B4E4-1CB8B9B1B801}" presName="hierChild2" presStyleCnt="0"/>
      <dgm:spPr/>
    </dgm:pt>
    <dgm:pt modelId="{4412EA8C-4BE2-9440-BBE4-0F916708A865}" type="pres">
      <dgm:prSet presAssocID="{C8E15560-2C5C-1844-81BC-BDA8025CE87A}" presName="Name10" presStyleLbl="parChTrans1D2" presStyleIdx="0" presStyleCnt="8"/>
      <dgm:spPr/>
      <dgm:t>
        <a:bodyPr/>
        <a:lstStyle/>
        <a:p>
          <a:endParaRPr lang="en-US"/>
        </a:p>
      </dgm:t>
    </dgm:pt>
    <dgm:pt modelId="{EA644D52-75F2-CB4A-ABC7-72C9ED364277}" type="pres">
      <dgm:prSet presAssocID="{25EBE578-436F-4A41-B6BD-03674C0879C1}" presName="hierRoot2" presStyleCnt="0"/>
      <dgm:spPr/>
    </dgm:pt>
    <dgm:pt modelId="{976750B6-F15F-4A44-8185-DE3F4702284F}" type="pres">
      <dgm:prSet presAssocID="{25EBE578-436F-4A41-B6BD-03674C0879C1}" presName="composite2" presStyleCnt="0"/>
      <dgm:spPr/>
    </dgm:pt>
    <dgm:pt modelId="{9FAB2183-02E0-3C4B-AE7A-3BB97D5DAEC8}" type="pres">
      <dgm:prSet presAssocID="{25EBE578-436F-4A41-B6BD-03674C0879C1}" presName="background2" presStyleLbl="node2" presStyleIdx="0" presStyleCnt="8"/>
      <dgm:spPr/>
    </dgm:pt>
    <dgm:pt modelId="{27538D11-509A-A042-9BE5-9C54BD83C96E}" type="pres">
      <dgm:prSet presAssocID="{25EBE578-436F-4A41-B6BD-03674C0879C1}" presName="text2" presStyleLbl="fgAcc2" presStyleIdx="0" presStyleCnt="8">
        <dgm:presLayoutVars>
          <dgm:chPref val="3"/>
        </dgm:presLayoutVars>
      </dgm:prSet>
      <dgm:spPr/>
      <dgm:t>
        <a:bodyPr/>
        <a:lstStyle/>
        <a:p>
          <a:endParaRPr lang="en-US"/>
        </a:p>
      </dgm:t>
    </dgm:pt>
    <dgm:pt modelId="{AD3CE085-0628-3D49-8B68-1DA220DA4B53}" type="pres">
      <dgm:prSet presAssocID="{25EBE578-436F-4A41-B6BD-03674C0879C1}" presName="hierChild3" presStyleCnt="0"/>
      <dgm:spPr/>
    </dgm:pt>
    <dgm:pt modelId="{ADB7E267-DB68-B94F-BF48-23E0DF2BB70B}" type="pres">
      <dgm:prSet presAssocID="{23789341-F926-154D-AD50-C0896416275C}" presName="Name10" presStyleLbl="parChTrans1D2" presStyleIdx="1" presStyleCnt="8"/>
      <dgm:spPr/>
      <dgm:t>
        <a:bodyPr/>
        <a:lstStyle/>
        <a:p>
          <a:endParaRPr lang="en-US"/>
        </a:p>
      </dgm:t>
    </dgm:pt>
    <dgm:pt modelId="{BBD8DEDF-807C-4041-BEFE-80F9D165DB47}" type="pres">
      <dgm:prSet presAssocID="{C4BA892A-03B5-724A-8695-E299899E694E}" presName="hierRoot2" presStyleCnt="0"/>
      <dgm:spPr/>
    </dgm:pt>
    <dgm:pt modelId="{4EC0C516-7227-E846-8E9C-00862EBC779F}" type="pres">
      <dgm:prSet presAssocID="{C4BA892A-03B5-724A-8695-E299899E694E}" presName="composite2" presStyleCnt="0"/>
      <dgm:spPr/>
    </dgm:pt>
    <dgm:pt modelId="{C297FA91-6E88-BA46-9B35-F476D84A882D}" type="pres">
      <dgm:prSet presAssocID="{C4BA892A-03B5-724A-8695-E299899E694E}" presName="background2" presStyleLbl="node2" presStyleIdx="1" presStyleCnt="8"/>
      <dgm:spPr/>
    </dgm:pt>
    <dgm:pt modelId="{3E6B95C2-F67C-ED4C-AE2B-55A92F06E350}" type="pres">
      <dgm:prSet presAssocID="{C4BA892A-03B5-724A-8695-E299899E694E}" presName="text2" presStyleLbl="fgAcc2" presStyleIdx="1" presStyleCnt="8" custLinFactNeighborY="-2351">
        <dgm:presLayoutVars>
          <dgm:chPref val="3"/>
        </dgm:presLayoutVars>
      </dgm:prSet>
      <dgm:spPr/>
      <dgm:t>
        <a:bodyPr/>
        <a:lstStyle/>
        <a:p>
          <a:endParaRPr lang="en-US"/>
        </a:p>
      </dgm:t>
    </dgm:pt>
    <dgm:pt modelId="{3091AA36-B2ED-1940-907E-18F15408533E}" type="pres">
      <dgm:prSet presAssocID="{C4BA892A-03B5-724A-8695-E299899E694E}" presName="hierChild3" presStyleCnt="0"/>
      <dgm:spPr/>
    </dgm:pt>
    <dgm:pt modelId="{C1FD33FE-EDB6-2243-ACA2-9D111A0BDBF4}" type="pres">
      <dgm:prSet presAssocID="{98F263DF-D5A0-EA41-9580-A03CECDE4C3D}" presName="Name10" presStyleLbl="parChTrans1D2" presStyleIdx="2" presStyleCnt="8"/>
      <dgm:spPr/>
      <dgm:t>
        <a:bodyPr/>
        <a:lstStyle/>
        <a:p>
          <a:endParaRPr lang="en-US"/>
        </a:p>
      </dgm:t>
    </dgm:pt>
    <dgm:pt modelId="{4A1D1A70-88A1-4C49-87D0-FD8DC4109052}" type="pres">
      <dgm:prSet presAssocID="{E0D99DFB-7BC4-4243-94F6-425275DB503C}" presName="hierRoot2" presStyleCnt="0"/>
      <dgm:spPr/>
    </dgm:pt>
    <dgm:pt modelId="{5FC03634-8D1C-BA41-B26D-DEC4F3FC8571}" type="pres">
      <dgm:prSet presAssocID="{E0D99DFB-7BC4-4243-94F6-425275DB503C}" presName="composite2" presStyleCnt="0"/>
      <dgm:spPr/>
    </dgm:pt>
    <dgm:pt modelId="{14579835-0515-C74B-89E2-E8CDB9B8C446}" type="pres">
      <dgm:prSet presAssocID="{E0D99DFB-7BC4-4243-94F6-425275DB503C}" presName="background2" presStyleLbl="node2" presStyleIdx="2" presStyleCnt="8"/>
      <dgm:spPr/>
    </dgm:pt>
    <dgm:pt modelId="{094FABC6-B3CB-DC4D-9243-DAB37E2638C7}" type="pres">
      <dgm:prSet presAssocID="{E0D99DFB-7BC4-4243-94F6-425275DB503C}" presName="text2" presStyleLbl="fgAcc2" presStyleIdx="2" presStyleCnt="8" custLinFactNeighborY="-2351">
        <dgm:presLayoutVars>
          <dgm:chPref val="3"/>
        </dgm:presLayoutVars>
      </dgm:prSet>
      <dgm:spPr/>
      <dgm:t>
        <a:bodyPr/>
        <a:lstStyle/>
        <a:p>
          <a:endParaRPr lang="en-US"/>
        </a:p>
      </dgm:t>
    </dgm:pt>
    <dgm:pt modelId="{3EB28E20-AB8D-5348-B885-286E00B1E4C5}" type="pres">
      <dgm:prSet presAssocID="{E0D99DFB-7BC4-4243-94F6-425275DB503C}" presName="hierChild3" presStyleCnt="0"/>
      <dgm:spPr/>
    </dgm:pt>
    <dgm:pt modelId="{F4377314-D64A-8947-BA51-EDDB85A9BB0F}" type="pres">
      <dgm:prSet presAssocID="{B7670686-8283-384E-882E-385600A3AA7D}" presName="Name10" presStyleLbl="parChTrans1D2" presStyleIdx="3" presStyleCnt="8"/>
      <dgm:spPr/>
      <dgm:t>
        <a:bodyPr/>
        <a:lstStyle/>
        <a:p>
          <a:endParaRPr lang="en-US"/>
        </a:p>
      </dgm:t>
    </dgm:pt>
    <dgm:pt modelId="{336C29B0-04FF-BF4E-82E7-2FC36E6FF61C}" type="pres">
      <dgm:prSet presAssocID="{5B5C0223-80A0-544C-BFBD-9A09289F5F82}" presName="hierRoot2" presStyleCnt="0"/>
      <dgm:spPr/>
    </dgm:pt>
    <dgm:pt modelId="{811AFCE4-2878-A043-BB34-75E7885C2E24}" type="pres">
      <dgm:prSet presAssocID="{5B5C0223-80A0-544C-BFBD-9A09289F5F82}" presName="composite2" presStyleCnt="0"/>
      <dgm:spPr/>
    </dgm:pt>
    <dgm:pt modelId="{EA33443B-D739-7F48-BCC1-F0873126DA0E}" type="pres">
      <dgm:prSet presAssocID="{5B5C0223-80A0-544C-BFBD-9A09289F5F82}" presName="background2" presStyleLbl="node2" presStyleIdx="3" presStyleCnt="8"/>
      <dgm:spPr/>
    </dgm:pt>
    <dgm:pt modelId="{711013C4-F647-8C47-A61E-93C5715CED46}" type="pres">
      <dgm:prSet presAssocID="{5B5C0223-80A0-544C-BFBD-9A09289F5F82}" presName="text2" presStyleLbl="fgAcc2" presStyleIdx="3" presStyleCnt="8" custLinFactNeighborY="-2351">
        <dgm:presLayoutVars>
          <dgm:chPref val="3"/>
        </dgm:presLayoutVars>
      </dgm:prSet>
      <dgm:spPr/>
      <dgm:t>
        <a:bodyPr/>
        <a:lstStyle/>
        <a:p>
          <a:endParaRPr lang="en-US"/>
        </a:p>
      </dgm:t>
    </dgm:pt>
    <dgm:pt modelId="{4DB7EC9E-17B4-BE41-92AD-44B901A062D0}" type="pres">
      <dgm:prSet presAssocID="{5B5C0223-80A0-544C-BFBD-9A09289F5F82}" presName="hierChild3" presStyleCnt="0"/>
      <dgm:spPr/>
    </dgm:pt>
    <dgm:pt modelId="{538CA5A8-1AF3-344E-8375-7D382381A578}" type="pres">
      <dgm:prSet presAssocID="{1598D7B2-E058-AE43-8CC0-5A7828CAA8B4}" presName="Name10" presStyleLbl="parChTrans1D2" presStyleIdx="4" presStyleCnt="8"/>
      <dgm:spPr/>
      <dgm:t>
        <a:bodyPr/>
        <a:lstStyle/>
        <a:p>
          <a:endParaRPr lang="en-US"/>
        </a:p>
      </dgm:t>
    </dgm:pt>
    <dgm:pt modelId="{BB8E6B2C-C923-8E44-9B18-828880186D49}" type="pres">
      <dgm:prSet presAssocID="{0DA2DB53-B076-E141-992D-26EBD13A45E5}" presName="hierRoot2" presStyleCnt="0"/>
      <dgm:spPr/>
    </dgm:pt>
    <dgm:pt modelId="{6475777C-37C0-6E4A-97B3-D6CD52B8CB7B}" type="pres">
      <dgm:prSet presAssocID="{0DA2DB53-B076-E141-992D-26EBD13A45E5}" presName="composite2" presStyleCnt="0"/>
      <dgm:spPr/>
    </dgm:pt>
    <dgm:pt modelId="{422EDFEA-CACF-1A43-ABB8-81CC152C72FB}" type="pres">
      <dgm:prSet presAssocID="{0DA2DB53-B076-E141-992D-26EBD13A45E5}" presName="background2" presStyleLbl="node2" presStyleIdx="4" presStyleCnt="8"/>
      <dgm:spPr/>
    </dgm:pt>
    <dgm:pt modelId="{9CAE7EA5-5734-4148-B711-15C5DB6E81F8}" type="pres">
      <dgm:prSet presAssocID="{0DA2DB53-B076-E141-992D-26EBD13A45E5}" presName="text2" presStyleLbl="fgAcc2" presStyleIdx="4" presStyleCnt="8" custLinFactNeighborY="-2351">
        <dgm:presLayoutVars>
          <dgm:chPref val="3"/>
        </dgm:presLayoutVars>
      </dgm:prSet>
      <dgm:spPr/>
      <dgm:t>
        <a:bodyPr/>
        <a:lstStyle/>
        <a:p>
          <a:endParaRPr lang="en-US"/>
        </a:p>
      </dgm:t>
    </dgm:pt>
    <dgm:pt modelId="{D406BF50-B982-B64A-8569-F05779826432}" type="pres">
      <dgm:prSet presAssocID="{0DA2DB53-B076-E141-992D-26EBD13A45E5}" presName="hierChild3" presStyleCnt="0"/>
      <dgm:spPr/>
    </dgm:pt>
    <dgm:pt modelId="{26D8C8DB-9C25-E545-BACC-69FB2768CB1B}" type="pres">
      <dgm:prSet presAssocID="{FF094977-D494-5645-9D68-C12847AFE6A6}" presName="Name10" presStyleLbl="parChTrans1D2" presStyleIdx="5" presStyleCnt="8"/>
      <dgm:spPr/>
      <dgm:t>
        <a:bodyPr/>
        <a:lstStyle/>
        <a:p>
          <a:endParaRPr lang="en-US"/>
        </a:p>
      </dgm:t>
    </dgm:pt>
    <dgm:pt modelId="{F578201F-CA0C-264F-9BDF-3CAC998B3A8F}" type="pres">
      <dgm:prSet presAssocID="{8C3142D4-E796-4C4A-B743-07363D662C8B}" presName="hierRoot2" presStyleCnt="0"/>
      <dgm:spPr/>
    </dgm:pt>
    <dgm:pt modelId="{58FDEB1D-518D-224A-A5D0-A930BF96070A}" type="pres">
      <dgm:prSet presAssocID="{8C3142D4-E796-4C4A-B743-07363D662C8B}" presName="composite2" presStyleCnt="0"/>
      <dgm:spPr/>
    </dgm:pt>
    <dgm:pt modelId="{30764380-4EF8-A74C-AFF5-B045FDBB1795}" type="pres">
      <dgm:prSet presAssocID="{8C3142D4-E796-4C4A-B743-07363D662C8B}" presName="background2" presStyleLbl="node2" presStyleIdx="5" presStyleCnt="8"/>
      <dgm:spPr/>
    </dgm:pt>
    <dgm:pt modelId="{FFA29CBA-A491-CD42-A461-965927B08BB5}" type="pres">
      <dgm:prSet presAssocID="{8C3142D4-E796-4C4A-B743-07363D662C8B}" presName="text2" presStyleLbl="fgAcc2" presStyleIdx="5" presStyleCnt="8" custLinFactNeighborY="-2351">
        <dgm:presLayoutVars>
          <dgm:chPref val="3"/>
        </dgm:presLayoutVars>
      </dgm:prSet>
      <dgm:spPr/>
      <dgm:t>
        <a:bodyPr/>
        <a:lstStyle/>
        <a:p>
          <a:endParaRPr lang="en-US"/>
        </a:p>
      </dgm:t>
    </dgm:pt>
    <dgm:pt modelId="{E8BD06B9-A7F9-E44C-8848-9BF8AA69CDE1}" type="pres">
      <dgm:prSet presAssocID="{8C3142D4-E796-4C4A-B743-07363D662C8B}" presName="hierChild3" presStyleCnt="0"/>
      <dgm:spPr/>
    </dgm:pt>
    <dgm:pt modelId="{554BFB5B-1F11-3A4A-BCEE-871A40E6B220}" type="pres">
      <dgm:prSet presAssocID="{6F951ABB-2B4A-3846-B1B7-364081E31049}" presName="Name10" presStyleLbl="parChTrans1D2" presStyleIdx="6" presStyleCnt="8"/>
      <dgm:spPr/>
      <dgm:t>
        <a:bodyPr/>
        <a:lstStyle/>
        <a:p>
          <a:endParaRPr lang="en-US"/>
        </a:p>
      </dgm:t>
    </dgm:pt>
    <dgm:pt modelId="{439D769B-229D-3749-96E8-7B97C8E2632B}" type="pres">
      <dgm:prSet presAssocID="{54CCA823-8420-1749-827D-C56223E4A434}" presName="hierRoot2" presStyleCnt="0"/>
      <dgm:spPr/>
    </dgm:pt>
    <dgm:pt modelId="{EFEAF02D-62DC-1348-999D-B22928AEF54D}" type="pres">
      <dgm:prSet presAssocID="{54CCA823-8420-1749-827D-C56223E4A434}" presName="composite2" presStyleCnt="0"/>
      <dgm:spPr/>
    </dgm:pt>
    <dgm:pt modelId="{8F3A45CC-C77C-9C41-83D7-7FC7B5CDCBD3}" type="pres">
      <dgm:prSet presAssocID="{54CCA823-8420-1749-827D-C56223E4A434}" presName="background2" presStyleLbl="node2" presStyleIdx="6" presStyleCnt="8"/>
      <dgm:spPr/>
    </dgm:pt>
    <dgm:pt modelId="{31F47916-0C72-3F42-856E-DCC1654F380B}" type="pres">
      <dgm:prSet presAssocID="{54CCA823-8420-1749-827D-C56223E4A434}" presName="text2" presStyleLbl="fgAcc2" presStyleIdx="6" presStyleCnt="8" custLinFactNeighborY="-2351">
        <dgm:presLayoutVars>
          <dgm:chPref val="3"/>
        </dgm:presLayoutVars>
      </dgm:prSet>
      <dgm:spPr/>
      <dgm:t>
        <a:bodyPr/>
        <a:lstStyle/>
        <a:p>
          <a:endParaRPr lang="en-US"/>
        </a:p>
      </dgm:t>
    </dgm:pt>
    <dgm:pt modelId="{28E87667-29C4-7E4D-86E5-B8420CCDA3EF}" type="pres">
      <dgm:prSet presAssocID="{54CCA823-8420-1749-827D-C56223E4A434}" presName="hierChild3" presStyleCnt="0"/>
      <dgm:spPr/>
    </dgm:pt>
    <dgm:pt modelId="{C69DFE6E-8CC1-0B4A-B798-ADD33651C378}" type="pres">
      <dgm:prSet presAssocID="{0FECFFC4-70AA-A442-8C9B-77B9FCE97ED5}" presName="Name10" presStyleLbl="parChTrans1D2" presStyleIdx="7" presStyleCnt="8"/>
      <dgm:spPr/>
      <dgm:t>
        <a:bodyPr/>
        <a:lstStyle/>
        <a:p>
          <a:endParaRPr lang="en-US"/>
        </a:p>
      </dgm:t>
    </dgm:pt>
    <dgm:pt modelId="{9C844778-3B9A-284D-94EC-784B9C7BD1F6}" type="pres">
      <dgm:prSet presAssocID="{3970911F-80CA-264A-96E4-97974508AFAF}" presName="hierRoot2" presStyleCnt="0"/>
      <dgm:spPr/>
    </dgm:pt>
    <dgm:pt modelId="{D2D152E9-2A64-9142-94AF-3C61AC561F68}" type="pres">
      <dgm:prSet presAssocID="{3970911F-80CA-264A-96E4-97974508AFAF}" presName="composite2" presStyleCnt="0"/>
      <dgm:spPr/>
    </dgm:pt>
    <dgm:pt modelId="{17A5EF78-C501-8B46-AC1F-E893BADB7215}" type="pres">
      <dgm:prSet presAssocID="{3970911F-80CA-264A-96E4-97974508AFAF}" presName="background2" presStyleLbl="node2" presStyleIdx="7" presStyleCnt="8"/>
      <dgm:spPr/>
    </dgm:pt>
    <dgm:pt modelId="{2AC07CAC-260F-9047-9326-CBB66DC88188}" type="pres">
      <dgm:prSet presAssocID="{3970911F-80CA-264A-96E4-97974508AFAF}" presName="text2" presStyleLbl="fgAcc2" presStyleIdx="7" presStyleCnt="8" custLinFactNeighborY="-2351">
        <dgm:presLayoutVars>
          <dgm:chPref val="3"/>
        </dgm:presLayoutVars>
      </dgm:prSet>
      <dgm:spPr/>
      <dgm:t>
        <a:bodyPr/>
        <a:lstStyle/>
        <a:p>
          <a:endParaRPr lang="en-US"/>
        </a:p>
      </dgm:t>
    </dgm:pt>
    <dgm:pt modelId="{E1D8704E-49D2-714F-B3BC-1E6007E4BB0F}" type="pres">
      <dgm:prSet presAssocID="{3970911F-80CA-264A-96E4-97974508AFAF}" presName="hierChild3" presStyleCnt="0"/>
      <dgm:spPr/>
    </dgm:pt>
  </dgm:ptLst>
  <dgm:cxnLst>
    <dgm:cxn modelId="{6F83454B-F12E-0246-A770-4B4C6E94F9F6}" type="presOf" srcId="{C4BA892A-03B5-724A-8695-E299899E694E}" destId="{3E6B95C2-F67C-ED4C-AE2B-55A92F06E350}" srcOrd="0" destOrd="0" presId="urn:microsoft.com/office/officeart/2005/8/layout/hierarchy1"/>
    <dgm:cxn modelId="{B5FA3D18-918F-4043-80B5-DF1D964AC6E9}" type="presOf" srcId="{BF37BA7E-60FE-8D49-B4E4-1CB8B9B1B801}" destId="{1F8ED0FA-A597-E548-8503-22058CB04E4C}" srcOrd="0" destOrd="0" presId="urn:microsoft.com/office/officeart/2005/8/layout/hierarchy1"/>
    <dgm:cxn modelId="{E2EE7CC6-6B1C-FC41-8275-3EB304BB98D7}" type="presOf" srcId="{B7670686-8283-384E-882E-385600A3AA7D}" destId="{F4377314-D64A-8947-BA51-EDDB85A9BB0F}" srcOrd="0" destOrd="0" presId="urn:microsoft.com/office/officeart/2005/8/layout/hierarchy1"/>
    <dgm:cxn modelId="{66F9B14D-6595-7F48-9803-F8477B57A735}" type="presOf" srcId="{23789341-F926-154D-AD50-C0896416275C}" destId="{ADB7E267-DB68-B94F-BF48-23E0DF2BB70B}" srcOrd="0" destOrd="0" presId="urn:microsoft.com/office/officeart/2005/8/layout/hierarchy1"/>
    <dgm:cxn modelId="{E75B2607-41DC-684B-81B3-F49173409FDB}" type="presOf" srcId="{FF094977-D494-5645-9D68-C12847AFE6A6}" destId="{26D8C8DB-9C25-E545-BACC-69FB2768CB1B}" srcOrd="0" destOrd="0" presId="urn:microsoft.com/office/officeart/2005/8/layout/hierarchy1"/>
    <dgm:cxn modelId="{30888152-AD1C-B640-94D2-96FA97160931}" type="presOf" srcId="{25EBE578-436F-4A41-B6BD-03674C0879C1}" destId="{27538D11-509A-A042-9BE5-9C54BD83C96E}" srcOrd="0" destOrd="0" presId="urn:microsoft.com/office/officeart/2005/8/layout/hierarchy1"/>
    <dgm:cxn modelId="{A082FC9B-8A3E-B242-BFD9-D5A43C8C56DA}" type="presOf" srcId="{54CCA823-8420-1749-827D-C56223E4A434}" destId="{31F47916-0C72-3F42-856E-DCC1654F380B}" srcOrd="0" destOrd="0" presId="urn:microsoft.com/office/officeart/2005/8/layout/hierarchy1"/>
    <dgm:cxn modelId="{AE021C59-ED0A-1A49-90F6-9B50A5AAABE6}" srcId="{BF37BA7E-60FE-8D49-B4E4-1CB8B9B1B801}" destId="{5B5C0223-80A0-544C-BFBD-9A09289F5F82}" srcOrd="3" destOrd="0" parTransId="{B7670686-8283-384E-882E-385600A3AA7D}" sibTransId="{C7F4FF51-BC20-EF46-B9FC-D2A00F177B67}"/>
    <dgm:cxn modelId="{EED61DE8-1D21-1048-8C0E-966F71F5DE35}" type="presOf" srcId="{0DA2DB53-B076-E141-992D-26EBD13A45E5}" destId="{9CAE7EA5-5734-4148-B711-15C5DB6E81F8}" srcOrd="0" destOrd="0" presId="urn:microsoft.com/office/officeart/2005/8/layout/hierarchy1"/>
    <dgm:cxn modelId="{9FF342E4-E796-0849-8134-642EF94526E8}" srcId="{BF37BA7E-60FE-8D49-B4E4-1CB8B9B1B801}" destId="{C4BA892A-03B5-724A-8695-E299899E694E}" srcOrd="1" destOrd="0" parTransId="{23789341-F926-154D-AD50-C0896416275C}" sibTransId="{776E8A21-ED3D-ED44-A9B9-B6F0D6CCFFA6}"/>
    <dgm:cxn modelId="{1B569725-D8DC-5847-84B0-8213A69FD59B}" srcId="{BF37BA7E-60FE-8D49-B4E4-1CB8B9B1B801}" destId="{54CCA823-8420-1749-827D-C56223E4A434}" srcOrd="6" destOrd="0" parTransId="{6F951ABB-2B4A-3846-B1B7-364081E31049}" sibTransId="{FD4D7A94-99E9-4741-BFDB-2CD2BCB1D261}"/>
    <dgm:cxn modelId="{0842990C-C4CB-C54B-A0F8-7FF0019CB618}" srcId="{BF37BA7E-60FE-8D49-B4E4-1CB8B9B1B801}" destId="{0DA2DB53-B076-E141-992D-26EBD13A45E5}" srcOrd="4" destOrd="0" parTransId="{1598D7B2-E058-AE43-8CC0-5A7828CAA8B4}" sibTransId="{93021DE8-92AB-C243-A95B-6F24C4C1A7A0}"/>
    <dgm:cxn modelId="{88B4105C-C3F8-9140-94D4-83D4A5F66824}" type="presOf" srcId="{ADFEAE6E-7EDF-194D-A652-9CBA55AC1628}" destId="{63E66DC6-33AF-A446-AF77-9AAE4BFEBED7}" srcOrd="0" destOrd="0" presId="urn:microsoft.com/office/officeart/2005/8/layout/hierarchy1"/>
    <dgm:cxn modelId="{82AA56BD-5BFE-4E4B-A531-A32ED5595B20}" type="presOf" srcId="{3970911F-80CA-264A-96E4-97974508AFAF}" destId="{2AC07CAC-260F-9047-9326-CBB66DC88188}" srcOrd="0" destOrd="0" presId="urn:microsoft.com/office/officeart/2005/8/layout/hierarchy1"/>
    <dgm:cxn modelId="{B2622D10-902F-0F49-905F-F8C7423799C8}" type="presOf" srcId="{0FECFFC4-70AA-A442-8C9B-77B9FCE97ED5}" destId="{C69DFE6E-8CC1-0B4A-B798-ADD33651C378}" srcOrd="0" destOrd="0" presId="urn:microsoft.com/office/officeart/2005/8/layout/hierarchy1"/>
    <dgm:cxn modelId="{097D6324-CDF2-BC4E-96FA-484EFB12B59E}" srcId="{BF37BA7E-60FE-8D49-B4E4-1CB8B9B1B801}" destId="{3970911F-80CA-264A-96E4-97974508AFAF}" srcOrd="7" destOrd="0" parTransId="{0FECFFC4-70AA-A442-8C9B-77B9FCE97ED5}" sibTransId="{D14FE59C-2FE4-CF42-84F0-224F88003957}"/>
    <dgm:cxn modelId="{FD472D2F-66DF-B344-A4B8-309526F83E6C}" srcId="{BF37BA7E-60FE-8D49-B4E4-1CB8B9B1B801}" destId="{8C3142D4-E796-4C4A-B743-07363D662C8B}" srcOrd="5" destOrd="0" parTransId="{FF094977-D494-5645-9D68-C12847AFE6A6}" sibTransId="{9DE0ECBA-0B21-484A-ADC4-9AAFEA29B27F}"/>
    <dgm:cxn modelId="{1D273496-EBA5-6646-8FB0-DF6E7E933215}" type="presOf" srcId="{6F951ABB-2B4A-3846-B1B7-364081E31049}" destId="{554BFB5B-1F11-3A4A-BCEE-871A40E6B220}" srcOrd="0" destOrd="0" presId="urn:microsoft.com/office/officeart/2005/8/layout/hierarchy1"/>
    <dgm:cxn modelId="{ECBAD90A-F545-5640-B369-E1E28F0C80D4}" type="presOf" srcId="{C8E15560-2C5C-1844-81BC-BDA8025CE87A}" destId="{4412EA8C-4BE2-9440-BBE4-0F916708A865}" srcOrd="0" destOrd="0" presId="urn:microsoft.com/office/officeart/2005/8/layout/hierarchy1"/>
    <dgm:cxn modelId="{AEC5506F-9490-4C4A-A052-4331AD8A77CC}" type="presOf" srcId="{5B5C0223-80A0-544C-BFBD-9A09289F5F82}" destId="{711013C4-F647-8C47-A61E-93C5715CED46}" srcOrd="0" destOrd="0" presId="urn:microsoft.com/office/officeart/2005/8/layout/hierarchy1"/>
    <dgm:cxn modelId="{06AE2F1C-AE26-8144-A864-E1A4AA0D95A0}" type="presOf" srcId="{8C3142D4-E796-4C4A-B743-07363D662C8B}" destId="{FFA29CBA-A491-CD42-A461-965927B08BB5}" srcOrd="0" destOrd="0" presId="urn:microsoft.com/office/officeart/2005/8/layout/hierarchy1"/>
    <dgm:cxn modelId="{34CB5529-0CA8-A048-9C76-1DD02DE16B26}" type="presOf" srcId="{1598D7B2-E058-AE43-8CC0-5A7828CAA8B4}" destId="{538CA5A8-1AF3-344E-8375-7D382381A578}" srcOrd="0" destOrd="0" presId="urn:microsoft.com/office/officeart/2005/8/layout/hierarchy1"/>
    <dgm:cxn modelId="{E428398C-032E-D94F-B0AF-B89911F060F7}" srcId="{BF37BA7E-60FE-8D49-B4E4-1CB8B9B1B801}" destId="{25EBE578-436F-4A41-B6BD-03674C0879C1}" srcOrd="0" destOrd="0" parTransId="{C8E15560-2C5C-1844-81BC-BDA8025CE87A}" sibTransId="{82A5EC3D-C919-554D-B718-E8E90D6DF62B}"/>
    <dgm:cxn modelId="{8699F3DB-3043-8A4A-AE1A-07DB264DFC1E}" type="presOf" srcId="{98F263DF-D5A0-EA41-9580-A03CECDE4C3D}" destId="{C1FD33FE-EDB6-2243-ACA2-9D111A0BDBF4}" srcOrd="0" destOrd="0" presId="urn:microsoft.com/office/officeart/2005/8/layout/hierarchy1"/>
    <dgm:cxn modelId="{796A8459-C457-1E42-8EDF-A47D63A6FC4F}" srcId="{BF37BA7E-60FE-8D49-B4E4-1CB8B9B1B801}" destId="{E0D99DFB-7BC4-4243-94F6-425275DB503C}" srcOrd="2" destOrd="0" parTransId="{98F263DF-D5A0-EA41-9580-A03CECDE4C3D}" sibTransId="{8CB4122C-EA13-5F44-9CF0-C30E56900E43}"/>
    <dgm:cxn modelId="{CE2B7454-8187-FC47-8096-5CCCECC0648E}" srcId="{ADFEAE6E-7EDF-194D-A652-9CBA55AC1628}" destId="{BF37BA7E-60FE-8D49-B4E4-1CB8B9B1B801}" srcOrd="0" destOrd="0" parTransId="{686FD1D2-DCAF-D647-A8B4-3494EBF22DDB}" sibTransId="{FEF201ED-C2BC-B344-AFC0-1727A4B18CBF}"/>
    <dgm:cxn modelId="{CA151D24-5706-5C4F-931C-0B26EEB03E43}" type="presOf" srcId="{E0D99DFB-7BC4-4243-94F6-425275DB503C}" destId="{094FABC6-B3CB-DC4D-9243-DAB37E2638C7}" srcOrd="0" destOrd="0" presId="urn:microsoft.com/office/officeart/2005/8/layout/hierarchy1"/>
    <dgm:cxn modelId="{AA1FF18A-0B5E-CE41-8015-F45E1C2A5D0B}" type="presParOf" srcId="{63E66DC6-33AF-A446-AF77-9AAE4BFEBED7}" destId="{B4DB7F84-3627-6F43-8FAA-715C723577D8}" srcOrd="0" destOrd="0" presId="urn:microsoft.com/office/officeart/2005/8/layout/hierarchy1"/>
    <dgm:cxn modelId="{AFBA481C-2F13-A345-A634-803B243AF5A8}" type="presParOf" srcId="{B4DB7F84-3627-6F43-8FAA-715C723577D8}" destId="{1F9B90CB-CA6A-5947-A886-DADA1FF071F1}" srcOrd="0" destOrd="0" presId="urn:microsoft.com/office/officeart/2005/8/layout/hierarchy1"/>
    <dgm:cxn modelId="{774BEB97-4EE1-A34F-B28C-85196610EADC}" type="presParOf" srcId="{1F9B90CB-CA6A-5947-A886-DADA1FF071F1}" destId="{72CEE263-E5C8-1A43-9153-CB0A52400F63}" srcOrd="0" destOrd="0" presId="urn:microsoft.com/office/officeart/2005/8/layout/hierarchy1"/>
    <dgm:cxn modelId="{152DCF82-AC22-264B-AF81-66425DFF5764}" type="presParOf" srcId="{1F9B90CB-CA6A-5947-A886-DADA1FF071F1}" destId="{1F8ED0FA-A597-E548-8503-22058CB04E4C}" srcOrd="1" destOrd="0" presId="urn:microsoft.com/office/officeart/2005/8/layout/hierarchy1"/>
    <dgm:cxn modelId="{5E71CC3C-1C3E-7143-A5D8-67FADCD21030}" type="presParOf" srcId="{B4DB7F84-3627-6F43-8FAA-715C723577D8}" destId="{7BEE0D77-0B3C-3147-80C9-3C0C9AFE2495}" srcOrd="1" destOrd="0" presId="urn:microsoft.com/office/officeart/2005/8/layout/hierarchy1"/>
    <dgm:cxn modelId="{72B9BD9C-51B4-304B-8C73-7D0558F8C901}" type="presParOf" srcId="{7BEE0D77-0B3C-3147-80C9-3C0C9AFE2495}" destId="{4412EA8C-4BE2-9440-BBE4-0F916708A865}" srcOrd="0" destOrd="0" presId="urn:microsoft.com/office/officeart/2005/8/layout/hierarchy1"/>
    <dgm:cxn modelId="{44C8C623-9250-C843-A46F-B6C59571DF9B}" type="presParOf" srcId="{7BEE0D77-0B3C-3147-80C9-3C0C9AFE2495}" destId="{EA644D52-75F2-CB4A-ABC7-72C9ED364277}" srcOrd="1" destOrd="0" presId="urn:microsoft.com/office/officeart/2005/8/layout/hierarchy1"/>
    <dgm:cxn modelId="{277977DC-DFB9-0A41-87DB-A94489C82016}" type="presParOf" srcId="{EA644D52-75F2-CB4A-ABC7-72C9ED364277}" destId="{976750B6-F15F-4A44-8185-DE3F4702284F}" srcOrd="0" destOrd="0" presId="urn:microsoft.com/office/officeart/2005/8/layout/hierarchy1"/>
    <dgm:cxn modelId="{A12DB2AC-B974-A942-8F76-E95D84468086}" type="presParOf" srcId="{976750B6-F15F-4A44-8185-DE3F4702284F}" destId="{9FAB2183-02E0-3C4B-AE7A-3BB97D5DAEC8}" srcOrd="0" destOrd="0" presId="urn:microsoft.com/office/officeart/2005/8/layout/hierarchy1"/>
    <dgm:cxn modelId="{393E3CF5-2483-344E-8CFD-E485D8AE0FFE}" type="presParOf" srcId="{976750B6-F15F-4A44-8185-DE3F4702284F}" destId="{27538D11-509A-A042-9BE5-9C54BD83C96E}" srcOrd="1" destOrd="0" presId="urn:microsoft.com/office/officeart/2005/8/layout/hierarchy1"/>
    <dgm:cxn modelId="{AE4DAD84-4C04-3740-89FF-5C76E64770F8}" type="presParOf" srcId="{EA644D52-75F2-CB4A-ABC7-72C9ED364277}" destId="{AD3CE085-0628-3D49-8B68-1DA220DA4B53}" srcOrd="1" destOrd="0" presId="urn:microsoft.com/office/officeart/2005/8/layout/hierarchy1"/>
    <dgm:cxn modelId="{06AA8473-C4E4-A440-A2B1-808FC0897496}" type="presParOf" srcId="{7BEE0D77-0B3C-3147-80C9-3C0C9AFE2495}" destId="{ADB7E267-DB68-B94F-BF48-23E0DF2BB70B}" srcOrd="2" destOrd="0" presId="urn:microsoft.com/office/officeart/2005/8/layout/hierarchy1"/>
    <dgm:cxn modelId="{19C31125-1114-6047-9512-9B99BBAC05B7}" type="presParOf" srcId="{7BEE0D77-0B3C-3147-80C9-3C0C9AFE2495}" destId="{BBD8DEDF-807C-4041-BEFE-80F9D165DB47}" srcOrd="3" destOrd="0" presId="urn:microsoft.com/office/officeart/2005/8/layout/hierarchy1"/>
    <dgm:cxn modelId="{4C908583-2B8B-FE4B-B7F6-88766ECFFCED}" type="presParOf" srcId="{BBD8DEDF-807C-4041-BEFE-80F9D165DB47}" destId="{4EC0C516-7227-E846-8E9C-00862EBC779F}" srcOrd="0" destOrd="0" presId="urn:microsoft.com/office/officeart/2005/8/layout/hierarchy1"/>
    <dgm:cxn modelId="{46A61256-49AF-D341-A7D2-A84F20FFC83E}" type="presParOf" srcId="{4EC0C516-7227-E846-8E9C-00862EBC779F}" destId="{C297FA91-6E88-BA46-9B35-F476D84A882D}" srcOrd="0" destOrd="0" presId="urn:microsoft.com/office/officeart/2005/8/layout/hierarchy1"/>
    <dgm:cxn modelId="{018D15EB-ACAD-BA48-AD31-C46AC3C57B93}" type="presParOf" srcId="{4EC0C516-7227-E846-8E9C-00862EBC779F}" destId="{3E6B95C2-F67C-ED4C-AE2B-55A92F06E350}" srcOrd="1" destOrd="0" presId="urn:microsoft.com/office/officeart/2005/8/layout/hierarchy1"/>
    <dgm:cxn modelId="{05E5D459-6805-E94C-954E-13C749CE9E4E}" type="presParOf" srcId="{BBD8DEDF-807C-4041-BEFE-80F9D165DB47}" destId="{3091AA36-B2ED-1940-907E-18F15408533E}" srcOrd="1" destOrd="0" presId="urn:microsoft.com/office/officeart/2005/8/layout/hierarchy1"/>
    <dgm:cxn modelId="{763B55D8-2794-3E4E-9EE6-CAA3C41EC2BB}" type="presParOf" srcId="{7BEE0D77-0B3C-3147-80C9-3C0C9AFE2495}" destId="{C1FD33FE-EDB6-2243-ACA2-9D111A0BDBF4}" srcOrd="4" destOrd="0" presId="urn:microsoft.com/office/officeart/2005/8/layout/hierarchy1"/>
    <dgm:cxn modelId="{7338AB87-D421-DB4F-A7BD-F4E7CC4426AD}" type="presParOf" srcId="{7BEE0D77-0B3C-3147-80C9-3C0C9AFE2495}" destId="{4A1D1A70-88A1-4C49-87D0-FD8DC4109052}" srcOrd="5" destOrd="0" presId="urn:microsoft.com/office/officeart/2005/8/layout/hierarchy1"/>
    <dgm:cxn modelId="{DFDABB5D-1FF9-2944-9CBB-9AA97B8EDE52}" type="presParOf" srcId="{4A1D1A70-88A1-4C49-87D0-FD8DC4109052}" destId="{5FC03634-8D1C-BA41-B26D-DEC4F3FC8571}" srcOrd="0" destOrd="0" presId="urn:microsoft.com/office/officeart/2005/8/layout/hierarchy1"/>
    <dgm:cxn modelId="{440301A1-BE85-444C-B9F1-AF97AD51C43E}" type="presParOf" srcId="{5FC03634-8D1C-BA41-B26D-DEC4F3FC8571}" destId="{14579835-0515-C74B-89E2-E8CDB9B8C446}" srcOrd="0" destOrd="0" presId="urn:microsoft.com/office/officeart/2005/8/layout/hierarchy1"/>
    <dgm:cxn modelId="{8F8F269C-DC3D-CC48-8769-FF1217585D74}" type="presParOf" srcId="{5FC03634-8D1C-BA41-B26D-DEC4F3FC8571}" destId="{094FABC6-B3CB-DC4D-9243-DAB37E2638C7}" srcOrd="1" destOrd="0" presId="urn:microsoft.com/office/officeart/2005/8/layout/hierarchy1"/>
    <dgm:cxn modelId="{8724374B-1778-F243-8395-32914C43FF07}" type="presParOf" srcId="{4A1D1A70-88A1-4C49-87D0-FD8DC4109052}" destId="{3EB28E20-AB8D-5348-B885-286E00B1E4C5}" srcOrd="1" destOrd="0" presId="urn:microsoft.com/office/officeart/2005/8/layout/hierarchy1"/>
    <dgm:cxn modelId="{5E019840-AC82-B348-B818-9848092DDCF4}" type="presParOf" srcId="{7BEE0D77-0B3C-3147-80C9-3C0C9AFE2495}" destId="{F4377314-D64A-8947-BA51-EDDB85A9BB0F}" srcOrd="6" destOrd="0" presId="urn:microsoft.com/office/officeart/2005/8/layout/hierarchy1"/>
    <dgm:cxn modelId="{C746458F-C2D1-614F-ACC7-DCBE202B4C47}" type="presParOf" srcId="{7BEE0D77-0B3C-3147-80C9-3C0C9AFE2495}" destId="{336C29B0-04FF-BF4E-82E7-2FC36E6FF61C}" srcOrd="7" destOrd="0" presId="urn:microsoft.com/office/officeart/2005/8/layout/hierarchy1"/>
    <dgm:cxn modelId="{892E4F6F-60AD-6545-8827-DE55BEAC5AAB}" type="presParOf" srcId="{336C29B0-04FF-BF4E-82E7-2FC36E6FF61C}" destId="{811AFCE4-2878-A043-BB34-75E7885C2E24}" srcOrd="0" destOrd="0" presId="urn:microsoft.com/office/officeart/2005/8/layout/hierarchy1"/>
    <dgm:cxn modelId="{3DD5F9FB-3AAB-0B48-89E7-9BDF27575A97}" type="presParOf" srcId="{811AFCE4-2878-A043-BB34-75E7885C2E24}" destId="{EA33443B-D739-7F48-BCC1-F0873126DA0E}" srcOrd="0" destOrd="0" presId="urn:microsoft.com/office/officeart/2005/8/layout/hierarchy1"/>
    <dgm:cxn modelId="{00FD87F0-5C10-B549-9DD0-06BBBCA2554B}" type="presParOf" srcId="{811AFCE4-2878-A043-BB34-75E7885C2E24}" destId="{711013C4-F647-8C47-A61E-93C5715CED46}" srcOrd="1" destOrd="0" presId="urn:microsoft.com/office/officeart/2005/8/layout/hierarchy1"/>
    <dgm:cxn modelId="{E0A1E2F5-8E2D-4D45-A543-B381B2CA0361}" type="presParOf" srcId="{336C29B0-04FF-BF4E-82E7-2FC36E6FF61C}" destId="{4DB7EC9E-17B4-BE41-92AD-44B901A062D0}" srcOrd="1" destOrd="0" presId="urn:microsoft.com/office/officeart/2005/8/layout/hierarchy1"/>
    <dgm:cxn modelId="{483C88D8-E286-AF46-9F7C-0991AE004C09}" type="presParOf" srcId="{7BEE0D77-0B3C-3147-80C9-3C0C9AFE2495}" destId="{538CA5A8-1AF3-344E-8375-7D382381A578}" srcOrd="8" destOrd="0" presId="urn:microsoft.com/office/officeart/2005/8/layout/hierarchy1"/>
    <dgm:cxn modelId="{2B332F03-F258-8A4C-B4BC-792149BC0F25}" type="presParOf" srcId="{7BEE0D77-0B3C-3147-80C9-3C0C9AFE2495}" destId="{BB8E6B2C-C923-8E44-9B18-828880186D49}" srcOrd="9" destOrd="0" presId="urn:microsoft.com/office/officeart/2005/8/layout/hierarchy1"/>
    <dgm:cxn modelId="{73D624B4-D32D-E24E-B15C-F2B751EEBDBD}" type="presParOf" srcId="{BB8E6B2C-C923-8E44-9B18-828880186D49}" destId="{6475777C-37C0-6E4A-97B3-D6CD52B8CB7B}" srcOrd="0" destOrd="0" presId="urn:microsoft.com/office/officeart/2005/8/layout/hierarchy1"/>
    <dgm:cxn modelId="{62AC4547-EAB6-0545-B836-1054F56FEC1D}" type="presParOf" srcId="{6475777C-37C0-6E4A-97B3-D6CD52B8CB7B}" destId="{422EDFEA-CACF-1A43-ABB8-81CC152C72FB}" srcOrd="0" destOrd="0" presId="urn:microsoft.com/office/officeart/2005/8/layout/hierarchy1"/>
    <dgm:cxn modelId="{7FE38338-DB07-4447-89E0-F9B52B1DE5E7}" type="presParOf" srcId="{6475777C-37C0-6E4A-97B3-D6CD52B8CB7B}" destId="{9CAE7EA5-5734-4148-B711-15C5DB6E81F8}" srcOrd="1" destOrd="0" presId="urn:microsoft.com/office/officeart/2005/8/layout/hierarchy1"/>
    <dgm:cxn modelId="{0FC440F1-AAC7-FB49-B625-BF364E62018F}" type="presParOf" srcId="{BB8E6B2C-C923-8E44-9B18-828880186D49}" destId="{D406BF50-B982-B64A-8569-F05779826432}" srcOrd="1" destOrd="0" presId="urn:microsoft.com/office/officeart/2005/8/layout/hierarchy1"/>
    <dgm:cxn modelId="{ED1BE075-4AFF-834F-9182-F732E3AE7CFD}" type="presParOf" srcId="{7BEE0D77-0B3C-3147-80C9-3C0C9AFE2495}" destId="{26D8C8DB-9C25-E545-BACC-69FB2768CB1B}" srcOrd="10" destOrd="0" presId="urn:microsoft.com/office/officeart/2005/8/layout/hierarchy1"/>
    <dgm:cxn modelId="{164F26B9-7E10-3B43-8067-82DF83DFA0A0}" type="presParOf" srcId="{7BEE0D77-0B3C-3147-80C9-3C0C9AFE2495}" destId="{F578201F-CA0C-264F-9BDF-3CAC998B3A8F}" srcOrd="11" destOrd="0" presId="urn:microsoft.com/office/officeart/2005/8/layout/hierarchy1"/>
    <dgm:cxn modelId="{A58CC614-B179-F743-BF18-C8128492694E}" type="presParOf" srcId="{F578201F-CA0C-264F-9BDF-3CAC998B3A8F}" destId="{58FDEB1D-518D-224A-A5D0-A930BF96070A}" srcOrd="0" destOrd="0" presId="urn:microsoft.com/office/officeart/2005/8/layout/hierarchy1"/>
    <dgm:cxn modelId="{534D12D4-E005-F34A-ABEA-686172B060AA}" type="presParOf" srcId="{58FDEB1D-518D-224A-A5D0-A930BF96070A}" destId="{30764380-4EF8-A74C-AFF5-B045FDBB1795}" srcOrd="0" destOrd="0" presId="urn:microsoft.com/office/officeart/2005/8/layout/hierarchy1"/>
    <dgm:cxn modelId="{96E12F1E-3894-D849-99C6-7A1EDB89ED22}" type="presParOf" srcId="{58FDEB1D-518D-224A-A5D0-A930BF96070A}" destId="{FFA29CBA-A491-CD42-A461-965927B08BB5}" srcOrd="1" destOrd="0" presId="urn:microsoft.com/office/officeart/2005/8/layout/hierarchy1"/>
    <dgm:cxn modelId="{830591A2-FAFA-254A-B079-4FA63E8C0733}" type="presParOf" srcId="{F578201F-CA0C-264F-9BDF-3CAC998B3A8F}" destId="{E8BD06B9-A7F9-E44C-8848-9BF8AA69CDE1}" srcOrd="1" destOrd="0" presId="urn:microsoft.com/office/officeart/2005/8/layout/hierarchy1"/>
    <dgm:cxn modelId="{8F370D8D-794F-9548-B8A6-DC4BE0E054E3}" type="presParOf" srcId="{7BEE0D77-0B3C-3147-80C9-3C0C9AFE2495}" destId="{554BFB5B-1F11-3A4A-BCEE-871A40E6B220}" srcOrd="12" destOrd="0" presId="urn:microsoft.com/office/officeart/2005/8/layout/hierarchy1"/>
    <dgm:cxn modelId="{E0E821A4-170B-3A4E-BA4E-58CAA90C5F24}" type="presParOf" srcId="{7BEE0D77-0B3C-3147-80C9-3C0C9AFE2495}" destId="{439D769B-229D-3749-96E8-7B97C8E2632B}" srcOrd="13" destOrd="0" presId="urn:microsoft.com/office/officeart/2005/8/layout/hierarchy1"/>
    <dgm:cxn modelId="{70D98B6E-40EA-7245-83EB-2A2C9BC88B67}" type="presParOf" srcId="{439D769B-229D-3749-96E8-7B97C8E2632B}" destId="{EFEAF02D-62DC-1348-999D-B22928AEF54D}" srcOrd="0" destOrd="0" presId="urn:microsoft.com/office/officeart/2005/8/layout/hierarchy1"/>
    <dgm:cxn modelId="{FA7F03A4-CB6E-534C-A71A-B1C6404A7887}" type="presParOf" srcId="{EFEAF02D-62DC-1348-999D-B22928AEF54D}" destId="{8F3A45CC-C77C-9C41-83D7-7FC7B5CDCBD3}" srcOrd="0" destOrd="0" presId="urn:microsoft.com/office/officeart/2005/8/layout/hierarchy1"/>
    <dgm:cxn modelId="{B592FFC9-39A8-224E-8B63-6753247CE143}" type="presParOf" srcId="{EFEAF02D-62DC-1348-999D-B22928AEF54D}" destId="{31F47916-0C72-3F42-856E-DCC1654F380B}" srcOrd="1" destOrd="0" presId="urn:microsoft.com/office/officeart/2005/8/layout/hierarchy1"/>
    <dgm:cxn modelId="{E01C2929-AB58-0B41-A139-1711C7700F80}" type="presParOf" srcId="{439D769B-229D-3749-96E8-7B97C8E2632B}" destId="{28E87667-29C4-7E4D-86E5-B8420CCDA3EF}" srcOrd="1" destOrd="0" presId="urn:microsoft.com/office/officeart/2005/8/layout/hierarchy1"/>
    <dgm:cxn modelId="{E8200ACA-0ED0-074B-A494-668C95C31649}" type="presParOf" srcId="{7BEE0D77-0B3C-3147-80C9-3C0C9AFE2495}" destId="{C69DFE6E-8CC1-0B4A-B798-ADD33651C378}" srcOrd="14" destOrd="0" presId="urn:microsoft.com/office/officeart/2005/8/layout/hierarchy1"/>
    <dgm:cxn modelId="{641D80F3-C8EC-D344-B5F9-4618AB1B7A0A}" type="presParOf" srcId="{7BEE0D77-0B3C-3147-80C9-3C0C9AFE2495}" destId="{9C844778-3B9A-284D-94EC-784B9C7BD1F6}" srcOrd="15" destOrd="0" presId="urn:microsoft.com/office/officeart/2005/8/layout/hierarchy1"/>
    <dgm:cxn modelId="{DC6E6814-DF98-4C4F-B781-3E4FC4F242F3}" type="presParOf" srcId="{9C844778-3B9A-284D-94EC-784B9C7BD1F6}" destId="{D2D152E9-2A64-9142-94AF-3C61AC561F68}" srcOrd="0" destOrd="0" presId="urn:microsoft.com/office/officeart/2005/8/layout/hierarchy1"/>
    <dgm:cxn modelId="{1A82E151-A9D3-E549-A3BB-AA18A75FB778}" type="presParOf" srcId="{D2D152E9-2A64-9142-94AF-3C61AC561F68}" destId="{17A5EF78-C501-8B46-AC1F-E893BADB7215}" srcOrd="0" destOrd="0" presId="urn:microsoft.com/office/officeart/2005/8/layout/hierarchy1"/>
    <dgm:cxn modelId="{FCBFCB88-8A62-7349-BD29-8D3B8AA47401}" type="presParOf" srcId="{D2D152E9-2A64-9142-94AF-3C61AC561F68}" destId="{2AC07CAC-260F-9047-9326-CBB66DC88188}" srcOrd="1" destOrd="0" presId="urn:microsoft.com/office/officeart/2005/8/layout/hierarchy1"/>
    <dgm:cxn modelId="{CEE35217-B89B-E14C-98E9-6857BECCBF6E}" type="presParOf" srcId="{9C844778-3B9A-284D-94EC-784B9C7BD1F6}" destId="{E1D8704E-49D2-714F-B3BC-1E6007E4BB0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EF0802-6DEC-344A-85C8-440629807E80}" type="doc">
      <dgm:prSet loTypeId="urn:microsoft.com/office/officeart/2005/8/layout/default#1" loCatId="list" qsTypeId="urn:microsoft.com/office/officeart/2005/8/quickstyle/simple4" qsCatId="simple" csTypeId="urn:microsoft.com/office/officeart/2005/8/colors/accent1_2" csCatId="accent1"/>
      <dgm:spPr/>
      <dgm:t>
        <a:bodyPr/>
        <a:lstStyle/>
        <a:p>
          <a:endParaRPr lang="en-US"/>
        </a:p>
      </dgm:t>
    </dgm:pt>
    <dgm:pt modelId="{5227FE9F-6123-8F4B-BEF2-FEA92A3AFA47}">
      <dgm:prSet/>
      <dgm:spPr/>
      <dgm:t>
        <a:bodyPr/>
        <a:lstStyle/>
        <a:p>
          <a:pPr rtl="0"/>
          <a:r>
            <a:rPr lang="en-US" b="1" dirty="0" smtClean="0"/>
            <a:t>1. Value</a:t>
          </a:r>
          <a:endParaRPr lang="en-US" dirty="0"/>
        </a:p>
      </dgm:t>
    </dgm:pt>
    <dgm:pt modelId="{DE792D54-ED3B-2E48-A66B-89858BE5A4DA}" type="parTrans" cxnId="{16718E55-B34B-C94C-9356-61AFEFB0CE87}">
      <dgm:prSet/>
      <dgm:spPr/>
      <dgm:t>
        <a:bodyPr/>
        <a:lstStyle/>
        <a:p>
          <a:endParaRPr lang="en-US"/>
        </a:p>
      </dgm:t>
    </dgm:pt>
    <dgm:pt modelId="{8920E12A-740F-8445-A417-A9082A0DA761}" type="sibTrans" cxnId="{16718E55-B34B-C94C-9356-61AFEFB0CE87}">
      <dgm:prSet/>
      <dgm:spPr/>
      <dgm:t>
        <a:bodyPr/>
        <a:lstStyle/>
        <a:p>
          <a:endParaRPr lang="en-US"/>
        </a:p>
      </dgm:t>
    </dgm:pt>
    <dgm:pt modelId="{97A8B988-E397-2947-A51C-9759C351BC64}">
      <dgm:prSet/>
      <dgm:spPr/>
      <dgm:t>
        <a:bodyPr/>
        <a:lstStyle/>
        <a:p>
          <a:pPr rtl="0"/>
          <a:r>
            <a:rPr lang="en-US" b="1" dirty="0" smtClean="0"/>
            <a:t>2. Prioritization</a:t>
          </a:r>
          <a:endParaRPr lang="en-US" dirty="0"/>
        </a:p>
      </dgm:t>
    </dgm:pt>
    <dgm:pt modelId="{BA0348F4-7F76-2C4C-A55C-41FC943C6930}" type="parTrans" cxnId="{CEDCF0FB-DF58-0849-B621-EB7334FD1D22}">
      <dgm:prSet/>
      <dgm:spPr/>
      <dgm:t>
        <a:bodyPr/>
        <a:lstStyle/>
        <a:p>
          <a:endParaRPr lang="en-US"/>
        </a:p>
      </dgm:t>
    </dgm:pt>
    <dgm:pt modelId="{0821B2A9-786D-D04D-BDC1-0AB974795988}" type="sibTrans" cxnId="{CEDCF0FB-DF58-0849-B621-EB7334FD1D22}">
      <dgm:prSet/>
      <dgm:spPr/>
      <dgm:t>
        <a:bodyPr/>
        <a:lstStyle/>
        <a:p>
          <a:endParaRPr lang="en-US"/>
        </a:p>
      </dgm:t>
    </dgm:pt>
    <dgm:pt modelId="{A48F367C-819A-E649-A958-F5BCE7C221A0}">
      <dgm:prSet/>
      <dgm:spPr/>
      <dgm:t>
        <a:bodyPr/>
        <a:lstStyle/>
        <a:p>
          <a:pPr rtl="0"/>
          <a:r>
            <a:rPr lang="en-US" b="1" dirty="0" smtClean="0"/>
            <a:t>3. Risks</a:t>
          </a:r>
          <a:endParaRPr lang="en-US" dirty="0"/>
        </a:p>
      </dgm:t>
    </dgm:pt>
    <dgm:pt modelId="{D3C89F1D-4184-5744-A18F-C8127AF67B6F}" type="parTrans" cxnId="{03EEAB73-429F-E34F-BCED-31E2B01D316A}">
      <dgm:prSet/>
      <dgm:spPr/>
      <dgm:t>
        <a:bodyPr/>
        <a:lstStyle/>
        <a:p>
          <a:endParaRPr lang="en-US"/>
        </a:p>
      </dgm:t>
    </dgm:pt>
    <dgm:pt modelId="{DC2B8BFD-FB65-5340-9247-0B4D584F6377}" type="sibTrans" cxnId="{03EEAB73-429F-E34F-BCED-31E2B01D316A}">
      <dgm:prSet/>
      <dgm:spPr/>
      <dgm:t>
        <a:bodyPr/>
        <a:lstStyle/>
        <a:p>
          <a:endParaRPr lang="en-US"/>
        </a:p>
      </dgm:t>
    </dgm:pt>
    <dgm:pt modelId="{C9769B43-0D08-6544-ADB8-1D2DD7936BD8}">
      <dgm:prSet/>
      <dgm:spPr/>
      <dgm:t>
        <a:bodyPr/>
        <a:lstStyle/>
        <a:p>
          <a:pPr rtl="0"/>
          <a:r>
            <a:rPr lang="en-US" b="1" dirty="0" smtClean="0"/>
            <a:t>4. Detail Level</a:t>
          </a:r>
          <a:endParaRPr lang="en-US" dirty="0"/>
        </a:p>
      </dgm:t>
    </dgm:pt>
    <dgm:pt modelId="{2F3927C1-6396-174E-BC35-403AFFD7A3DB}" type="parTrans" cxnId="{B1746FD9-F6FF-9D4B-8F3D-49F4AD00B8D1}">
      <dgm:prSet/>
      <dgm:spPr/>
      <dgm:t>
        <a:bodyPr/>
        <a:lstStyle/>
        <a:p>
          <a:endParaRPr lang="en-US"/>
        </a:p>
      </dgm:t>
    </dgm:pt>
    <dgm:pt modelId="{430AA816-986D-3B40-9A12-1FC2BDE305BF}" type="sibTrans" cxnId="{B1746FD9-F6FF-9D4B-8F3D-49F4AD00B8D1}">
      <dgm:prSet/>
      <dgm:spPr/>
      <dgm:t>
        <a:bodyPr/>
        <a:lstStyle/>
        <a:p>
          <a:endParaRPr lang="en-US"/>
        </a:p>
      </dgm:t>
    </dgm:pt>
    <dgm:pt modelId="{6B3A73A1-B770-2546-80F9-8301757CA3EC}">
      <dgm:prSet/>
      <dgm:spPr/>
      <dgm:t>
        <a:bodyPr/>
        <a:lstStyle/>
        <a:p>
          <a:pPr rtl="0"/>
          <a:r>
            <a:rPr lang="en-US" b="1" dirty="0" smtClean="0"/>
            <a:t>5. Updating</a:t>
          </a:r>
          <a:endParaRPr lang="en-US" dirty="0"/>
        </a:p>
      </dgm:t>
    </dgm:pt>
    <dgm:pt modelId="{546A2E33-56A9-9E46-9AAE-3E86714752EB}" type="parTrans" cxnId="{3E2523D4-FE25-F044-9795-B557FB465038}">
      <dgm:prSet/>
      <dgm:spPr/>
      <dgm:t>
        <a:bodyPr/>
        <a:lstStyle/>
        <a:p>
          <a:endParaRPr lang="en-US"/>
        </a:p>
      </dgm:t>
    </dgm:pt>
    <dgm:pt modelId="{4D5E396B-FAA0-004D-A77A-9BDCC10CAC9C}" type="sibTrans" cxnId="{3E2523D4-FE25-F044-9795-B557FB465038}">
      <dgm:prSet/>
      <dgm:spPr/>
      <dgm:t>
        <a:bodyPr/>
        <a:lstStyle/>
        <a:p>
          <a:endParaRPr lang="en-US"/>
        </a:p>
      </dgm:t>
    </dgm:pt>
    <dgm:pt modelId="{066302A7-A120-BB4B-AA7E-87DE6A0AFDAB}">
      <dgm:prSet/>
      <dgm:spPr/>
      <dgm:t>
        <a:bodyPr/>
        <a:lstStyle/>
        <a:p>
          <a:pPr rtl="0"/>
          <a:r>
            <a:rPr lang="en-GB" b="1" dirty="0" smtClean="0"/>
            <a:t>6. Level </a:t>
          </a:r>
          <a:r>
            <a:rPr lang="en-GB" b="1" dirty="0" err="1" smtClean="0"/>
            <a:t>Synchro</a:t>
          </a:r>
          <a:endParaRPr lang="en-GB" b="1" dirty="0"/>
        </a:p>
      </dgm:t>
    </dgm:pt>
    <dgm:pt modelId="{6E9EBC55-01AB-B54B-86D5-D54F5C5D9F29}" type="parTrans" cxnId="{E5113AFE-3C96-324D-A3BA-20C3BC6F630F}">
      <dgm:prSet/>
      <dgm:spPr/>
      <dgm:t>
        <a:bodyPr/>
        <a:lstStyle/>
        <a:p>
          <a:endParaRPr lang="en-US"/>
        </a:p>
      </dgm:t>
    </dgm:pt>
    <dgm:pt modelId="{9A91EDD9-697E-2A4E-9B47-447BFA5ABF9E}" type="sibTrans" cxnId="{E5113AFE-3C96-324D-A3BA-20C3BC6F630F}">
      <dgm:prSet/>
      <dgm:spPr/>
      <dgm:t>
        <a:bodyPr/>
        <a:lstStyle/>
        <a:p>
          <a:endParaRPr lang="en-US"/>
        </a:p>
      </dgm:t>
    </dgm:pt>
    <dgm:pt modelId="{4EC153D9-084B-B440-95D3-0AA26589BE93}">
      <dgm:prSet/>
      <dgm:spPr/>
      <dgm:t>
        <a:bodyPr/>
        <a:lstStyle/>
        <a:p>
          <a:pPr rtl="0"/>
          <a:r>
            <a:rPr lang="en-US" b="1" dirty="0" smtClean="0"/>
            <a:t>7. Quality Control</a:t>
          </a:r>
          <a:endParaRPr lang="en-US" dirty="0"/>
        </a:p>
      </dgm:t>
    </dgm:pt>
    <dgm:pt modelId="{A7284729-716E-2C49-A9D8-B862A560275C}" type="parTrans" cxnId="{3A0051CB-9918-5C41-B47C-1C7B1DBC3A66}">
      <dgm:prSet/>
      <dgm:spPr/>
      <dgm:t>
        <a:bodyPr/>
        <a:lstStyle/>
        <a:p>
          <a:endParaRPr lang="en-US"/>
        </a:p>
      </dgm:t>
    </dgm:pt>
    <dgm:pt modelId="{229CC361-A8DC-9649-B1B9-E13AF868FB21}" type="sibTrans" cxnId="{3A0051CB-9918-5C41-B47C-1C7B1DBC3A66}">
      <dgm:prSet/>
      <dgm:spPr/>
      <dgm:t>
        <a:bodyPr/>
        <a:lstStyle/>
        <a:p>
          <a:endParaRPr lang="en-US"/>
        </a:p>
      </dgm:t>
    </dgm:pt>
    <dgm:pt modelId="{DB5D352C-02CD-3749-81E8-987B89BBC4A3}">
      <dgm:prSet/>
      <dgm:spPr/>
      <dgm:t>
        <a:bodyPr/>
        <a:lstStyle/>
        <a:p>
          <a:pPr rtl="0"/>
          <a:r>
            <a:rPr lang="en-US" b="1" dirty="0" smtClean="0"/>
            <a:t>8. Clarity</a:t>
          </a:r>
          <a:endParaRPr lang="en-US" dirty="0"/>
        </a:p>
      </dgm:t>
    </dgm:pt>
    <dgm:pt modelId="{82BA24A6-4E8B-3040-9960-37B67A15C017}" type="parTrans" cxnId="{4B433E01-D93C-574C-961C-BEC69A126FC8}">
      <dgm:prSet/>
      <dgm:spPr/>
      <dgm:t>
        <a:bodyPr/>
        <a:lstStyle/>
        <a:p>
          <a:endParaRPr lang="en-US"/>
        </a:p>
      </dgm:t>
    </dgm:pt>
    <dgm:pt modelId="{86D2AFAA-7A46-F94D-B1A2-D1A3B6CA1C87}" type="sibTrans" cxnId="{4B433E01-D93C-574C-961C-BEC69A126FC8}">
      <dgm:prSet/>
      <dgm:spPr/>
      <dgm:t>
        <a:bodyPr/>
        <a:lstStyle/>
        <a:p>
          <a:endParaRPr lang="en-US"/>
        </a:p>
      </dgm:t>
    </dgm:pt>
    <dgm:pt modelId="{4E209D86-838A-3344-B223-55BDC8CF228C}">
      <dgm:prSet/>
      <dgm:spPr/>
      <dgm:t>
        <a:bodyPr/>
        <a:lstStyle/>
        <a:p>
          <a:pPr rtl="0"/>
          <a:r>
            <a:rPr lang="en-US" b="1" dirty="0" smtClean="0"/>
            <a:t>9. etc.</a:t>
          </a:r>
          <a:endParaRPr lang="en-US" dirty="0"/>
        </a:p>
      </dgm:t>
    </dgm:pt>
    <dgm:pt modelId="{AB1EE170-9BBF-B44A-B032-AD6CB0F76F16}" type="parTrans" cxnId="{FD446E23-C099-BC4F-95C5-74702759802A}">
      <dgm:prSet/>
      <dgm:spPr/>
      <dgm:t>
        <a:bodyPr/>
        <a:lstStyle/>
        <a:p>
          <a:endParaRPr lang="en-US"/>
        </a:p>
      </dgm:t>
    </dgm:pt>
    <dgm:pt modelId="{CBDF06C9-E9DF-DA42-B605-EA955832B4CE}" type="sibTrans" cxnId="{FD446E23-C099-BC4F-95C5-74702759802A}">
      <dgm:prSet/>
      <dgm:spPr/>
      <dgm:t>
        <a:bodyPr/>
        <a:lstStyle/>
        <a:p>
          <a:endParaRPr lang="en-US"/>
        </a:p>
      </dgm:t>
    </dgm:pt>
    <dgm:pt modelId="{A778366E-BE99-8347-B9BD-69BAF69E45F7}" type="pres">
      <dgm:prSet presAssocID="{00EF0802-6DEC-344A-85C8-440629807E80}" presName="diagram" presStyleCnt="0">
        <dgm:presLayoutVars>
          <dgm:dir/>
          <dgm:resizeHandles val="exact"/>
        </dgm:presLayoutVars>
      </dgm:prSet>
      <dgm:spPr/>
      <dgm:t>
        <a:bodyPr/>
        <a:lstStyle/>
        <a:p>
          <a:endParaRPr lang="en-US"/>
        </a:p>
      </dgm:t>
    </dgm:pt>
    <dgm:pt modelId="{761CDECE-F13E-AA44-9B27-22B38DB9F458}" type="pres">
      <dgm:prSet presAssocID="{5227FE9F-6123-8F4B-BEF2-FEA92A3AFA47}" presName="node" presStyleLbl="node1" presStyleIdx="0" presStyleCnt="9">
        <dgm:presLayoutVars>
          <dgm:bulletEnabled val="1"/>
        </dgm:presLayoutVars>
      </dgm:prSet>
      <dgm:spPr/>
      <dgm:t>
        <a:bodyPr/>
        <a:lstStyle/>
        <a:p>
          <a:endParaRPr lang="en-US"/>
        </a:p>
      </dgm:t>
    </dgm:pt>
    <dgm:pt modelId="{C475EC37-5AE1-C545-B356-4880DC6349B5}" type="pres">
      <dgm:prSet presAssocID="{8920E12A-740F-8445-A417-A9082A0DA761}" presName="sibTrans" presStyleCnt="0"/>
      <dgm:spPr/>
    </dgm:pt>
    <dgm:pt modelId="{C480103A-AFEE-384B-B722-E986CB88E3AA}" type="pres">
      <dgm:prSet presAssocID="{97A8B988-E397-2947-A51C-9759C351BC64}" presName="node" presStyleLbl="node1" presStyleIdx="1" presStyleCnt="9">
        <dgm:presLayoutVars>
          <dgm:bulletEnabled val="1"/>
        </dgm:presLayoutVars>
      </dgm:prSet>
      <dgm:spPr/>
      <dgm:t>
        <a:bodyPr/>
        <a:lstStyle/>
        <a:p>
          <a:endParaRPr lang="en-US"/>
        </a:p>
      </dgm:t>
    </dgm:pt>
    <dgm:pt modelId="{B894428E-652C-4F44-B269-1D2B64BB0960}" type="pres">
      <dgm:prSet presAssocID="{0821B2A9-786D-D04D-BDC1-0AB974795988}" presName="sibTrans" presStyleCnt="0"/>
      <dgm:spPr/>
    </dgm:pt>
    <dgm:pt modelId="{C1799CD9-B531-3649-AB3E-7DA07AFC61C8}" type="pres">
      <dgm:prSet presAssocID="{A48F367C-819A-E649-A958-F5BCE7C221A0}" presName="node" presStyleLbl="node1" presStyleIdx="2" presStyleCnt="9">
        <dgm:presLayoutVars>
          <dgm:bulletEnabled val="1"/>
        </dgm:presLayoutVars>
      </dgm:prSet>
      <dgm:spPr/>
      <dgm:t>
        <a:bodyPr/>
        <a:lstStyle/>
        <a:p>
          <a:endParaRPr lang="en-US"/>
        </a:p>
      </dgm:t>
    </dgm:pt>
    <dgm:pt modelId="{0CF2019C-9B98-CD40-8C99-53A7FFF4EFC1}" type="pres">
      <dgm:prSet presAssocID="{DC2B8BFD-FB65-5340-9247-0B4D584F6377}" presName="sibTrans" presStyleCnt="0"/>
      <dgm:spPr/>
    </dgm:pt>
    <dgm:pt modelId="{A6A955FC-708B-7C43-880D-C9D25C46D4A4}" type="pres">
      <dgm:prSet presAssocID="{C9769B43-0D08-6544-ADB8-1D2DD7936BD8}" presName="node" presStyleLbl="node1" presStyleIdx="3" presStyleCnt="9">
        <dgm:presLayoutVars>
          <dgm:bulletEnabled val="1"/>
        </dgm:presLayoutVars>
      </dgm:prSet>
      <dgm:spPr/>
      <dgm:t>
        <a:bodyPr/>
        <a:lstStyle/>
        <a:p>
          <a:endParaRPr lang="en-US"/>
        </a:p>
      </dgm:t>
    </dgm:pt>
    <dgm:pt modelId="{2FDFA2A3-2968-C242-96C7-BD6B0B91921F}" type="pres">
      <dgm:prSet presAssocID="{430AA816-986D-3B40-9A12-1FC2BDE305BF}" presName="sibTrans" presStyleCnt="0"/>
      <dgm:spPr/>
    </dgm:pt>
    <dgm:pt modelId="{E81E9785-E0E1-A140-93FF-7AEC343476AB}" type="pres">
      <dgm:prSet presAssocID="{6B3A73A1-B770-2546-80F9-8301757CA3EC}" presName="node" presStyleLbl="node1" presStyleIdx="4" presStyleCnt="9">
        <dgm:presLayoutVars>
          <dgm:bulletEnabled val="1"/>
        </dgm:presLayoutVars>
      </dgm:prSet>
      <dgm:spPr/>
      <dgm:t>
        <a:bodyPr/>
        <a:lstStyle/>
        <a:p>
          <a:endParaRPr lang="en-US"/>
        </a:p>
      </dgm:t>
    </dgm:pt>
    <dgm:pt modelId="{C512D6D9-5B57-ED48-80DE-C1DBCE07C30C}" type="pres">
      <dgm:prSet presAssocID="{4D5E396B-FAA0-004D-A77A-9BDCC10CAC9C}" presName="sibTrans" presStyleCnt="0"/>
      <dgm:spPr/>
    </dgm:pt>
    <dgm:pt modelId="{E7D72C3F-5D40-1043-AAA1-5AE6F4B751DD}" type="pres">
      <dgm:prSet presAssocID="{066302A7-A120-BB4B-AA7E-87DE6A0AFDAB}" presName="node" presStyleLbl="node1" presStyleIdx="5" presStyleCnt="9">
        <dgm:presLayoutVars>
          <dgm:bulletEnabled val="1"/>
        </dgm:presLayoutVars>
      </dgm:prSet>
      <dgm:spPr/>
      <dgm:t>
        <a:bodyPr/>
        <a:lstStyle/>
        <a:p>
          <a:endParaRPr lang="en-US"/>
        </a:p>
      </dgm:t>
    </dgm:pt>
    <dgm:pt modelId="{B0F8DF24-D73A-AF43-B9D9-E5D937080464}" type="pres">
      <dgm:prSet presAssocID="{9A91EDD9-697E-2A4E-9B47-447BFA5ABF9E}" presName="sibTrans" presStyleCnt="0"/>
      <dgm:spPr/>
    </dgm:pt>
    <dgm:pt modelId="{44A75925-8206-7042-A520-0E674F8B8296}" type="pres">
      <dgm:prSet presAssocID="{4EC153D9-084B-B440-95D3-0AA26589BE93}" presName="node" presStyleLbl="node1" presStyleIdx="6" presStyleCnt="9">
        <dgm:presLayoutVars>
          <dgm:bulletEnabled val="1"/>
        </dgm:presLayoutVars>
      </dgm:prSet>
      <dgm:spPr/>
      <dgm:t>
        <a:bodyPr/>
        <a:lstStyle/>
        <a:p>
          <a:endParaRPr lang="en-US"/>
        </a:p>
      </dgm:t>
    </dgm:pt>
    <dgm:pt modelId="{23AC8631-0F9D-A34D-BEEF-967C477E001E}" type="pres">
      <dgm:prSet presAssocID="{229CC361-A8DC-9649-B1B9-E13AF868FB21}" presName="sibTrans" presStyleCnt="0"/>
      <dgm:spPr/>
    </dgm:pt>
    <dgm:pt modelId="{746552A8-A0DB-A348-8B1D-D22B6CA17312}" type="pres">
      <dgm:prSet presAssocID="{DB5D352C-02CD-3749-81E8-987B89BBC4A3}" presName="node" presStyleLbl="node1" presStyleIdx="7" presStyleCnt="9">
        <dgm:presLayoutVars>
          <dgm:bulletEnabled val="1"/>
        </dgm:presLayoutVars>
      </dgm:prSet>
      <dgm:spPr/>
      <dgm:t>
        <a:bodyPr/>
        <a:lstStyle/>
        <a:p>
          <a:endParaRPr lang="en-US"/>
        </a:p>
      </dgm:t>
    </dgm:pt>
    <dgm:pt modelId="{4CE6956F-9E52-DC4E-AD83-C31B26907ED0}" type="pres">
      <dgm:prSet presAssocID="{86D2AFAA-7A46-F94D-B1A2-D1A3B6CA1C87}" presName="sibTrans" presStyleCnt="0"/>
      <dgm:spPr/>
    </dgm:pt>
    <dgm:pt modelId="{11922FD4-0026-C749-A053-F2EE2330B81B}" type="pres">
      <dgm:prSet presAssocID="{4E209D86-838A-3344-B223-55BDC8CF228C}" presName="node" presStyleLbl="node1" presStyleIdx="8" presStyleCnt="9">
        <dgm:presLayoutVars>
          <dgm:bulletEnabled val="1"/>
        </dgm:presLayoutVars>
      </dgm:prSet>
      <dgm:spPr/>
      <dgm:t>
        <a:bodyPr/>
        <a:lstStyle/>
        <a:p>
          <a:endParaRPr lang="en-US"/>
        </a:p>
      </dgm:t>
    </dgm:pt>
  </dgm:ptLst>
  <dgm:cxnLst>
    <dgm:cxn modelId="{3A0051CB-9918-5C41-B47C-1C7B1DBC3A66}" srcId="{00EF0802-6DEC-344A-85C8-440629807E80}" destId="{4EC153D9-084B-B440-95D3-0AA26589BE93}" srcOrd="6" destOrd="0" parTransId="{A7284729-716E-2C49-A9D8-B862A560275C}" sibTransId="{229CC361-A8DC-9649-B1B9-E13AF868FB21}"/>
    <dgm:cxn modelId="{67BDECCB-6D6B-1447-A1F2-9054E913F991}" type="presOf" srcId="{4E209D86-838A-3344-B223-55BDC8CF228C}" destId="{11922FD4-0026-C749-A053-F2EE2330B81B}" srcOrd="0" destOrd="0" presId="urn:microsoft.com/office/officeart/2005/8/layout/default#1"/>
    <dgm:cxn modelId="{E5113AFE-3C96-324D-A3BA-20C3BC6F630F}" srcId="{00EF0802-6DEC-344A-85C8-440629807E80}" destId="{066302A7-A120-BB4B-AA7E-87DE6A0AFDAB}" srcOrd="5" destOrd="0" parTransId="{6E9EBC55-01AB-B54B-86D5-D54F5C5D9F29}" sibTransId="{9A91EDD9-697E-2A4E-9B47-447BFA5ABF9E}"/>
    <dgm:cxn modelId="{08E3B933-D192-954F-A392-295303F6EF10}" type="presOf" srcId="{066302A7-A120-BB4B-AA7E-87DE6A0AFDAB}" destId="{E7D72C3F-5D40-1043-AAA1-5AE6F4B751DD}" srcOrd="0" destOrd="0" presId="urn:microsoft.com/office/officeart/2005/8/layout/default#1"/>
    <dgm:cxn modelId="{3E2523D4-FE25-F044-9795-B557FB465038}" srcId="{00EF0802-6DEC-344A-85C8-440629807E80}" destId="{6B3A73A1-B770-2546-80F9-8301757CA3EC}" srcOrd="4" destOrd="0" parTransId="{546A2E33-56A9-9E46-9AAE-3E86714752EB}" sibTransId="{4D5E396B-FAA0-004D-A77A-9BDCC10CAC9C}"/>
    <dgm:cxn modelId="{F3FFB1D5-06AD-6F48-B6E8-566D7B3CB774}" type="presOf" srcId="{DB5D352C-02CD-3749-81E8-987B89BBC4A3}" destId="{746552A8-A0DB-A348-8B1D-D22B6CA17312}" srcOrd="0" destOrd="0" presId="urn:microsoft.com/office/officeart/2005/8/layout/default#1"/>
    <dgm:cxn modelId="{607FFB55-E1A8-4F4E-A105-58EBA991A7CC}" type="presOf" srcId="{C9769B43-0D08-6544-ADB8-1D2DD7936BD8}" destId="{A6A955FC-708B-7C43-880D-C9D25C46D4A4}" srcOrd="0" destOrd="0" presId="urn:microsoft.com/office/officeart/2005/8/layout/default#1"/>
    <dgm:cxn modelId="{03EEAB73-429F-E34F-BCED-31E2B01D316A}" srcId="{00EF0802-6DEC-344A-85C8-440629807E80}" destId="{A48F367C-819A-E649-A958-F5BCE7C221A0}" srcOrd="2" destOrd="0" parTransId="{D3C89F1D-4184-5744-A18F-C8127AF67B6F}" sibTransId="{DC2B8BFD-FB65-5340-9247-0B4D584F6377}"/>
    <dgm:cxn modelId="{4B433E01-D93C-574C-961C-BEC69A126FC8}" srcId="{00EF0802-6DEC-344A-85C8-440629807E80}" destId="{DB5D352C-02CD-3749-81E8-987B89BBC4A3}" srcOrd="7" destOrd="0" parTransId="{82BA24A6-4E8B-3040-9960-37B67A15C017}" sibTransId="{86D2AFAA-7A46-F94D-B1A2-D1A3B6CA1C87}"/>
    <dgm:cxn modelId="{A87FC8E8-CBF1-744B-99B6-D04793666E53}" type="presOf" srcId="{A48F367C-819A-E649-A958-F5BCE7C221A0}" destId="{C1799CD9-B531-3649-AB3E-7DA07AFC61C8}" srcOrd="0" destOrd="0" presId="urn:microsoft.com/office/officeart/2005/8/layout/default#1"/>
    <dgm:cxn modelId="{DDDB4E04-5982-8A4F-BE21-F3F78626B2D4}" type="presOf" srcId="{00EF0802-6DEC-344A-85C8-440629807E80}" destId="{A778366E-BE99-8347-B9BD-69BAF69E45F7}" srcOrd="0" destOrd="0" presId="urn:microsoft.com/office/officeart/2005/8/layout/default#1"/>
    <dgm:cxn modelId="{B1746FD9-F6FF-9D4B-8F3D-49F4AD00B8D1}" srcId="{00EF0802-6DEC-344A-85C8-440629807E80}" destId="{C9769B43-0D08-6544-ADB8-1D2DD7936BD8}" srcOrd="3" destOrd="0" parTransId="{2F3927C1-6396-174E-BC35-403AFFD7A3DB}" sibTransId="{430AA816-986D-3B40-9A12-1FC2BDE305BF}"/>
    <dgm:cxn modelId="{16718E55-B34B-C94C-9356-61AFEFB0CE87}" srcId="{00EF0802-6DEC-344A-85C8-440629807E80}" destId="{5227FE9F-6123-8F4B-BEF2-FEA92A3AFA47}" srcOrd="0" destOrd="0" parTransId="{DE792D54-ED3B-2E48-A66B-89858BE5A4DA}" sibTransId="{8920E12A-740F-8445-A417-A9082A0DA761}"/>
    <dgm:cxn modelId="{CEDCF0FB-DF58-0849-B621-EB7334FD1D22}" srcId="{00EF0802-6DEC-344A-85C8-440629807E80}" destId="{97A8B988-E397-2947-A51C-9759C351BC64}" srcOrd="1" destOrd="0" parTransId="{BA0348F4-7F76-2C4C-A55C-41FC943C6930}" sibTransId="{0821B2A9-786D-D04D-BDC1-0AB974795988}"/>
    <dgm:cxn modelId="{58BC5EAF-7215-B743-A544-EF2A7F950046}" type="presOf" srcId="{4EC153D9-084B-B440-95D3-0AA26589BE93}" destId="{44A75925-8206-7042-A520-0E674F8B8296}" srcOrd="0" destOrd="0" presId="urn:microsoft.com/office/officeart/2005/8/layout/default#1"/>
    <dgm:cxn modelId="{80E9259F-E40D-AD4B-863A-841506A2104A}" type="presOf" srcId="{5227FE9F-6123-8F4B-BEF2-FEA92A3AFA47}" destId="{761CDECE-F13E-AA44-9B27-22B38DB9F458}" srcOrd="0" destOrd="0" presId="urn:microsoft.com/office/officeart/2005/8/layout/default#1"/>
    <dgm:cxn modelId="{72553BA7-DE3C-FA41-84D5-285570AE9AC8}" type="presOf" srcId="{97A8B988-E397-2947-A51C-9759C351BC64}" destId="{C480103A-AFEE-384B-B722-E986CB88E3AA}" srcOrd="0" destOrd="0" presId="urn:microsoft.com/office/officeart/2005/8/layout/default#1"/>
    <dgm:cxn modelId="{727E8775-08F6-AF40-9184-00FFBD62A5D2}" type="presOf" srcId="{6B3A73A1-B770-2546-80F9-8301757CA3EC}" destId="{E81E9785-E0E1-A140-93FF-7AEC343476AB}" srcOrd="0" destOrd="0" presId="urn:microsoft.com/office/officeart/2005/8/layout/default#1"/>
    <dgm:cxn modelId="{FD446E23-C099-BC4F-95C5-74702759802A}" srcId="{00EF0802-6DEC-344A-85C8-440629807E80}" destId="{4E209D86-838A-3344-B223-55BDC8CF228C}" srcOrd="8" destOrd="0" parTransId="{AB1EE170-9BBF-B44A-B032-AD6CB0F76F16}" sibTransId="{CBDF06C9-E9DF-DA42-B605-EA955832B4CE}"/>
    <dgm:cxn modelId="{4D5FBF09-D760-6248-953A-73EC01349AAC}" type="presParOf" srcId="{A778366E-BE99-8347-B9BD-69BAF69E45F7}" destId="{761CDECE-F13E-AA44-9B27-22B38DB9F458}" srcOrd="0" destOrd="0" presId="urn:microsoft.com/office/officeart/2005/8/layout/default#1"/>
    <dgm:cxn modelId="{693A292C-6DE4-114D-93BC-623ACD3C1203}" type="presParOf" srcId="{A778366E-BE99-8347-B9BD-69BAF69E45F7}" destId="{C475EC37-5AE1-C545-B356-4880DC6349B5}" srcOrd="1" destOrd="0" presId="urn:microsoft.com/office/officeart/2005/8/layout/default#1"/>
    <dgm:cxn modelId="{90447A12-29B8-7040-B48A-54A03F75EECE}" type="presParOf" srcId="{A778366E-BE99-8347-B9BD-69BAF69E45F7}" destId="{C480103A-AFEE-384B-B722-E986CB88E3AA}" srcOrd="2" destOrd="0" presId="urn:microsoft.com/office/officeart/2005/8/layout/default#1"/>
    <dgm:cxn modelId="{72B8DC81-7F99-834A-BA6B-2E918386767A}" type="presParOf" srcId="{A778366E-BE99-8347-B9BD-69BAF69E45F7}" destId="{B894428E-652C-4F44-B269-1D2B64BB0960}" srcOrd="3" destOrd="0" presId="urn:microsoft.com/office/officeart/2005/8/layout/default#1"/>
    <dgm:cxn modelId="{0F0A144B-8EE9-3647-A9A5-9E3CD019995E}" type="presParOf" srcId="{A778366E-BE99-8347-B9BD-69BAF69E45F7}" destId="{C1799CD9-B531-3649-AB3E-7DA07AFC61C8}" srcOrd="4" destOrd="0" presId="urn:microsoft.com/office/officeart/2005/8/layout/default#1"/>
    <dgm:cxn modelId="{A8D0222D-DFA2-284E-AD6F-FF19EF56E5AB}" type="presParOf" srcId="{A778366E-BE99-8347-B9BD-69BAF69E45F7}" destId="{0CF2019C-9B98-CD40-8C99-53A7FFF4EFC1}" srcOrd="5" destOrd="0" presId="urn:microsoft.com/office/officeart/2005/8/layout/default#1"/>
    <dgm:cxn modelId="{152A3215-8966-C14F-9F4A-56C3CEBF3CD8}" type="presParOf" srcId="{A778366E-BE99-8347-B9BD-69BAF69E45F7}" destId="{A6A955FC-708B-7C43-880D-C9D25C46D4A4}" srcOrd="6" destOrd="0" presId="urn:microsoft.com/office/officeart/2005/8/layout/default#1"/>
    <dgm:cxn modelId="{6F289C9D-E559-A34F-ABED-1C6209DA0AEC}" type="presParOf" srcId="{A778366E-BE99-8347-B9BD-69BAF69E45F7}" destId="{2FDFA2A3-2968-C242-96C7-BD6B0B91921F}" srcOrd="7" destOrd="0" presId="urn:microsoft.com/office/officeart/2005/8/layout/default#1"/>
    <dgm:cxn modelId="{8311E086-BED6-844F-915C-181B3357AC75}" type="presParOf" srcId="{A778366E-BE99-8347-B9BD-69BAF69E45F7}" destId="{E81E9785-E0E1-A140-93FF-7AEC343476AB}" srcOrd="8" destOrd="0" presId="urn:microsoft.com/office/officeart/2005/8/layout/default#1"/>
    <dgm:cxn modelId="{EC6FE4DA-F259-024D-8196-2E4A6F8F1851}" type="presParOf" srcId="{A778366E-BE99-8347-B9BD-69BAF69E45F7}" destId="{C512D6D9-5B57-ED48-80DE-C1DBCE07C30C}" srcOrd="9" destOrd="0" presId="urn:microsoft.com/office/officeart/2005/8/layout/default#1"/>
    <dgm:cxn modelId="{C0D4DD96-7F97-E541-BD42-6771E573280F}" type="presParOf" srcId="{A778366E-BE99-8347-B9BD-69BAF69E45F7}" destId="{E7D72C3F-5D40-1043-AAA1-5AE6F4B751DD}" srcOrd="10" destOrd="0" presId="urn:microsoft.com/office/officeart/2005/8/layout/default#1"/>
    <dgm:cxn modelId="{8027768B-284B-D74F-B94E-9D29565B0AB3}" type="presParOf" srcId="{A778366E-BE99-8347-B9BD-69BAF69E45F7}" destId="{B0F8DF24-D73A-AF43-B9D9-E5D937080464}" srcOrd="11" destOrd="0" presId="urn:microsoft.com/office/officeart/2005/8/layout/default#1"/>
    <dgm:cxn modelId="{1D7FD209-56C4-B84C-AB0B-3E507D04AC19}" type="presParOf" srcId="{A778366E-BE99-8347-B9BD-69BAF69E45F7}" destId="{44A75925-8206-7042-A520-0E674F8B8296}" srcOrd="12" destOrd="0" presId="urn:microsoft.com/office/officeart/2005/8/layout/default#1"/>
    <dgm:cxn modelId="{50775F0C-032B-4A43-BB1B-EF0C86107EC9}" type="presParOf" srcId="{A778366E-BE99-8347-B9BD-69BAF69E45F7}" destId="{23AC8631-0F9D-A34D-BEEF-967C477E001E}" srcOrd="13" destOrd="0" presId="urn:microsoft.com/office/officeart/2005/8/layout/default#1"/>
    <dgm:cxn modelId="{7539D218-025A-1B48-BEE7-210AE3368CD6}" type="presParOf" srcId="{A778366E-BE99-8347-B9BD-69BAF69E45F7}" destId="{746552A8-A0DB-A348-8B1D-D22B6CA17312}" srcOrd="14" destOrd="0" presId="urn:microsoft.com/office/officeart/2005/8/layout/default#1"/>
    <dgm:cxn modelId="{3EC80228-3E4C-A542-9CC9-0FD9F782BB8A}" type="presParOf" srcId="{A778366E-BE99-8347-B9BD-69BAF69E45F7}" destId="{4CE6956F-9E52-DC4E-AD83-C31B26907ED0}" srcOrd="15" destOrd="0" presId="urn:microsoft.com/office/officeart/2005/8/layout/default#1"/>
    <dgm:cxn modelId="{5502DD3B-319A-DD4F-89F8-C2C1D8E97BE2}" type="presParOf" srcId="{A778366E-BE99-8347-B9BD-69BAF69E45F7}" destId="{11922FD4-0026-C749-A053-F2EE2330B81B}" srcOrd="1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58389-D0E1-F748-80A4-416FCDC8BB35}"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AA5CC3E9-F8F3-4041-9B81-BFF78949EC4A}">
      <dgm:prSet custT="1"/>
      <dgm:spPr/>
      <dgm:t>
        <a:bodyPr/>
        <a:lstStyle/>
        <a:p>
          <a:pPr rtl="0"/>
          <a:r>
            <a:rPr lang="en-US" sz="2400" b="1" dirty="0" smtClean="0">
              <a:solidFill>
                <a:schemeClr val="bg1"/>
              </a:solidFill>
            </a:rPr>
            <a:t>Scale</a:t>
          </a:r>
          <a:r>
            <a:rPr lang="en-US" sz="1600" b="1" dirty="0" smtClean="0">
              <a:solidFill>
                <a:schemeClr val="bg1"/>
              </a:solidFill>
            </a:rPr>
            <a:t>: the </a:t>
          </a:r>
          <a:r>
            <a:rPr lang="en-US" sz="1600" b="1" i="1" dirty="0" smtClean="0">
              <a:solidFill>
                <a:schemeClr val="bg1"/>
              </a:solidFill>
            </a:rPr>
            <a:t>duration </a:t>
          </a:r>
          <a:r>
            <a:rPr lang="en-US" sz="1600" b="1" dirty="0" smtClean="0">
              <a:solidFill>
                <a:schemeClr val="bg1"/>
              </a:solidFill>
            </a:rPr>
            <a:t>of </a:t>
          </a:r>
          <a:endParaRPr lang="en-US" sz="1600" dirty="0">
            <a:solidFill>
              <a:schemeClr val="bg1"/>
            </a:solidFill>
          </a:endParaRPr>
        </a:p>
      </dgm:t>
    </dgm:pt>
    <dgm:pt modelId="{82994A58-913B-CC42-BA06-A9D7B7712427}" type="parTrans" cxnId="{3C1FA4EA-91A3-BE48-8704-1C65E9829E2B}">
      <dgm:prSet/>
      <dgm:spPr/>
      <dgm:t>
        <a:bodyPr/>
        <a:lstStyle/>
        <a:p>
          <a:endParaRPr lang="en-US"/>
        </a:p>
      </dgm:t>
    </dgm:pt>
    <dgm:pt modelId="{C69EA525-6C3B-FD4A-89A9-0626A0667C2A}" type="sibTrans" cxnId="{3C1FA4EA-91A3-BE48-8704-1C65E9829E2B}">
      <dgm:prSet/>
      <dgm:spPr/>
      <dgm:t>
        <a:bodyPr/>
        <a:lstStyle/>
        <a:p>
          <a:endParaRPr lang="en-US"/>
        </a:p>
      </dgm:t>
    </dgm:pt>
    <dgm:pt modelId="{B28DD4A7-09D4-F447-BD45-62615FA958B0}">
      <dgm:prSet custT="1"/>
      <dgm:spPr/>
      <dgm:t>
        <a:bodyPr/>
        <a:lstStyle/>
        <a:p>
          <a:pPr rtl="0"/>
          <a:r>
            <a:rPr lang="en-US" sz="1600" b="1" dirty="0" smtClean="0">
              <a:solidFill>
                <a:schemeClr val="bg1"/>
              </a:solidFill>
            </a:rPr>
            <a:t>a defined [Volume] of testing, </a:t>
          </a:r>
          <a:endParaRPr lang="en-US" sz="1600" dirty="0">
            <a:solidFill>
              <a:schemeClr val="bg1"/>
            </a:solidFill>
          </a:endParaRPr>
        </a:p>
      </dgm:t>
    </dgm:pt>
    <dgm:pt modelId="{63BA2545-37CB-9C4D-8C35-6E5314427810}" type="parTrans" cxnId="{E065358B-5672-114F-B63B-D6255D6F8A79}">
      <dgm:prSet/>
      <dgm:spPr/>
      <dgm:t>
        <a:bodyPr/>
        <a:lstStyle/>
        <a:p>
          <a:endParaRPr lang="en-US"/>
        </a:p>
      </dgm:t>
    </dgm:pt>
    <dgm:pt modelId="{50EFE10C-5C04-D24F-B4FA-CF327E70A3E4}" type="sibTrans" cxnId="{E065358B-5672-114F-B63B-D6255D6F8A79}">
      <dgm:prSet/>
      <dgm:spPr/>
      <dgm:t>
        <a:bodyPr/>
        <a:lstStyle/>
        <a:p>
          <a:endParaRPr lang="en-US"/>
        </a:p>
      </dgm:t>
    </dgm:pt>
    <dgm:pt modelId="{99933B9D-2A01-6547-9D8E-6F85448B932E}">
      <dgm:prSet custT="1"/>
      <dgm:spPr/>
      <dgm:t>
        <a:bodyPr/>
        <a:lstStyle/>
        <a:p>
          <a:pPr rtl="0"/>
          <a:r>
            <a:rPr lang="en-US" sz="1600" b="1" dirty="0" smtClean="0">
              <a:solidFill>
                <a:schemeClr val="bg1"/>
              </a:solidFill>
            </a:rPr>
            <a:t>of a defined [Type], </a:t>
          </a:r>
          <a:endParaRPr lang="en-US" sz="1600" dirty="0">
            <a:solidFill>
              <a:schemeClr val="bg1"/>
            </a:solidFill>
          </a:endParaRPr>
        </a:p>
      </dgm:t>
    </dgm:pt>
    <dgm:pt modelId="{79EF8067-FFAA-6B4E-AB55-172B268E26F5}" type="parTrans" cxnId="{D938B02F-8C9B-EE4B-8AD8-D6CB78EC2B83}">
      <dgm:prSet/>
      <dgm:spPr/>
      <dgm:t>
        <a:bodyPr/>
        <a:lstStyle/>
        <a:p>
          <a:endParaRPr lang="en-US"/>
        </a:p>
      </dgm:t>
    </dgm:pt>
    <dgm:pt modelId="{B868EDC7-20FB-B44A-9E38-0A714979B1AA}" type="sibTrans" cxnId="{D938B02F-8C9B-EE4B-8AD8-D6CB78EC2B83}">
      <dgm:prSet/>
      <dgm:spPr/>
      <dgm:t>
        <a:bodyPr/>
        <a:lstStyle/>
        <a:p>
          <a:endParaRPr lang="en-US"/>
        </a:p>
      </dgm:t>
    </dgm:pt>
    <dgm:pt modelId="{B8DD0604-6B89-3546-9069-2F975FF2B625}">
      <dgm:prSet custT="1"/>
      <dgm:spPr/>
      <dgm:t>
        <a:bodyPr/>
        <a:lstStyle/>
        <a:p>
          <a:pPr rtl="0"/>
          <a:r>
            <a:rPr lang="en-US" sz="1600" b="1" dirty="0" smtClean="0">
              <a:solidFill>
                <a:schemeClr val="bg1"/>
              </a:solidFill>
            </a:rPr>
            <a:t>by a defined [Skill Level] of system operator, </a:t>
          </a:r>
          <a:endParaRPr lang="en-US" sz="1600" dirty="0">
            <a:solidFill>
              <a:schemeClr val="bg1"/>
            </a:solidFill>
          </a:endParaRPr>
        </a:p>
      </dgm:t>
    </dgm:pt>
    <dgm:pt modelId="{3AC0671D-4EDC-7F42-BCB3-DF227F4E0E2C}" type="parTrans" cxnId="{33F08F91-E14C-8F45-A129-E44087F573D5}">
      <dgm:prSet/>
      <dgm:spPr/>
      <dgm:t>
        <a:bodyPr/>
        <a:lstStyle/>
        <a:p>
          <a:endParaRPr lang="en-US"/>
        </a:p>
      </dgm:t>
    </dgm:pt>
    <dgm:pt modelId="{1209ED7D-6287-7042-A069-2115B5CEE4B1}" type="sibTrans" cxnId="{33F08F91-E14C-8F45-A129-E44087F573D5}">
      <dgm:prSet/>
      <dgm:spPr/>
      <dgm:t>
        <a:bodyPr/>
        <a:lstStyle/>
        <a:p>
          <a:endParaRPr lang="en-US"/>
        </a:p>
      </dgm:t>
    </dgm:pt>
    <dgm:pt modelId="{E3A49D7B-8728-F94A-B2E2-BAE6D2CAF71D}">
      <dgm:prSet custT="1"/>
      <dgm:spPr/>
      <dgm:t>
        <a:bodyPr/>
        <a:lstStyle/>
        <a:p>
          <a:pPr rtl="0"/>
          <a:r>
            <a:rPr lang="en-US" sz="1600" b="1" dirty="0" smtClean="0">
              <a:solidFill>
                <a:schemeClr val="bg1"/>
              </a:solidFill>
            </a:rPr>
            <a:t>under defined [Operating </a:t>
          </a:r>
          <a:r>
            <a:rPr lang="en-US" sz="1600" b="1" smtClean="0">
              <a:solidFill>
                <a:schemeClr val="bg1"/>
              </a:solidFill>
            </a:rPr>
            <a:t>Conditions]</a:t>
          </a:r>
          <a:endParaRPr lang="en-US" sz="1600" dirty="0">
            <a:solidFill>
              <a:schemeClr val="bg1"/>
            </a:solidFill>
          </a:endParaRPr>
        </a:p>
      </dgm:t>
    </dgm:pt>
    <dgm:pt modelId="{CB2E86AC-B794-6D4C-9118-6D5003991E2C}" type="parTrans" cxnId="{8A53EB59-20C4-CD49-8793-DA1D8B4B2916}">
      <dgm:prSet/>
      <dgm:spPr/>
      <dgm:t>
        <a:bodyPr/>
        <a:lstStyle/>
        <a:p>
          <a:endParaRPr lang="en-US"/>
        </a:p>
      </dgm:t>
    </dgm:pt>
    <dgm:pt modelId="{5B1952DA-CF16-5F4D-92B3-7588F4E17BD7}" type="sibTrans" cxnId="{8A53EB59-20C4-CD49-8793-DA1D8B4B2916}">
      <dgm:prSet/>
      <dgm:spPr/>
      <dgm:t>
        <a:bodyPr/>
        <a:lstStyle/>
        <a:p>
          <a:endParaRPr lang="en-US"/>
        </a:p>
      </dgm:t>
    </dgm:pt>
    <dgm:pt modelId="{0330A407-E726-C04B-BA59-0E8CADB135A4}" type="pres">
      <dgm:prSet presAssocID="{51058389-D0E1-F748-80A4-416FCDC8BB35}" presName="Name0" presStyleCnt="0">
        <dgm:presLayoutVars>
          <dgm:chPref val="3"/>
          <dgm:dir/>
          <dgm:animLvl val="lvl"/>
          <dgm:resizeHandles/>
        </dgm:presLayoutVars>
      </dgm:prSet>
      <dgm:spPr/>
      <dgm:t>
        <a:bodyPr/>
        <a:lstStyle/>
        <a:p>
          <a:endParaRPr lang="en-US"/>
        </a:p>
      </dgm:t>
    </dgm:pt>
    <dgm:pt modelId="{B9FF2D9B-F907-F74F-90EA-C6B2425F2704}" type="pres">
      <dgm:prSet presAssocID="{AA5CC3E9-F8F3-4041-9B81-BFF78949EC4A}" presName="horFlow" presStyleCnt="0"/>
      <dgm:spPr/>
    </dgm:pt>
    <dgm:pt modelId="{88B19899-A067-9344-AE1E-363188CEAB85}" type="pres">
      <dgm:prSet presAssocID="{AA5CC3E9-F8F3-4041-9B81-BFF78949EC4A}" presName="bigChev" presStyleLbl="node1" presStyleIdx="0" presStyleCnt="5"/>
      <dgm:spPr/>
      <dgm:t>
        <a:bodyPr/>
        <a:lstStyle/>
        <a:p>
          <a:endParaRPr lang="en-US"/>
        </a:p>
      </dgm:t>
    </dgm:pt>
    <dgm:pt modelId="{6DC2C388-57EB-1748-B63E-4DFD67E2B05A}" type="pres">
      <dgm:prSet presAssocID="{AA5CC3E9-F8F3-4041-9B81-BFF78949EC4A}" presName="vSp" presStyleCnt="0"/>
      <dgm:spPr/>
    </dgm:pt>
    <dgm:pt modelId="{130BCDF8-6553-1E4A-A887-9A3F2ECBD67B}" type="pres">
      <dgm:prSet presAssocID="{B28DD4A7-09D4-F447-BD45-62615FA958B0}" presName="horFlow" presStyleCnt="0"/>
      <dgm:spPr/>
    </dgm:pt>
    <dgm:pt modelId="{DF67A536-9BEC-8B47-9E6B-FFE116479E30}" type="pres">
      <dgm:prSet presAssocID="{B28DD4A7-09D4-F447-BD45-62615FA958B0}" presName="bigChev" presStyleLbl="node1" presStyleIdx="1" presStyleCnt="5"/>
      <dgm:spPr/>
      <dgm:t>
        <a:bodyPr/>
        <a:lstStyle/>
        <a:p>
          <a:endParaRPr lang="en-US"/>
        </a:p>
      </dgm:t>
    </dgm:pt>
    <dgm:pt modelId="{E169B884-C949-7640-BA99-3B11991B05B3}" type="pres">
      <dgm:prSet presAssocID="{B28DD4A7-09D4-F447-BD45-62615FA958B0}" presName="vSp" presStyleCnt="0"/>
      <dgm:spPr/>
    </dgm:pt>
    <dgm:pt modelId="{2C25D3DB-B30E-3D4B-B15E-7A8C7E027144}" type="pres">
      <dgm:prSet presAssocID="{99933B9D-2A01-6547-9D8E-6F85448B932E}" presName="horFlow" presStyleCnt="0"/>
      <dgm:spPr/>
    </dgm:pt>
    <dgm:pt modelId="{BA7F5E00-699A-9747-973C-DBCC4AB1C471}" type="pres">
      <dgm:prSet presAssocID="{99933B9D-2A01-6547-9D8E-6F85448B932E}" presName="bigChev" presStyleLbl="node1" presStyleIdx="2" presStyleCnt="5"/>
      <dgm:spPr/>
      <dgm:t>
        <a:bodyPr/>
        <a:lstStyle/>
        <a:p>
          <a:endParaRPr lang="en-US"/>
        </a:p>
      </dgm:t>
    </dgm:pt>
    <dgm:pt modelId="{30F246FB-F512-2F49-A463-0766AF9F9530}" type="pres">
      <dgm:prSet presAssocID="{99933B9D-2A01-6547-9D8E-6F85448B932E}" presName="vSp" presStyleCnt="0"/>
      <dgm:spPr/>
    </dgm:pt>
    <dgm:pt modelId="{6E7CC7DB-A154-0149-AE7D-2046A34FA5A7}" type="pres">
      <dgm:prSet presAssocID="{B8DD0604-6B89-3546-9069-2F975FF2B625}" presName="horFlow" presStyleCnt="0"/>
      <dgm:spPr/>
    </dgm:pt>
    <dgm:pt modelId="{FDC2D715-25A8-AE47-8F3B-5C88714E0210}" type="pres">
      <dgm:prSet presAssocID="{B8DD0604-6B89-3546-9069-2F975FF2B625}" presName="bigChev" presStyleLbl="node1" presStyleIdx="3" presStyleCnt="5"/>
      <dgm:spPr/>
      <dgm:t>
        <a:bodyPr/>
        <a:lstStyle/>
        <a:p>
          <a:endParaRPr lang="en-US"/>
        </a:p>
      </dgm:t>
    </dgm:pt>
    <dgm:pt modelId="{97D476E2-2A33-A148-941B-332AABF730FE}" type="pres">
      <dgm:prSet presAssocID="{B8DD0604-6B89-3546-9069-2F975FF2B625}" presName="vSp" presStyleCnt="0"/>
      <dgm:spPr/>
    </dgm:pt>
    <dgm:pt modelId="{8FBD2934-A2F9-F947-826C-80F7E765B215}" type="pres">
      <dgm:prSet presAssocID="{E3A49D7B-8728-F94A-B2E2-BAE6D2CAF71D}" presName="horFlow" presStyleCnt="0"/>
      <dgm:spPr/>
    </dgm:pt>
    <dgm:pt modelId="{943E7EC2-FC00-2447-8A01-D81E53CB89BD}" type="pres">
      <dgm:prSet presAssocID="{E3A49D7B-8728-F94A-B2E2-BAE6D2CAF71D}" presName="bigChev" presStyleLbl="node1" presStyleIdx="4" presStyleCnt="5"/>
      <dgm:spPr/>
      <dgm:t>
        <a:bodyPr/>
        <a:lstStyle/>
        <a:p>
          <a:endParaRPr lang="en-US"/>
        </a:p>
      </dgm:t>
    </dgm:pt>
  </dgm:ptLst>
  <dgm:cxnLst>
    <dgm:cxn modelId="{982804E2-9AF3-4C44-AAB9-4A9ED7C706A8}" type="presOf" srcId="{B8DD0604-6B89-3546-9069-2F975FF2B625}" destId="{FDC2D715-25A8-AE47-8F3B-5C88714E0210}" srcOrd="0" destOrd="0" presId="urn:microsoft.com/office/officeart/2005/8/layout/lProcess3"/>
    <dgm:cxn modelId="{177976FD-6738-1745-9A4A-B9527D19D8E7}" type="presOf" srcId="{E3A49D7B-8728-F94A-B2E2-BAE6D2CAF71D}" destId="{943E7EC2-FC00-2447-8A01-D81E53CB89BD}" srcOrd="0" destOrd="0" presId="urn:microsoft.com/office/officeart/2005/8/layout/lProcess3"/>
    <dgm:cxn modelId="{8F8A36B9-C585-9547-BC61-A4AE9F3110E4}" type="presOf" srcId="{99933B9D-2A01-6547-9D8E-6F85448B932E}" destId="{BA7F5E00-699A-9747-973C-DBCC4AB1C471}" srcOrd="0" destOrd="0" presId="urn:microsoft.com/office/officeart/2005/8/layout/lProcess3"/>
    <dgm:cxn modelId="{8A53EB59-20C4-CD49-8793-DA1D8B4B2916}" srcId="{51058389-D0E1-F748-80A4-416FCDC8BB35}" destId="{E3A49D7B-8728-F94A-B2E2-BAE6D2CAF71D}" srcOrd="4" destOrd="0" parTransId="{CB2E86AC-B794-6D4C-9118-6D5003991E2C}" sibTransId="{5B1952DA-CF16-5F4D-92B3-7588F4E17BD7}"/>
    <dgm:cxn modelId="{A2F084E7-CA09-2544-9DC5-61E723EBDFF9}" type="presOf" srcId="{B28DD4A7-09D4-F447-BD45-62615FA958B0}" destId="{DF67A536-9BEC-8B47-9E6B-FFE116479E30}" srcOrd="0" destOrd="0" presId="urn:microsoft.com/office/officeart/2005/8/layout/lProcess3"/>
    <dgm:cxn modelId="{E37D9646-FCA6-0445-A223-D3605C5D06FD}" type="presOf" srcId="{AA5CC3E9-F8F3-4041-9B81-BFF78949EC4A}" destId="{88B19899-A067-9344-AE1E-363188CEAB85}" srcOrd="0" destOrd="0" presId="urn:microsoft.com/office/officeart/2005/8/layout/lProcess3"/>
    <dgm:cxn modelId="{3C1FA4EA-91A3-BE48-8704-1C65E9829E2B}" srcId="{51058389-D0E1-F748-80A4-416FCDC8BB35}" destId="{AA5CC3E9-F8F3-4041-9B81-BFF78949EC4A}" srcOrd="0" destOrd="0" parTransId="{82994A58-913B-CC42-BA06-A9D7B7712427}" sibTransId="{C69EA525-6C3B-FD4A-89A9-0626A0667C2A}"/>
    <dgm:cxn modelId="{842E1ED9-9360-C943-A78E-CCAAC17C673B}" type="presOf" srcId="{51058389-D0E1-F748-80A4-416FCDC8BB35}" destId="{0330A407-E726-C04B-BA59-0E8CADB135A4}" srcOrd="0" destOrd="0" presId="urn:microsoft.com/office/officeart/2005/8/layout/lProcess3"/>
    <dgm:cxn modelId="{33F08F91-E14C-8F45-A129-E44087F573D5}" srcId="{51058389-D0E1-F748-80A4-416FCDC8BB35}" destId="{B8DD0604-6B89-3546-9069-2F975FF2B625}" srcOrd="3" destOrd="0" parTransId="{3AC0671D-4EDC-7F42-BCB3-DF227F4E0E2C}" sibTransId="{1209ED7D-6287-7042-A069-2115B5CEE4B1}"/>
    <dgm:cxn modelId="{D938B02F-8C9B-EE4B-8AD8-D6CB78EC2B83}" srcId="{51058389-D0E1-F748-80A4-416FCDC8BB35}" destId="{99933B9D-2A01-6547-9D8E-6F85448B932E}" srcOrd="2" destOrd="0" parTransId="{79EF8067-FFAA-6B4E-AB55-172B268E26F5}" sibTransId="{B868EDC7-20FB-B44A-9E38-0A714979B1AA}"/>
    <dgm:cxn modelId="{E065358B-5672-114F-B63B-D6255D6F8A79}" srcId="{51058389-D0E1-F748-80A4-416FCDC8BB35}" destId="{B28DD4A7-09D4-F447-BD45-62615FA958B0}" srcOrd="1" destOrd="0" parTransId="{63BA2545-37CB-9C4D-8C35-6E5314427810}" sibTransId="{50EFE10C-5C04-D24F-B4FA-CF327E70A3E4}"/>
    <dgm:cxn modelId="{468C6034-BA0F-5143-B66F-CECC49BFB542}" type="presParOf" srcId="{0330A407-E726-C04B-BA59-0E8CADB135A4}" destId="{B9FF2D9B-F907-F74F-90EA-C6B2425F2704}" srcOrd="0" destOrd="0" presId="urn:microsoft.com/office/officeart/2005/8/layout/lProcess3"/>
    <dgm:cxn modelId="{0E22569A-A0DE-1D49-BB6E-4C960B64350F}" type="presParOf" srcId="{B9FF2D9B-F907-F74F-90EA-C6B2425F2704}" destId="{88B19899-A067-9344-AE1E-363188CEAB85}" srcOrd="0" destOrd="0" presId="urn:microsoft.com/office/officeart/2005/8/layout/lProcess3"/>
    <dgm:cxn modelId="{FABBEF60-2EAE-7D48-851F-27468DADCB9F}" type="presParOf" srcId="{0330A407-E726-C04B-BA59-0E8CADB135A4}" destId="{6DC2C388-57EB-1748-B63E-4DFD67E2B05A}" srcOrd="1" destOrd="0" presId="urn:microsoft.com/office/officeart/2005/8/layout/lProcess3"/>
    <dgm:cxn modelId="{9A3FF438-9CC8-F144-A3D7-510B8F44233F}" type="presParOf" srcId="{0330A407-E726-C04B-BA59-0E8CADB135A4}" destId="{130BCDF8-6553-1E4A-A887-9A3F2ECBD67B}" srcOrd="2" destOrd="0" presId="urn:microsoft.com/office/officeart/2005/8/layout/lProcess3"/>
    <dgm:cxn modelId="{A373C77C-A74D-734E-85B1-95B21269FBC9}" type="presParOf" srcId="{130BCDF8-6553-1E4A-A887-9A3F2ECBD67B}" destId="{DF67A536-9BEC-8B47-9E6B-FFE116479E30}" srcOrd="0" destOrd="0" presId="urn:microsoft.com/office/officeart/2005/8/layout/lProcess3"/>
    <dgm:cxn modelId="{DC91F2AD-EF2B-0745-AA3F-318DDF903040}" type="presParOf" srcId="{0330A407-E726-C04B-BA59-0E8CADB135A4}" destId="{E169B884-C949-7640-BA99-3B11991B05B3}" srcOrd="3" destOrd="0" presId="urn:microsoft.com/office/officeart/2005/8/layout/lProcess3"/>
    <dgm:cxn modelId="{A2AF24F9-6E73-DC4B-9894-FA94D51DF9CF}" type="presParOf" srcId="{0330A407-E726-C04B-BA59-0E8CADB135A4}" destId="{2C25D3DB-B30E-3D4B-B15E-7A8C7E027144}" srcOrd="4" destOrd="0" presId="urn:microsoft.com/office/officeart/2005/8/layout/lProcess3"/>
    <dgm:cxn modelId="{6DBC7700-5162-CA4A-9F98-E29884CC22BD}" type="presParOf" srcId="{2C25D3DB-B30E-3D4B-B15E-7A8C7E027144}" destId="{BA7F5E00-699A-9747-973C-DBCC4AB1C471}" srcOrd="0" destOrd="0" presId="urn:microsoft.com/office/officeart/2005/8/layout/lProcess3"/>
    <dgm:cxn modelId="{7E80D439-8C78-EE40-B911-4E40D9A48F93}" type="presParOf" srcId="{0330A407-E726-C04B-BA59-0E8CADB135A4}" destId="{30F246FB-F512-2F49-A463-0766AF9F9530}" srcOrd="5" destOrd="0" presId="urn:microsoft.com/office/officeart/2005/8/layout/lProcess3"/>
    <dgm:cxn modelId="{2C9DB0AE-9627-B84E-A5E9-BC79CC49D3F6}" type="presParOf" srcId="{0330A407-E726-C04B-BA59-0E8CADB135A4}" destId="{6E7CC7DB-A154-0149-AE7D-2046A34FA5A7}" srcOrd="6" destOrd="0" presId="urn:microsoft.com/office/officeart/2005/8/layout/lProcess3"/>
    <dgm:cxn modelId="{D41206AF-EF84-9349-92F4-305F23F61C43}" type="presParOf" srcId="{6E7CC7DB-A154-0149-AE7D-2046A34FA5A7}" destId="{FDC2D715-25A8-AE47-8F3B-5C88714E0210}" srcOrd="0" destOrd="0" presId="urn:microsoft.com/office/officeart/2005/8/layout/lProcess3"/>
    <dgm:cxn modelId="{52ED5D40-5064-704A-8970-DAE2C9515F36}" type="presParOf" srcId="{0330A407-E726-C04B-BA59-0E8CADB135A4}" destId="{97D476E2-2A33-A148-941B-332AABF730FE}" srcOrd="7" destOrd="0" presId="urn:microsoft.com/office/officeart/2005/8/layout/lProcess3"/>
    <dgm:cxn modelId="{4BFDE8A1-C383-1D4F-8D91-61BC9416ACDB}" type="presParOf" srcId="{0330A407-E726-C04B-BA59-0E8CADB135A4}" destId="{8FBD2934-A2F9-F947-826C-80F7E765B215}" srcOrd="8" destOrd="0" presId="urn:microsoft.com/office/officeart/2005/8/layout/lProcess3"/>
    <dgm:cxn modelId="{284E89CC-531A-E843-B3D3-116F998C58B5}" type="presParOf" srcId="{8FBD2934-A2F9-F947-826C-80F7E765B215}" destId="{943E7EC2-FC00-2447-8A01-D81E53CB89BD}"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1CE34D-DED6-0548-90C9-80053B1736B7}" type="doc">
      <dgm:prSet loTypeId="urn:microsoft.com/office/officeart/2005/8/layout/arrow2" loCatId="process" qsTypeId="urn:microsoft.com/office/officeart/2005/8/quickstyle/simple4" qsCatId="simple" csTypeId="urn:microsoft.com/office/officeart/2005/8/colors/accent1_2" csCatId="accent1" phldr="1"/>
      <dgm:spPr/>
    </dgm:pt>
    <dgm:pt modelId="{B02EFDB3-0605-6E4A-82C0-31FAAE7B4B39}">
      <dgm:prSet phldrT="[Text]"/>
      <dgm:spPr/>
      <dgm:t>
        <a:bodyPr/>
        <a:lstStyle/>
        <a:p>
          <a:r>
            <a:rPr lang="en-US" b="1" i="1" dirty="0" smtClean="0">
              <a:solidFill>
                <a:schemeClr val="bg1"/>
              </a:solidFill>
              <a:latin typeface="Arial Black"/>
              <a:cs typeface="Arial Black"/>
            </a:rPr>
            <a:t>Fail ..</a:t>
          </a:r>
        </a:p>
        <a:p>
          <a:r>
            <a:rPr lang="en-US" b="1" i="1" dirty="0" smtClean="0">
              <a:solidFill>
                <a:schemeClr val="bg1"/>
              </a:solidFill>
              <a:latin typeface="Arial Black"/>
              <a:cs typeface="Arial Black"/>
            </a:rPr>
            <a:t>20 minutes</a:t>
          </a:r>
          <a:endParaRPr lang="en-US" b="1" i="1" dirty="0">
            <a:solidFill>
              <a:schemeClr val="bg1"/>
            </a:solidFill>
            <a:latin typeface="Arial Black"/>
            <a:cs typeface="Arial Black"/>
          </a:endParaRPr>
        </a:p>
      </dgm:t>
    </dgm:pt>
    <dgm:pt modelId="{BD66CC72-49C6-104F-8814-9B040F709C07}" type="parTrans" cxnId="{EDBFA713-0F91-0B4E-B33C-FBC82D5D9192}">
      <dgm:prSet/>
      <dgm:spPr/>
      <dgm:t>
        <a:bodyPr/>
        <a:lstStyle/>
        <a:p>
          <a:endParaRPr lang="en-US"/>
        </a:p>
      </dgm:t>
    </dgm:pt>
    <dgm:pt modelId="{44DE440F-044C-9542-8775-A363DC67CFAF}" type="sibTrans" cxnId="{EDBFA713-0F91-0B4E-B33C-FBC82D5D9192}">
      <dgm:prSet/>
      <dgm:spPr/>
      <dgm:t>
        <a:bodyPr/>
        <a:lstStyle/>
        <a:p>
          <a:endParaRPr lang="en-US"/>
        </a:p>
      </dgm:t>
    </dgm:pt>
    <dgm:pt modelId="{8E6F8FD0-3516-DD42-AB0C-16F2CFA13D02}">
      <dgm:prSet phldrT="[Text]"/>
      <dgm:spPr/>
      <dgm:t>
        <a:bodyPr/>
        <a:lstStyle/>
        <a:p>
          <a:r>
            <a:rPr lang="en-US" b="1" i="1" dirty="0" smtClean="0">
              <a:solidFill>
                <a:schemeClr val="bg1"/>
              </a:solidFill>
              <a:latin typeface="Arial Black"/>
              <a:cs typeface="Arial Black"/>
            </a:rPr>
            <a:t>Goal….</a:t>
          </a:r>
        </a:p>
        <a:p>
          <a:r>
            <a:rPr lang="en-US" b="1" i="1" dirty="0" smtClean="0">
              <a:solidFill>
                <a:schemeClr val="bg1"/>
              </a:solidFill>
              <a:latin typeface="Arial Black"/>
              <a:cs typeface="Arial Black"/>
            </a:rPr>
            <a:t>&lt; 10 minutes</a:t>
          </a:r>
          <a:endParaRPr lang="en-US" b="1" i="1" dirty="0">
            <a:solidFill>
              <a:schemeClr val="bg1"/>
            </a:solidFill>
            <a:latin typeface="Arial Black"/>
            <a:cs typeface="Arial Black"/>
          </a:endParaRPr>
        </a:p>
      </dgm:t>
    </dgm:pt>
    <dgm:pt modelId="{B7A05569-4D08-9647-AE23-3DE8987FDCEB}" type="parTrans" cxnId="{0590E713-ABCD-A54B-8291-31DA733BE913}">
      <dgm:prSet/>
      <dgm:spPr/>
      <dgm:t>
        <a:bodyPr/>
        <a:lstStyle/>
        <a:p>
          <a:endParaRPr lang="en-US"/>
        </a:p>
      </dgm:t>
    </dgm:pt>
    <dgm:pt modelId="{88B7248C-A057-D345-8C8C-1A48E1D1D473}" type="sibTrans" cxnId="{0590E713-ABCD-A54B-8291-31DA733BE913}">
      <dgm:prSet/>
      <dgm:spPr/>
      <dgm:t>
        <a:bodyPr/>
        <a:lstStyle/>
        <a:p>
          <a:endParaRPr lang="en-US"/>
        </a:p>
      </dgm:t>
    </dgm:pt>
    <dgm:pt modelId="{166CFA15-F0D8-914D-9D11-38F116BEAC33}">
      <dgm:prSet phldrT="[Text]"/>
      <dgm:spPr/>
      <dgm:t>
        <a:bodyPr/>
        <a:lstStyle/>
        <a:p>
          <a:r>
            <a:rPr lang="en-US" b="1" i="1" dirty="0" smtClean="0">
              <a:solidFill>
                <a:schemeClr val="bg1"/>
              </a:solidFill>
              <a:latin typeface="Arial Black"/>
              <a:cs typeface="Arial Black"/>
            </a:rPr>
            <a:t>Stretch</a:t>
          </a:r>
        </a:p>
        <a:p>
          <a:r>
            <a:rPr lang="en-US" b="1" i="1" dirty="0" smtClean="0">
              <a:solidFill>
                <a:schemeClr val="bg1"/>
              </a:solidFill>
              <a:latin typeface="Arial Black"/>
              <a:cs typeface="Arial Black"/>
            </a:rPr>
            <a:t>…</a:t>
          </a:r>
        </a:p>
        <a:p>
          <a:r>
            <a:rPr lang="en-US" b="1" i="1" dirty="0" smtClean="0">
              <a:solidFill>
                <a:schemeClr val="bg1"/>
              </a:solidFill>
              <a:latin typeface="Arial Black"/>
              <a:cs typeface="Arial Black"/>
            </a:rPr>
            <a:t>1 minute</a:t>
          </a:r>
          <a:endParaRPr lang="en-US" b="1" i="1" dirty="0">
            <a:solidFill>
              <a:schemeClr val="bg1"/>
            </a:solidFill>
            <a:latin typeface="Arial Black"/>
            <a:cs typeface="Arial Black"/>
          </a:endParaRPr>
        </a:p>
      </dgm:t>
    </dgm:pt>
    <dgm:pt modelId="{3AC27968-2D6A-3343-9BDB-8E5FF5AD16BD}" type="parTrans" cxnId="{9E70C3F5-1AAE-934C-A223-719011A7D030}">
      <dgm:prSet/>
      <dgm:spPr/>
      <dgm:t>
        <a:bodyPr/>
        <a:lstStyle/>
        <a:p>
          <a:endParaRPr lang="en-US"/>
        </a:p>
      </dgm:t>
    </dgm:pt>
    <dgm:pt modelId="{578C90E8-659A-3248-8F05-F7AE210BCCDA}" type="sibTrans" cxnId="{9E70C3F5-1AAE-934C-A223-719011A7D030}">
      <dgm:prSet/>
      <dgm:spPr/>
      <dgm:t>
        <a:bodyPr/>
        <a:lstStyle/>
        <a:p>
          <a:endParaRPr lang="en-US"/>
        </a:p>
      </dgm:t>
    </dgm:pt>
    <dgm:pt modelId="{6EA2A8FE-DFE1-3A4B-86C4-55243FF542E9}" type="pres">
      <dgm:prSet presAssocID="{871CE34D-DED6-0548-90C9-80053B1736B7}" presName="arrowDiagram" presStyleCnt="0">
        <dgm:presLayoutVars>
          <dgm:chMax val="5"/>
          <dgm:dir/>
          <dgm:resizeHandles val="exact"/>
        </dgm:presLayoutVars>
      </dgm:prSet>
      <dgm:spPr/>
    </dgm:pt>
    <dgm:pt modelId="{5762F543-FA53-6A40-BB59-3B18C9E5B9A5}" type="pres">
      <dgm:prSet presAssocID="{871CE34D-DED6-0548-90C9-80053B1736B7}" presName="arrow" presStyleLbl="bgShp" presStyleIdx="0" presStyleCnt="1"/>
      <dgm:spPr/>
    </dgm:pt>
    <dgm:pt modelId="{72EFAD18-F330-2C42-BD8B-1BFD674F8054}" type="pres">
      <dgm:prSet presAssocID="{871CE34D-DED6-0548-90C9-80053B1736B7}" presName="arrowDiagram3" presStyleCnt="0"/>
      <dgm:spPr/>
    </dgm:pt>
    <dgm:pt modelId="{212A8629-29E5-664B-B1C4-F112961CE06C}" type="pres">
      <dgm:prSet presAssocID="{B02EFDB3-0605-6E4A-82C0-31FAAE7B4B39}" presName="bullet3a" presStyleLbl="node1" presStyleIdx="0" presStyleCnt="3"/>
      <dgm:spPr/>
    </dgm:pt>
    <dgm:pt modelId="{82E05D1D-6F79-C947-8BF0-BE1572389259}" type="pres">
      <dgm:prSet presAssocID="{B02EFDB3-0605-6E4A-82C0-31FAAE7B4B39}" presName="textBox3a" presStyleLbl="revTx" presStyleIdx="0" presStyleCnt="3">
        <dgm:presLayoutVars>
          <dgm:bulletEnabled val="1"/>
        </dgm:presLayoutVars>
      </dgm:prSet>
      <dgm:spPr/>
      <dgm:t>
        <a:bodyPr/>
        <a:lstStyle/>
        <a:p>
          <a:endParaRPr lang="en-US"/>
        </a:p>
      </dgm:t>
    </dgm:pt>
    <dgm:pt modelId="{59F42344-313E-5747-94B1-B9B9D9142CB8}" type="pres">
      <dgm:prSet presAssocID="{8E6F8FD0-3516-DD42-AB0C-16F2CFA13D02}" presName="bullet3b" presStyleLbl="node1" presStyleIdx="1" presStyleCnt="3"/>
      <dgm:spPr/>
    </dgm:pt>
    <dgm:pt modelId="{E13A0F17-067C-394B-8692-DA81906D3686}" type="pres">
      <dgm:prSet presAssocID="{8E6F8FD0-3516-DD42-AB0C-16F2CFA13D02}" presName="textBox3b" presStyleLbl="revTx" presStyleIdx="1" presStyleCnt="3">
        <dgm:presLayoutVars>
          <dgm:bulletEnabled val="1"/>
        </dgm:presLayoutVars>
      </dgm:prSet>
      <dgm:spPr/>
      <dgm:t>
        <a:bodyPr/>
        <a:lstStyle/>
        <a:p>
          <a:endParaRPr lang="en-US"/>
        </a:p>
      </dgm:t>
    </dgm:pt>
    <dgm:pt modelId="{3439584B-DBCC-A740-ABE1-BBC9D397ACDE}" type="pres">
      <dgm:prSet presAssocID="{166CFA15-F0D8-914D-9D11-38F116BEAC33}" presName="bullet3c" presStyleLbl="node1" presStyleIdx="2" presStyleCnt="3"/>
      <dgm:spPr/>
    </dgm:pt>
    <dgm:pt modelId="{0F87E650-4262-6C4C-85E1-0B41529DC163}" type="pres">
      <dgm:prSet presAssocID="{166CFA15-F0D8-914D-9D11-38F116BEAC33}" presName="textBox3c" presStyleLbl="revTx" presStyleIdx="2" presStyleCnt="3">
        <dgm:presLayoutVars>
          <dgm:bulletEnabled val="1"/>
        </dgm:presLayoutVars>
      </dgm:prSet>
      <dgm:spPr/>
      <dgm:t>
        <a:bodyPr/>
        <a:lstStyle/>
        <a:p>
          <a:endParaRPr lang="en-US"/>
        </a:p>
      </dgm:t>
    </dgm:pt>
  </dgm:ptLst>
  <dgm:cxnLst>
    <dgm:cxn modelId="{5A3F41AA-00FC-1A4E-95BB-59F7119AF0CD}" type="presOf" srcId="{166CFA15-F0D8-914D-9D11-38F116BEAC33}" destId="{0F87E650-4262-6C4C-85E1-0B41529DC163}" srcOrd="0" destOrd="0" presId="urn:microsoft.com/office/officeart/2005/8/layout/arrow2"/>
    <dgm:cxn modelId="{BD49B6B3-6911-E546-99B6-463961341AA9}" type="presOf" srcId="{8E6F8FD0-3516-DD42-AB0C-16F2CFA13D02}" destId="{E13A0F17-067C-394B-8692-DA81906D3686}" srcOrd="0" destOrd="0" presId="urn:microsoft.com/office/officeart/2005/8/layout/arrow2"/>
    <dgm:cxn modelId="{93AFB644-4AEB-F344-BE86-12DD8F6EE182}" type="presOf" srcId="{B02EFDB3-0605-6E4A-82C0-31FAAE7B4B39}" destId="{82E05D1D-6F79-C947-8BF0-BE1572389259}" srcOrd="0" destOrd="0" presId="urn:microsoft.com/office/officeart/2005/8/layout/arrow2"/>
    <dgm:cxn modelId="{9E70C3F5-1AAE-934C-A223-719011A7D030}" srcId="{871CE34D-DED6-0548-90C9-80053B1736B7}" destId="{166CFA15-F0D8-914D-9D11-38F116BEAC33}" srcOrd="2" destOrd="0" parTransId="{3AC27968-2D6A-3343-9BDB-8E5FF5AD16BD}" sibTransId="{578C90E8-659A-3248-8F05-F7AE210BCCDA}"/>
    <dgm:cxn modelId="{0590E713-ABCD-A54B-8291-31DA733BE913}" srcId="{871CE34D-DED6-0548-90C9-80053B1736B7}" destId="{8E6F8FD0-3516-DD42-AB0C-16F2CFA13D02}" srcOrd="1" destOrd="0" parTransId="{B7A05569-4D08-9647-AE23-3DE8987FDCEB}" sibTransId="{88B7248C-A057-D345-8C8C-1A48E1D1D473}"/>
    <dgm:cxn modelId="{74D82897-2D9B-DF41-B1C4-9BA7DF68009C}" type="presOf" srcId="{871CE34D-DED6-0548-90C9-80053B1736B7}" destId="{6EA2A8FE-DFE1-3A4B-86C4-55243FF542E9}" srcOrd="0" destOrd="0" presId="urn:microsoft.com/office/officeart/2005/8/layout/arrow2"/>
    <dgm:cxn modelId="{EDBFA713-0F91-0B4E-B33C-FBC82D5D9192}" srcId="{871CE34D-DED6-0548-90C9-80053B1736B7}" destId="{B02EFDB3-0605-6E4A-82C0-31FAAE7B4B39}" srcOrd="0" destOrd="0" parTransId="{BD66CC72-49C6-104F-8814-9B040F709C07}" sibTransId="{44DE440F-044C-9542-8775-A363DC67CFAF}"/>
    <dgm:cxn modelId="{55B7BCFA-ABE8-114A-A34C-2FDEBD43F3B2}" type="presParOf" srcId="{6EA2A8FE-DFE1-3A4B-86C4-55243FF542E9}" destId="{5762F543-FA53-6A40-BB59-3B18C9E5B9A5}" srcOrd="0" destOrd="0" presId="urn:microsoft.com/office/officeart/2005/8/layout/arrow2"/>
    <dgm:cxn modelId="{67FF4F19-1BCA-2D48-BF11-FF069159119C}" type="presParOf" srcId="{6EA2A8FE-DFE1-3A4B-86C4-55243FF542E9}" destId="{72EFAD18-F330-2C42-BD8B-1BFD674F8054}" srcOrd="1" destOrd="0" presId="urn:microsoft.com/office/officeart/2005/8/layout/arrow2"/>
    <dgm:cxn modelId="{C64C8AC7-371C-984A-86D0-16F534AE08DB}" type="presParOf" srcId="{72EFAD18-F330-2C42-BD8B-1BFD674F8054}" destId="{212A8629-29E5-664B-B1C4-F112961CE06C}" srcOrd="0" destOrd="0" presId="urn:microsoft.com/office/officeart/2005/8/layout/arrow2"/>
    <dgm:cxn modelId="{D7EDEF6C-C17E-344F-BC3C-44C3F5098189}" type="presParOf" srcId="{72EFAD18-F330-2C42-BD8B-1BFD674F8054}" destId="{82E05D1D-6F79-C947-8BF0-BE1572389259}" srcOrd="1" destOrd="0" presId="urn:microsoft.com/office/officeart/2005/8/layout/arrow2"/>
    <dgm:cxn modelId="{F3CD707B-FD73-A14F-BB04-30EEFB8A2356}" type="presParOf" srcId="{72EFAD18-F330-2C42-BD8B-1BFD674F8054}" destId="{59F42344-313E-5747-94B1-B9B9D9142CB8}" srcOrd="2" destOrd="0" presId="urn:microsoft.com/office/officeart/2005/8/layout/arrow2"/>
    <dgm:cxn modelId="{99EBEB17-0620-4B4B-8310-C0BE37169972}" type="presParOf" srcId="{72EFAD18-F330-2C42-BD8B-1BFD674F8054}" destId="{E13A0F17-067C-394B-8692-DA81906D3686}" srcOrd="3" destOrd="0" presId="urn:microsoft.com/office/officeart/2005/8/layout/arrow2"/>
    <dgm:cxn modelId="{A0FDAF6B-0CF7-6746-9FAB-5F5630A83E7B}" type="presParOf" srcId="{72EFAD18-F330-2C42-BD8B-1BFD674F8054}" destId="{3439584B-DBCC-A740-ABE1-BBC9D397ACDE}" srcOrd="4" destOrd="0" presId="urn:microsoft.com/office/officeart/2005/8/layout/arrow2"/>
    <dgm:cxn modelId="{CF4D4415-E9F4-4C4F-A376-E04D92FEF4EF}" type="presParOf" srcId="{72EFAD18-F330-2C42-BD8B-1BFD674F8054}" destId="{0F87E650-4262-6C4C-85E1-0B41529DC163}"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666040-86D6-664F-ADE5-4CE8B4C72C38}" type="doc">
      <dgm:prSet loTypeId="urn:microsoft.com/office/officeart/2005/8/layout/pyramid1" loCatId="pyramid" qsTypeId="urn:microsoft.com/office/officeart/2005/8/quickstyle/3D3" qsCatId="3D" csTypeId="urn:microsoft.com/office/officeart/2005/8/colors/accent1_2" csCatId="accent1"/>
      <dgm:spPr/>
      <dgm:t>
        <a:bodyPr/>
        <a:lstStyle/>
        <a:p>
          <a:endParaRPr lang="en-US"/>
        </a:p>
      </dgm:t>
    </dgm:pt>
    <dgm:pt modelId="{2A08C008-B747-8248-B2FD-51B63409BC31}">
      <dgm:prSet/>
      <dgm:spPr/>
      <dgm:t>
        <a:bodyPr/>
        <a:lstStyle/>
        <a:p>
          <a:pPr rtl="0"/>
          <a:r>
            <a:rPr lang="en-US" b="1" dirty="0" smtClean="0"/>
            <a:t>Why?</a:t>
          </a:r>
          <a:endParaRPr lang="en-US" dirty="0"/>
        </a:p>
      </dgm:t>
    </dgm:pt>
    <dgm:pt modelId="{5BDA9810-14D6-CF46-AE97-97495417E9E9}" type="parTrans" cxnId="{FFE51E2C-88B2-EE43-96DE-D0CF8525F668}">
      <dgm:prSet/>
      <dgm:spPr/>
      <dgm:t>
        <a:bodyPr/>
        <a:lstStyle/>
        <a:p>
          <a:endParaRPr lang="en-US"/>
        </a:p>
      </dgm:t>
    </dgm:pt>
    <dgm:pt modelId="{F10474B6-F135-F049-BCEE-C6D559CB7FB8}" type="sibTrans" cxnId="{FFE51E2C-88B2-EE43-96DE-D0CF8525F668}">
      <dgm:prSet/>
      <dgm:spPr/>
      <dgm:t>
        <a:bodyPr/>
        <a:lstStyle/>
        <a:p>
          <a:endParaRPr lang="en-US"/>
        </a:p>
      </dgm:t>
    </dgm:pt>
    <dgm:pt modelId="{1990CCC6-3053-2742-98B5-6816FCA71BCF}">
      <dgm:prSet/>
      <dgm:spPr/>
      <dgm:t>
        <a:bodyPr/>
        <a:lstStyle/>
        <a:p>
          <a:pPr rtl="0"/>
          <a:r>
            <a:rPr lang="en-US" b="1" dirty="0" smtClean="0"/>
            <a:t>Why?</a:t>
          </a:r>
          <a:endParaRPr lang="en-US" dirty="0"/>
        </a:p>
      </dgm:t>
    </dgm:pt>
    <dgm:pt modelId="{8859E7E7-D0FA-7943-936A-6AA526B69942}" type="parTrans" cxnId="{4535730F-F107-554C-A5F7-6EDA5B55B488}">
      <dgm:prSet/>
      <dgm:spPr/>
      <dgm:t>
        <a:bodyPr/>
        <a:lstStyle/>
        <a:p>
          <a:endParaRPr lang="en-US"/>
        </a:p>
      </dgm:t>
    </dgm:pt>
    <dgm:pt modelId="{A237CBC9-A033-B24A-9533-8FAFCA2D73ED}" type="sibTrans" cxnId="{4535730F-F107-554C-A5F7-6EDA5B55B488}">
      <dgm:prSet/>
      <dgm:spPr/>
      <dgm:t>
        <a:bodyPr/>
        <a:lstStyle/>
        <a:p>
          <a:endParaRPr lang="en-US"/>
        </a:p>
      </dgm:t>
    </dgm:pt>
    <dgm:pt modelId="{30DAC2F4-E5D3-D948-B070-84B0BDE5970E}">
      <dgm:prSet/>
      <dgm:spPr/>
      <dgm:t>
        <a:bodyPr/>
        <a:lstStyle/>
        <a:p>
          <a:pPr rtl="0"/>
          <a:r>
            <a:rPr lang="en-US" b="1" dirty="0" smtClean="0"/>
            <a:t>Why?</a:t>
          </a:r>
          <a:endParaRPr lang="en-US" dirty="0"/>
        </a:p>
      </dgm:t>
    </dgm:pt>
    <dgm:pt modelId="{12EFB10A-3EF9-2545-A58B-ED8420DC667E}" type="parTrans" cxnId="{316B8C2A-2CEF-C245-A282-7A5D1A83F246}">
      <dgm:prSet/>
      <dgm:spPr/>
      <dgm:t>
        <a:bodyPr/>
        <a:lstStyle/>
        <a:p>
          <a:endParaRPr lang="en-US"/>
        </a:p>
      </dgm:t>
    </dgm:pt>
    <dgm:pt modelId="{DFBDDADF-B9C6-F345-904E-F10F8D1BE4A5}" type="sibTrans" cxnId="{316B8C2A-2CEF-C245-A282-7A5D1A83F246}">
      <dgm:prSet/>
      <dgm:spPr/>
      <dgm:t>
        <a:bodyPr/>
        <a:lstStyle/>
        <a:p>
          <a:endParaRPr lang="en-US"/>
        </a:p>
      </dgm:t>
    </dgm:pt>
    <dgm:pt modelId="{09CCD128-C9F9-B24E-9F4E-855F4C06FDE0}">
      <dgm:prSet/>
      <dgm:spPr/>
      <dgm:t>
        <a:bodyPr/>
        <a:lstStyle/>
        <a:p>
          <a:pPr rtl="0"/>
          <a:r>
            <a:rPr lang="en-US" b="1" dirty="0" smtClean="0"/>
            <a:t>Why?</a:t>
          </a:r>
          <a:endParaRPr lang="en-US" dirty="0"/>
        </a:p>
      </dgm:t>
    </dgm:pt>
    <dgm:pt modelId="{A40B0E72-4091-6D41-9001-91DBD0FD9B95}" type="parTrans" cxnId="{A5F96D83-2B07-9B48-BE7C-883995EFCCA8}">
      <dgm:prSet/>
      <dgm:spPr/>
      <dgm:t>
        <a:bodyPr/>
        <a:lstStyle/>
        <a:p>
          <a:endParaRPr lang="en-US"/>
        </a:p>
      </dgm:t>
    </dgm:pt>
    <dgm:pt modelId="{24FAB345-F55F-A242-A169-4C4A02490A95}" type="sibTrans" cxnId="{A5F96D83-2B07-9B48-BE7C-883995EFCCA8}">
      <dgm:prSet/>
      <dgm:spPr/>
      <dgm:t>
        <a:bodyPr/>
        <a:lstStyle/>
        <a:p>
          <a:endParaRPr lang="en-US"/>
        </a:p>
      </dgm:t>
    </dgm:pt>
    <dgm:pt modelId="{FF677D02-8941-5147-AD76-23D28429A42C}">
      <dgm:prSet/>
      <dgm:spPr/>
      <dgm:t>
        <a:bodyPr/>
        <a:lstStyle/>
        <a:p>
          <a:pPr rtl="0"/>
          <a:r>
            <a:rPr lang="en-GB" b="1" dirty="0" smtClean="0"/>
            <a:t>Why?</a:t>
          </a:r>
          <a:endParaRPr lang="en-GB" b="1" dirty="0"/>
        </a:p>
      </dgm:t>
    </dgm:pt>
    <dgm:pt modelId="{E2C6EA7F-40E0-0949-AAD3-5D5158DEDF5D}" type="parTrans" cxnId="{919A5A08-E8ED-234A-A8C2-899535A64221}">
      <dgm:prSet/>
      <dgm:spPr/>
      <dgm:t>
        <a:bodyPr/>
        <a:lstStyle/>
        <a:p>
          <a:endParaRPr lang="en-US"/>
        </a:p>
      </dgm:t>
    </dgm:pt>
    <dgm:pt modelId="{7C2A9CEA-4A5A-0649-B80B-5B6BD99D6D95}" type="sibTrans" cxnId="{919A5A08-E8ED-234A-A8C2-899535A64221}">
      <dgm:prSet/>
      <dgm:spPr/>
      <dgm:t>
        <a:bodyPr/>
        <a:lstStyle/>
        <a:p>
          <a:endParaRPr lang="en-US"/>
        </a:p>
      </dgm:t>
    </dgm:pt>
    <dgm:pt modelId="{498454B8-41FD-9242-BF3D-864CC65761A7}" type="pres">
      <dgm:prSet presAssocID="{51666040-86D6-664F-ADE5-4CE8B4C72C38}" presName="Name0" presStyleCnt="0">
        <dgm:presLayoutVars>
          <dgm:dir/>
          <dgm:animLvl val="lvl"/>
          <dgm:resizeHandles val="exact"/>
        </dgm:presLayoutVars>
      </dgm:prSet>
      <dgm:spPr/>
      <dgm:t>
        <a:bodyPr/>
        <a:lstStyle/>
        <a:p>
          <a:endParaRPr lang="en-US"/>
        </a:p>
      </dgm:t>
    </dgm:pt>
    <dgm:pt modelId="{C9086F7A-C781-9B4A-A6B6-C14119B00805}" type="pres">
      <dgm:prSet presAssocID="{2A08C008-B747-8248-B2FD-51B63409BC31}" presName="Name8" presStyleCnt="0"/>
      <dgm:spPr/>
    </dgm:pt>
    <dgm:pt modelId="{7703D276-DBDC-6F44-A706-153868E41D09}" type="pres">
      <dgm:prSet presAssocID="{2A08C008-B747-8248-B2FD-51B63409BC31}" presName="level" presStyleLbl="node1" presStyleIdx="0" presStyleCnt="5">
        <dgm:presLayoutVars>
          <dgm:chMax val="1"/>
          <dgm:bulletEnabled val="1"/>
        </dgm:presLayoutVars>
      </dgm:prSet>
      <dgm:spPr/>
      <dgm:t>
        <a:bodyPr/>
        <a:lstStyle/>
        <a:p>
          <a:endParaRPr lang="en-US"/>
        </a:p>
      </dgm:t>
    </dgm:pt>
    <dgm:pt modelId="{F1425F5A-605D-1E42-8AA0-4FB454314C17}" type="pres">
      <dgm:prSet presAssocID="{2A08C008-B747-8248-B2FD-51B63409BC31}" presName="levelTx" presStyleLbl="revTx" presStyleIdx="0" presStyleCnt="0">
        <dgm:presLayoutVars>
          <dgm:chMax val="1"/>
          <dgm:bulletEnabled val="1"/>
        </dgm:presLayoutVars>
      </dgm:prSet>
      <dgm:spPr/>
      <dgm:t>
        <a:bodyPr/>
        <a:lstStyle/>
        <a:p>
          <a:endParaRPr lang="en-US"/>
        </a:p>
      </dgm:t>
    </dgm:pt>
    <dgm:pt modelId="{74005CC9-F38A-2F4A-9CC1-994418422141}" type="pres">
      <dgm:prSet presAssocID="{1990CCC6-3053-2742-98B5-6816FCA71BCF}" presName="Name8" presStyleCnt="0"/>
      <dgm:spPr/>
    </dgm:pt>
    <dgm:pt modelId="{51206E5F-0073-CC49-A0BD-FFA43C674956}" type="pres">
      <dgm:prSet presAssocID="{1990CCC6-3053-2742-98B5-6816FCA71BCF}" presName="level" presStyleLbl="node1" presStyleIdx="1" presStyleCnt="5">
        <dgm:presLayoutVars>
          <dgm:chMax val="1"/>
          <dgm:bulletEnabled val="1"/>
        </dgm:presLayoutVars>
      </dgm:prSet>
      <dgm:spPr/>
      <dgm:t>
        <a:bodyPr/>
        <a:lstStyle/>
        <a:p>
          <a:endParaRPr lang="en-US"/>
        </a:p>
      </dgm:t>
    </dgm:pt>
    <dgm:pt modelId="{18F5E689-245F-104A-86E5-FBC5BB854061}" type="pres">
      <dgm:prSet presAssocID="{1990CCC6-3053-2742-98B5-6816FCA71BCF}" presName="levelTx" presStyleLbl="revTx" presStyleIdx="0" presStyleCnt="0">
        <dgm:presLayoutVars>
          <dgm:chMax val="1"/>
          <dgm:bulletEnabled val="1"/>
        </dgm:presLayoutVars>
      </dgm:prSet>
      <dgm:spPr/>
      <dgm:t>
        <a:bodyPr/>
        <a:lstStyle/>
        <a:p>
          <a:endParaRPr lang="en-US"/>
        </a:p>
      </dgm:t>
    </dgm:pt>
    <dgm:pt modelId="{6F0DB2DC-5799-1D4C-8038-217B12D85CD4}" type="pres">
      <dgm:prSet presAssocID="{30DAC2F4-E5D3-D948-B070-84B0BDE5970E}" presName="Name8" presStyleCnt="0"/>
      <dgm:spPr/>
    </dgm:pt>
    <dgm:pt modelId="{5674CD96-013C-FF46-8E48-C5842BB0F0FE}" type="pres">
      <dgm:prSet presAssocID="{30DAC2F4-E5D3-D948-B070-84B0BDE5970E}" presName="level" presStyleLbl="node1" presStyleIdx="2" presStyleCnt="5">
        <dgm:presLayoutVars>
          <dgm:chMax val="1"/>
          <dgm:bulletEnabled val="1"/>
        </dgm:presLayoutVars>
      </dgm:prSet>
      <dgm:spPr/>
      <dgm:t>
        <a:bodyPr/>
        <a:lstStyle/>
        <a:p>
          <a:endParaRPr lang="en-US"/>
        </a:p>
      </dgm:t>
    </dgm:pt>
    <dgm:pt modelId="{6504835A-F051-054A-867B-B06EDA6E0F71}" type="pres">
      <dgm:prSet presAssocID="{30DAC2F4-E5D3-D948-B070-84B0BDE5970E}" presName="levelTx" presStyleLbl="revTx" presStyleIdx="0" presStyleCnt="0">
        <dgm:presLayoutVars>
          <dgm:chMax val="1"/>
          <dgm:bulletEnabled val="1"/>
        </dgm:presLayoutVars>
      </dgm:prSet>
      <dgm:spPr/>
      <dgm:t>
        <a:bodyPr/>
        <a:lstStyle/>
        <a:p>
          <a:endParaRPr lang="en-US"/>
        </a:p>
      </dgm:t>
    </dgm:pt>
    <dgm:pt modelId="{A763F2DD-D638-3549-944A-1EF07C1B7812}" type="pres">
      <dgm:prSet presAssocID="{09CCD128-C9F9-B24E-9F4E-855F4C06FDE0}" presName="Name8" presStyleCnt="0"/>
      <dgm:spPr/>
    </dgm:pt>
    <dgm:pt modelId="{B72735DE-965F-0D4E-8B3D-A63174E8631C}" type="pres">
      <dgm:prSet presAssocID="{09CCD128-C9F9-B24E-9F4E-855F4C06FDE0}" presName="level" presStyleLbl="node1" presStyleIdx="3" presStyleCnt="5">
        <dgm:presLayoutVars>
          <dgm:chMax val="1"/>
          <dgm:bulletEnabled val="1"/>
        </dgm:presLayoutVars>
      </dgm:prSet>
      <dgm:spPr/>
      <dgm:t>
        <a:bodyPr/>
        <a:lstStyle/>
        <a:p>
          <a:endParaRPr lang="en-US"/>
        </a:p>
      </dgm:t>
    </dgm:pt>
    <dgm:pt modelId="{8AC155C9-F031-0F49-8AC2-1FB342FFA317}" type="pres">
      <dgm:prSet presAssocID="{09CCD128-C9F9-B24E-9F4E-855F4C06FDE0}" presName="levelTx" presStyleLbl="revTx" presStyleIdx="0" presStyleCnt="0">
        <dgm:presLayoutVars>
          <dgm:chMax val="1"/>
          <dgm:bulletEnabled val="1"/>
        </dgm:presLayoutVars>
      </dgm:prSet>
      <dgm:spPr/>
      <dgm:t>
        <a:bodyPr/>
        <a:lstStyle/>
        <a:p>
          <a:endParaRPr lang="en-US"/>
        </a:p>
      </dgm:t>
    </dgm:pt>
    <dgm:pt modelId="{D313B62F-A866-304E-8552-ADD812616C9B}" type="pres">
      <dgm:prSet presAssocID="{FF677D02-8941-5147-AD76-23D28429A42C}" presName="Name8" presStyleCnt="0"/>
      <dgm:spPr/>
    </dgm:pt>
    <dgm:pt modelId="{8DD36FAB-8C1C-1940-BB44-11D136536630}" type="pres">
      <dgm:prSet presAssocID="{FF677D02-8941-5147-AD76-23D28429A42C}" presName="level" presStyleLbl="node1" presStyleIdx="4" presStyleCnt="5">
        <dgm:presLayoutVars>
          <dgm:chMax val="1"/>
          <dgm:bulletEnabled val="1"/>
        </dgm:presLayoutVars>
      </dgm:prSet>
      <dgm:spPr/>
      <dgm:t>
        <a:bodyPr/>
        <a:lstStyle/>
        <a:p>
          <a:endParaRPr lang="en-US"/>
        </a:p>
      </dgm:t>
    </dgm:pt>
    <dgm:pt modelId="{749836DE-95D0-EC43-B8F7-CAE1D05F13A3}" type="pres">
      <dgm:prSet presAssocID="{FF677D02-8941-5147-AD76-23D28429A42C}" presName="levelTx" presStyleLbl="revTx" presStyleIdx="0" presStyleCnt="0">
        <dgm:presLayoutVars>
          <dgm:chMax val="1"/>
          <dgm:bulletEnabled val="1"/>
        </dgm:presLayoutVars>
      </dgm:prSet>
      <dgm:spPr/>
      <dgm:t>
        <a:bodyPr/>
        <a:lstStyle/>
        <a:p>
          <a:endParaRPr lang="en-US"/>
        </a:p>
      </dgm:t>
    </dgm:pt>
  </dgm:ptLst>
  <dgm:cxnLst>
    <dgm:cxn modelId="{FE43E5E1-C562-A648-9FBB-A0752D285504}" type="presOf" srcId="{FF677D02-8941-5147-AD76-23D28429A42C}" destId="{749836DE-95D0-EC43-B8F7-CAE1D05F13A3}" srcOrd="1" destOrd="0" presId="urn:microsoft.com/office/officeart/2005/8/layout/pyramid1"/>
    <dgm:cxn modelId="{29531665-ADA9-3644-AA7B-22FFF67DC3BA}" type="presOf" srcId="{09CCD128-C9F9-B24E-9F4E-855F4C06FDE0}" destId="{8AC155C9-F031-0F49-8AC2-1FB342FFA317}" srcOrd="1" destOrd="0" presId="urn:microsoft.com/office/officeart/2005/8/layout/pyramid1"/>
    <dgm:cxn modelId="{07768D36-A9E0-BC47-9E1C-99FB44C4D30C}" type="presOf" srcId="{30DAC2F4-E5D3-D948-B070-84B0BDE5970E}" destId="{5674CD96-013C-FF46-8E48-C5842BB0F0FE}" srcOrd="0" destOrd="0" presId="urn:microsoft.com/office/officeart/2005/8/layout/pyramid1"/>
    <dgm:cxn modelId="{FFE51E2C-88B2-EE43-96DE-D0CF8525F668}" srcId="{51666040-86D6-664F-ADE5-4CE8B4C72C38}" destId="{2A08C008-B747-8248-B2FD-51B63409BC31}" srcOrd="0" destOrd="0" parTransId="{5BDA9810-14D6-CF46-AE97-97495417E9E9}" sibTransId="{F10474B6-F135-F049-BCEE-C6D559CB7FB8}"/>
    <dgm:cxn modelId="{EA234D88-AB38-CD4D-9C6B-1C6D9C9813DF}" type="presOf" srcId="{09CCD128-C9F9-B24E-9F4E-855F4C06FDE0}" destId="{B72735DE-965F-0D4E-8B3D-A63174E8631C}" srcOrd="0" destOrd="0" presId="urn:microsoft.com/office/officeart/2005/8/layout/pyramid1"/>
    <dgm:cxn modelId="{FB5E84C0-5A28-C140-80EE-BE200F2C288B}" type="presOf" srcId="{30DAC2F4-E5D3-D948-B070-84B0BDE5970E}" destId="{6504835A-F051-054A-867B-B06EDA6E0F71}" srcOrd="1" destOrd="0" presId="urn:microsoft.com/office/officeart/2005/8/layout/pyramid1"/>
    <dgm:cxn modelId="{6BB42B83-7284-B646-B2F7-F8C60A64377D}" type="presOf" srcId="{1990CCC6-3053-2742-98B5-6816FCA71BCF}" destId="{18F5E689-245F-104A-86E5-FBC5BB854061}" srcOrd="1" destOrd="0" presId="urn:microsoft.com/office/officeart/2005/8/layout/pyramid1"/>
    <dgm:cxn modelId="{316B8C2A-2CEF-C245-A282-7A5D1A83F246}" srcId="{51666040-86D6-664F-ADE5-4CE8B4C72C38}" destId="{30DAC2F4-E5D3-D948-B070-84B0BDE5970E}" srcOrd="2" destOrd="0" parTransId="{12EFB10A-3EF9-2545-A58B-ED8420DC667E}" sibTransId="{DFBDDADF-B9C6-F345-904E-F10F8D1BE4A5}"/>
    <dgm:cxn modelId="{3216719A-A67B-6340-BE12-AD6F580AAAED}" type="presOf" srcId="{1990CCC6-3053-2742-98B5-6816FCA71BCF}" destId="{51206E5F-0073-CC49-A0BD-FFA43C674956}" srcOrd="0" destOrd="0" presId="urn:microsoft.com/office/officeart/2005/8/layout/pyramid1"/>
    <dgm:cxn modelId="{531BCB18-F126-424B-8CD9-E72367CD72B1}" type="presOf" srcId="{FF677D02-8941-5147-AD76-23D28429A42C}" destId="{8DD36FAB-8C1C-1940-BB44-11D136536630}" srcOrd="0" destOrd="0" presId="urn:microsoft.com/office/officeart/2005/8/layout/pyramid1"/>
    <dgm:cxn modelId="{4535730F-F107-554C-A5F7-6EDA5B55B488}" srcId="{51666040-86D6-664F-ADE5-4CE8B4C72C38}" destId="{1990CCC6-3053-2742-98B5-6816FCA71BCF}" srcOrd="1" destOrd="0" parTransId="{8859E7E7-D0FA-7943-936A-6AA526B69942}" sibTransId="{A237CBC9-A033-B24A-9533-8FAFCA2D73ED}"/>
    <dgm:cxn modelId="{919A5A08-E8ED-234A-A8C2-899535A64221}" srcId="{51666040-86D6-664F-ADE5-4CE8B4C72C38}" destId="{FF677D02-8941-5147-AD76-23D28429A42C}" srcOrd="4" destOrd="0" parTransId="{E2C6EA7F-40E0-0949-AAD3-5D5158DEDF5D}" sibTransId="{7C2A9CEA-4A5A-0649-B80B-5B6BD99D6D95}"/>
    <dgm:cxn modelId="{9A4B5386-6CB9-A64D-A761-7FE73F79F43D}" type="presOf" srcId="{2A08C008-B747-8248-B2FD-51B63409BC31}" destId="{F1425F5A-605D-1E42-8AA0-4FB454314C17}" srcOrd="1" destOrd="0" presId="urn:microsoft.com/office/officeart/2005/8/layout/pyramid1"/>
    <dgm:cxn modelId="{CF49D16B-9031-084C-8ED9-713E401E00C9}" type="presOf" srcId="{51666040-86D6-664F-ADE5-4CE8B4C72C38}" destId="{498454B8-41FD-9242-BF3D-864CC65761A7}" srcOrd="0" destOrd="0" presId="urn:microsoft.com/office/officeart/2005/8/layout/pyramid1"/>
    <dgm:cxn modelId="{4391BEDD-1143-2348-B722-0B1302236862}" type="presOf" srcId="{2A08C008-B747-8248-B2FD-51B63409BC31}" destId="{7703D276-DBDC-6F44-A706-153868E41D09}" srcOrd="0" destOrd="0" presId="urn:microsoft.com/office/officeart/2005/8/layout/pyramid1"/>
    <dgm:cxn modelId="{A5F96D83-2B07-9B48-BE7C-883995EFCCA8}" srcId="{51666040-86D6-664F-ADE5-4CE8B4C72C38}" destId="{09CCD128-C9F9-B24E-9F4E-855F4C06FDE0}" srcOrd="3" destOrd="0" parTransId="{A40B0E72-4091-6D41-9001-91DBD0FD9B95}" sibTransId="{24FAB345-F55F-A242-A169-4C4A02490A95}"/>
    <dgm:cxn modelId="{9D73E020-F3BF-E444-AC9C-9D8F1ACB5688}" type="presParOf" srcId="{498454B8-41FD-9242-BF3D-864CC65761A7}" destId="{C9086F7A-C781-9B4A-A6B6-C14119B00805}" srcOrd="0" destOrd="0" presId="urn:microsoft.com/office/officeart/2005/8/layout/pyramid1"/>
    <dgm:cxn modelId="{4D4473AC-BBBC-5E40-951C-1F9376AB0FA4}" type="presParOf" srcId="{C9086F7A-C781-9B4A-A6B6-C14119B00805}" destId="{7703D276-DBDC-6F44-A706-153868E41D09}" srcOrd="0" destOrd="0" presId="urn:microsoft.com/office/officeart/2005/8/layout/pyramid1"/>
    <dgm:cxn modelId="{841090A1-9EA1-D84B-8F8F-CD627D8C8BA3}" type="presParOf" srcId="{C9086F7A-C781-9B4A-A6B6-C14119B00805}" destId="{F1425F5A-605D-1E42-8AA0-4FB454314C17}" srcOrd="1" destOrd="0" presId="urn:microsoft.com/office/officeart/2005/8/layout/pyramid1"/>
    <dgm:cxn modelId="{6497B66E-BC31-0E42-AFE5-53C857C84842}" type="presParOf" srcId="{498454B8-41FD-9242-BF3D-864CC65761A7}" destId="{74005CC9-F38A-2F4A-9CC1-994418422141}" srcOrd="1" destOrd="0" presId="urn:microsoft.com/office/officeart/2005/8/layout/pyramid1"/>
    <dgm:cxn modelId="{E22BD583-FC7F-B94D-A4E2-054598A86077}" type="presParOf" srcId="{74005CC9-F38A-2F4A-9CC1-994418422141}" destId="{51206E5F-0073-CC49-A0BD-FFA43C674956}" srcOrd="0" destOrd="0" presId="urn:microsoft.com/office/officeart/2005/8/layout/pyramid1"/>
    <dgm:cxn modelId="{AF7E3CE7-B429-1F4A-A7B4-AA1D82FCC3E6}" type="presParOf" srcId="{74005CC9-F38A-2F4A-9CC1-994418422141}" destId="{18F5E689-245F-104A-86E5-FBC5BB854061}" srcOrd="1" destOrd="0" presId="urn:microsoft.com/office/officeart/2005/8/layout/pyramid1"/>
    <dgm:cxn modelId="{BA0E9748-BA71-284D-A28B-03E181DA9215}" type="presParOf" srcId="{498454B8-41FD-9242-BF3D-864CC65761A7}" destId="{6F0DB2DC-5799-1D4C-8038-217B12D85CD4}" srcOrd="2" destOrd="0" presId="urn:microsoft.com/office/officeart/2005/8/layout/pyramid1"/>
    <dgm:cxn modelId="{01D21EE3-D05F-6B4C-A2E3-E6CF3AB622BE}" type="presParOf" srcId="{6F0DB2DC-5799-1D4C-8038-217B12D85CD4}" destId="{5674CD96-013C-FF46-8E48-C5842BB0F0FE}" srcOrd="0" destOrd="0" presId="urn:microsoft.com/office/officeart/2005/8/layout/pyramid1"/>
    <dgm:cxn modelId="{074C3E16-8A8C-0A43-AF0A-79AE205A565E}" type="presParOf" srcId="{6F0DB2DC-5799-1D4C-8038-217B12D85CD4}" destId="{6504835A-F051-054A-867B-B06EDA6E0F71}" srcOrd="1" destOrd="0" presId="urn:microsoft.com/office/officeart/2005/8/layout/pyramid1"/>
    <dgm:cxn modelId="{8E42DB97-BCFE-3341-9051-6C1C1447589C}" type="presParOf" srcId="{498454B8-41FD-9242-BF3D-864CC65761A7}" destId="{A763F2DD-D638-3549-944A-1EF07C1B7812}" srcOrd="3" destOrd="0" presId="urn:microsoft.com/office/officeart/2005/8/layout/pyramid1"/>
    <dgm:cxn modelId="{882A5E98-9A2E-504B-8BC6-AAB1B2D507C2}" type="presParOf" srcId="{A763F2DD-D638-3549-944A-1EF07C1B7812}" destId="{B72735DE-965F-0D4E-8B3D-A63174E8631C}" srcOrd="0" destOrd="0" presId="urn:microsoft.com/office/officeart/2005/8/layout/pyramid1"/>
    <dgm:cxn modelId="{BC888766-9A0E-F24A-8DF2-A150629C5121}" type="presParOf" srcId="{A763F2DD-D638-3549-944A-1EF07C1B7812}" destId="{8AC155C9-F031-0F49-8AC2-1FB342FFA317}" srcOrd="1" destOrd="0" presId="urn:microsoft.com/office/officeart/2005/8/layout/pyramid1"/>
    <dgm:cxn modelId="{FCE27D81-0F89-1447-8954-389AAA5BA323}" type="presParOf" srcId="{498454B8-41FD-9242-BF3D-864CC65761A7}" destId="{D313B62F-A866-304E-8552-ADD812616C9B}" srcOrd="4" destOrd="0" presId="urn:microsoft.com/office/officeart/2005/8/layout/pyramid1"/>
    <dgm:cxn modelId="{733E4930-CFE2-E04F-90B3-C4B87984D40F}" type="presParOf" srcId="{D313B62F-A866-304E-8552-ADD812616C9B}" destId="{8DD36FAB-8C1C-1940-BB44-11D136536630}" srcOrd="0" destOrd="0" presId="urn:microsoft.com/office/officeart/2005/8/layout/pyramid1"/>
    <dgm:cxn modelId="{F8F14200-9703-FC47-AA84-78B24A8BC7A4}" type="presParOf" srcId="{D313B62F-A866-304E-8552-ADD812616C9B}" destId="{749836DE-95D0-EC43-B8F7-CAE1D05F13A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7ABF98-88AC-3144-B24E-74EC852E682C}" type="doc">
      <dgm:prSet loTypeId="urn:microsoft.com/office/officeart/2005/8/layout/pyramid3" loCatId="pyramid" qsTypeId="urn:microsoft.com/office/officeart/2005/8/quickstyle/simple4" qsCatId="simple" csTypeId="urn:microsoft.com/office/officeart/2005/8/colors/accent1_2" csCatId="accent1" phldr="1"/>
      <dgm:spPr/>
      <dgm:t>
        <a:bodyPr/>
        <a:lstStyle/>
        <a:p>
          <a:endParaRPr lang="en-US"/>
        </a:p>
      </dgm:t>
    </dgm:pt>
    <dgm:pt modelId="{18FFDF6C-AAF3-CA47-A08D-67C43B742371}">
      <dgm:prSet custT="1"/>
      <dgm:spPr/>
      <dgm:t>
        <a:bodyPr/>
        <a:lstStyle/>
        <a:p>
          <a:pPr rtl="0"/>
          <a:r>
            <a:rPr lang="en-US" sz="1800" b="1" dirty="0" smtClean="0"/>
            <a:t>Why do you require a ‘password’ for Security!</a:t>
          </a:r>
          <a:endParaRPr lang="en-US" sz="1800" dirty="0"/>
        </a:p>
      </dgm:t>
    </dgm:pt>
    <dgm:pt modelId="{50027385-4B53-854D-9BBA-2265BB6D792D}" type="parTrans" cxnId="{422BCDA9-70DA-2849-9EFF-55434F249147}">
      <dgm:prSet/>
      <dgm:spPr/>
      <dgm:t>
        <a:bodyPr/>
        <a:lstStyle/>
        <a:p>
          <a:endParaRPr lang="en-US"/>
        </a:p>
      </dgm:t>
    </dgm:pt>
    <dgm:pt modelId="{5C25595B-9641-F346-9B0B-B8909F2DA939}" type="sibTrans" cxnId="{422BCDA9-70DA-2849-9EFF-55434F249147}">
      <dgm:prSet/>
      <dgm:spPr/>
      <dgm:t>
        <a:bodyPr/>
        <a:lstStyle/>
        <a:p>
          <a:endParaRPr lang="en-US"/>
        </a:p>
      </dgm:t>
    </dgm:pt>
    <dgm:pt modelId="{CA3AC899-9166-C044-B6A7-7C6F9D3DEDE4}">
      <dgm:prSet custT="1"/>
      <dgm:spPr/>
      <dgm:t>
        <a:bodyPr/>
        <a:lstStyle/>
        <a:p>
          <a:pPr rtl="0"/>
          <a:r>
            <a:rPr lang="en-US" sz="1800" b="1" dirty="0" smtClean="0"/>
            <a:t>What kind of security do you want?</a:t>
          </a:r>
          <a:endParaRPr lang="en-US" sz="1800" dirty="0"/>
        </a:p>
      </dgm:t>
    </dgm:pt>
    <dgm:pt modelId="{56FDE173-DB83-964F-8ADF-C84F88AC33E5}" type="parTrans" cxnId="{240BC345-1DDF-BF4A-872D-BA581C57B5D8}">
      <dgm:prSet/>
      <dgm:spPr/>
      <dgm:t>
        <a:bodyPr/>
        <a:lstStyle/>
        <a:p>
          <a:endParaRPr lang="en-US"/>
        </a:p>
      </dgm:t>
    </dgm:pt>
    <dgm:pt modelId="{40D496E3-BEB6-B146-A231-3FF74DA35D59}" type="sibTrans" cxnId="{240BC345-1DDF-BF4A-872D-BA581C57B5D8}">
      <dgm:prSet/>
      <dgm:spPr/>
      <dgm:t>
        <a:bodyPr/>
        <a:lstStyle/>
        <a:p>
          <a:endParaRPr lang="en-US"/>
        </a:p>
      </dgm:t>
    </dgm:pt>
    <dgm:pt modelId="{58A58BC8-74DA-B14A-BA74-FC87BFC66AF1}">
      <dgm:prSet custT="1"/>
      <dgm:spPr/>
      <dgm:t>
        <a:bodyPr/>
        <a:lstStyle/>
        <a:p>
          <a:pPr rtl="0"/>
          <a:r>
            <a:rPr lang="en-US" sz="1800" b="1" dirty="0" smtClean="0"/>
            <a:t>Against stolen information</a:t>
          </a:r>
          <a:endParaRPr lang="en-US" sz="1800" dirty="0"/>
        </a:p>
      </dgm:t>
    </dgm:pt>
    <dgm:pt modelId="{7C4BF5E8-2982-7241-B91E-9D62F42D02D8}" type="parTrans" cxnId="{93F3B51E-7F76-6340-85D0-4A2E43DB846B}">
      <dgm:prSet/>
      <dgm:spPr/>
      <dgm:t>
        <a:bodyPr/>
        <a:lstStyle/>
        <a:p>
          <a:endParaRPr lang="en-US"/>
        </a:p>
      </dgm:t>
    </dgm:pt>
    <dgm:pt modelId="{8451DA59-0A57-5E48-ACE7-CC7F72D9DAE0}" type="sibTrans" cxnId="{93F3B51E-7F76-6340-85D0-4A2E43DB846B}">
      <dgm:prSet/>
      <dgm:spPr/>
      <dgm:t>
        <a:bodyPr/>
        <a:lstStyle/>
        <a:p>
          <a:endParaRPr lang="en-US"/>
        </a:p>
      </dgm:t>
    </dgm:pt>
    <dgm:pt modelId="{D531A49F-A7C5-BB4D-9638-71896CB0D7BD}">
      <dgm:prSet custT="1"/>
      <dgm:spPr/>
      <dgm:t>
        <a:bodyPr/>
        <a:lstStyle/>
        <a:p>
          <a:pPr rtl="0"/>
          <a:r>
            <a:rPr lang="en-US" sz="1800" b="1" dirty="0" smtClean="0"/>
            <a:t>How </a:t>
          </a:r>
          <a:r>
            <a:rPr lang="en-US" sz="1800" b="1" u="sng" dirty="0" smtClean="0"/>
            <a:t>strong</a:t>
          </a:r>
          <a:r>
            <a:rPr lang="en-US" sz="1800" b="1" dirty="0" smtClean="0"/>
            <a:t> security against stolen info are you willing to </a:t>
          </a:r>
          <a:r>
            <a:rPr lang="en-US" sz="1800" b="1" u="sng" dirty="0" smtClean="0"/>
            <a:t>pay</a:t>
          </a:r>
          <a:r>
            <a:rPr lang="en-US" sz="1800" b="1" dirty="0" smtClean="0"/>
            <a:t> for?.</a:t>
          </a:r>
          <a:endParaRPr lang="en-US" sz="1800" dirty="0"/>
        </a:p>
      </dgm:t>
    </dgm:pt>
    <dgm:pt modelId="{7813D93F-EAB5-0441-8342-84F3ED9DC4BC}" type="parTrans" cxnId="{269AE62C-6F94-F24A-A741-E15ACD986C44}">
      <dgm:prSet/>
      <dgm:spPr/>
      <dgm:t>
        <a:bodyPr/>
        <a:lstStyle/>
        <a:p>
          <a:endParaRPr lang="en-US"/>
        </a:p>
      </dgm:t>
    </dgm:pt>
    <dgm:pt modelId="{93DC1670-5AC5-614B-988E-2F5491D6BB6F}" type="sibTrans" cxnId="{269AE62C-6F94-F24A-A741-E15ACD986C44}">
      <dgm:prSet/>
      <dgm:spPr/>
      <dgm:t>
        <a:bodyPr/>
        <a:lstStyle/>
        <a:p>
          <a:endParaRPr lang="en-US"/>
        </a:p>
      </dgm:t>
    </dgm:pt>
    <dgm:pt modelId="{D1A6E288-598B-9E40-8BDB-5539C2B8A786}">
      <dgm:prSet custT="1"/>
      <dgm:spPr/>
      <dgm:t>
        <a:bodyPr/>
        <a:lstStyle/>
        <a:p>
          <a:pPr rtl="0"/>
          <a:r>
            <a:rPr lang="en-US" sz="1800" b="1" dirty="0" smtClean="0"/>
            <a:t>At least 99% chance they cannot break in within 1 hour   </a:t>
          </a:r>
          <a:endParaRPr lang="en-US" sz="1800" dirty="0"/>
        </a:p>
      </dgm:t>
    </dgm:pt>
    <dgm:pt modelId="{45D0DBB9-E961-8742-96CA-BE308FCE4B98}" type="parTrans" cxnId="{1BD74279-80FC-0140-8692-4863B1D9C492}">
      <dgm:prSet/>
      <dgm:spPr/>
      <dgm:t>
        <a:bodyPr/>
        <a:lstStyle/>
        <a:p>
          <a:endParaRPr lang="en-US"/>
        </a:p>
      </dgm:t>
    </dgm:pt>
    <dgm:pt modelId="{E9B4DCDC-6692-694C-AC29-659029B358EB}" type="sibTrans" cxnId="{1BD74279-80FC-0140-8692-4863B1D9C492}">
      <dgm:prSet/>
      <dgm:spPr/>
      <dgm:t>
        <a:bodyPr/>
        <a:lstStyle/>
        <a:p>
          <a:endParaRPr lang="en-US"/>
        </a:p>
      </dgm:t>
    </dgm:pt>
    <dgm:pt modelId="{23B68886-93FF-F949-B3E5-8FB9A0E2699C}">
      <dgm:prSet custT="1"/>
      <dgm:spPr/>
      <dgm:t>
        <a:bodyPr/>
        <a:lstStyle/>
        <a:p>
          <a:pPr rtl="0"/>
          <a:r>
            <a:rPr lang="en-US" sz="1800" b="1" dirty="0" smtClean="0"/>
            <a:t>So that is your real requirement ?</a:t>
          </a:r>
          <a:endParaRPr lang="en-US" sz="1800" dirty="0"/>
        </a:p>
      </dgm:t>
    </dgm:pt>
    <dgm:pt modelId="{64C3166F-60F8-C44D-9F75-6D8EFB472A02}" type="parTrans" cxnId="{B1170D27-DFAD-1B44-BDCD-40CD2AB45862}">
      <dgm:prSet/>
      <dgm:spPr/>
      <dgm:t>
        <a:bodyPr/>
        <a:lstStyle/>
        <a:p>
          <a:endParaRPr lang="en-US"/>
        </a:p>
      </dgm:t>
    </dgm:pt>
    <dgm:pt modelId="{7FB6022C-4D6F-7E40-9779-CE927AC2D75B}" type="sibTrans" cxnId="{B1170D27-DFAD-1B44-BDCD-40CD2AB45862}">
      <dgm:prSet/>
      <dgm:spPr/>
      <dgm:t>
        <a:bodyPr/>
        <a:lstStyle/>
        <a:p>
          <a:endParaRPr lang="en-US"/>
        </a:p>
      </dgm:t>
    </dgm:pt>
    <dgm:pt modelId="{B77DC0B7-BC88-6048-B600-6D47D6FA720F}">
      <dgm:prSet custT="1"/>
      <dgm:spPr/>
      <dgm:t>
        <a:bodyPr/>
        <a:lstStyle/>
        <a:p>
          <a:pPr rtl="0"/>
          <a:r>
            <a:rPr lang="en-US" sz="1800" b="1" dirty="0" smtClean="0"/>
            <a:t>Yep.</a:t>
          </a:r>
          <a:endParaRPr lang="en-US" sz="1800" dirty="0"/>
        </a:p>
      </dgm:t>
    </dgm:pt>
    <dgm:pt modelId="{8E5D9DDA-9032-8A4F-8FC9-C98BE40608E3}" type="parTrans" cxnId="{7597C57A-DD8A-2443-A633-CD50F9CDC982}">
      <dgm:prSet/>
      <dgm:spPr/>
      <dgm:t>
        <a:bodyPr/>
        <a:lstStyle/>
        <a:p>
          <a:endParaRPr lang="en-US"/>
        </a:p>
      </dgm:t>
    </dgm:pt>
    <dgm:pt modelId="{181D8722-D6DD-274C-B6D7-CD09D484779B}" type="sibTrans" cxnId="{7597C57A-DD8A-2443-A633-CD50F9CDC982}">
      <dgm:prSet/>
      <dgm:spPr/>
      <dgm:t>
        <a:bodyPr/>
        <a:lstStyle/>
        <a:p>
          <a:endParaRPr lang="en-US"/>
        </a:p>
      </dgm:t>
    </dgm:pt>
    <dgm:pt modelId="{E3D44B67-133B-5842-B116-4133E6B9F3EA}">
      <dgm:prSet custT="1"/>
      <dgm:spPr/>
      <dgm:t>
        <a:bodyPr/>
        <a:lstStyle/>
        <a:p>
          <a:pPr rtl="0"/>
          <a:r>
            <a:rPr lang="en-US" sz="1800" b="1" dirty="0" smtClean="0"/>
            <a:t>Can we make that </a:t>
          </a:r>
          <a:r>
            <a:rPr lang="en-US" sz="1800" b="1" u="sng" dirty="0" smtClean="0"/>
            <a:t>official?</a:t>
          </a:r>
          <a:r>
            <a:rPr lang="en-US" sz="1800" b="1" dirty="0" smtClean="0"/>
            <a:t>  </a:t>
          </a:r>
          <a:endParaRPr lang="en-US" sz="1800" dirty="0"/>
        </a:p>
      </dgm:t>
    </dgm:pt>
    <dgm:pt modelId="{84F7D05F-41F2-274B-A294-C4F3AA1BF409}" type="parTrans" cxnId="{FF90B27D-49BF-E248-A0F3-399D1D09D996}">
      <dgm:prSet/>
      <dgm:spPr/>
      <dgm:t>
        <a:bodyPr/>
        <a:lstStyle/>
        <a:p>
          <a:endParaRPr lang="en-US"/>
        </a:p>
      </dgm:t>
    </dgm:pt>
    <dgm:pt modelId="{46B7A552-8845-9244-8ED2-98DC2225B13C}" type="sibTrans" cxnId="{FF90B27D-49BF-E248-A0F3-399D1D09D996}">
      <dgm:prSet/>
      <dgm:spPr/>
      <dgm:t>
        <a:bodyPr/>
        <a:lstStyle/>
        <a:p>
          <a:endParaRPr lang="en-US"/>
        </a:p>
      </dgm:t>
    </dgm:pt>
    <dgm:pt modelId="{EB8444D6-ED3E-104D-B4F0-E12E9DC04182}">
      <dgm:prSet custT="1"/>
      <dgm:spPr/>
      <dgm:t>
        <a:bodyPr/>
        <a:lstStyle/>
        <a:p>
          <a:pPr rtl="0"/>
          <a:r>
            <a:rPr lang="en-GB" sz="1800" b="1" dirty="0" smtClean="0"/>
            <a:t>Of course!</a:t>
          </a:r>
          <a:endParaRPr lang="en-GB" sz="1800" b="1" dirty="0"/>
        </a:p>
      </dgm:t>
    </dgm:pt>
    <dgm:pt modelId="{6971DB88-2799-EC45-96D1-824AB22DD15D}" type="parTrans" cxnId="{711B2EAA-1242-814B-9700-0E9FB38423EA}">
      <dgm:prSet/>
      <dgm:spPr/>
      <dgm:t>
        <a:bodyPr/>
        <a:lstStyle/>
        <a:p>
          <a:endParaRPr lang="en-US"/>
        </a:p>
      </dgm:t>
    </dgm:pt>
    <dgm:pt modelId="{E924221C-E580-7C4B-8707-95BDCB6B907C}" type="sibTrans" cxnId="{711B2EAA-1242-814B-9700-0E9FB38423EA}">
      <dgm:prSet/>
      <dgm:spPr/>
      <dgm:t>
        <a:bodyPr/>
        <a:lstStyle/>
        <a:p>
          <a:endParaRPr lang="en-US"/>
        </a:p>
      </dgm:t>
    </dgm:pt>
    <dgm:pt modelId="{E9A5FC12-3371-AD4F-8F41-B2951E207D25}">
      <dgm:prSet custT="1"/>
      <dgm:spPr/>
      <dgm:t>
        <a:bodyPr/>
        <a:lstStyle/>
        <a:p>
          <a:pPr rtl="0"/>
          <a:endParaRPr lang="en-GB" sz="1400" b="1" dirty="0"/>
        </a:p>
      </dgm:t>
    </dgm:pt>
    <dgm:pt modelId="{4B33029B-7CDD-AE43-88D4-DD418D584345}" type="parTrans" cxnId="{51C9E5EE-6EAD-7544-9A5D-DF95D4262381}">
      <dgm:prSet/>
      <dgm:spPr/>
      <dgm:t>
        <a:bodyPr/>
        <a:lstStyle/>
        <a:p>
          <a:endParaRPr lang="en-US"/>
        </a:p>
      </dgm:t>
    </dgm:pt>
    <dgm:pt modelId="{9B7B6265-3971-774D-B99D-63C7442BF939}" type="sibTrans" cxnId="{51C9E5EE-6EAD-7544-9A5D-DF95D4262381}">
      <dgm:prSet/>
      <dgm:spPr/>
      <dgm:t>
        <a:bodyPr/>
        <a:lstStyle/>
        <a:p>
          <a:endParaRPr lang="en-US"/>
        </a:p>
      </dgm:t>
    </dgm:pt>
    <dgm:pt modelId="{3A0DBA6C-D00F-234F-9B19-789D28725426}">
      <dgm:prSet custT="1"/>
      <dgm:spPr/>
      <dgm:t>
        <a:bodyPr/>
        <a:lstStyle/>
        <a:p>
          <a:pPr rtl="0"/>
          <a:r>
            <a:rPr lang="en-US" sz="1800" dirty="0" smtClean="0"/>
            <a:t>That’s what I asked for!</a:t>
          </a:r>
          <a:endParaRPr lang="en-US" sz="1800" dirty="0"/>
        </a:p>
      </dgm:t>
    </dgm:pt>
    <dgm:pt modelId="{30A2D40F-BB8A-F74C-96BA-B53ACAE26D5D}" type="parTrans" cxnId="{3AA399C3-8DBF-5142-8C02-124C50F3DAD6}">
      <dgm:prSet/>
      <dgm:spPr/>
      <dgm:t>
        <a:bodyPr/>
        <a:lstStyle/>
        <a:p>
          <a:endParaRPr lang="en-US"/>
        </a:p>
      </dgm:t>
    </dgm:pt>
    <dgm:pt modelId="{A941CC5E-3039-D641-9370-3A4E179F7C21}" type="sibTrans" cxnId="{3AA399C3-8DBF-5142-8C02-124C50F3DAD6}">
      <dgm:prSet/>
      <dgm:spPr/>
      <dgm:t>
        <a:bodyPr/>
        <a:lstStyle/>
        <a:p>
          <a:endParaRPr lang="en-US"/>
        </a:p>
      </dgm:t>
    </dgm:pt>
    <dgm:pt modelId="{0A204968-6764-8C41-A741-A6CA89F44172}" type="pres">
      <dgm:prSet presAssocID="{F87ABF98-88AC-3144-B24E-74EC852E682C}" presName="Name0" presStyleCnt="0">
        <dgm:presLayoutVars>
          <dgm:dir/>
          <dgm:animLvl val="lvl"/>
          <dgm:resizeHandles val="exact"/>
        </dgm:presLayoutVars>
      </dgm:prSet>
      <dgm:spPr/>
      <dgm:t>
        <a:bodyPr/>
        <a:lstStyle/>
        <a:p>
          <a:endParaRPr lang="en-US"/>
        </a:p>
      </dgm:t>
    </dgm:pt>
    <dgm:pt modelId="{F813AEAF-3754-C642-9DAF-F0AD53AA8169}" type="pres">
      <dgm:prSet presAssocID="{18FFDF6C-AAF3-CA47-A08D-67C43B742371}" presName="Name8" presStyleCnt="0"/>
      <dgm:spPr/>
    </dgm:pt>
    <dgm:pt modelId="{B0D49E4A-FEC6-2040-AD5E-185E5724E629}" type="pres">
      <dgm:prSet presAssocID="{18FFDF6C-AAF3-CA47-A08D-67C43B742371}" presName="acctBkgd" presStyleLbl="alignAcc1" presStyleIdx="0" presStyleCnt="5"/>
      <dgm:spPr/>
      <dgm:t>
        <a:bodyPr/>
        <a:lstStyle/>
        <a:p>
          <a:endParaRPr lang="en-US"/>
        </a:p>
      </dgm:t>
    </dgm:pt>
    <dgm:pt modelId="{23A6D96B-2AD0-B642-83B6-FB52CAC6FC24}" type="pres">
      <dgm:prSet presAssocID="{18FFDF6C-AAF3-CA47-A08D-67C43B742371}" presName="acctTx" presStyleLbl="alignAcc1" presStyleIdx="0" presStyleCnt="5">
        <dgm:presLayoutVars>
          <dgm:bulletEnabled val="1"/>
        </dgm:presLayoutVars>
      </dgm:prSet>
      <dgm:spPr/>
      <dgm:t>
        <a:bodyPr/>
        <a:lstStyle/>
        <a:p>
          <a:endParaRPr lang="en-US"/>
        </a:p>
      </dgm:t>
    </dgm:pt>
    <dgm:pt modelId="{6F15A848-5C52-1E42-A821-D692CD80CB04}" type="pres">
      <dgm:prSet presAssocID="{18FFDF6C-AAF3-CA47-A08D-67C43B742371}" presName="level" presStyleLbl="node1" presStyleIdx="0" presStyleCnt="6">
        <dgm:presLayoutVars>
          <dgm:chMax val="1"/>
          <dgm:bulletEnabled val="1"/>
        </dgm:presLayoutVars>
      </dgm:prSet>
      <dgm:spPr/>
      <dgm:t>
        <a:bodyPr/>
        <a:lstStyle/>
        <a:p>
          <a:endParaRPr lang="en-US"/>
        </a:p>
      </dgm:t>
    </dgm:pt>
    <dgm:pt modelId="{87935931-135F-CA42-B7AC-574B19CF0347}" type="pres">
      <dgm:prSet presAssocID="{18FFDF6C-AAF3-CA47-A08D-67C43B742371}" presName="levelTx" presStyleLbl="revTx" presStyleIdx="0" presStyleCnt="0">
        <dgm:presLayoutVars>
          <dgm:chMax val="1"/>
          <dgm:bulletEnabled val="1"/>
        </dgm:presLayoutVars>
      </dgm:prSet>
      <dgm:spPr/>
      <dgm:t>
        <a:bodyPr/>
        <a:lstStyle/>
        <a:p>
          <a:endParaRPr lang="en-US"/>
        </a:p>
      </dgm:t>
    </dgm:pt>
    <dgm:pt modelId="{CEC583CA-6FB8-194B-BE12-9E372F7B7365}" type="pres">
      <dgm:prSet presAssocID="{CA3AC899-9166-C044-B6A7-7C6F9D3DEDE4}" presName="Name8" presStyleCnt="0"/>
      <dgm:spPr/>
    </dgm:pt>
    <dgm:pt modelId="{AD0FC5C5-4F99-F240-821C-97CE4371F9FF}" type="pres">
      <dgm:prSet presAssocID="{CA3AC899-9166-C044-B6A7-7C6F9D3DEDE4}" presName="acctBkgd" presStyleLbl="alignAcc1" presStyleIdx="1" presStyleCnt="5"/>
      <dgm:spPr/>
      <dgm:t>
        <a:bodyPr/>
        <a:lstStyle/>
        <a:p>
          <a:endParaRPr lang="en-US"/>
        </a:p>
      </dgm:t>
    </dgm:pt>
    <dgm:pt modelId="{5B7A06E9-7C27-0245-8481-F1C8EA5A24D1}" type="pres">
      <dgm:prSet presAssocID="{CA3AC899-9166-C044-B6A7-7C6F9D3DEDE4}" presName="acctTx" presStyleLbl="alignAcc1" presStyleIdx="1" presStyleCnt="5">
        <dgm:presLayoutVars>
          <dgm:bulletEnabled val="1"/>
        </dgm:presLayoutVars>
      </dgm:prSet>
      <dgm:spPr/>
      <dgm:t>
        <a:bodyPr/>
        <a:lstStyle/>
        <a:p>
          <a:endParaRPr lang="en-US"/>
        </a:p>
      </dgm:t>
    </dgm:pt>
    <dgm:pt modelId="{FA0647C4-7835-E34D-A917-D18796E8E36F}" type="pres">
      <dgm:prSet presAssocID="{CA3AC899-9166-C044-B6A7-7C6F9D3DEDE4}" presName="level" presStyleLbl="node1" presStyleIdx="1" presStyleCnt="6">
        <dgm:presLayoutVars>
          <dgm:chMax val="1"/>
          <dgm:bulletEnabled val="1"/>
        </dgm:presLayoutVars>
      </dgm:prSet>
      <dgm:spPr/>
      <dgm:t>
        <a:bodyPr/>
        <a:lstStyle/>
        <a:p>
          <a:endParaRPr lang="en-US"/>
        </a:p>
      </dgm:t>
    </dgm:pt>
    <dgm:pt modelId="{947D85EA-2CA0-6D43-8229-3BF23787CD7A}" type="pres">
      <dgm:prSet presAssocID="{CA3AC899-9166-C044-B6A7-7C6F9D3DEDE4}" presName="levelTx" presStyleLbl="revTx" presStyleIdx="0" presStyleCnt="0">
        <dgm:presLayoutVars>
          <dgm:chMax val="1"/>
          <dgm:bulletEnabled val="1"/>
        </dgm:presLayoutVars>
      </dgm:prSet>
      <dgm:spPr/>
      <dgm:t>
        <a:bodyPr/>
        <a:lstStyle/>
        <a:p>
          <a:endParaRPr lang="en-US"/>
        </a:p>
      </dgm:t>
    </dgm:pt>
    <dgm:pt modelId="{0D68C656-2C5B-974B-B8C2-7F61FD5F8034}" type="pres">
      <dgm:prSet presAssocID="{D531A49F-A7C5-BB4D-9638-71896CB0D7BD}" presName="Name8" presStyleCnt="0"/>
      <dgm:spPr/>
    </dgm:pt>
    <dgm:pt modelId="{00CD1E4E-3DE5-8640-9D48-F9675D613072}" type="pres">
      <dgm:prSet presAssocID="{D531A49F-A7C5-BB4D-9638-71896CB0D7BD}" presName="acctBkgd" presStyleLbl="alignAcc1" presStyleIdx="2" presStyleCnt="5"/>
      <dgm:spPr/>
      <dgm:t>
        <a:bodyPr/>
        <a:lstStyle/>
        <a:p>
          <a:endParaRPr lang="en-US"/>
        </a:p>
      </dgm:t>
    </dgm:pt>
    <dgm:pt modelId="{B0448ED7-6568-E045-AEA3-5DBC83F12460}" type="pres">
      <dgm:prSet presAssocID="{D531A49F-A7C5-BB4D-9638-71896CB0D7BD}" presName="acctTx" presStyleLbl="alignAcc1" presStyleIdx="2" presStyleCnt="5">
        <dgm:presLayoutVars>
          <dgm:bulletEnabled val="1"/>
        </dgm:presLayoutVars>
      </dgm:prSet>
      <dgm:spPr/>
      <dgm:t>
        <a:bodyPr/>
        <a:lstStyle/>
        <a:p>
          <a:endParaRPr lang="en-US"/>
        </a:p>
      </dgm:t>
    </dgm:pt>
    <dgm:pt modelId="{1941F3E1-571D-C046-B55C-5F8E11E1808A}" type="pres">
      <dgm:prSet presAssocID="{D531A49F-A7C5-BB4D-9638-71896CB0D7BD}" presName="level" presStyleLbl="node1" presStyleIdx="2" presStyleCnt="6">
        <dgm:presLayoutVars>
          <dgm:chMax val="1"/>
          <dgm:bulletEnabled val="1"/>
        </dgm:presLayoutVars>
      </dgm:prSet>
      <dgm:spPr/>
      <dgm:t>
        <a:bodyPr/>
        <a:lstStyle/>
        <a:p>
          <a:endParaRPr lang="en-US"/>
        </a:p>
      </dgm:t>
    </dgm:pt>
    <dgm:pt modelId="{B9EAC6BD-3807-2E47-A3F7-5ABF914FCEE3}" type="pres">
      <dgm:prSet presAssocID="{D531A49F-A7C5-BB4D-9638-71896CB0D7BD}" presName="levelTx" presStyleLbl="revTx" presStyleIdx="0" presStyleCnt="0">
        <dgm:presLayoutVars>
          <dgm:chMax val="1"/>
          <dgm:bulletEnabled val="1"/>
        </dgm:presLayoutVars>
      </dgm:prSet>
      <dgm:spPr/>
      <dgm:t>
        <a:bodyPr/>
        <a:lstStyle/>
        <a:p>
          <a:endParaRPr lang="en-US"/>
        </a:p>
      </dgm:t>
    </dgm:pt>
    <dgm:pt modelId="{DC218FFA-B94A-DE4E-9DC9-F2587670FD4F}" type="pres">
      <dgm:prSet presAssocID="{23B68886-93FF-F949-B3E5-8FB9A0E2699C}" presName="Name8" presStyleCnt="0"/>
      <dgm:spPr/>
    </dgm:pt>
    <dgm:pt modelId="{72122DDD-F0D5-1E43-85B9-9AB64EFE63FC}" type="pres">
      <dgm:prSet presAssocID="{23B68886-93FF-F949-B3E5-8FB9A0E2699C}" presName="acctBkgd" presStyleLbl="alignAcc1" presStyleIdx="3" presStyleCnt="5"/>
      <dgm:spPr/>
      <dgm:t>
        <a:bodyPr/>
        <a:lstStyle/>
        <a:p>
          <a:endParaRPr lang="en-US"/>
        </a:p>
      </dgm:t>
    </dgm:pt>
    <dgm:pt modelId="{A7FD8EAF-8216-EF4A-81D5-4FDB3546601E}" type="pres">
      <dgm:prSet presAssocID="{23B68886-93FF-F949-B3E5-8FB9A0E2699C}" presName="acctTx" presStyleLbl="alignAcc1" presStyleIdx="3" presStyleCnt="5">
        <dgm:presLayoutVars>
          <dgm:bulletEnabled val="1"/>
        </dgm:presLayoutVars>
      </dgm:prSet>
      <dgm:spPr/>
      <dgm:t>
        <a:bodyPr/>
        <a:lstStyle/>
        <a:p>
          <a:endParaRPr lang="en-US"/>
        </a:p>
      </dgm:t>
    </dgm:pt>
    <dgm:pt modelId="{337DDDBB-A66B-9040-B87D-A98FE2CFCBE4}" type="pres">
      <dgm:prSet presAssocID="{23B68886-93FF-F949-B3E5-8FB9A0E2699C}" presName="level" presStyleLbl="node1" presStyleIdx="3" presStyleCnt="6">
        <dgm:presLayoutVars>
          <dgm:chMax val="1"/>
          <dgm:bulletEnabled val="1"/>
        </dgm:presLayoutVars>
      </dgm:prSet>
      <dgm:spPr/>
      <dgm:t>
        <a:bodyPr/>
        <a:lstStyle/>
        <a:p>
          <a:endParaRPr lang="en-US"/>
        </a:p>
      </dgm:t>
    </dgm:pt>
    <dgm:pt modelId="{F1472EDD-CF7E-184E-9624-2ABF9E165AF6}" type="pres">
      <dgm:prSet presAssocID="{23B68886-93FF-F949-B3E5-8FB9A0E2699C}" presName="levelTx" presStyleLbl="revTx" presStyleIdx="0" presStyleCnt="0">
        <dgm:presLayoutVars>
          <dgm:chMax val="1"/>
          <dgm:bulletEnabled val="1"/>
        </dgm:presLayoutVars>
      </dgm:prSet>
      <dgm:spPr/>
      <dgm:t>
        <a:bodyPr/>
        <a:lstStyle/>
        <a:p>
          <a:endParaRPr lang="en-US"/>
        </a:p>
      </dgm:t>
    </dgm:pt>
    <dgm:pt modelId="{F9C95A78-84F2-4B41-883F-31485985205F}" type="pres">
      <dgm:prSet presAssocID="{E3D44B67-133B-5842-B116-4133E6B9F3EA}" presName="Name8" presStyleCnt="0"/>
      <dgm:spPr/>
    </dgm:pt>
    <dgm:pt modelId="{4702E1E3-7A26-0042-AB31-2925A940E383}" type="pres">
      <dgm:prSet presAssocID="{E3D44B67-133B-5842-B116-4133E6B9F3EA}" presName="acctBkgd" presStyleLbl="alignAcc1" presStyleIdx="4" presStyleCnt="5"/>
      <dgm:spPr/>
      <dgm:t>
        <a:bodyPr/>
        <a:lstStyle/>
        <a:p>
          <a:endParaRPr lang="en-US"/>
        </a:p>
      </dgm:t>
    </dgm:pt>
    <dgm:pt modelId="{D3377CAF-1A62-4C48-8DE9-5A41062797C0}" type="pres">
      <dgm:prSet presAssocID="{E3D44B67-133B-5842-B116-4133E6B9F3EA}" presName="acctTx" presStyleLbl="alignAcc1" presStyleIdx="4" presStyleCnt="5">
        <dgm:presLayoutVars>
          <dgm:bulletEnabled val="1"/>
        </dgm:presLayoutVars>
      </dgm:prSet>
      <dgm:spPr/>
      <dgm:t>
        <a:bodyPr/>
        <a:lstStyle/>
        <a:p>
          <a:endParaRPr lang="en-US"/>
        </a:p>
      </dgm:t>
    </dgm:pt>
    <dgm:pt modelId="{40D1AB2D-C97A-944F-A3B8-557D05AA3718}" type="pres">
      <dgm:prSet presAssocID="{E3D44B67-133B-5842-B116-4133E6B9F3EA}" presName="level" presStyleLbl="node1" presStyleIdx="4" presStyleCnt="6">
        <dgm:presLayoutVars>
          <dgm:chMax val="1"/>
          <dgm:bulletEnabled val="1"/>
        </dgm:presLayoutVars>
      </dgm:prSet>
      <dgm:spPr/>
      <dgm:t>
        <a:bodyPr/>
        <a:lstStyle/>
        <a:p>
          <a:endParaRPr lang="en-US"/>
        </a:p>
      </dgm:t>
    </dgm:pt>
    <dgm:pt modelId="{97BEAE40-BBBA-B141-A20C-9EF004027436}" type="pres">
      <dgm:prSet presAssocID="{E3D44B67-133B-5842-B116-4133E6B9F3EA}" presName="levelTx" presStyleLbl="revTx" presStyleIdx="0" presStyleCnt="0">
        <dgm:presLayoutVars>
          <dgm:chMax val="1"/>
          <dgm:bulletEnabled val="1"/>
        </dgm:presLayoutVars>
      </dgm:prSet>
      <dgm:spPr/>
      <dgm:t>
        <a:bodyPr/>
        <a:lstStyle/>
        <a:p>
          <a:endParaRPr lang="en-US"/>
        </a:p>
      </dgm:t>
    </dgm:pt>
    <dgm:pt modelId="{AC1C2438-B240-4A45-A7FD-53AF3A6F525E}" type="pres">
      <dgm:prSet presAssocID="{E9A5FC12-3371-AD4F-8F41-B2951E207D25}" presName="Name8" presStyleCnt="0"/>
      <dgm:spPr/>
    </dgm:pt>
    <dgm:pt modelId="{2CA5F1FB-1F68-5141-BD91-82394897E803}" type="pres">
      <dgm:prSet presAssocID="{E9A5FC12-3371-AD4F-8F41-B2951E207D25}" presName="level" presStyleLbl="node1" presStyleIdx="5" presStyleCnt="6">
        <dgm:presLayoutVars>
          <dgm:chMax val="1"/>
          <dgm:bulletEnabled val="1"/>
        </dgm:presLayoutVars>
      </dgm:prSet>
      <dgm:spPr/>
      <dgm:t>
        <a:bodyPr/>
        <a:lstStyle/>
        <a:p>
          <a:endParaRPr lang="en-US"/>
        </a:p>
      </dgm:t>
    </dgm:pt>
    <dgm:pt modelId="{1E3D6EE0-BD65-D54E-8FA5-A709D968ED29}" type="pres">
      <dgm:prSet presAssocID="{E9A5FC12-3371-AD4F-8F41-B2951E207D25}" presName="levelTx" presStyleLbl="revTx" presStyleIdx="0" presStyleCnt="0">
        <dgm:presLayoutVars>
          <dgm:chMax val="1"/>
          <dgm:bulletEnabled val="1"/>
        </dgm:presLayoutVars>
      </dgm:prSet>
      <dgm:spPr/>
      <dgm:t>
        <a:bodyPr/>
        <a:lstStyle/>
        <a:p>
          <a:endParaRPr lang="en-US"/>
        </a:p>
      </dgm:t>
    </dgm:pt>
  </dgm:ptLst>
  <dgm:cxnLst>
    <dgm:cxn modelId="{C5B8FD21-7AC1-D74C-90CB-D89228B6BE9B}" type="presOf" srcId="{23B68886-93FF-F949-B3E5-8FB9A0E2699C}" destId="{F1472EDD-CF7E-184E-9624-2ABF9E165AF6}" srcOrd="1" destOrd="0" presId="urn:microsoft.com/office/officeart/2005/8/layout/pyramid3"/>
    <dgm:cxn modelId="{E9C06738-CF8A-4743-9676-AEA65CD7C5CC}" type="presOf" srcId="{F87ABF98-88AC-3144-B24E-74EC852E682C}" destId="{0A204968-6764-8C41-A741-A6CA89F44172}" srcOrd="0" destOrd="0" presId="urn:microsoft.com/office/officeart/2005/8/layout/pyramid3"/>
    <dgm:cxn modelId="{D7B3D06E-B576-BB42-87BF-7D130FA617E7}" type="presOf" srcId="{23B68886-93FF-F949-B3E5-8FB9A0E2699C}" destId="{337DDDBB-A66B-9040-B87D-A98FE2CFCBE4}" srcOrd="0" destOrd="0" presId="urn:microsoft.com/office/officeart/2005/8/layout/pyramid3"/>
    <dgm:cxn modelId="{422BCDA9-70DA-2849-9EFF-55434F249147}" srcId="{F87ABF98-88AC-3144-B24E-74EC852E682C}" destId="{18FFDF6C-AAF3-CA47-A08D-67C43B742371}" srcOrd="0" destOrd="0" parTransId="{50027385-4B53-854D-9BBA-2265BB6D792D}" sibTransId="{5C25595B-9641-F346-9B0B-B8909F2DA939}"/>
    <dgm:cxn modelId="{5C484A17-F37E-9447-B98C-5F1895BA9A90}" type="presOf" srcId="{58A58BC8-74DA-B14A-BA74-FC87BFC66AF1}" destId="{5B7A06E9-7C27-0245-8481-F1C8EA5A24D1}" srcOrd="1" destOrd="0" presId="urn:microsoft.com/office/officeart/2005/8/layout/pyramid3"/>
    <dgm:cxn modelId="{47417881-8E5A-F341-B10E-FB24DF2AFF5E}" type="presOf" srcId="{3A0DBA6C-D00F-234F-9B19-789D28725426}" destId="{B0D49E4A-FEC6-2040-AD5E-185E5724E629}" srcOrd="0" destOrd="0" presId="urn:microsoft.com/office/officeart/2005/8/layout/pyramid3"/>
    <dgm:cxn modelId="{51C9E5EE-6EAD-7544-9A5D-DF95D4262381}" srcId="{F87ABF98-88AC-3144-B24E-74EC852E682C}" destId="{E9A5FC12-3371-AD4F-8F41-B2951E207D25}" srcOrd="5" destOrd="0" parTransId="{4B33029B-7CDD-AE43-88D4-DD418D584345}" sibTransId="{9B7B6265-3971-774D-B99D-63C7442BF939}"/>
    <dgm:cxn modelId="{AF0DA8CD-BAF6-7E48-8D29-0C915C4A15E0}" type="presOf" srcId="{E9A5FC12-3371-AD4F-8F41-B2951E207D25}" destId="{2CA5F1FB-1F68-5141-BD91-82394897E803}" srcOrd="0" destOrd="0" presId="urn:microsoft.com/office/officeart/2005/8/layout/pyramid3"/>
    <dgm:cxn modelId="{269AE62C-6F94-F24A-A741-E15ACD986C44}" srcId="{F87ABF98-88AC-3144-B24E-74EC852E682C}" destId="{D531A49F-A7C5-BB4D-9638-71896CB0D7BD}" srcOrd="2" destOrd="0" parTransId="{7813D93F-EAB5-0441-8342-84F3ED9DC4BC}" sibTransId="{93DC1670-5AC5-614B-988E-2F5491D6BB6F}"/>
    <dgm:cxn modelId="{09E1177C-467B-3F4E-B458-3E8637CB7750}" type="presOf" srcId="{18FFDF6C-AAF3-CA47-A08D-67C43B742371}" destId="{87935931-135F-CA42-B7AC-574B19CF0347}" srcOrd="1" destOrd="0" presId="urn:microsoft.com/office/officeart/2005/8/layout/pyramid3"/>
    <dgm:cxn modelId="{E9F958C8-86AB-1242-A057-170501297BE9}" type="presOf" srcId="{CA3AC899-9166-C044-B6A7-7C6F9D3DEDE4}" destId="{FA0647C4-7835-E34D-A917-D18796E8E36F}" srcOrd="0" destOrd="0" presId="urn:microsoft.com/office/officeart/2005/8/layout/pyramid3"/>
    <dgm:cxn modelId="{711B2EAA-1242-814B-9700-0E9FB38423EA}" srcId="{E3D44B67-133B-5842-B116-4133E6B9F3EA}" destId="{EB8444D6-ED3E-104D-B4F0-E12E9DC04182}" srcOrd="0" destOrd="0" parTransId="{6971DB88-2799-EC45-96D1-824AB22DD15D}" sibTransId="{E924221C-E580-7C4B-8707-95BDCB6B907C}"/>
    <dgm:cxn modelId="{CB2D07EA-FD90-D14C-810F-3EBEBC70CBE4}" type="presOf" srcId="{D1A6E288-598B-9E40-8BDB-5539C2B8A786}" destId="{00CD1E4E-3DE5-8640-9D48-F9675D613072}" srcOrd="0" destOrd="0" presId="urn:microsoft.com/office/officeart/2005/8/layout/pyramid3"/>
    <dgm:cxn modelId="{DF06355C-B91C-9C48-94E1-69A168AF605A}" type="presOf" srcId="{E3D44B67-133B-5842-B116-4133E6B9F3EA}" destId="{97BEAE40-BBBA-B141-A20C-9EF004027436}" srcOrd="1" destOrd="0" presId="urn:microsoft.com/office/officeart/2005/8/layout/pyramid3"/>
    <dgm:cxn modelId="{240BC345-1DDF-BF4A-872D-BA581C57B5D8}" srcId="{F87ABF98-88AC-3144-B24E-74EC852E682C}" destId="{CA3AC899-9166-C044-B6A7-7C6F9D3DEDE4}" srcOrd="1" destOrd="0" parTransId="{56FDE173-DB83-964F-8ADF-C84F88AC33E5}" sibTransId="{40D496E3-BEB6-B146-A231-3FF74DA35D59}"/>
    <dgm:cxn modelId="{E9FA8D51-2320-BD4F-9C5E-A28F2D3CF309}" type="presOf" srcId="{58A58BC8-74DA-B14A-BA74-FC87BFC66AF1}" destId="{AD0FC5C5-4F99-F240-821C-97CE4371F9FF}" srcOrd="0" destOrd="0" presId="urn:microsoft.com/office/officeart/2005/8/layout/pyramid3"/>
    <dgm:cxn modelId="{B1170D27-DFAD-1B44-BDCD-40CD2AB45862}" srcId="{F87ABF98-88AC-3144-B24E-74EC852E682C}" destId="{23B68886-93FF-F949-B3E5-8FB9A0E2699C}" srcOrd="3" destOrd="0" parTransId="{64C3166F-60F8-C44D-9F75-6D8EFB472A02}" sibTransId="{7FB6022C-4D6F-7E40-9779-CE927AC2D75B}"/>
    <dgm:cxn modelId="{7D5DE5D5-14F3-284A-8607-D8E9AABA8E0C}" type="presOf" srcId="{3A0DBA6C-D00F-234F-9B19-789D28725426}" destId="{23A6D96B-2AD0-B642-83B6-FB52CAC6FC24}" srcOrd="1" destOrd="0" presId="urn:microsoft.com/office/officeart/2005/8/layout/pyramid3"/>
    <dgm:cxn modelId="{E72772C2-F53A-0F41-ADB1-E78A221158F9}" type="presOf" srcId="{B77DC0B7-BC88-6048-B600-6D47D6FA720F}" destId="{A7FD8EAF-8216-EF4A-81D5-4FDB3546601E}" srcOrd="1" destOrd="0" presId="urn:microsoft.com/office/officeart/2005/8/layout/pyramid3"/>
    <dgm:cxn modelId="{D21A3B94-34A4-1C49-8617-108E43F41585}" type="presOf" srcId="{EB8444D6-ED3E-104D-B4F0-E12E9DC04182}" destId="{4702E1E3-7A26-0042-AB31-2925A940E383}" srcOrd="0" destOrd="0" presId="urn:microsoft.com/office/officeart/2005/8/layout/pyramid3"/>
    <dgm:cxn modelId="{358D78E4-083D-9941-8BB3-612CDE85680B}" type="presOf" srcId="{D1A6E288-598B-9E40-8BDB-5539C2B8A786}" destId="{B0448ED7-6568-E045-AEA3-5DBC83F12460}" srcOrd="1" destOrd="0" presId="urn:microsoft.com/office/officeart/2005/8/layout/pyramid3"/>
    <dgm:cxn modelId="{1BD74279-80FC-0140-8692-4863B1D9C492}" srcId="{D531A49F-A7C5-BB4D-9638-71896CB0D7BD}" destId="{D1A6E288-598B-9E40-8BDB-5539C2B8A786}" srcOrd="0" destOrd="0" parTransId="{45D0DBB9-E961-8742-96CA-BE308FCE4B98}" sibTransId="{E9B4DCDC-6692-694C-AC29-659029B358EB}"/>
    <dgm:cxn modelId="{0AF6B34C-E47B-2445-B110-EA3AB704B0D0}" type="presOf" srcId="{18FFDF6C-AAF3-CA47-A08D-67C43B742371}" destId="{6F15A848-5C52-1E42-A821-D692CD80CB04}" srcOrd="0" destOrd="0" presId="urn:microsoft.com/office/officeart/2005/8/layout/pyramid3"/>
    <dgm:cxn modelId="{46679951-B55E-6441-8A20-CC53850516FF}" type="presOf" srcId="{EB8444D6-ED3E-104D-B4F0-E12E9DC04182}" destId="{D3377CAF-1A62-4C48-8DE9-5A41062797C0}" srcOrd="1" destOrd="0" presId="urn:microsoft.com/office/officeart/2005/8/layout/pyramid3"/>
    <dgm:cxn modelId="{589C9C99-7165-714B-90D5-6BE94BC82B97}" type="presOf" srcId="{D531A49F-A7C5-BB4D-9638-71896CB0D7BD}" destId="{1941F3E1-571D-C046-B55C-5F8E11E1808A}" srcOrd="0" destOrd="0" presId="urn:microsoft.com/office/officeart/2005/8/layout/pyramid3"/>
    <dgm:cxn modelId="{6347A260-2753-E34D-91AC-48A3DEAB876D}" type="presOf" srcId="{E9A5FC12-3371-AD4F-8F41-B2951E207D25}" destId="{1E3D6EE0-BD65-D54E-8FA5-A709D968ED29}" srcOrd="1" destOrd="0" presId="urn:microsoft.com/office/officeart/2005/8/layout/pyramid3"/>
    <dgm:cxn modelId="{93F3B51E-7F76-6340-85D0-4A2E43DB846B}" srcId="{CA3AC899-9166-C044-B6A7-7C6F9D3DEDE4}" destId="{58A58BC8-74DA-B14A-BA74-FC87BFC66AF1}" srcOrd="0" destOrd="0" parTransId="{7C4BF5E8-2982-7241-B91E-9D62F42D02D8}" sibTransId="{8451DA59-0A57-5E48-ACE7-CC7F72D9DAE0}"/>
    <dgm:cxn modelId="{FF90B27D-49BF-E248-A0F3-399D1D09D996}" srcId="{F87ABF98-88AC-3144-B24E-74EC852E682C}" destId="{E3D44B67-133B-5842-B116-4133E6B9F3EA}" srcOrd="4" destOrd="0" parTransId="{84F7D05F-41F2-274B-A294-C4F3AA1BF409}" sibTransId="{46B7A552-8845-9244-8ED2-98DC2225B13C}"/>
    <dgm:cxn modelId="{65088C37-09DA-A043-9CC7-416BF098689E}" type="presOf" srcId="{CA3AC899-9166-C044-B6A7-7C6F9D3DEDE4}" destId="{947D85EA-2CA0-6D43-8229-3BF23787CD7A}" srcOrd="1" destOrd="0" presId="urn:microsoft.com/office/officeart/2005/8/layout/pyramid3"/>
    <dgm:cxn modelId="{8C52ED9E-A6A6-604A-A9B7-9A9F31BF906A}" type="presOf" srcId="{E3D44B67-133B-5842-B116-4133E6B9F3EA}" destId="{40D1AB2D-C97A-944F-A3B8-557D05AA3718}" srcOrd="0" destOrd="0" presId="urn:microsoft.com/office/officeart/2005/8/layout/pyramid3"/>
    <dgm:cxn modelId="{3AA399C3-8DBF-5142-8C02-124C50F3DAD6}" srcId="{18FFDF6C-AAF3-CA47-A08D-67C43B742371}" destId="{3A0DBA6C-D00F-234F-9B19-789D28725426}" srcOrd="0" destOrd="0" parTransId="{30A2D40F-BB8A-F74C-96BA-B53ACAE26D5D}" sibTransId="{A941CC5E-3039-D641-9370-3A4E179F7C21}"/>
    <dgm:cxn modelId="{7597C57A-DD8A-2443-A633-CD50F9CDC982}" srcId="{23B68886-93FF-F949-B3E5-8FB9A0E2699C}" destId="{B77DC0B7-BC88-6048-B600-6D47D6FA720F}" srcOrd="0" destOrd="0" parTransId="{8E5D9DDA-9032-8A4F-8FC9-C98BE40608E3}" sibTransId="{181D8722-D6DD-274C-B6D7-CD09D484779B}"/>
    <dgm:cxn modelId="{36148D4B-3690-8846-93EC-EE176627AE05}" type="presOf" srcId="{D531A49F-A7C5-BB4D-9638-71896CB0D7BD}" destId="{B9EAC6BD-3807-2E47-A3F7-5ABF914FCEE3}" srcOrd="1" destOrd="0" presId="urn:microsoft.com/office/officeart/2005/8/layout/pyramid3"/>
    <dgm:cxn modelId="{0EEB0D62-5A80-5A4E-A7FA-2A03989C0CB4}" type="presOf" srcId="{B77DC0B7-BC88-6048-B600-6D47D6FA720F}" destId="{72122DDD-F0D5-1E43-85B9-9AB64EFE63FC}" srcOrd="0" destOrd="0" presId="urn:microsoft.com/office/officeart/2005/8/layout/pyramid3"/>
    <dgm:cxn modelId="{45F0301F-5E2F-7B4F-BB98-ADF9F738A6D9}" type="presParOf" srcId="{0A204968-6764-8C41-A741-A6CA89F44172}" destId="{F813AEAF-3754-C642-9DAF-F0AD53AA8169}" srcOrd="0" destOrd="0" presId="urn:microsoft.com/office/officeart/2005/8/layout/pyramid3"/>
    <dgm:cxn modelId="{CBC1CBA8-5301-0D49-8249-36BD8B7AE51D}" type="presParOf" srcId="{F813AEAF-3754-C642-9DAF-F0AD53AA8169}" destId="{B0D49E4A-FEC6-2040-AD5E-185E5724E629}" srcOrd="0" destOrd="0" presId="urn:microsoft.com/office/officeart/2005/8/layout/pyramid3"/>
    <dgm:cxn modelId="{5077A5F0-7B6A-2B45-A83A-7BD61DE3E726}" type="presParOf" srcId="{F813AEAF-3754-C642-9DAF-F0AD53AA8169}" destId="{23A6D96B-2AD0-B642-83B6-FB52CAC6FC24}" srcOrd="1" destOrd="0" presId="urn:microsoft.com/office/officeart/2005/8/layout/pyramid3"/>
    <dgm:cxn modelId="{65C715CA-944B-AE4C-A84C-D4BC5DFECA79}" type="presParOf" srcId="{F813AEAF-3754-C642-9DAF-F0AD53AA8169}" destId="{6F15A848-5C52-1E42-A821-D692CD80CB04}" srcOrd="2" destOrd="0" presId="urn:microsoft.com/office/officeart/2005/8/layout/pyramid3"/>
    <dgm:cxn modelId="{9E30ABC5-5915-9949-BBF7-445E62035E41}" type="presParOf" srcId="{F813AEAF-3754-C642-9DAF-F0AD53AA8169}" destId="{87935931-135F-CA42-B7AC-574B19CF0347}" srcOrd="3" destOrd="0" presId="urn:microsoft.com/office/officeart/2005/8/layout/pyramid3"/>
    <dgm:cxn modelId="{062DF4A7-C1AD-FE47-AE2E-941574390166}" type="presParOf" srcId="{0A204968-6764-8C41-A741-A6CA89F44172}" destId="{CEC583CA-6FB8-194B-BE12-9E372F7B7365}" srcOrd="1" destOrd="0" presId="urn:microsoft.com/office/officeart/2005/8/layout/pyramid3"/>
    <dgm:cxn modelId="{25F67E0F-6550-2645-97C3-831BCFEE45A2}" type="presParOf" srcId="{CEC583CA-6FB8-194B-BE12-9E372F7B7365}" destId="{AD0FC5C5-4F99-F240-821C-97CE4371F9FF}" srcOrd="0" destOrd="0" presId="urn:microsoft.com/office/officeart/2005/8/layout/pyramid3"/>
    <dgm:cxn modelId="{1E544D01-C89F-2C45-9896-D45732159717}" type="presParOf" srcId="{CEC583CA-6FB8-194B-BE12-9E372F7B7365}" destId="{5B7A06E9-7C27-0245-8481-F1C8EA5A24D1}" srcOrd="1" destOrd="0" presId="urn:microsoft.com/office/officeart/2005/8/layout/pyramid3"/>
    <dgm:cxn modelId="{496DA2A5-8DB9-1744-96FD-6BE193584BBC}" type="presParOf" srcId="{CEC583CA-6FB8-194B-BE12-9E372F7B7365}" destId="{FA0647C4-7835-E34D-A917-D18796E8E36F}" srcOrd="2" destOrd="0" presId="urn:microsoft.com/office/officeart/2005/8/layout/pyramid3"/>
    <dgm:cxn modelId="{589F61B3-55FF-9346-A658-E72A1664D802}" type="presParOf" srcId="{CEC583CA-6FB8-194B-BE12-9E372F7B7365}" destId="{947D85EA-2CA0-6D43-8229-3BF23787CD7A}" srcOrd="3" destOrd="0" presId="urn:microsoft.com/office/officeart/2005/8/layout/pyramid3"/>
    <dgm:cxn modelId="{C0022E42-F0C0-1C47-B3CF-10424D03B5E7}" type="presParOf" srcId="{0A204968-6764-8C41-A741-A6CA89F44172}" destId="{0D68C656-2C5B-974B-B8C2-7F61FD5F8034}" srcOrd="2" destOrd="0" presId="urn:microsoft.com/office/officeart/2005/8/layout/pyramid3"/>
    <dgm:cxn modelId="{4506F28A-8E81-A347-8150-18EC85A69F5C}" type="presParOf" srcId="{0D68C656-2C5B-974B-B8C2-7F61FD5F8034}" destId="{00CD1E4E-3DE5-8640-9D48-F9675D613072}" srcOrd="0" destOrd="0" presId="urn:microsoft.com/office/officeart/2005/8/layout/pyramid3"/>
    <dgm:cxn modelId="{CE5E163B-2441-F441-BA5D-C8EA160B403D}" type="presParOf" srcId="{0D68C656-2C5B-974B-B8C2-7F61FD5F8034}" destId="{B0448ED7-6568-E045-AEA3-5DBC83F12460}" srcOrd="1" destOrd="0" presId="urn:microsoft.com/office/officeart/2005/8/layout/pyramid3"/>
    <dgm:cxn modelId="{589972C7-DF27-244D-A4D0-81375FFA7F82}" type="presParOf" srcId="{0D68C656-2C5B-974B-B8C2-7F61FD5F8034}" destId="{1941F3E1-571D-C046-B55C-5F8E11E1808A}" srcOrd="2" destOrd="0" presId="urn:microsoft.com/office/officeart/2005/8/layout/pyramid3"/>
    <dgm:cxn modelId="{8576C603-CF2F-D64A-B5D2-C04FB76810F0}" type="presParOf" srcId="{0D68C656-2C5B-974B-B8C2-7F61FD5F8034}" destId="{B9EAC6BD-3807-2E47-A3F7-5ABF914FCEE3}" srcOrd="3" destOrd="0" presId="urn:microsoft.com/office/officeart/2005/8/layout/pyramid3"/>
    <dgm:cxn modelId="{94C6CE39-D765-7043-A3A0-EF2883BFC5D2}" type="presParOf" srcId="{0A204968-6764-8C41-A741-A6CA89F44172}" destId="{DC218FFA-B94A-DE4E-9DC9-F2587670FD4F}" srcOrd="3" destOrd="0" presId="urn:microsoft.com/office/officeart/2005/8/layout/pyramid3"/>
    <dgm:cxn modelId="{4ABAA23A-B70E-B943-9AB8-D9C23AF438D1}" type="presParOf" srcId="{DC218FFA-B94A-DE4E-9DC9-F2587670FD4F}" destId="{72122DDD-F0D5-1E43-85B9-9AB64EFE63FC}" srcOrd="0" destOrd="0" presId="urn:microsoft.com/office/officeart/2005/8/layout/pyramid3"/>
    <dgm:cxn modelId="{DA845C67-9E4F-CD4E-A100-A042F5075051}" type="presParOf" srcId="{DC218FFA-B94A-DE4E-9DC9-F2587670FD4F}" destId="{A7FD8EAF-8216-EF4A-81D5-4FDB3546601E}" srcOrd="1" destOrd="0" presId="urn:microsoft.com/office/officeart/2005/8/layout/pyramid3"/>
    <dgm:cxn modelId="{6C22D166-86EE-F441-B360-C81AEE109D55}" type="presParOf" srcId="{DC218FFA-B94A-DE4E-9DC9-F2587670FD4F}" destId="{337DDDBB-A66B-9040-B87D-A98FE2CFCBE4}" srcOrd="2" destOrd="0" presId="urn:microsoft.com/office/officeart/2005/8/layout/pyramid3"/>
    <dgm:cxn modelId="{A10A1B38-1733-6846-B341-02A1C2803956}" type="presParOf" srcId="{DC218FFA-B94A-DE4E-9DC9-F2587670FD4F}" destId="{F1472EDD-CF7E-184E-9624-2ABF9E165AF6}" srcOrd="3" destOrd="0" presId="urn:microsoft.com/office/officeart/2005/8/layout/pyramid3"/>
    <dgm:cxn modelId="{BD0E0349-191F-5040-AEB6-71DBB799B7B5}" type="presParOf" srcId="{0A204968-6764-8C41-A741-A6CA89F44172}" destId="{F9C95A78-84F2-4B41-883F-31485985205F}" srcOrd="4" destOrd="0" presId="urn:microsoft.com/office/officeart/2005/8/layout/pyramid3"/>
    <dgm:cxn modelId="{5F50C5AE-7E9F-6A43-8D1E-CFE13B625977}" type="presParOf" srcId="{F9C95A78-84F2-4B41-883F-31485985205F}" destId="{4702E1E3-7A26-0042-AB31-2925A940E383}" srcOrd="0" destOrd="0" presId="urn:microsoft.com/office/officeart/2005/8/layout/pyramid3"/>
    <dgm:cxn modelId="{8DA4CC5E-CEF3-944E-888E-1DB15BD4B962}" type="presParOf" srcId="{F9C95A78-84F2-4B41-883F-31485985205F}" destId="{D3377CAF-1A62-4C48-8DE9-5A41062797C0}" srcOrd="1" destOrd="0" presId="urn:microsoft.com/office/officeart/2005/8/layout/pyramid3"/>
    <dgm:cxn modelId="{1EB863C8-5AED-ED43-9AB1-D1F809B789AD}" type="presParOf" srcId="{F9C95A78-84F2-4B41-883F-31485985205F}" destId="{40D1AB2D-C97A-944F-A3B8-557D05AA3718}" srcOrd="2" destOrd="0" presId="urn:microsoft.com/office/officeart/2005/8/layout/pyramid3"/>
    <dgm:cxn modelId="{5DCF622C-3E0F-5241-99B6-3410644CCC58}" type="presParOf" srcId="{F9C95A78-84F2-4B41-883F-31485985205F}" destId="{97BEAE40-BBBA-B141-A20C-9EF004027436}" srcOrd="3" destOrd="0" presId="urn:microsoft.com/office/officeart/2005/8/layout/pyramid3"/>
    <dgm:cxn modelId="{ACF60D09-5881-324E-A896-7EA5069704DA}" type="presParOf" srcId="{0A204968-6764-8C41-A741-A6CA89F44172}" destId="{AC1C2438-B240-4A45-A7FD-53AF3A6F525E}" srcOrd="5" destOrd="0" presId="urn:microsoft.com/office/officeart/2005/8/layout/pyramid3"/>
    <dgm:cxn modelId="{150CAFB4-E119-D442-9D72-26515258629F}" type="presParOf" srcId="{AC1C2438-B240-4A45-A7FD-53AF3A6F525E}" destId="{2CA5F1FB-1F68-5141-BD91-82394897E803}" srcOrd="0" destOrd="0" presId="urn:microsoft.com/office/officeart/2005/8/layout/pyramid3"/>
    <dgm:cxn modelId="{6DB86BC4-E5CE-2F48-AB5B-740125ED3E17}" type="presParOf" srcId="{AC1C2438-B240-4A45-A7FD-53AF3A6F525E}" destId="{1E3D6EE0-BD65-D54E-8FA5-A709D968ED29}"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6FC6C8-0CEC-A34D-B77A-6803B82047C7}"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39D8F82D-A1AC-8340-977D-0399F671331C}">
      <dgm:prSet phldrT="[Text]"/>
      <dgm:spPr/>
      <dgm:t>
        <a:bodyPr/>
        <a:lstStyle/>
        <a:p>
          <a:r>
            <a:rPr lang="en-US" dirty="0" smtClean="0"/>
            <a:t>Value</a:t>
          </a:r>
          <a:endParaRPr lang="en-US" dirty="0"/>
        </a:p>
      </dgm:t>
    </dgm:pt>
    <dgm:pt modelId="{8A0FE864-3BB7-F949-AE3E-603F4C7F80C1}" type="parTrans" cxnId="{82F8659F-E8B5-D948-941C-5F465E510976}">
      <dgm:prSet/>
      <dgm:spPr/>
      <dgm:t>
        <a:bodyPr/>
        <a:lstStyle/>
        <a:p>
          <a:endParaRPr lang="en-US"/>
        </a:p>
      </dgm:t>
    </dgm:pt>
    <dgm:pt modelId="{B42B9A41-3195-6D4A-9090-0A9E48D9AE25}" type="sibTrans" cxnId="{82F8659F-E8B5-D948-941C-5F465E510976}">
      <dgm:prSet/>
      <dgm:spPr/>
      <dgm:t>
        <a:bodyPr/>
        <a:lstStyle/>
        <a:p>
          <a:endParaRPr lang="en-US"/>
        </a:p>
      </dgm:t>
    </dgm:pt>
    <dgm:pt modelId="{7C7F36C8-5855-FC4F-BE36-C59D2FB82E00}">
      <dgm:prSet phldrT="[Text]"/>
      <dgm:spPr/>
      <dgm:t>
        <a:bodyPr/>
        <a:lstStyle/>
        <a:p>
          <a:r>
            <a:rPr lang="en-US" dirty="0" err="1" smtClean="0"/>
            <a:t>Req</a:t>
          </a:r>
          <a:r>
            <a:rPr lang="en-US" dirty="0" smtClean="0"/>
            <a:t> 1</a:t>
          </a:r>
          <a:endParaRPr lang="en-US" dirty="0"/>
        </a:p>
      </dgm:t>
    </dgm:pt>
    <dgm:pt modelId="{98B95622-8F92-E641-91A3-F65834A292A5}" type="parTrans" cxnId="{C9B570CA-C19F-2C42-88A4-55AD9343B060}">
      <dgm:prSet/>
      <dgm:spPr/>
      <dgm:t>
        <a:bodyPr/>
        <a:lstStyle/>
        <a:p>
          <a:endParaRPr lang="en-US"/>
        </a:p>
      </dgm:t>
    </dgm:pt>
    <dgm:pt modelId="{784CD3FA-01B3-E243-B9E0-B55A9C7A75F7}" type="sibTrans" cxnId="{C9B570CA-C19F-2C42-88A4-55AD9343B060}">
      <dgm:prSet/>
      <dgm:spPr/>
      <dgm:t>
        <a:bodyPr/>
        <a:lstStyle/>
        <a:p>
          <a:endParaRPr lang="en-US"/>
        </a:p>
      </dgm:t>
    </dgm:pt>
    <dgm:pt modelId="{9C243B7A-8F29-334C-A0E7-C733B387B0EC}">
      <dgm:prSet phldrT="[Text]"/>
      <dgm:spPr/>
      <dgm:t>
        <a:bodyPr/>
        <a:lstStyle/>
        <a:p>
          <a:r>
            <a:rPr lang="en-US" dirty="0" err="1" smtClean="0"/>
            <a:t>Req</a:t>
          </a:r>
          <a:r>
            <a:rPr lang="en-US" dirty="0" smtClean="0"/>
            <a:t> 2</a:t>
          </a:r>
          <a:endParaRPr lang="en-US" dirty="0"/>
        </a:p>
      </dgm:t>
    </dgm:pt>
    <dgm:pt modelId="{DE500408-E1D8-4649-80A0-5446997DFA3F}" type="parTrans" cxnId="{1345D7B6-CC63-EF4E-863A-5EC19F1BF727}">
      <dgm:prSet/>
      <dgm:spPr/>
      <dgm:t>
        <a:bodyPr/>
        <a:lstStyle/>
        <a:p>
          <a:endParaRPr lang="en-US"/>
        </a:p>
      </dgm:t>
    </dgm:pt>
    <dgm:pt modelId="{970328E1-F311-3049-8FE1-71D84E39127B}" type="sibTrans" cxnId="{1345D7B6-CC63-EF4E-863A-5EC19F1BF727}">
      <dgm:prSet/>
      <dgm:spPr/>
      <dgm:t>
        <a:bodyPr/>
        <a:lstStyle/>
        <a:p>
          <a:endParaRPr lang="en-US"/>
        </a:p>
      </dgm:t>
    </dgm:pt>
    <dgm:pt modelId="{46CE3D34-B5C3-294D-93E5-D39CE2E87965}">
      <dgm:prSet phldrT="[Text]"/>
      <dgm:spPr/>
      <dgm:t>
        <a:bodyPr/>
        <a:lstStyle/>
        <a:p>
          <a:r>
            <a:rPr lang="en-US" dirty="0" err="1" smtClean="0"/>
            <a:t>Req</a:t>
          </a:r>
          <a:r>
            <a:rPr lang="en-US" dirty="0" smtClean="0"/>
            <a:t> 3</a:t>
          </a:r>
          <a:endParaRPr lang="en-US" dirty="0"/>
        </a:p>
      </dgm:t>
    </dgm:pt>
    <dgm:pt modelId="{DA128BF6-16A5-F24C-BAA2-84F05D7203A4}" type="parTrans" cxnId="{7D28017F-A718-7144-A761-0885BB81C820}">
      <dgm:prSet/>
      <dgm:spPr/>
      <dgm:t>
        <a:bodyPr/>
        <a:lstStyle/>
        <a:p>
          <a:endParaRPr lang="en-US"/>
        </a:p>
      </dgm:t>
    </dgm:pt>
    <dgm:pt modelId="{BFE8051C-23C9-9B45-8A49-BAF4A175F638}" type="sibTrans" cxnId="{7D28017F-A718-7144-A761-0885BB81C820}">
      <dgm:prSet/>
      <dgm:spPr/>
      <dgm:t>
        <a:bodyPr/>
        <a:lstStyle/>
        <a:p>
          <a:endParaRPr lang="en-US"/>
        </a:p>
      </dgm:t>
    </dgm:pt>
    <dgm:pt modelId="{4C086B77-EB0F-CF48-8EF4-2606E310256F}" type="pres">
      <dgm:prSet presAssocID="{246FC6C8-0CEC-A34D-B77A-6803B82047C7}" presName="cycle" presStyleCnt="0">
        <dgm:presLayoutVars>
          <dgm:chMax val="1"/>
          <dgm:dir/>
          <dgm:animLvl val="ctr"/>
          <dgm:resizeHandles val="exact"/>
        </dgm:presLayoutVars>
      </dgm:prSet>
      <dgm:spPr/>
      <dgm:t>
        <a:bodyPr/>
        <a:lstStyle/>
        <a:p>
          <a:endParaRPr lang="en-US"/>
        </a:p>
      </dgm:t>
    </dgm:pt>
    <dgm:pt modelId="{B904069E-A4EC-474A-8C6C-D087716C2299}" type="pres">
      <dgm:prSet presAssocID="{39D8F82D-A1AC-8340-977D-0399F671331C}" presName="centerShape" presStyleLbl="node0" presStyleIdx="0" presStyleCnt="1"/>
      <dgm:spPr/>
      <dgm:t>
        <a:bodyPr/>
        <a:lstStyle/>
        <a:p>
          <a:endParaRPr lang="en-US"/>
        </a:p>
      </dgm:t>
    </dgm:pt>
    <dgm:pt modelId="{93C1C3D3-6566-2C42-8B71-06C3D5609685}" type="pres">
      <dgm:prSet presAssocID="{98B95622-8F92-E641-91A3-F65834A292A5}" presName="parTrans" presStyleLbl="bgSibTrans2D1" presStyleIdx="0" presStyleCnt="3"/>
      <dgm:spPr/>
      <dgm:t>
        <a:bodyPr/>
        <a:lstStyle/>
        <a:p>
          <a:endParaRPr lang="en-US"/>
        </a:p>
      </dgm:t>
    </dgm:pt>
    <dgm:pt modelId="{E5BAF459-C7BC-6746-B61C-71196ABEBB59}" type="pres">
      <dgm:prSet presAssocID="{7C7F36C8-5855-FC4F-BE36-C59D2FB82E00}" presName="node" presStyleLbl="node1" presStyleIdx="0" presStyleCnt="3">
        <dgm:presLayoutVars>
          <dgm:bulletEnabled val="1"/>
        </dgm:presLayoutVars>
      </dgm:prSet>
      <dgm:spPr/>
      <dgm:t>
        <a:bodyPr/>
        <a:lstStyle/>
        <a:p>
          <a:endParaRPr lang="en-US"/>
        </a:p>
      </dgm:t>
    </dgm:pt>
    <dgm:pt modelId="{5CEA044B-8A58-8543-8E17-2984AD9BC018}" type="pres">
      <dgm:prSet presAssocID="{DE500408-E1D8-4649-80A0-5446997DFA3F}" presName="parTrans" presStyleLbl="bgSibTrans2D1" presStyleIdx="1" presStyleCnt="3"/>
      <dgm:spPr/>
      <dgm:t>
        <a:bodyPr/>
        <a:lstStyle/>
        <a:p>
          <a:endParaRPr lang="en-US"/>
        </a:p>
      </dgm:t>
    </dgm:pt>
    <dgm:pt modelId="{93A98786-FC42-F14C-9594-C76B1F5C6D2A}" type="pres">
      <dgm:prSet presAssocID="{9C243B7A-8F29-334C-A0E7-C733B387B0EC}" presName="node" presStyleLbl="node1" presStyleIdx="1" presStyleCnt="3">
        <dgm:presLayoutVars>
          <dgm:bulletEnabled val="1"/>
        </dgm:presLayoutVars>
      </dgm:prSet>
      <dgm:spPr/>
      <dgm:t>
        <a:bodyPr/>
        <a:lstStyle/>
        <a:p>
          <a:endParaRPr lang="en-US"/>
        </a:p>
      </dgm:t>
    </dgm:pt>
    <dgm:pt modelId="{5D9D953D-B8F3-B741-9C06-B20B5B6E1D95}" type="pres">
      <dgm:prSet presAssocID="{DA128BF6-16A5-F24C-BAA2-84F05D7203A4}" presName="parTrans" presStyleLbl="bgSibTrans2D1" presStyleIdx="2" presStyleCnt="3"/>
      <dgm:spPr/>
      <dgm:t>
        <a:bodyPr/>
        <a:lstStyle/>
        <a:p>
          <a:endParaRPr lang="en-US"/>
        </a:p>
      </dgm:t>
    </dgm:pt>
    <dgm:pt modelId="{56F9DD2A-A91B-A749-BFC5-47BAB3701F1E}" type="pres">
      <dgm:prSet presAssocID="{46CE3D34-B5C3-294D-93E5-D39CE2E87965}" presName="node" presStyleLbl="node1" presStyleIdx="2" presStyleCnt="3">
        <dgm:presLayoutVars>
          <dgm:bulletEnabled val="1"/>
        </dgm:presLayoutVars>
      </dgm:prSet>
      <dgm:spPr/>
      <dgm:t>
        <a:bodyPr/>
        <a:lstStyle/>
        <a:p>
          <a:endParaRPr lang="en-US"/>
        </a:p>
      </dgm:t>
    </dgm:pt>
  </dgm:ptLst>
  <dgm:cxnLst>
    <dgm:cxn modelId="{53B4C0A5-0723-7646-BFE4-89AE7282E0C5}" type="presOf" srcId="{246FC6C8-0CEC-A34D-B77A-6803B82047C7}" destId="{4C086B77-EB0F-CF48-8EF4-2606E310256F}" srcOrd="0" destOrd="0" presId="urn:microsoft.com/office/officeart/2005/8/layout/radial4"/>
    <dgm:cxn modelId="{C9B570CA-C19F-2C42-88A4-55AD9343B060}" srcId="{39D8F82D-A1AC-8340-977D-0399F671331C}" destId="{7C7F36C8-5855-FC4F-BE36-C59D2FB82E00}" srcOrd="0" destOrd="0" parTransId="{98B95622-8F92-E641-91A3-F65834A292A5}" sibTransId="{784CD3FA-01B3-E243-B9E0-B55A9C7A75F7}"/>
    <dgm:cxn modelId="{64CF04C1-DDD5-2341-B4DB-B9DC6DF57836}" type="presOf" srcId="{7C7F36C8-5855-FC4F-BE36-C59D2FB82E00}" destId="{E5BAF459-C7BC-6746-B61C-71196ABEBB59}" srcOrd="0" destOrd="0" presId="urn:microsoft.com/office/officeart/2005/8/layout/radial4"/>
    <dgm:cxn modelId="{87C73BE5-F377-F742-8842-90BAA58A7C6C}" type="presOf" srcId="{9C243B7A-8F29-334C-A0E7-C733B387B0EC}" destId="{93A98786-FC42-F14C-9594-C76B1F5C6D2A}" srcOrd="0" destOrd="0" presId="urn:microsoft.com/office/officeart/2005/8/layout/radial4"/>
    <dgm:cxn modelId="{6BEDD3A8-3B86-0647-A89F-BE46C8D1A642}" type="presOf" srcId="{98B95622-8F92-E641-91A3-F65834A292A5}" destId="{93C1C3D3-6566-2C42-8B71-06C3D5609685}" srcOrd="0" destOrd="0" presId="urn:microsoft.com/office/officeart/2005/8/layout/radial4"/>
    <dgm:cxn modelId="{82F8659F-E8B5-D948-941C-5F465E510976}" srcId="{246FC6C8-0CEC-A34D-B77A-6803B82047C7}" destId="{39D8F82D-A1AC-8340-977D-0399F671331C}" srcOrd="0" destOrd="0" parTransId="{8A0FE864-3BB7-F949-AE3E-603F4C7F80C1}" sibTransId="{B42B9A41-3195-6D4A-9090-0A9E48D9AE25}"/>
    <dgm:cxn modelId="{304EF615-C3B9-B04A-99A3-B93D329DF6C3}" type="presOf" srcId="{39D8F82D-A1AC-8340-977D-0399F671331C}" destId="{B904069E-A4EC-474A-8C6C-D087716C2299}" srcOrd="0" destOrd="0" presId="urn:microsoft.com/office/officeart/2005/8/layout/radial4"/>
    <dgm:cxn modelId="{82434371-9C6A-AC43-8882-07D09FA46F1B}" type="presOf" srcId="{DE500408-E1D8-4649-80A0-5446997DFA3F}" destId="{5CEA044B-8A58-8543-8E17-2984AD9BC018}" srcOrd="0" destOrd="0" presId="urn:microsoft.com/office/officeart/2005/8/layout/radial4"/>
    <dgm:cxn modelId="{A0F1CFD5-A137-7E40-A5BF-0B8139E1A8BC}" type="presOf" srcId="{46CE3D34-B5C3-294D-93E5-D39CE2E87965}" destId="{56F9DD2A-A91B-A749-BFC5-47BAB3701F1E}" srcOrd="0" destOrd="0" presId="urn:microsoft.com/office/officeart/2005/8/layout/radial4"/>
    <dgm:cxn modelId="{1345D7B6-CC63-EF4E-863A-5EC19F1BF727}" srcId="{39D8F82D-A1AC-8340-977D-0399F671331C}" destId="{9C243B7A-8F29-334C-A0E7-C733B387B0EC}" srcOrd="1" destOrd="0" parTransId="{DE500408-E1D8-4649-80A0-5446997DFA3F}" sibTransId="{970328E1-F311-3049-8FE1-71D84E39127B}"/>
    <dgm:cxn modelId="{8BA2DA71-FD44-D24C-A0E5-548FFBF28387}" type="presOf" srcId="{DA128BF6-16A5-F24C-BAA2-84F05D7203A4}" destId="{5D9D953D-B8F3-B741-9C06-B20B5B6E1D95}" srcOrd="0" destOrd="0" presId="urn:microsoft.com/office/officeart/2005/8/layout/radial4"/>
    <dgm:cxn modelId="{7D28017F-A718-7144-A761-0885BB81C820}" srcId="{39D8F82D-A1AC-8340-977D-0399F671331C}" destId="{46CE3D34-B5C3-294D-93E5-D39CE2E87965}" srcOrd="2" destOrd="0" parTransId="{DA128BF6-16A5-F24C-BAA2-84F05D7203A4}" sibTransId="{BFE8051C-23C9-9B45-8A49-BAF4A175F638}"/>
    <dgm:cxn modelId="{84548A84-38E0-BA40-BAAC-D8FC867D4631}" type="presParOf" srcId="{4C086B77-EB0F-CF48-8EF4-2606E310256F}" destId="{B904069E-A4EC-474A-8C6C-D087716C2299}" srcOrd="0" destOrd="0" presId="urn:microsoft.com/office/officeart/2005/8/layout/radial4"/>
    <dgm:cxn modelId="{EEB70A63-97EF-9F4D-8C6A-4E50D9D8EAB4}" type="presParOf" srcId="{4C086B77-EB0F-CF48-8EF4-2606E310256F}" destId="{93C1C3D3-6566-2C42-8B71-06C3D5609685}" srcOrd="1" destOrd="0" presId="urn:microsoft.com/office/officeart/2005/8/layout/radial4"/>
    <dgm:cxn modelId="{9FE7A9F5-C93C-FC49-B8D9-75F9ED9E55F0}" type="presParOf" srcId="{4C086B77-EB0F-CF48-8EF4-2606E310256F}" destId="{E5BAF459-C7BC-6746-B61C-71196ABEBB59}" srcOrd="2" destOrd="0" presId="urn:microsoft.com/office/officeart/2005/8/layout/radial4"/>
    <dgm:cxn modelId="{0BA17011-E9E5-0648-8FEE-ADB5CE4E4219}" type="presParOf" srcId="{4C086B77-EB0F-CF48-8EF4-2606E310256F}" destId="{5CEA044B-8A58-8543-8E17-2984AD9BC018}" srcOrd="3" destOrd="0" presId="urn:microsoft.com/office/officeart/2005/8/layout/radial4"/>
    <dgm:cxn modelId="{1668E79A-44B7-8048-9510-5D8FB909892C}" type="presParOf" srcId="{4C086B77-EB0F-CF48-8EF4-2606E310256F}" destId="{93A98786-FC42-F14C-9594-C76B1F5C6D2A}" srcOrd="4" destOrd="0" presId="urn:microsoft.com/office/officeart/2005/8/layout/radial4"/>
    <dgm:cxn modelId="{6E22FE9C-07FD-8641-8DD7-B4EF04F4545D}" type="presParOf" srcId="{4C086B77-EB0F-CF48-8EF4-2606E310256F}" destId="{5D9D953D-B8F3-B741-9C06-B20B5B6E1D95}" srcOrd="5" destOrd="0" presId="urn:microsoft.com/office/officeart/2005/8/layout/radial4"/>
    <dgm:cxn modelId="{5669EA97-AC06-3B4F-8796-681B2F6DF9AA}" type="presParOf" srcId="{4C086B77-EB0F-CF48-8EF4-2606E310256F}" destId="{56F9DD2A-A91B-A749-BFC5-47BAB3701F1E}"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4A6601-5742-3C4B-A240-00C9C6C5E893}" type="doc">
      <dgm:prSet loTypeId="urn:microsoft.com/office/officeart/2005/8/layout/radial4" loCatId="relationship" qsTypeId="urn:microsoft.com/office/officeart/2005/8/quickstyle/3D3" qsCatId="3D" csTypeId="urn:microsoft.com/office/officeart/2005/8/colors/accent1_2" csCatId="accent1" phldr="1"/>
      <dgm:spPr/>
      <dgm:t>
        <a:bodyPr/>
        <a:lstStyle/>
        <a:p>
          <a:endParaRPr lang="en-US"/>
        </a:p>
      </dgm:t>
    </dgm:pt>
    <dgm:pt modelId="{83CCFFCE-AEBA-FB43-B822-201B1C100F27}">
      <dgm:prSet custT="1"/>
      <dgm:spPr/>
      <dgm:t>
        <a:bodyPr/>
        <a:lstStyle/>
        <a:p>
          <a:pPr rtl="0"/>
          <a:r>
            <a:rPr lang="en-US" sz="1800" b="0" dirty="0" err="1" smtClean="0">
              <a:latin typeface="Arial Black"/>
              <a:cs typeface="Arial Black"/>
            </a:rPr>
            <a:t>Usability.Intuitive-ness</a:t>
          </a:r>
          <a:r>
            <a:rPr lang="en-US" sz="700" b="0" dirty="0" smtClean="0">
              <a:latin typeface="Arial Black"/>
              <a:cs typeface="Arial Black"/>
            </a:rPr>
            <a:t>:</a:t>
          </a:r>
          <a:endParaRPr lang="en-US" sz="700" b="0" dirty="0">
            <a:latin typeface="Arial Black"/>
            <a:cs typeface="Arial Black"/>
          </a:endParaRPr>
        </a:p>
      </dgm:t>
    </dgm:pt>
    <dgm:pt modelId="{FF351588-E54E-154D-A8E7-B80E9109C515}" type="parTrans" cxnId="{E250D0AA-B481-CA4B-BA15-E065AB4F89C4}">
      <dgm:prSet/>
      <dgm:spPr/>
      <dgm:t>
        <a:bodyPr/>
        <a:lstStyle/>
        <a:p>
          <a:endParaRPr lang="en-US"/>
        </a:p>
      </dgm:t>
    </dgm:pt>
    <dgm:pt modelId="{6C3D55FD-D50B-8A41-90F2-FDFFA8B7FD71}" type="sibTrans" cxnId="{E250D0AA-B481-CA4B-BA15-E065AB4F89C4}">
      <dgm:prSet/>
      <dgm:spPr/>
      <dgm:t>
        <a:bodyPr/>
        <a:lstStyle/>
        <a:p>
          <a:endParaRPr lang="en-US"/>
        </a:p>
      </dgm:t>
    </dgm:pt>
    <dgm:pt modelId="{E0973C29-A2D6-AF42-ADCE-881439EF98BA}">
      <dgm:prSet custT="1"/>
      <dgm:spPr/>
      <dgm:t>
        <a:bodyPr/>
        <a:lstStyle/>
        <a:p>
          <a:pPr rtl="0"/>
          <a:r>
            <a:rPr lang="en-US" sz="1400" b="0" dirty="0" smtClean="0">
              <a:solidFill>
                <a:srgbClr val="000000"/>
              </a:solidFill>
              <a:latin typeface="Arial Black"/>
              <a:cs typeface="Arial Black"/>
            </a:rPr>
            <a:t>Type</a:t>
          </a:r>
          <a:r>
            <a:rPr lang="en-US" sz="1400" b="0" dirty="0" smtClean="0">
              <a:latin typeface="Arial Black"/>
              <a:cs typeface="Arial Black"/>
            </a:rPr>
            <a:t>: Marketing Product Requirement.</a:t>
          </a:r>
          <a:endParaRPr lang="en-US" sz="1400" b="0" dirty="0">
            <a:latin typeface="Arial Black"/>
            <a:cs typeface="Arial Black"/>
          </a:endParaRPr>
        </a:p>
      </dgm:t>
    </dgm:pt>
    <dgm:pt modelId="{9FFBB89F-A2E6-DE4B-8688-D09229763EC7}" type="parTrans" cxnId="{BB3231EB-5C90-6141-AAF5-D38FC2C2CECF}">
      <dgm:prSet/>
      <dgm:spPr/>
      <dgm:t>
        <a:bodyPr/>
        <a:lstStyle/>
        <a:p>
          <a:endParaRPr lang="en-US"/>
        </a:p>
      </dgm:t>
    </dgm:pt>
    <dgm:pt modelId="{B15B9470-310F-534C-ADC9-28265D4C7A76}" type="sibTrans" cxnId="{BB3231EB-5C90-6141-AAF5-D38FC2C2CECF}">
      <dgm:prSet/>
      <dgm:spPr/>
      <dgm:t>
        <a:bodyPr/>
        <a:lstStyle/>
        <a:p>
          <a:endParaRPr lang="en-US"/>
        </a:p>
      </dgm:t>
    </dgm:pt>
    <dgm:pt modelId="{544326EB-31D2-8F45-8E9F-60C86EAA3819}">
      <dgm:prSet custT="1"/>
      <dgm:spPr/>
      <dgm:t>
        <a:bodyPr/>
        <a:lstStyle/>
        <a:p>
          <a:pPr rtl="0"/>
          <a:r>
            <a:rPr lang="en-GB" sz="1200" b="0" dirty="0" smtClean="0">
              <a:solidFill>
                <a:srgbClr val="000000"/>
              </a:solidFill>
              <a:latin typeface="Arial Black"/>
              <a:cs typeface="Arial Black"/>
            </a:rPr>
            <a:t>Stakeholders</a:t>
          </a:r>
          <a:r>
            <a:rPr lang="en-GB" sz="1200" b="0" dirty="0" smtClean="0">
              <a:latin typeface="Arial Black"/>
              <a:cs typeface="Arial Black"/>
            </a:rPr>
            <a:t>: Marketing Director, Support Manager, Training </a:t>
          </a:r>
          <a:r>
            <a:rPr lang="en-GB" sz="1200" b="0" dirty="0" err="1" smtClean="0">
              <a:latin typeface="Arial Black"/>
              <a:cs typeface="Arial Black"/>
            </a:rPr>
            <a:t>Center</a:t>
          </a:r>
          <a:endParaRPr lang="en-GB" sz="1200" b="0" dirty="0">
            <a:latin typeface="Arial Black"/>
            <a:cs typeface="Arial Black"/>
          </a:endParaRPr>
        </a:p>
      </dgm:t>
    </dgm:pt>
    <dgm:pt modelId="{0178BC62-618C-0A44-A539-43CDD3A20500}" type="parTrans" cxnId="{8CDCED66-5F0D-2041-908C-ADC73ADEF106}">
      <dgm:prSet/>
      <dgm:spPr/>
      <dgm:t>
        <a:bodyPr/>
        <a:lstStyle/>
        <a:p>
          <a:endParaRPr lang="en-US"/>
        </a:p>
      </dgm:t>
    </dgm:pt>
    <dgm:pt modelId="{EFFB306E-4BDF-7F4E-9274-79CDCB371EF7}" type="sibTrans" cxnId="{8CDCED66-5F0D-2041-908C-ADC73ADEF106}">
      <dgm:prSet/>
      <dgm:spPr/>
      <dgm:t>
        <a:bodyPr/>
        <a:lstStyle/>
        <a:p>
          <a:endParaRPr lang="en-US"/>
        </a:p>
      </dgm:t>
    </dgm:pt>
    <dgm:pt modelId="{5CD89B23-275F-764B-BFE1-B387ADE0462C}">
      <dgm:prSet custT="1"/>
      <dgm:spPr/>
      <dgm:t>
        <a:bodyPr/>
        <a:lstStyle/>
        <a:p>
          <a:pPr rtl="0"/>
          <a:r>
            <a:rPr lang="en-US" sz="1200" b="0" dirty="0" smtClean="0">
              <a:solidFill>
                <a:srgbClr val="000000"/>
              </a:solidFill>
              <a:latin typeface="Arial Black"/>
              <a:cs typeface="Arial Black"/>
            </a:rPr>
            <a:t>Impacts</a:t>
          </a:r>
          <a:r>
            <a:rPr lang="en-US" sz="1200" b="0" dirty="0" smtClean="0">
              <a:latin typeface="Arial Black"/>
              <a:cs typeface="Arial Black"/>
            </a:rPr>
            <a:t>: Product Sales, Support Costs, Training Effort, Documentation Design.</a:t>
          </a:r>
          <a:endParaRPr lang="en-US" sz="1200" b="0" dirty="0">
            <a:latin typeface="Arial Black"/>
            <a:cs typeface="Arial Black"/>
          </a:endParaRPr>
        </a:p>
      </dgm:t>
    </dgm:pt>
    <dgm:pt modelId="{204B0BFB-DE3A-DE42-BE3C-92BAFC818E18}" type="parTrans" cxnId="{D679CEA6-AC61-9F42-BE62-E4B66104E7A8}">
      <dgm:prSet/>
      <dgm:spPr/>
      <dgm:t>
        <a:bodyPr/>
        <a:lstStyle/>
        <a:p>
          <a:endParaRPr lang="en-US"/>
        </a:p>
      </dgm:t>
    </dgm:pt>
    <dgm:pt modelId="{59666586-13FA-C545-9D9A-32DF1B9BD886}" type="sibTrans" cxnId="{D679CEA6-AC61-9F42-BE62-E4B66104E7A8}">
      <dgm:prSet/>
      <dgm:spPr/>
      <dgm:t>
        <a:bodyPr/>
        <a:lstStyle/>
        <a:p>
          <a:endParaRPr lang="en-US"/>
        </a:p>
      </dgm:t>
    </dgm:pt>
    <dgm:pt modelId="{71B53794-2F70-264C-9443-88A04D777FEA}">
      <dgm:prSet custT="1"/>
      <dgm:spPr/>
      <dgm:t>
        <a:bodyPr/>
        <a:lstStyle/>
        <a:p>
          <a:pPr rtl="0"/>
          <a:r>
            <a:rPr lang="en-US" sz="1400" b="1" dirty="0" smtClean="0">
              <a:solidFill>
                <a:srgbClr val="000000"/>
              </a:solidFill>
            </a:rPr>
            <a:t>Supports</a:t>
          </a:r>
          <a:r>
            <a:rPr lang="en-US" sz="1400" b="1" dirty="0" smtClean="0"/>
            <a:t>: Corporate Quality Policy 2.3</a:t>
          </a:r>
          <a:endParaRPr lang="en-US" sz="1400" dirty="0"/>
        </a:p>
      </dgm:t>
    </dgm:pt>
    <dgm:pt modelId="{95004F30-3D03-7E4F-B556-DABCC4154784}" type="parTrans" cxnId="{D21AE185-956D-6B4A-A320-91778F235986}">
      <dgm:prSet/>
      <dgm:spPr/>
      <dgm:t>
        <a:bodyPr/>
        <a:lstStyle/>
        <a:p>
          <a:endParaRPr lang="en-US" b="0">
            <a:latin typeface="Arial Black"/>
            <a:cs typeface="Arial Black"/>
          </a:endParaRPr>
        </a:p>
      </dgm:t>
    </dgm:pt>
    <dgm:pt modelId="{B4C33343-F153-9D4D-95D6-D401D50F64EE}" type="sibTrans" cxnId="{D21AE185-956D-6B4A-A320-91778F235986}">
      <dgm:prSet/>
      <dgm:spPr/>
      <dgm:t>
        <a:bodyPr/>
        <a:lstStyle/>
        <a:p>
          <a:endParaRPr lang="en-US"/>
        </a:p>
      </dgm:t>
    </dgm:pt>
    <dgm:pt modelId="{C8C0F728-D9B0-9A4B-8B3D-DE3B03830F97}">
      <dgm:prSet/>
      <dgm:spPr/>
      <dgm:t>
        <a:bodyPr/>
        <a:lstStyle/>
        <a:p>
          <a:pPr rtl="0"/>
          <a:r>
            <a:rPr lang="en-US" b="0" dirty="0" smtClean="0">
              <a:solidFill>
                <a:srgbClr val="000000"/>
              </a:solidFill>
              <a:latin typeface="Arial Black"/>
              <a:cs typeface="Arial Black"/>
            </a:rPr>
            <a:t>Ambition</a:t>
          </a:r>
          <a:r>
            <a:rPr lang="en-US" b="0" dirty="0" smtClean="0">
              <a:latin typeface="Arial Black"/>
              <a:cs typeface="Arial Black"/>
            </a:rPr>
            <a:t>: Any potential user, any age, can immediately discover and correctly use all functions of the product, without training, help from friends, or external documentation</a:t>
          </a:r>
          <a:endParaRPr lang="en-US" b="0" dirty="0">
            <a:latin typeface="Arial Black"/>
            <a:cs typeface="Arial Black"/>
          </a:endParaRPr>
        </a:p>
      </dgm:t>
    </dgm:pt>
    <dgm:pt modelId="{715E40D9-2B74-5042-A53E-90AE268ADC3E}" type="parTrans" cxnId="{DE0860AC-D4C2-074A-90E7-C4609A03AED7}">
      <dgm:prSet/>
      <dgm:spPr/>
      <dgm:t>
        <a:bodyPr/>
        <a:lstStyle/>
        <a:p>
          <a:endParaRPr lang="en-US"/>
        </a:p>
      </dgm:t>
    </dgm:pt>
    <dgm:pt modelId="{8D1DA0CC-2629-F441-B487-F4A986BF7F30}" type="sibTrans" cxnId="{DE0860AC-D4C2-074A-90E7-C4609A03AED7}">
      <dgm:prSet/>
      <dgm:spPr/>
      <dgm:t>
        <a:bodyPr/>
        <a:lstStyle/>
        <a:p>
          <a:endParaRPr lang="en-US"/>
        </a:p>
      </dgm:t>
    </dgm:pt>
    <dgm:pt modelId="{772E42B4-211C-8345-B19E-53455EF3424E}">
      <dgm:prSet custT="1"/>
      <dgm:spPr/>
      <dgm:t>
        <a:bodyPr/>
        <a:lstStyle/>
        <a:p>
          <a:pPr rtl="0"/>
          <a:r>
            <a:rPr lang="en-US" sz="1200" b="0" dirty="0" smtClean="0">
              <a:solidFill>
                <a:srgbClr val="000000"/>
              </a:solidFill>
              <a:latin typeface="Arial Black"/>
              <a:cs typeface="Arial Black"/>
            </a:rPr>
            <a:t>Scale</a:t>
          </a:r>
          <a:r>
            <a:rPr lang="en-US" sz="1200" b="0" dirty="0" smtClean="0">
              <a:latin typeface="Arial Black"/>
              <a:cs typeface="Arial Black"/>
            </a:rPr>
            <a:t>: % chance that defined [User] can successfully complete defined [Tasks] Immediately, with no External help.</a:t>
          </a:r>
          <a:endParaRPr lang="en-US" sz="1200" b="0" dirty="0">
            <a:latin typeface="Arial Black"/>
            <a:cs typeface="Arial Black"/>
          </a:endParaRPr>
        </a:p>
      </dgm:t>
    </dgm:pt>
    <dgm:pt modelId="{BC42DA22-5448-1A41-A259-CAD1DD738277}" type="parTrans" cxnId="{FB1C73B3-6CA4-0B49-9BD6-EF3B0CDE061C}">
      <dgm:prSet/>
      <dgm:spPr/>
      <dgm:t>
        <a:bodyPr/>
        <a:lstStyle/>
        <a:p>
          <a:endParaRPr lang="en-US"/>
        </a:p>
      </dgm:t>
    </dgm:pt>
    <dgm:pt modelId="{2BB9CFA1-8912-2147-BCA1-F43389215DA4}" type="sibTrans" cxnId="{FB1C73B3-6CA4-0B49-9BD6-EF3B0CDE061C}">
      <dgm:prSet/>
      <dgm:spPr/>
      <dgm:t>
        <a:bodyPr/>
        <a:lstStyle/>
        <a:p>
          <a:endParaRPr lang="en-US"/>
        </a:p>
      </dgm:t>
    </dgm:pt>
    <dgm:pt modelId="{5CEC1AB7-0CDF-2047-AF53-DB8CF2E8C507}">
      <dgm:prSet custT="1"/>
      <dgm:spPr/>
      <dgm:t>
        <a:bodyPr/>
        <a:lstStyle/>
        <a:p>
          <a:pPr rtl="0"/>
          <a:r>
            <a:rPr lang="en-US" sz="1200" b="0" dirty="0" smtClean="0">
              <a:solidFill>
                <a:srgbClr val="000000"/>
              </a:solidFill>
              <a:latin typeface="Arial Black"/>
              <a:cs typeface="Arial Black"/>
            </a:rPr>
            <a:t>Meter </a:t>
          </a:r>
          <a:r>
            <a:rPr lang="en-US" sz="1200" b="0" dirty="0" smtClean="0">
              <a:latin typeface="Arial Black"/>
              <a:cs typeface="Arial Black"/>
            </a:rPr>
            <a:t>[Consumer Reports] tests all tasks for all defined user types, and gives public report.</a:t>
          </a:r>
          <a:endParaRPr lang="en-US" sz="1200" b="0" dirty="0">
            <a:latin typeface="Arial Black"/>
            <a:cs typeface="Arial Black"/>
          </a:endParaRPr>
        </a:p>
      </dgm:t>
    </dgm:pt>
    <dgm:pt modelId="{A4D34268-BFAB-264B-BC09-B24264E8657A}" type="parTrans" cxnId="{EA134E83-3727-1147-8792-943C7EB79A46}">
      <dgm:prSet/>
      <dgm:spPr/>
      <dgm:t>
        <a:bodyPr/>
        <a:lstStyle/>
        <a:p>
          <a:endParaRPr lang="en-US"/>
        </a:p>
      </dgm:t>
    </dgm:pt>
    <dgm:pt modelId="{1C8E15AD-6F99-B64C-9204-574C9579A510}" type="sibTrans" cxnId="{EA134E83-3727-1147-8792-943C7EB79A46}">
      <dgm:prSet/>
      <dgm:spPr/>
      <dgm:t>
        <a:bodyPr/>
        <a:lstStyle/>
        <a:p>
          <a:endParaRPr lang="en-US"/>
        </a:p>
      </dgm:t>
    </dgm:pt>
    <dgm:pt modelId="{43F51654-342E-2B49-B042-013933CAC871}">
      <dgm:prSet/>
      <dgm:spPr/>
      <dgm:t>
        <a:bodyPr/>
        <a:lstStyle/>
        <a:p>
          <a:pPr rtl="0"/>
          <a:endParaRPr lang="en-GB" b="1" dirty="0"/>
        </a:p>
      </dgm:t>
    </dgm:pt>
    <dgm:pt modelId="{CE9004C2-0986-A749-A973-A345BEAE08AE}" type="parTrans" cxnId="{9983B476-BE19-DF46-9A3C-71D8CB535EDF}">
      <dgm:prSet/>
      <dgm:spPr/>
      <dgm:t>
        <a:bodyPr/>
        <a:lstStyle/>
        <a:p>
          <a:endParaRPr lang="en-US"/>
        </a:p>
      </dgm:t>
    </dgm:pt>
    <dgm:pt modelId="{AE51B58C-AD7C-D04A-A97A-522ED2ABD467}" type="sibTrans" cxnId="{9983B476-BE19-DF46-9A3C-71D8CB535EDF}">
      <dgm:prSet/>
      <dgm:spPr/>
      <dgm:t>
        <a:bodyPr/>
        <a:lstStyle/>
        <a:p>
          <a:endParaRPr lang="en-US"/>
        </a:p>
      </dgm:t>
    </dgm:pt>
    <dgm:pt modelId="{F2A6873B-967A-2044-A21A-F1EAE492BABA}" type="pres">
      <dgm:prSet presAssocID="{B04A6601-5742-3C4B-A240-00C9C6C5E893}" presName="cycle" presStyleCnt="0">
        <dgm:presLayoutVars>
          <dgm:chMax val="1"/>
          <dgm:dir/>
          <dgm:animLvl val="ctr"/>
          <dgm:resizeHandles val="exact"/>
        </dgm:presLayoutVars>
      </dgm:prSet>
      <dgm:spPr/>
      <dgm:t>
        <a:bodyPr/>
        <a:lstStyle/>
        <a:p>
          <a:endParaRPr lang="en-US"/>
        </a:p>
      </dgm:t>
    </dgm:pt>
    <dgm:pt modelId="{C6EA9E6E-C194-4F4A-A545-5F7562320728}" type="pres">
      <dgm:prSet presAssocID="{83CCFFCE-AEBA-FB43-B822-201B1C100F27}" presName="centerShape" presStyleLbl="node0" presStyleIdx="0" presStyleCnt="1"/>
      <dgm:spPr/>
      <dgm:t>
        <a:bodyPr/>
        <a:lstStyle/>
        <a:p>
          <a:endParaRPr lang="en-US"/>
        </a:p>
      </dgm:t>
    </dgm:pt>
    <dgm:pt modelId="{9CD88E58-2CA9-4B46-91D6-2699AAB63BD6}" type="pres">
      <dgm:prSet presAssocID="{9FFBB89F-A2E6-DE4B-8688-D09229763EC7}" presName="parTrans" presStyleLbl="bgSibTrans2D1" presStyleIdx="0" presStyleCnt="7"/>
      <dgm:spPr/>
      <dgm:t>
        <a:bodyPr/>
        <a:lstStyle/>
        <a:p>
          <a:endParaRPr lang="en-US"/>
        </a:p>
      </dgm:t>
    </dgm:pt>
    <dgm:pt modelId="{6B438962-FA99-494E-B159-0060B11F1239}" type="pres">
      <dgm:prSet presAssocID="{E0973C29-A2D6-AF42-ADCE-881439EF98BA}" presName="node" presStyleLbl="node1" presStyleIdx="0" presStyleCnt="7" custScaleX="220565">
        <dgm:presLayoutVars>
          <dgm:bulletEnabled val="1"/>
        </dgm:presLayoutVars>
      </dgm:prSet>
      <dgm:spPr/>
      <dgm:t>
        <a:bodyPr/>
        <a:lstStyle/>
        <a:p>
          <a:endParaRPr lang="en-US"/>
        </a:p>
      </dgm:t>
    </dgm:pt>
    <dgm:pt modelId="{0C962C95-DE83-4348-91DA-BCCF34C93BCA}" type="pres">
      <dgm:prSet presAssocID="{0178BC62-618C-0A44-A539-43CDD3A20500}" presName="parTrans" presStyleLbl="bgSibTrans2D1" presStyleIdx="1" presStyleCnt="7"/>
      <dgm:spPr/>
      <dgm:t>
        <a:bodyPr/>
        <a:lstStyle/>
        <a:p>
          <a:endParaRPr lang="en-US"/>
        </a:p>
      </dgm:t>
    </dgm:pt>
    <dgm:pt modelId="{945C2FF3-F375-9D44-AB9E-F88EB2D98CF0}" type="pres">
      <dgm:prSet presAssocID="{544326EB-31D2-8F45-8E9F-60C86EAA3819}" presName="node" presStyleLbl="node1" presStyleIdx="1" presStyleCnt="7" custScaleX="196387">
        <dgm:presLayoutVars>
          <dgm:bulletEnabled val="1"/>
        </dgm:presLayoutVars>
      </dgm:prSet>
      <dgm:spPr/>
      <dgm:t>
        <a:bodyPr/>
        <a:lstStyle/>
        <a:p>
          <a:endParaRPr lang="en-US"/>
        </a:p>
      </dgm:t>
    </dgm:pt>
    <dgm:pt modelId="{58B2EA3B-743A-0C42-8705-CC6B05135C01}" type="pres">
      <dgm:prSet presAssocID="{204B0BFB-DE3A-DE42-BE3C-92BAFC818E18}" presName="parTrans" presStyleLbl="bgSibTrans2D1" presStyleIdx="2" presStyleCnt="7"/>
      <dgm:spPr/>
      <dgm:t>
        <a:bodyPr/>
        <a:lstStyle/>
        <a:p>
          <a:endParaRPr lang="en-US"/>
        </a:p>
      </dgm:t>
    </dgm:pt>
    <dgm:pt modelId="{DB6A2289-4837-9042-AD75-751BC80403F6}" type="pres">
      <dgm:prSet presAssocID="{5CD89B23-275F-764B-BFE1-B387ADE0462C}" presName="node" presStyleLbl="node1" presStyleIdx="2" presStyleCnt="7" custScaleX="180177" custRadScaleRad="102903" custRadScaleInc="-10466">
        <dgm:presLayoutVars>
          <dgm:bulletEnabled val="1"/>
        </dgm:presLayoutVars>
      </dgm:prSet>
      <dgm:spPr/>
      <dgm:t>
        <a:bodyPr/>
        <a:lstStyle/>
        <a:p>
          <a:endParaRPr lang="en-US"/>
        </a:p>
      </dgm:t>
    </dgm:pt>
    <dgm:pt modelId="{FEB4077E-6F22-5245-9A17-E12F5225A8D8}" type="pres">
      <dgm:prSet presAssocID="{95004F30-3D03-7E4F-B556-DABCC4154784}" presName="parTrans" presStyleLbl="bgSibTrans2D1" presStyleIdx="3" presStyleCnt="7"/>
      <dgm:spPr/>
      <dgm:t>
        <a:bodyPr/>
        <a:lstStyle/>
        <a:p>
          <a:endParaRPr lang="en-US"/>
        </a:p>
      </dgm:t>
    </dgm:pt>
    <dgm:pt modelId="{DFCC876B-42F3-F94B-BF07-9ED08EDA87D1}" type="pres">
      <dgm:prSet presAssocID="{71B53794-2F70-264C-9443-88A04D777FEA}" presName="node" presStyleLbl="node1" presStyleIdx="3" presStyleCnt="7">
        <dgm:presLayoutVars>
          <dgm:bulletEnabled val="1"/>
        </dgm:presLayoutVars>
      </dgm:prSet>
      <dgm:spPr/>
      <dgm:t>
        <a:bodyPr/>
        <a:lstStyle/>
        <a:p>
          <a:endParaRPr lang="en-US"/>
        </a:p>
      </dgm:t>
    </dgm:pt>
    <dgm:pt modelId="{D901DBED-251A-0147-8CA6-2950A3455D8F}" type="pres">
      <dgm:prSet presAssocID="{715E40D9-2B74-5042-A53E-90AE268ADC3E}" presName="parTrans" presStyleLbl="bgSibTrans2D1" presStyleIdx="4" presStyleCnt="7"/>
      <dgm:spPr/>
      <dgm:t>
        <a:bodyPr/>
        <a:lstStyle/>
        <a:p>
          <a:endParaRPr lang="en-US"/>
        </a:p>
      </dgm:t>
    </dgm:pt>
    <dgm:pt modelId="{F1509336-7F28-EA40-885D-A23E38D25F70}" type="pres">
      <dgm:prSet presAssocID="{C8C0F728-D9B0-9A4B-8B3D-DE3B03830F97}" presName="node" presStyleLbl="node1" presStyleIdx="4" presStyleCnt="7" custScaleX="272302" custScaleY="104392" custRadScaleRad="115330" custRadScaleInc="44060">
        <dgm:presLayoutVars>
          <dgm:bulletEnabled val="1"/>
        </dgm:presLayoutVars>
      </dgm:prSet>
      <dgm:spPr/>
      <dgm:t>
        <a:bodyPr/>
        <a:lstStyle/>
        <a:p>
          <a:endParaRPr lang="en-US"/>
        </a:p>
      </dgm:t>
    </dgm:pt>
    <dgm:pt modelId="{99CAF660-1CA1-224D-A0DB-1C4C901C4A3E}" type="pres">
      <dgm:prSet presAssocID="{BC42DA22-5448-1A41-A259-CAD1DD738277}" presName="parTrans" presStyleLbl="bgSibTrans2D1" presStyleIdx="5" presStyleCnt="7"/>
      <dgm:spPr/>
      <dgm:t>
        <a:bodyPr/>
        <a:lstStyle/>
        <a:p>
          <a:endParaRPr lang="en-US"/>
        </a:p>
      </dgm:t>
    </dgm:pt>
    <dgm:pt modelId="{5D58CE05-FC52-6B43-B628-E573CA347B3C}" type="pres">
      <dgm:prSet presAssocID="{772E42B4-211C-8345-B19E-53455EF3424E}" presName="node" presStyleLbl="node1" presStyleIdx="5" presStyleCnt="7" custScaleX="244542">
        <dgm:presLayoutVars>
          <dgm:bulletEnabled val="1"/>
        </dgm:presLayoutVars>
      </dgm:prSet>
      <dgm:spPr/>
      <dgm:t>
        <a:bodyPr/>
        <a:lstStyle/>
        <a:p>
          <a:endParaRPr lang="en-US"/>
        </a:p>
      </dgm:t>
    </dgm:pt>
    <dgm:pt modelId="{819168FD-EF66-7A4C-9BCA-CC925EFCDDF9}" type="pres">
      <dgm:prSet presAssocID="{A4D34268-BFAB-264B-BC09-B24264E8657A}" presName="parTrans" presStyleLbl="bgSibTrans2D1" presStyleIdx="6" presStyleCnt="7"/>
      <dgm:spPr/>
      <dgm:t>
        <a:bodyPr/>
        <a:lstStyle/>
        <a:p>
          <a:endParaRPr lang="en-US"/>
        </a:p>
      </dgm:t>
    </dgm:pt>
    <dgm:pt modelId="{42ADD577-8F36-1F40-B492-7885C0661ECB}" type="pres">
      <dgm:prSet presAssocID="{5CEC1AB7-0CDF-2047-AF53-DB8CF2E8C507}" presName="node" presStyleLbl="node1" presStyleIdx="6" presStyleCnt="7" custScaleX="223236">
        <dgm:presLayoutVars>
          <dgm:bulletEnabled val="1"/>
        </dgm:presLayoutVars>
      </dgm:prSet>
      <dgm:spPr/>
      <dgm:t>
        <a:bodyPr/>
        <a:lstStyle/>
        <a:p>
          <a:endParaRPr lang="en-US"/>
        </a:p>
      </dgm:t>
    </dgm:pt>
  </dgm:ptLst>
  <dgm:cxnLst>
    <dgm:cxn modelId="{C125B7AD-2830-DD40-AD63-971AD7BF9BC2}" type="presOf" srcId="{204B0BFB-DE3A-DE42-BE3C-92BAFC818E18}" destId="{58B2EA3B-743A-0C42-8705-CC6B05135C01}" srcOrd="0" destOrd="0" presId="urn:microsoft.com/office/officeart/2005/8/layout/radial4"/>
    <dgm:cxn modelId="{BB3231EB-5C90-6141-AAF5-D38FC2C2CECF}" srcId="{83CCFFCE-AEBA-FB43-B822-201B1C100F27}" destId="{E0973C29-A2D6-AF42-ADCE-881439EF98BA}" srcOrd="0" destOrd="0" parTransId="{9FFBB89F-A2E6-DE4B-8688-D09229763EC7}" sibTransId="{B15B9470-310F-534C-ADC9-28265D4C7A76}"/>
    <dgm:cxn modelId="{7DD39B26-27EE-5A4B-AFFD-1FD08E245DBD}" type="presOf" srcId="{B04A6601-5742-3C4B-A240-00C9C6C5E893}" destId="{F2A6873B-967A-2044-A21A-F1EAE492BABA}" srcOrd="0" destOrd="0" presId="urn:microsoft.com/office/officeart/2005/8/layout/radial4"/>
    <dgm:cxn modelId="{9983B476-BE19-DF46-9A3C-71D8CB535EDF}" srcId="{B04A6601-5742-3C4B-A240-00C9C6C5E893}" destId="{43F51654-342E-2B49-B042-013933CAC871}" srcOrd="1" destOrd="0" parTransId="{CE9004C2-0986-A749-A973-A345BEAE08AE}" sibTransId="{AE51B58C-AD7C-D04A-A97A-522ED2ABD467}"/>
    <dgm:cxn modelId="{227C6EAD-A2F9-F14C-92D7-6CC66EC437C9}" type="presOf" srcId="{5CEC1AB7-0CDF-2047-AF53-DB8CF2E8C507}" destId="{42ADD577-8F36-1F40-B492-7885C0661ECB}" srcOrd="0" destOrd="0" presId="urn:microsoft.com/office/officeart/2005/8/layout/radial4"/>
    <dgm:cxn modelId="{8A4166C4-6AEA-C242-8621-C4C154009B4B}" type="presOf" srcId="{0178BC62-618C-0A44-A539-43CDD3A20500}" destId="{0C962C95-DE83-4348-91DA-BCCF34C93BCA}" srcOrd="0" destOrd="0" presId="urn:microsoft.com/office/officeart/2005/8/layout/radial4"/>
    <dgm:cxn modelId="{1CB21CB5-5187-3149-9587-015078AC6209}" type="presOf" srcId="{5CD89B23-275F-764B-BFE1-B387ADE0462C}" destId="{DB6A2289-4837-9042-AD75-751BC80403F6}" srcOrd="0" destOrd="0" presId="urn:microsoft.com/office/officeart/2005/8/layout/radial4"/>
    <dgm:cxn modelId="{F53DBDAC-6CF4-DD4E-A050-7106BF6B3378}" type="presOf" srcId="{9FFBB89F-A2E6-DE4B-8688-D09229763EC7}" destId="{9CD88E58-2CA9-4B46-91D6-2699AAB63BD6}" srcOrd="0" destOrd="0" presId="urn:microsoft.com/office/officeart/2005/8/layout/radial4"/>
    <dgm:cxn modelId="{6E051D73-0A8D-6349-8F66-2D28B17B60AD}" type="presOf" srcId="{E0973C29-A2D6-AF42-ADCE-881439EF98BA}" destId="{6B438962-FA99-494E-B159-0060B11F1239}" srcOrd="0" destOrd="0" presId="urn:microsoft.com/office/officeart/2005/8/layout/radial4"/>
    <dgm:cxn modelId="{4B98830B-2E61-3E4F-B275-9A3CEBB3D91C}" type="presOf" srcId="{C8C0F728-D9B0-9A4B-8B3D-DE3B03830F97}" destId="{F1509336-7F28-EA40-885D-A23E38D25F70}" srcOrd="0" destOrd="0" presId="urn:microsoft.com/office/officeart/2005/8/layout/radial4"/>
    <dgm:cxn modelId="{0F86CC08-D826-074D-9082-A3A0CE671F67}" type="presOf" srcId="{772E42B4-211C-8345-B19E-53455EF3424E}" destId="{5D58CE05-FC52-6B43-B628-E573CA347B3C}" srcOrd="0" destOrd="0" presId="urn:microsoft.com/office/officeart/2005/8/layout/radial4"/>
    <dgm:cxn modelId="{B5F59EA1-10C8-C942-9F8B-91FB5B98B7B2}" type="presOf" srcId="{715E40D9-2B74-5042-A53E-90AE268ADC3E}" destId="{D901DBED-251A-0147-8CA6-2950A3455D8F}" srcOrd="0" destOrd="0" presId="urn:microsoft.com/office/officeart/2005/8/layout/radial4"/>
    <dgm:cxn modelId="{4714D11B-1CDC-3C49-81ED-F63B25199EC0}" type="presOf" srcId="{544326EB-31D2-8F45-8E9F-60C86EAA3819}" destId="{945C2FF3-F375-9D44-AB9E-F88EB2D98CF0}" srcOrd="0" destOrd="0" presId="urn:microsoft.com/office/officeart/2005/8/layout/radial4"/>
    <dgm:cxn modelId="{098EF10D-3E92-A144-BFFF-03AAA77CFBE9}" type="presOf" srcId="{BC42DA22-5448-1A41-A259-CAD1DD738277}" destId="{99CAF660-1CA1-224D-A0DB-1C4C901C4A3E}" srcOrd="0" destOrd="0" presId="urn:microsoft.com/office/officeart/2005/8/layout/radial4"/>
    <dgm:cxn modelId="{EA134E83-3727-1147-8792-943C7EB79A46}" srcId="{83CCFFCE-AEBA-FB43-B822-201B1C100F27}" destId="{5CEC1AB7-0CDF-2047-AF53-DB8CF2E8C507}" srcOrd="6" destOrd="0" parTransId="{A4D34268-BFAB-264B-BC09-B24264E8657A}" sibTransId="{1C8E15AD-6F99-B64C-9204-574C9579A510}"/>
    <dgm:cxn modelId="{E250D0AA-B481-CA4B-BA15-E065AB4F89C4}" srcId="{B04A6601-5742-3C4B-A240-00C9C6C5E893}" destId="{83CCFFCE-AEBA-FB43-B822-201B1C100F27}" srcOrd="0" destOrd="0" parTransId="{FF351588-E54E-154D-A8E7-B80E9109C515}" sibTransId="{6C3D55FD-D50B-8A41-90F2-FDFFA8B7FD71}"/>
    <dgm:cxn modelId="{D679CEA6-AC61-9F42-BE62-E4B66104E7A8}" srcId="{83CCFFCE-AEBA-FB43-B822-201B1C100F27}" destId="{5CD89B23-275F-764B-BFE1-B387ADE0462C}" srcOrd="2" destOrd="0" parTransId="{204B0BFB-DE3A-DE42-BE3C-92BAFC818E18}" sibTransId="{59666586-13FA-C545-9D9A-32DF1B9BD886}"/>
    <dgm:cxn modelId="{FB1C73B3-6CA4-0B49-9BD6-EF3B0CDE061C}" srcId="{83CCFFCE-AEBA-FB43-B822-201B1C100F27}" destId="{772E42B4-211C-8345-B19E-53455EF3424E}" srcOrd="5" destOrd="0" parTransId="{BC42DA22-5448-1A41-A259-CAD1DD738277}" sibTransId="{2BB9CFA1-8912-2147-BCA1-F43389215DA4}"/>
    <dgm:cxn modelId="{6D2EBF1B-FEA6-304F-9974-57D8B01D6A7D}" type="presOf" srcId="{A4D34268-BFAB-264B-BC09-B24264E8657A}" destId="{819168FD-EF66-7A4C-9BCA-CC925EFCDDF9}" srcOrd="0" destOrd="0" presId="urn:microsoft.com/office/officeart/2005/8/layout/radial4"/>
    <dgm:cxn modelId="{8CDCED66-5F0D-2041-908C-ADC73ADEF106}" srcId="{83CCFFCE-AEBA-FB43-B822-201B1C100F27}" destId="{544326EB-31D2-8F45-8E9F-60C86EAA3819}" srcOrd="1" destOrd="0" parTransId="{0178BC62-618C-0A44-A539-43CDD3A20500}" sibTransId="{EFFB306E-4BDF-7F4E-9274-79CDCB371EF7}"/>
    <dgm:cxn modelId="{5D876B70-D3DB-A14F-BBC7-98CE4E8FCC6A}" type="presOf" srcId="{83CCFFCE-AEBA-FB43-B822-201B1C100F27}" destId="{C6EA9E6E-C194-4F4A-A545-5F7562320728}" srcOrd="0" destOrd="0" presId="urn:microsoft.com/office/officeart/2005/8/layout/radial4"/>
    <dgm:cxn modelId="{C68E0BDB-090E-7A4B-8666-95130BADAF74}" type="presOf" srcId="{71B53794-2F70-264C-9443-88A04D777FEA}" destId="{DFCC876B-42F3-F94B-BF07-9ED08EDA87D1}" srcOrd="0" destOrd="0" presId="urn:microsoft.com/office/officeart/2005/8/layout/radial4"/>
    <dgm:cxn modelId="{D21AE185-956D-6B4A-A320-91778F235986}" srcId="{83CCFFCE-AEBA-FB43-B822-201B1C100F27}" destId="{71B53794-2F70-264C-9443-88A04D777FEA}" srcOrd="3" destOrd="0" parTransId="{95004F30-3D03-7E4F-B556-DABCC4154784}" sibTransId="{B4C33343-F153-9D4D-95D6-D401D50F64EE}"/>
    <dgm:cxn modelId="{B9A60B6A-DFB7-1445-98E3-5FAC587FF4A7}" type="presOf" srcId="{95004F30-3D03-7E4F-B556-DABCC4154784}" destId="{FEB4077E-6F22-5245-9A17-E12F5225A8D8}" srcOrd="0" destOrd="0" presId="urn:microsoft.com/office/officeart/2005/8/layout/radial4"/>
    <dgm:cxn modelId="{DE0860AC-D4C2-074A-90E7-C4609A03AED7}" srcId="{83CCFFCE-AEBA-FB43-B822-201B1C100F27}" destId="{C8C0F728-D9B0-9A4B-8B3D-DE3B03830F97}" srcOrd="4" destOrd="0" parTransId="{715E40D9-2B74-5042-A53E-90AE268ADC3E}" sibTransId="{8D1DA0CC-2629-F441-B487-F4A986BF7F30}"/>
    <dgm:cxn modelId="{123ECB14-7ECC-AD49-9703-DBB0FEFEE7C9}" type="presParOf" srcId="{F2A6873B-967A-2044-A21A-F1EAE492BABA}" destId="{C6EA9E6E-C194-4F4A-A545-5F7562320728}" srcOrd="0" destOrd="0" presId="urn:microsoft.com/office/officeart/2005/8/layout/radial4"/>
    <dgm:cxn modelId="{DD12870D-DCFD-3B43-90D2-67CBAB617A0C}" type="presParOf" srcId="{F2A6873B-967A-2044-A21A-F1EAE492BABA}" destId="{9CD88E58-2CA9-4B46-91D6-2699AAB63BD6}" srcOrd="1" destOrd="0" presId="urn:microsoft.com/office/officeart/2005/8/layout/radial4"/>
    <dgm:cxn modelId="{7A231E1A-EBD1-414C-AA2D-D7BE28878E5F}" type="presParOf" srcId="{F2A6873B-967A-2044-A21A-F1EAE492BABA}" destId="{6B438962-FA99-494E-B159-0060B11F1239}" srcOrd="2" destOrd="0" presId="urn:microsoft.com/office/officeart/2005/8/layout/radial4"/>
    <dgm:cxn modelId="{51E44ABD-FCA4-B94E-B995-1B4231D166A9}" type="presParOf" srcId="{F2A6873B-967A-2044-A21A-F1EAE492BABA}" destId="{0C962C95-DE83-4348-91DA-BCCF34C93BCA}" srcOrd="3" destOrd="0" presId="urn:microsoft.com/office/officeart/2005/8/layout/radial4"/>
    <dgm:cxn modelId="{EB47DA9C-2B27-9546-B84D-36EA8C97F5B3}" type="presParOf" srcId="{F2A6873B-967A-2044-A21A-F1EAE492BABA}" destId="{945C2FF3-F375-9D44-AB9E-F88EB2D98CF0}" srcOrd="4" destOrd="0" presId="urn:microsoft.com/office/officeart/2005/8/layout/radial4"/>
    <dgm:cxn modelId="{77A3E486-7DD1-C343-9612-C24C7068FC90}" type="presParOf" srcId="{F2A6873B-967A-2044-A21A-F1EAE492BABA}" destId="{58B2EA3B-743A-0C42-8705-CC6B05135C01}" srcOrd="5" destOrd="0" presId="urn:microsoft.com/office/officeart/2005/8/layout/radial4"/>
    <dgm:cxn modelId="{C092ED3B-C32E-0D49-AC8B-B1FF0E88A74D}" type="presParOf" srcId="{F2A6873B-967A-2044-A21A-F1EAE492BABA}" destId="{DB6A2289-4837-9042-AD75-751BC80403F6}" srcOrd="6" destOrd="0" presId="urn:microsoft.com/office/officeart/2005/8/layout/radial4"/>
    <dgm:cxn modelId="{D9A2CDAB-0807-4147-BA13-7F430F87DB86}" type="presParOf" srcId="{F2A6873B-967A-2044-A21A-F1EAE492BABA}" destId="{FEB4077E-6F22-5245-9A17-E12F5225A8D8}" srcOrd="7" destOrd="0" presId="urn:microsoft.com/office/officeart/2005/8/layout/radial4"/>
    <dgm:cxn modelId="{B811BD23-02D2-0448-A5CC-A6F079663653}" type="presParOf" srcId="{F2A6873B-967A-2044-A21A-F1EAE492BABA}" destId="{DFCC876B-42F3-F94B-BF07-9ED08EDA87D1}" srcOrd="8" destOrd="0" presId="urn:microsoft.com/office/officeart/2005/8/layout/radial4"/>
    <dgm:cxn modelId="{5A2321D8-4AC1-C947-A688-48FC14E46561}" type="presParOf" srcId="{F2A6873B-967A-2044-A21A-F1EAE492BABA}" destId="{D901DBED-251A-0147-8CA6-2950A3455D8F}" srcOrd="9" destOrd="0" presId="urn:microsoft.com/office/officeart/2005/8/layout/radial4"/>
    <dgm:cxn modelId="{A2A63749-7428-8142-8900-1E2F561D4EB6}" type="presParOf" srcId="{F2A6873B-967A-2044-A21A-F1EAE492BABA}" destId="{F1509336-7F28-EA40-885D-A23E38D25F70}" srcOrd="10" destOrd="0" presId="urn:microsoft.com/office/officeart/2005/8/layout/radial4"/>
    <dgm:cxn modelId="{ACF8B35C-DB0C-1E49-9F5D-F67F156928F8}" type="presParOf" srcId="{F2A6873B-967A-2044-A21A-F1EAE492BABA}" destId="{99CAF660-1CA1-224D-A0DB-1C4C901C4A3E}" srcOrd="11" destOrd="0" presId="urn:microsoft.com/office/officeart/2005/8/layout/radial4"/>
    <dgm:cxn modelId="{12DA46EA-046F-CB4B-8AD1-6A5DF64916A1}" type="presParOf" srcId="{F2A6873B-967A-2044-A21A-F1EAE492BABA}" destId="{5D58CE05-FC52-6B43-B628-E573CA347B3C}" srcOrd="12" destOrd="0" presId="urn:microsoft.com/office/officeart/2005/8/layout/radial4"/>
    <dgm:cxn modelId="{0EB24034-6EB3-5A42-9A27-85DDAA062D39}" type="presParOf" srcId="{F2A6873B-967A-2044-A21A-F1EAE492BABA}" destId="{819168FD-EF66-7A4C-9BCA-CC925EFCDDF9}" srcOrd="13" destOrd="0" presId="urn:microsoft.com/office/officeart/2005/8/layout/radial4"/>
    <dgm:cxn modelId="{C59107CC-9F35-A145-86F0-232741D37EB8}" type="presParOf" srcId="{F2A6873B-967A-2044-A21A-F1EAE492BABA}" destId="{42ADD577-8F36-1F40-B492-7885C0661ECB}"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9088B7-D620-4F4C-BD60-B6AAF669D7F2}"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F862E4B2-CB98-1849-AB60-FFB138A9219A}">
      <dgm:prSet/>
      <dgm:spPr/>
      <dgm:t>
        <a:bodyPr/>
        <a:lstStyle/>
        <a:p>
          <a:pPr rtl="0"/>
          <a:r>
            <a:rPr lang="en-US" b="1" dirty="0" smtClean="0"/>
            <a:t>Analysis</a:t>
          </a:r>
          <a:endParaRPr lang="en-US" dirty="0"/>
        </a:p>
      </dgm:t>
    </dgm:pt>
    <dgm:pt modelId="{7C5F0B39-5DC6-1A43-A3CE-68407528E580}" type="parTrans" cxnId="{EDF5933C-DE7E-DF42-A18D-64F19BE64501}">
      <dgm:prSet/>
      <dgm:spPr/>
      <dgm:t>
        <a:bodyPr/>
        <a:lstStyle/>
        <a:p>
          <a:endParaRPr lang="en-US"/>
        </a:p>
      </dgm:t>
    </dgm:pt>
    <dgm:pt modelId="{6AA04D91-B938-5B41-9075-D924D96CE0C6}" type="sibTrans" cxnId="{EDF5933C-DE7E-DF42-A18D-64F19BE64501}">
      <dgm:prSet/>
      <dgm:spPr/>
      <dgm:t>
        <a:bodyPr/>
        <a:lstStyle/>
        <a:p>
          <a:endParaRPr lang="en-US"/>
        </a:p>
      </dgm:t>
    </dgm:pt>
    <dgm:pt modelId="{3D5F5FF7-DE4A-A947-97E0-7D256ED5719D}">
      <dgm:prSet/>
      <dgm:spPr/>
      <dgm:t>
        <a:bodyPr/>
        <a:lstStyle/>
        <a:p>
          <a:pPr rtl="0"/>
          <a:r>
            <a:rPr lang="en-US" b="1" u="sng" dirty="0" smtClean="0">
              <a:solidFill>
                <a:srgbClr val="000000"/>
              </a:solidFill>
            </a:rPr>
            <a:t>Trend</a:t>
          </a:r>
          <a:r>
            <a:rPr lang="en-US" b="1" dirty="0" smtClean="0">
              <a:solidFill>
                <a:srgbClr val="000000"/>
              </a:solidFill>
            </a:rPr>
            <a:t> </a:t>
          </a:r>
          <a:r>
            <a:rPr lang="en-US" b="1" dirty="0" smtClean="0"/>
            <a:t>[Market = Asia, User = {Teenager, Early Adopters}, Product = Main Competitor, Projection = 2013] 95%±3% &lt;- Market Analysis</a:t>
          </a:r>
          <a:endParaRPr lang="en-US" dirty="0"/>
        </a:p>
      </dgm:t>
    </dgm:pt>
    <dgm:pt modelId="{6242C965-2C7D-014A-9FC6-92864F812236}" type="parTrans" cxnId="{23936001-63BE-9B45-801E-275D6A2EE2F7}">
      <dgm:prSet/>
      <dgm:spPr/>
      <dgm:t>
        <a:bodyPr/>
        <a:lstStyle/>
        <a:p>
          <a:endParaRPr lang="en-US"/>
        </a:p>
      </dgm:t>
    </dgm:pt>
    <dgm:pt modelId="{6A5F233D-96BE-1D4D-BA23-E0EA245332B8}" type="sibTrans" cxnId="{23936001-63BE-9B45-801E-275D6A2EE2F7}">
      <dgm:prSet/>
      <dgm:spPr/>
      <dgm:t>
        <a:bodyPr/>
        <a:lstStyle/>
        <a:p>
          <a:endParaRPr lang="en-US"/>
        </a:p>
      </dgm:t>
    </dgm:pt>
    <dgm:pt modelId="{40F3B7C6-A69F-4749-85BD-32CCB11895D2}">
      <dgm:prSet/>
      <dgm:spPr/>
      <dgm:t>
        <a:bodyPr/>
        <a:lstStyle/>
        <a:p>
          <a:pPr rtl="0"/>
          <a:r>
            <a:rPr lang="en-US" b="1" u="sng" dirty="0" smtClean="0">
              <a:solidFill>
                <a:srgbClr val="000000"/>
              </a:solidFill>
            </a:rPr>
            <a:t>Past</a:t>
          </a:r>
          <a:r>
            <a:rPr lang="en-US" b="1" dirty="0" smtClean="0">
              <a:solidFill>
                <a:srgbClr val="000000"/>
              </a:solidFill>
            </a:rPr>
            <a:t> </a:t>
          </a:r>
          <a:r>
            <a:rPr lang="en-US" b="1" dirty="0" smtClean="0"/>
            <a:t>[ Market = USA, User = Seniors, Product = Old Version, Task = Photo Tasks Set, When = 2010] 70% ±10%  &lt;- Our Labs Measures</a:t>
          </a:r>
          <a:endParaRPr lang="en-US" dirty="0"/>
        </a:p>
      </dgm:t>
    </dgm:pt>
    <dgm:pt modelId="{C8612F95-903B-2144-AD2A-A2C4F021FF8B}" type="parTrans" cxnId="{590F68F5-1078-2A47-B866-FD29C1CE36BA}">
      <dgm:prSet/>
      <dgm:spPr/>
      <dgm:t>
        <a:bodyPr/>
        <a:lstStyle/>
        <a:p>
          <a:endParaRPr lang="en-US"/>
        </a:p>
      </dgm:t>
    </dgm:pt>
    <dgm:pt modelId="{04AAC4CE-A830-DE49-BA9E-B0C7E0535A76}" type="sibTrans" cxnId="{590F68F5-1078-2A47-B866-FD29C1CE36BA}">
      <dgm:prSet/>
      <dgm:spPr/>
      <dgm:t>
        <a:bodyPr/>
        <a:lstStyle/>
        <a:p>
          <a:endParaRPr lang="en-US"/>
        </a:p>
      </dgm:t>
    </dgm:pt>
    <dgm:pt modelId="{3EAD84D3-1328-8C44-BE6F-3A8836F73B78}">
      <dgm:prSet/>
      <dgm:spPr/>
      <dgm:t>
        <a:bodyPr/>
        <a:lstStyle/>
        <a:p>
          <a:pPr rtl="0"/>
          <a:r>
            <a:rPr lang="en-US" b="1" u="sng" dirty="0" smtClean="0">
              <a:solidFill>
                <a:srgbClr val="000000"/>
              </a:solidFill>
            </a:rPr>
            <a:t>Record</a:t>
          </a:r>
          <a:r>
            <a:rPr lang="en-US" b="1" dirty="0" smtClean="0">
              <a:solidFill>
                <a:srgbClr val="000000"/>
              </a:solidFill>
            </a:rPr>
            <a:t> </a:t>
          </a:r>
          <a:r>
            <a:rPr lang="en-US" b="1" dirty="0" smtClean="0"/>
            <a:t>[Market = Finland, User = {Android Mobile Phone, Teenagers}, Task = </a:t>
          </a:r>
          <a:r>
            <a:rPr lang="en-US" b="1" dirty="0" err="1" smtClean="0"/>
            <a:t>Phone+SMS</a:t>
          </a:r>
          <a:r>
            <a:rPr lang="en-US" b="1" dirty="0" smtClean="0"/>
            <a:t> Task Set, Record Set = January 2010] 98% ±1%   &lt;- Secret Report</a:t>
          </a:r>
          <a:endParaRPr lang="en-US" dirty="0"/>
        </a:p>
      </dgm:t>
    </dgm:pt>
    <dgm:pt modelId="{E593F3EC-976D-BA47-8E30-B2D8DE533DF6}" type="parTrans" cxnId="{23FFD9C4-2871-1349-AFA6-2D99C78AE86C}">
      <dgm:prSet/>
      <dgm:spPr/>
      <dgm:t>
        <a:bodyPr/>
        <a:lstStyle/>
        <a:p>
          <a:endParaRPr lang="en-US"/>
        </a:p>
      </dgm:t>
    </dgm:pt>
    <dgm:pt modelId="{E0E24951-002F-A349-B79C-193E94A758D3}" type="sibTrans" cxnId="{23FFD9C4-2871-1349-AFA6-2D99C78AE86C}">
      <dgm:prSet/>
      <dgm:spPr/>
      <dgm:t>
        <a:bodyPr/>
        <a:lstStyle/>
        <a:p>
          <a:endParaRPr lang="en-US"/>
        </a:p>
      </dgm:t>
    </dgm:pt>
    <dgm:pt modelId="{C4791D63-83FE-5249-809E-EF73D8F6F63D}">
      <dgm:prSet/>
      <dgm:spPr/>
      <dgm:t>
        <a:bodyPr/>
        <a:lstStyle/>
        <a:p>
          <a:pPr rtl="0"/>
          <a:endParaRPr lang="en-GB" b="1" dirty="0"/>
        </a:p>
      </dgm:t>
    </dgm:pt>
    <dgm:pt modelId="{F35C3453-73A6-E946-BC63-0080E7822A6A}" type="parTrans" cxnId="{50DEA0BC-F1FE-BD48-87E4-C4EEBB4AE51C}">
      <dgm:prSet/>
      <dgm:spPr/>
      <dgm:t>
        <a:bodyPr/>
        <a:lstStyle/>
        <a:p>
          <a:endParaRPr lang="en-US"/>
        </a:p>
      </dgm:t>
    </dgm:pt>
    <dgm:pt modelId="{EC2A3A5A-505C-D441-8413-1FA0DDB1DBAD}" type="sibTrans" cxnId="{50DEA0BC-F1FE-BD48-87E4-C4EEBB4AE51C}">
      <dgm:prSet/>
      <dgm:spPr/>
      <dgm:t>
        <a:bodyPr/>
        <a:lstStyle/>
        <a:p>
          <a:endParaRPr lang="en-US"/>
        </a:p>
      </dgm:t>
    </dgm:pt>
    <dgm:pt modelId="{EEB885F0-E504-E54E-A284-65AF2741F1DA}" type="pres">
      <dgm:prSet presAssocID="{5E9088B7-D620-4F4C-BD60-B6AAF669D7F2}" presName="cycle" presStyleCnt="0">
        <dgm:presLayoutVars>
          <dgm:chMax val="1"/>
          <dgm:dir/>
          <dgm:animLvl val="ctr"/>
          <dgm:resizeHandles val="exact"/>
        </dgm:presLayoutVars>
      </dgm:prSet>
      <dgm:spPr/>
      <dgm:t>
        <a:bodyPr/>
        <a:lstStyle/>
        <a:p>
          <a:endParaRPr lang="en-US"/>
        </a:p>
      </dgm:t>
    </dgm:pt>
    <dgm:pt modelId="{7A7783A6-4093-D648-AB05-9A1C974CCEA7}" type="pres">
      <dgm:prSet presAssocID="{F862E4B2-CB98-1849-AB60-FFB138A9219A}" presName="centerShape" presStyleLbl="node0" presStyleIdx="0" presStyleCnt="1"/>
      <dgm:spPr/>
      <dgm:t>
        <a:bodyPr/>
        <a:lstStyle/>
        <a:p>
          <a:endParaRPr lang="en-US"/>
        </a:p>
      </dgm:t>
    </dgm:pt>
    <dgm:pt modelId="{543E07E3-E92E-2D49-8DFC-6B1B726C1CCC}" type="pres">
      <dgm:prSet presAssocID="{6242C965-2C7D-014A-9FC6-92864F812236}" presName="parTrans" presStyleLbl="bgSibTrans2D1" presStyleIdx="0" presStyleCnt="3"/>
      <dgm:spPr/>
      <dgm:t>
        <a:bodyPr/>
        <a:lstStyle/>
        <a:p>
          <a:endParaRPr lang="en-US"/>
        </a:p>
      </dgm:t>
    </dgm:pt>
    <dgm:pt modelId="{BB06CD6B-F329-4A4C-BFFA-1F757D942F5E}" type="pres">
      <dgm:prSet presAssocID="{3D5F5FF7-DE4A-A947-97E0-7D256ED5719D}" presName="node" presStyleLbl="node1" presStyleIdx="0" presStyleCnt="3" custAng="0" custScaleX="164037" custRadScaleRad="120801" custRadScaleInc="-20022">
        <dgm:presLayoutVars>
          <dgm:bulletEnabled val="1"/>
        </dgm:presLayoutVars>
      </dgm:prSet>
      <dgm:spPr/>
      <dgm:t>
        <a:bodyPr/>
        <a:lstStyle/>
        <a:p>
          <a:endParaRPr lang="en-US"/>
        </a:p>
      </dgm:t>
    </dgm:pt>
    <dgm:pt modelId="{A4567C7B-2764-BD43-B4E7-AAEBFEED2F3F}" type="pres">
      <dgm:prSet presAssocID="{C8612F95-903B-2144-AD2A-A2C4F021FF8B}" presName="parTrans" presStyleLbl="bgSibTrans2D1" presStyleIdx="1" presStyleCnt="3"/>
      <dgm:spPr/>
      <dgm:t>
        <a:bodyPr/>
        <a:lstStyle/>
        <a:p>
          <a:endParaRPr lang="en-US"/>
        </a:p>
      </dgm:t>
    </dgm:pt>
    <dgm:pt modelId="{CF61B3D0-BD93-AB4A-9BF7-32099D7A877A}" type="pres">
      <dgm:prSet presAssocID="{40F3B7C6-A69F-4749-85BD-32CCB11895D2}" presName="node" presStyleLbl="node1" presStyleIdx="1" presStyleCnt="3" custScaleX="197688">
        <dgm:presLayoutVars>
          <dgm:bulletEnabled val="1"/>
        </dgm:presLayoutVars>
      </dgm:prSet>
      <dgm:spPr/>
      <dgm:t>
        <a:bodyPr/>
        <a:lstStyle/>
        <a:p>
          <a:endParaRPr lang="en-US"/>
        </a:p>
      </dgm:t>
    </dgm:pt>
    <dgm:pt modelId="{598D4AF5-B663-F34B-A90B-759A82692CF9}" type="pres">
      <dgm:prSet presAssocID="{E593F3EC-976D-BA47-8E30-B2D8DE533DF6}" presName="parTrans" presStyleLbl="bgSibTrans2D1" presStyleIdx="2" presStyleCnt="3"/>
      <dgm:spPr/>
      <dgm:t>
        <a:bodyPr/>
        <a:lstStyle/>
        <a:p>
          <a:endParaRPr lang="en-US"/>
        </a:p>
      </dgm:t>
    </dgm:pt>
    <dgm:pt modelId="{F68BC5BD-46A5-5C4B-9FFD-C0A2E1A867BA}" type="pres">
      <dgm:prSet presAssocID="{3EAD84D3-1328-8C44-BE6F-3A8836F73B78}" presName="node" presStyleLbl="node1" presStyleIdx="2" presStyleCnt="3" custScaleX="180742" custRadScaleRad="121974" custRadScaleInc="11581">
        <dgm:presLayoutVars>
          <dgm:bulletEnabled val="1"/>
        </dgm:presLayoutVars>
      </dgm:prSet>
      <dgm:spPr/>
      <dgm:t>
        <a:bodyPr/>
        <a:lstStyle/>
        <a:p>
          <a:endParaRPr lang="en-US"/>
        </a:p>
      </dgm:t>
    </dgm:pt>
  </dgm:ptLst>
  <dgm:cxnLst>
    <dgm:cxn modelId="{0E58E5EC-65B7-154F-B39F-7CE492E19C4C}" type="presOf" srcId="{E593F3EC-976D-BA47-8E30-B2D8DE533DF6}" destId="{598D4AF5-B663-F34B-A90B-759A82692CF9}" srcOrd="0" destOrd="0" presId="urn:microsoft.com/office/officeart/2005/8/layout/radial4"/>
    <dgm:cxn modelId="{09E77F6F-A93A-FC43-B017-9855AFA7043A}" type="presOf" srcId="{40F3B7C6-A69F-4749-85BD-32CCB11895D2}" destId="{CF61B3D0-BD93-AB4A-9BF7-32099D7A877A}" srcOrd="0" destOrd="0" presId="urn:microsoft.com/office/officeart/2005/8/layout/radial4"/>
    <dgm:cxn modelId="{23FFD9C4-2871-1349-AFA6-2D99C78AE86C}" srcId="{F862E4B2-CB98-1849-AB60-FFB138A9219A}" destId="{3EAD84D3-1328-8C44-BE6F-3A8836F73B78}" srcOrd="2" destOrd="0" parTransId="{E593F3EC-976D-BA47-8E30-B2D8DE533DF6}" sibTransId="{E0E24951-002F-A349-B79C-193E94A758D3}"/>
    <dgm:cxn modelId="{23936001-63BE-9B45-801E-275D6A2EE2F7}" srcId="{F862E4B2-CB98-1849-AB60-FFB138A9219A}" destId="{3D5F5FF7-DE4A-A947-97E0-7D256ED5719D}" srcOrd="0" destOrd="0" parTransId="{6242C965-2C7D-014A-9FC6-92864F812236}" sibTransId="{6A5F233D-96BE-1D4D-BA23-E0EA245332B8}"/>
    <dgm:cxn modelId="{EDF5933C-DE7E-DF42-A18D-64F19BE64501}" srcId="{5E9088B7-D620-4F4C-BD60-B6AAF669D7F2}" destId="{F862E4B2-CB98-1849-AB60-FFB138A9219A}" srcOrd="0" destOrd="0" parTransId="{7C5F0B39-5DC6-1A43-A3CE-68407528E580}" sibTransId="{6AA04D91-B938-5B41-9075-D924D96CE0C6}"/>
    <dgm:cxn modelId="{4A4DC6B2-D7C4-3648-98D0-DB3F82BE43F8}" type="presOf" srcId="{C8612F95-903B-2144-AD2A-A2C4F021FF8B}" destId="{A4567C7B-2764-BD43-B4E7-AAEBFEED2F3F}" srcOrd="0" destOrd="0" presId="urn:microsoft.com/office/officeart/2005/8/layout/radial4"/>
    <dgm:cxn modelId="{50DEA0BC-F1FE-BD48-87E4-C4EEBB4AE51C}" srcId="{5E9088B7-D620-4F4C-BD60-B6AAF669D7F2}" destId="{C4791D63-83FE-5249-809E-EF73D8F6F63D}" srcOrd="1" destOrd="0" parTransId="{F35C3453-73A6-E946-BC63-0080E7822A6A}" sibTransId="{EC2A3A5A-505C-D441-8413-1FA0DDB1DBAD}"/>
    <dgm:cxn modelId="{2CAB3DF3-7BD5-6C4C-BBD6-3E2C880E1A68}" type="presOf" srcId="{3D5F5FF7-DE4A-A947-97E0-7D256ED5719D}" destId="{BB06CD6B-F329-4A4C-BFFA-1F757D942F5E}" srcOrd="0" destOrd="0" presId="urn:microsoft.com/office/officeart/2005/8/layout/radial4"/>
    <dgm:cxn modelId="{59A39CA5-B06E-7044-AC6D-A65E4089E4C2}" type="presOf" srcId="{F862E4B2-CB98-1849-AB60-FFB138A9219A}" destId="{7A7783A6-4093-D648-AB05-9A1C974CCEA7}" srcOrd="0" destOrd="0" presId="urn:microsoft.com/office/officeart/2005/8/layout/radial4"/>
    <dgm:cxn modelId="{FF2FE826-E916-AD4B-AABE-E038BD1A57D1}" type="presOf" srcId="{6242C965-2C7D-014A-9FC6-92864F812236}" destId="{543E07E3-E92E-2D49-8DFC-6B1B726C1CCC}" srcOrd="0" destOrd="0" presId="urn:microsoft.com/office/officeart/2005/8/layout/radial4"/>
    <dgm:cxn modelId="{590F68F5-1078-2A47-B866-FD29C1CE36BA}" srcId="{F862E4B2-CB98-1849-AB60-FFB138A9219A}" destId="{40F3B7C6-A69F-4749-85BD-32CCB11895D2}" srcOrd="1" destOrd="0" parTransId="{C8612F95-903B-2144-AD2A-A2C4F021FF8B}" sibTransId="{04AAC4CE-A830-DE49-BA9E-B0C7E0535A76}"/>
    <dgm:cxn modelId="{8722E0EB-4467-3C42-9347-65CBEAF4C09A}" type="presOf" srcId="{3EAD84D3-1328-8C44-BE6F-3A8836F73B78}" destId="{F68BC5BD-46A5-5C4B-9FFD-C0A2E1A867BA}" srcOrd="0" destOrd="0" presId="urn:microsoft.com/office/officeart/2005/8/layout/radial4"/>
    <dgm:cxn modelId="{CF6868D8-DA5D-644D-87A5-EA45AF845D68}" type="presOf" srcId="{5E9088B7-D620-4F4C-BD60-B6AAF669D7F2}" destId="{EEB885F0-E504-E54E-A284-65AF2741F1DA}" srcOrd="0" destOrd="0" presId="urn:microsoft.com/office/officeart/2005/8/layout/radial4"/>
    <dgm:cxn modelId="{6C629B12-94BB-2B46-BC94-A135D0985BED}" type="presParOf" srcId="{EEB885F0-E504-E54E-A284-65AF2741F1DA}" destId="{7A7783A6-4093-D648-AB05-9A1C974CCEA7}" srcOrd="0" destOrd="0" presId="urn:microsoft.com/office/officeart/2005/8/layout/radial4"/>
    <dgm:cxn modelId="{F2AD681F-5A9B-CE46-B65B-117B828C3DE4}" type="presParOf" srcId="{EEB885F0-E504-E54E-A284-65AF2741F1DA}" destId="{543E07E3-E92E-2D49-8DFC-6B1B726C1CCC}" srcOrd="1" destOrd="0" presId="urn:microsoft.com/office/officeart/2005/8/layout/radial4"/>
    <dgm:cxn modelId="{4B9E21FF-914D-624B-8772-63BC1FE579C1}" type="presParOf" srcId="{EEB885F0-E504-E54E-A284-65AF2741F1DA}" destId="{BB06CD6B-F329-4A4C-BFFA-1F757D942F5E}" srcOrd="2" destOrd="0" presId="urn:microsoft.com/office/officeart/2005/8/layout/radial4"/>
    <dgm:cxn modelId="{D394ADD6-C50B-8741-A33F-E139152E84D2}" type="presParOf" srcId="{EEB885F0-E504-E54E-A284-65AF2741F1DA}" destId="{A4567C7B-2764-BD43-B4E7-AAEBFEED2F3F}" srcOrd="3" destOrd="0" presId="urn:microsoft.com/office/officeart/2005/8/layout/radial4"/>
    <dgm:cxn modelId="{F4E44DF0-1B3D-1F49-9C48-25F5D6BBDC25}" type="presParOf" srcId="{EEB885F0-E504-E54E-A284-65AF2741F1DA}" destId="{CF61B3D0-BD93-AB4A-9BF7-32099D7A877A}" srcOrd="4" destOrd="0" presId="urn:microsoft.com/office/officeart/2005/8/layout/radial4"/>
    <dgm:cxn modelId="{E0E6FBEA-15C0-4A47-A1C4-EA9A89ED26A4}" type="presParOf" srcId="{EEB885F0-E504-E54E-A284-65AF2741F1DA}" destId="{598D4AF5-B663-F34B-A90B-759A82692CF9}" srcOrd="5" destOrd="0" presId="urn:microsoft.com/office/officeart/2005/8/layout/radial4"/>
    <dgm:cxn modelId="{BB4862A2-ED6A-F647-8B60-BCBB6D787FF0}" type="presParOf" srcId="{EEB885F0-E504-E54E-A284-65AF2741F1DA}" destId="{F68BC5BD-46A5-5C4B-9FFD-C0A2E1A867B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87741C-AEE5-D841-8E64-5374245D11C0}"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DEF6CCEC-4B2D-D84C-8BD1-ED336825F46E}">
      <dgm:prSet/>
      <dgm:spPr/>
      <dgm:t>
        <a:bodyPr/>
        <a:lstStyle/>
        <a:p>
          <a:pPr rtl="0"/>
          <a:r>
            <a:rPr lang="en-US" b="1" dirty="0" smtClean="0"/>
            <a:t>Our Product Plans</a:t>
          </a:r>
          <a:endParaRPr lang="en-US" dirty="0"/>
        </a:p>
      </dgm:t>
    </dgm:pt>
    <dgm:pt modelId="{4B145B97-8B6E-124B-80BB-6070BAE829A9}" type="parTrans" cxnId="{0582C50A-7E64-5240-93AE-3F30530DB782}">
      <dgm:prSet/>
      <dgm:spPr/>
      <dgm:t>
        <a:bodyPr/>
        <a:lstStyle/>
        <a:p>
          <a:endParaRPr lang="en-US"/>
        </a:p>
      </dgm:t>
    </dgm:pt>
    <dgm:pt modelId="{DA382405-7EEE-914B-BABA-1479ACE401E9}" type="sibTrans" cxnId="{0582C50A-7E64-5240-93AE-3F30530DB782}">
      <dgm:prSet/>
      <dgm:spPr/>
      <dgm:t>
        <a:bodyPr/>
        <a:lstStyle/>
        <a:p>
          <a:endParaRPr lang="en-US"/>
        </a:p>
      </dgm:t>
    </dgm:pt>
    <dgm:pt modelId="{BF8C9FA0-FDB5-5441-8F8C-62EC1F4A9437}">
      <dgm:prSet/>
      <dgm:spPr/>
      <dgm:t>
        <a:bodyPr/>
        <a:lstStyle/>
        <a:p>
          <a:pPr rtl="0"/>
          <a:r>
            <a:rPr lang="en-US" b="1" u="sng" dirty="0" smtClean="0">
              <a:solidFill>
                <a:srgbClr val="000000"/>
              </a:solidFill>
            </a:rPr>
            <a:t>Goal</a:t>
          </a:r>
          <a:r>
            <a:rPr lang="en-US" b="1" dirty="0" smtClean="0">
              <a:solidFill>
                <a:srgbClr val="000000"/>
              </a:solidFill>
            </a:rPr>
            <a:t> </a:t>
          </a:r>
          <a:r>
            <a:rPr lang="en-US" b="1" dirty="0" smtClean="0"/>
            <a:t>[ Market = USA, User = Seniors, Product = New Version, Task = Photo Tasks Set, When = 2012] 80% ±10%  &lt;- Draft Marketing Plan </a:t>
          </a:r>
          <a:endParaRPr lang="en-US" dirty="0"/>
        </a:p>
      </dgm:t>
    </dgm:pt>
    <dgm:pt modelId="{05237A1D-DB6A-154C-A4D3-5142E5110153}" type="parTrans" cxnId="{34B550F8-FEE7-D843-B29F-C37FED9E17BE}">
      <dgm:prSet/>
      <dgm:spPr/>
      <dgm:t>
        <a:bodyPr/>
        <a:lstStyle/>
        <a:p>
          <a:endParaRPr lang="en-US"/>
        </a:p>
      </dgm:t>
    </dgm:pt>
    <dgm:pt modelId="{A3C480E7-25A2-DC4E-8132-EFFF8FB18B6D}" type="sibTrans" cxnId="{34B550F8-FEE7-D843-B29F-C37FED9E17BE}">
      <dgm:prSet/>
      <dgm:spPr/>
      <dgm:t>
        <a:bodyPr/>
        <a:lstStyle/>
        <a:p>
          <a:endParaRPr lang="en-US"/>
        </a:p>
      </dgm:t>
    </dgm:pt>
    <dgm:pt modelId="{3C33D0BA-7837-D342-9F87-8D4D50FDF28F}">
      <dgm:prSet/>
      <dgm:spPr/>
      <dgm:t>
        <a:bodyPr/>
        <a:lstStyle/>
        <a:p>
          <a:pPr rtl="0"/>
          <a:r>
            <a:rPr lang="en-US" b="1" u="sng" dirty="0" smtClean="0">
              <a:solidFill>
                <a:srgbClr val="000000"/>
              </a:solidFill>
            </a:rPr>
            <a:t>Tolerable</a:t>
          </a:r>
          <a:r>
            <a:rPr lang="en-US" b="1" dirty="0" smtClean="0">
              <a:solidFill>
                <a:srgbClr val="000000"/>
              </a:solidFill>
            </a:rPr>
            <a:t> </a:t>
          </a:r>
          <a:r>
            <a:rPr lang="en-US" b="1" dirty="0" smtClean="0"/>
            <a:t>[Market = Asia, User = {Teenager, Early Adopters}, Product = Our New Version, Deadline = 2013] 97%±3% &lt;- </a:t>
          </a:r>
          <a:r>
            <a:rPr lang="en-US" b="1" dirty="0" err="1" smtClean="0"/>
            <a:t>Mkt</a:t>
          </a:r>
          <a:r>
            <a:rPr lang="en-US" b="1" dirty="0" smtClean="0"/>
            <a:t> Dir. Speech</a:t>
          </a:r>
          <a:endParaRPr lang="en-US" dirty="0"/>
        </a:p>
      </dgm:t>
    </dgm:pt>
    <dgm:pt modelId="{E0B7682A-CBDE-204B-8CA4-B883D20EB7F0}" type="parTrans" cxnId="{99DA42A4-29A2-D94D-B065-CFA3AAF6B7C6}">
      <dgm:prSet/>
      <dgm:spPr/>
      <dgm:t>
        <a:bodyPr/>
        <a:lstStyle/>
        <a:p>
          <a:endParaRPr lang="en-US"/>
        </a:p>
      </dgm:t>
    </dgm:pt>
    <dgm:pt modelId="{D285E667-C1C4-344C-8BBF-5D097F4E5265}" type="sibTrans" cxnId="{99DA42A4-29A2-D94D-B065-CFA3AAF6B7C6}">
      <dgm:prSet/>
      <dgm:spPr/>
      <dgm:t>
        <a:bodyPr/>
        <a:lstStyle/>
        <a:p>
          <a:endParaRPr lang="en-US"/>
        </a:p>
      </dgm:t>
    </dgm:pt>
    <dgm:pt modelId="{39CAC333-4924-E64C-A57F-63C439F619A4}">
      <dgm:prSet/>
      <dgm:spPr/>
      <dgm:t>
        <a:bodyPr/>
        <a:lstStyle/>
        <a:p>
          <a:pPr rtl="0"/>
          <a:r>
            <a:rPr lang="en-US" b="1" u="sng" dirty="0" smtClean="0">
              <a:solidFill>
                <a:srgbClr val="000000"/>
              </a:solidFill>
            </a:rPr>
            <a:t>Fail</a:t>
          </a:r>
          <a:r>
            <a:rPr lang="en-US" b="1" dirty="0" smtClean="0">
              <a:solidFill>
                <a:srgbClr val="000000"/>
              </a:solidFill>
            </a:rPr>
            <a:t> </a:t>
          </a:r>
          <a:r>
            <a:rPr lang="en-US" b="1" dirty="0" smtClean="0"/>
            <a:t>[Market = Finland, User = {Android Mobile Phone, Teenagers}, Task = </a:t>
          </a:r>
          <a:r>
            <a:rPr lang="en-US" b="1" dirty="0" err="1" smtClean="0"/>
            <a:t>Phone+SMS</a:t>
          </a:r>
          <a:r>
            <a:rPr lang="en-US" b="1" dirty="0" smtClean="0"/>
            <a:t> Task Set, Product Release 9.0] Less Than 95%</a:t>
          </a:r>
          <a:endParaRPr lang="en-US" dirty="0"/>
        </a:p>
      </dgm:t>
    </dgm:pt>
    <dgm:pt modelId="{23105579-CD4E-D74B-8A00-481261131780}" type="parTrans" cxnId="{483DFFEC-F1C4-1249-920A-39248D1E84B2}">
      <dgm:prSet/>
      <dgm:spPr/>
      <dgm:t>
        <a:bodyPr/>
        <a:lstStyle/>
        <a:p>
          <a:endParaRPr lang="en-US"/>
        </a:p>
      </dgm:t>
    </dgm:pt>
    <dgm:pt modelId="{5C266A57-6688-5B4B-A892-671069B54BAD}" type="sibTrans" cxnId="{483DFFEC-F1C4-1249-920A-39248D1E84B2}">
      <dgm:prSet/>
      <dgm:spPr/>
      <dgm:t>
        <a:bodyPr/>
        <a:lstStyle/>
        <a:p>
          <a:endParaRPr lang="en-US"/>
        </a:p>
      </dgm:t>
    </dgm:pt>
    <dgm:pt modelId="{E0886E99-CA7A-3940-B3A9-CD834FF4D3B6}">
      <dgm:prSet/>
      <dgm:spPr/>
      <dgm:t>
        <a:bodyPr/>
        <a:lstStyle/>
        <a:p>
          <a:pPr rtl="0"/>
          <a:endParaRPr lang="en-GB" b="1" dirty="0"/>
        </a:p>
      </dgm:t>
    </dgm:pt>
    <dgm:pt modelId="{E8CB62FC-555D-F24B-A6BC-E8B9AD9397C4}" type="parTrans" cxnId="{588553E3-038F-7443-8024-E5200FCFCD1F}">
      <dgm:prSet/>
      <dgm:spPr/>
      <dgm:t>
        <a:bodyPr/>
        <a:lstStyle/>
        <a:p>
          <a:endParaRPr lang="en-US"/>
        </a:p>
      </dgm:t>
    </dgm:pt>
    <dgm:pt modelId="{93B9119C-745F-DE41-B028-9F454E2753D8}" type="sibTrans" cxnId="{588553E3-038F-7443-8024-E5200FCFCD1F}">
      <dgm:prSet/>
      <dgm:spPr/>
      <dgm:t>
        <a:bodyPr/>
        <a:lstStyle/>
        <a:p>
          <a:endParaRPr lang="en-US"/>
        </a:p>
      </dgm:t>
    </dgm:pt>
    <dgm:pt modelId="{4DB0D11A-633E-E24A-AD98-60D1F3990D80}" type="pres">
      <dgm:prSet presAssocID="{EF87741C-AEE5-D841-8E64-5374245D11C0}" presName="cycle" presStyleCnt="0">
        <dgm:presLayoutVars>
          <dgm:chMax val="1"/>
          <dgm:dir/>
          <dgm:animLvl val="ctr"/>
          <dgm:resizeHandles val="exact"/>
        </dgm:presLayoutVars>
      </dgm:prSet>
      <dgm:spPr/>
      <dgm:t>
        <a:bodyPr/>
        <a:lstStyle/>
        <a:p>
          <a:endParaRPr lang="en-US"/>
        </a:p>
      </dgm:t>
    </dgm:pt>
    <dgm:pt modelId="{A64EB5A2-A70C-4143-A974-FC742E030F9A}" type="pres">
      <dgm:prSet presAssocID="{DEF6CCEC-4B2D-D84C-8BD1-ED336825F46E}" presName="centerShape" presStyleLbl="node0" presStyleIdx="0" presStyleCnt="1"/>
      <dgm:spPr/>
      <dgm:t>
        <a:bodyPr/>
        <a:lstStyle/>
        <a:p>
          <a:endParaRPr lang="en-US"/>
        </a:p>
      </dgm:t>
    </dgm:pt>
    <dgm:pt modelId="{BFAA4703-470B-CC4A-943A-807F31ED84DB}" type="pres">
      <dgm:prSet presAssocID="{05237A1D-DB6A-154C-A4D3-5142E5110153}" presName="parTrans" presStyleLbl="bgSibTrans2D1" presStyleIdx="0" presStyleCnt="3"/>
      <dgm:spPr/>
      <dgm:t>
        <a:bodyPr/>
        <a:lstStyle/>
        <a:p>
          <a:endParaRPr lang="en-US"/>
        </a:p>
      </dgm:t>
    </dgm:pt>
    <dgm:pt modelId="{69260D97-F791-0B40-B415-40203F29C7AD}" type="pres">
      <dgm:prSet presAssocID="{BF8C9FA0-FDB5-5441-8F8C-62EC1F4A9437}" presName="node" presStyleLbl="node1" presStyleIdx="0" presStyleCnt="3" custScaleX="152944">
        <dgm:presLayoutVars>
          <dgm:bulletEnabled val="1"/>
        </dgm:presLayoutVars>
      </dgm:prSet>
      <dgm:spPr/>
      <dgm:t>
        <a:bodyPr/>
        <a:lstStyle/>
        <a:p>
          <a:endParaRPr lang="en-US"/>
        </a:p>
      </dgm:t>
    </dgm:pt>
    <dgm:pt modelId="{E21A494C-A7AD-DB4B-AC47-B44CBD541A07}" type="pres">
      <dgm:prSet presAssocID="{E0B7682A-CBDE-204B-8CA4-B883D20EB7F0}" presName="parTrans" presStyleLbl="bgSibTrans2D1" presStyleIdx="1" presStyleCnt="3"/>
      <dgm:spPr/>
      <dgm:t>
        <a:bodyPr/>
        <a:lstStyle/>
        <a:p>
          <a:endParaRPr lang="en-US"/>
        </a:p>
      </dgm:t>
    </dgm:pt>
    <dgm:pt modelId="{073A2F90-4556-AF4E-90C1-E1658E5C58E0}" type="pres">
      <dgm:prSet presAssocID="{3C33D0BA-7837-D342-9F87-8D4D50FDF28F}" presName="node" presStyleLbl="node1" presStyleIdx="1" presStyleCnt="3">
        <dgm:presLayoutVars>
          <dgm:bulletEnabled val="1"/>
        </dgm:presLayoutVars>
      </dgm:prSet>
      <dgm:spPr/>
      <dgm:t>
        <a:bodyPr/>
        <a:lstStyle/>
        <a:p>
          <a:endParaRPr lang="en-US"/>
        </a:p>
      </dgm:t>
    </dgm:pt>
    <dgm:pt modelId="{44A65886-CFCA-954B-B92A-6F012F86347F}" type="pres">
      <dgm:prSet presAssocID="{23105579-CD4E-D74B-8A00-481261131780}" presName="parTrans" presStyleLbl="bgSibTrans2D1" presStyleIdx="2" presStyleCnt="3"/>
      <dgm:spPr/>
      <dgm:t>
        <a:bodyPr/>
        <a:lstStyle/>
        <a:p>
          <a:endParaRPr lang="en-US"/>
        </a:p>
      </dgm:t>
    </dgm:pt>
    <dgm:pt modelId="{CB4B70ED-F3B4-7542-8E18-C0D2CF9A7CFB}" type="pres">
      <dgm:prSet presAssocID="{39CAC333-4924-E64C-A57F-63C439F619A4}" presName="node" presStyleLbl="node1" presStyleIdx="2" presStyleCnt="3" custScaleX="170387">
        <dgm:presLayoutVars>
          <dgm:bulletEnabled val="1"/>
        </dgm:presLayoutVars>
      </dgm:prSet>
      <dgm:spPr/>
      <dgm:t>
        <a:bodyPr/>
        <a:lstStyle/>
        <a:p>
          <a:endParaRPr lang="en-US"/>
        </a:p>
      </dgm:t>
    </dgm:pt>
  </dgm:ptLst>
  <dgm:cxnLst>
    <dgm:cxn modelId="{43F4D7A2-2751-A943-937F-4AA4F22DC73F}" type="presOf" srcId="{23105579-CD4E-D74B-8A00-481261131780}" destId="{44A65886-CFCA-954B-B92A-6F012F86347F}" srcOrd="0" destOrd="0" presId="urn:microsoft.com/office/officeart/2005/8/layout/radial4"/>
    <dgm:cxn modelId="{74B0E57E-70EF-2A4A-82D7-75C55B60DF19}" type="presOf" srcId="{3C33D0BA-7837-D342-9F87-8D4D50FDF28F}" destId="{073A2F90-4556-AF4E-90C1-E1658E5C58E0}" srcOrd="0" destOrd="0" presId="urn:microsoft.com/office/officeart/2005/8/layout/radial4"/>
    <dgm:cxn modelId="{34B550F8-FEE7-D843-B29F-C37FED9E17BE}" srcId="{DEF6CCEC-4B2D-D84C-8BD1-ED336825F46E}" destId="{BF8C9FA0-FDB5-5441-8F8C-62EC1F4A9437}" srcOrd="0" destOrd="0" parTransId="{05237A1D-DB6A-154C-A4D3-5142E5110153}" sibTransId="{A3C480E7-25A2-DC4E-8132-EFFF8FB18B6D}"/>
    <dgm:cxn modelId="{D0C542C8-451D-6A4F-BC16-81AF08D446F7}" type="presOf" srcId="{EF87741C-AEE5-D841-8E64-5374245D11C0}" destId="{4DB0D11A-633E-E24A-AD98-60D1F3990D80}" srcOrd="0" destOrd="0" presId="urn:microsoft.com/office/officeart/2005/8/layout/radial4"/>
    <dgm:cxn modelId="{0582C50A-7E64-5240-93AE-3F30530DB782}" srcId="{EF87741C-AEE5-D841-8E64-5374245D11C0}" destId="{DEF6CCEC-4B2D-D84C-8BD1-ED336825F46E}" srcOrd="0" destOrd="0" parTransId="{4B145B97-8B6E-124B-80BB-6070BAE829A9}" sibTransId="{DA382405-7EEE-914B-BABA-1479ACE401E9}"/>
    <dgm:cxn modelId="{A15623FD-E6A9-F34D-A8D0-B1B23939AB3F}" type="presOf" srcId="{E0B7682A-CBDE-204B-8CA4-B883D20EB7F0}" destId="{E21A494C-A7AD-DB4B-AC47-B44CBD541A07}" srcOrd="0" destOrd="0" presId="urn:microsoft.com/office/officeart/2005/8/layout/radial4"/>
    <dgm:cxn modelId="{E9569092-5475-344B-9737-898ED54B46EF}" type="presOf" srcId="{BF8C9FA0-FDB5-5441-8F8C-62EC1F4A9437}" destId="{69260D97-F791-0B40-B415-40203F29C7AD}" srcOrd="0" destOrd="0" presId="urn:microsoft.com/office/officeart/2005/8/layout/radial4"/>
    <dgm:cxn modelId="{588553E3-038F-7443-8024-E5200FCFCD1F}" srcId="{EF87741C-AEE5-D841-8E64-5374245D11C0}" destId="{E0886E99-CA7A-3940-B3A9-CD834FF4D3B6}" srcOrd="1" destOrd="0" parTransId="{E8CB62FC-555D-F24B-A6BC-E8B9AD9397C4}" sibTransId="{93B9119C-745F-DE41-B028-9F454E2753D8}"/>
    <dgm:cxn modelId="{89198BDB-F725-3A47-B206-97207FC23149}" type="presOf" srcId="{DEF6CCEC-4B2D-D84C-8BD1-ED336825F46E}" destId="{A64EB5A2-A70C-4143-A974-FC742E030F9A}" srcOrd="0" destOrd="0" presId="urn:microsoft.com/office/officeart/2005/8/layout/radial4"/>
    <dgm:cxn modelId="{99DA42A4-29A2-D94D-B065-CFA3AAF6B7C6}" srcId="{DEF6CCEC-4B2D-D84C-8BD1-ED336825F46E}" destId="{3C33D0BA-7837-D342-9F87-8D4D50FDF28F}" srcOrd="1" destOrd="0" parTransId="{E0B7682A-CBDE-204B-8CA4-B883D20EB7F0}" sibTransId="{D285E667-C1C4-344C-8BBF-5D097F4E5265}"/>
    <dgm:cxn modelId="{5DC5BF9E-9244-674A-8FE4-3E48BF39AD4D}" type="presOf" srcId="{39CAC333-4924-E64C-A57F-63C439F619A4}" destId="{CB4B70ED-F3B4-7542-8E18-C0D2CF9A7CFB}" srcOrd="0" destOrd="0" presId="urn:microsoft.com/office/officeart/2005/8/layout/radial4"/>
    <dgm:cxn modelId="{D2BB67E6-1595-8F43-9E36-08C360EB8AEB}" type="presOf" srcId="{05237A1D-DB6A-154C-A4D3-5142E5110153}" destId="{BFAA4703-470B-CC4A-943A-807F31ED84DB}" srcOrd="0" destOrd="0" presId="urn:microsoft.com/office/officeart/2005/8/layout/radial4"/>
    <dgm:cxn modelId="{483DFFEC-F1C4-1249-920A-39248D1E84B2}" srcId="{DEF6CCEC-4B2D-D84C-8BD1-ED336825F46E}" destId="{39CAC333-4924-E64C-A57F-63C439F619A4}" srcOrd="2" destOrd="0" parTransId="{23105579-CD4E-D74B-8A00-481261131780}" sibTransId="{5C266A57-6688-5B4B-A892-671069B54BAD}"/>
    <dgm:cxn modelId="{271F093E-093A-944B-AB52-65FF6D96A0CD}" type="presParOf" srcId="{4DB0D11A-633E-E24A-AD98-60D1F3990D80}" destId="{A64EB5A2-A70C-4143-A974-FC742E030F9A}" srcOrd="0" destOrd="0" presId="urn:microsoft.com/office/officeart/2005/8/layout/radial4"/>
    <dgm:cxn modelId="{1E1D649F-FEFA-E643-9C5B-42A476458C4B}" type="presParOf" srcId="{4DB0D11A-633E-E24A-AD98-60D1F3990D80}" destId="{BFAA4703-470B-CC4A-943A-807F31ED84DB}" srcOrd="1" destOrd="0" presId="urn:microsoft.com/office/officeart/2005/8/layout/radial4"/>
    <dgm:cxn modelId="{15D90978-5A79-6C43-99C3-D7AAC561461E}" type="presParOf" srcId="{4DB0D11A-633E-E24A-AD98-60D1F3990D80}" destId="{69260D97-F791-0B40-B415-40203F29C7AD}" srcOrd="2" destOrd="0" presId="urn:microsoft.com/office/officeart/2005/8/layout/radial4"/>
    <dgm:cxn modelId="{4274D7AF-3DF6-7944-B5FA-86F2EC607154}" type="presParOf" srcId="{4DB0D11A-633E-E24A-AD98-60D1F3990D80}" destId="{E21A494C-A7AD-DB4B-AC47-B44CBD541A07}" srcOrd="3" destOrd="0" presId="urn:microsoft.com/office/officeart/2005/8/layout/radial4"/>
    <dgm:cxn modelId="{B47EBAA8-FF5A-B54D-B50B-D2F9DB1B1D4F}" type="presParOf" srcId="{4DB0D11A-633E-E24A-AD98-60D1F3990D80}" destId="{073A2F90-4556-AF4E-90C1-E1658E5C58E0}" srcOrd="4" destOrd="0" presId="urn:microsoft.com/office/officeart/2005/8/layout/radial4"/>
    <dgm:cxn modelId="{3A64EA7F-61C3-5D4D-B48D-0B40C662581D}" type="presParOf" srcId="{4DB0D11A-633E-E24A-AD98-60D1F3990D80}" destId="{44A65886-CFCA-954B-B92A-6F012F86347F}" srcOrd="5" destOrd="0" presId="urn:microsoft.com/office/officeart/2005/8/layout/radial4"/>
    <dgm:cxn modelId="{3EC54414-6BCC-8643-A196-2BF06685B187}" type="presParOf" srcId="{4DB0D11A-633E-E24A-AD98-60D1F3990D80}" destId="{CB4B70ED-F3B4-7542-8E18-C0D2CF9A7CFB}"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8EC97-4BD5-134A-9BA4-7B4DA769DE32}">
      <dsp:nvSpPr>
        <dsp:cNvPr id="0" name=""/>
        <dsp:cNvSpPr/>
      </dsp:nvSpPr>
      <dsp:spPr>
        <a:xfrm>
          <a:off x="3305422" y="2342955"/>
          <a:ext cx="1618755" cy="1618755"/>
        </a:xfrm>
        <a:prstGeom prst="ellipse">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Robustness</a:t>
          </a:r>
          <a:endParaRPr lang="en-US" sz="1800" kern="1200" dirty="0"/>
        </a:p>
      </dsp:txBody>
      <dsp:txXfrm>
        <a:off x="3542483" y="2580016"/>
        <a:ext cx="1144633" cy="1144633"/>
      </dsp:txXfrm>
    </dsp:sp>
    <dsp:sp modelId="{083F9867-E62D-9845-A642-41607EC43248}">
      <dsp:nvSpPr>
        <dsp:cNvPr id="0" name=""/>
        <dsp:cNvSpPr/>
      </dsp:nvSpPr>
      <dsp:spPr>
        <a:xfrm rot="10800000">
          <a:off x="1416406" y="2921660"/>
          <a:ext cx="1785119" cy="461345"/>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FEC9219-A684-D744-83DD-99D6D3899DD9}">
      <dsp:nvSpPr>
        <dsp:cNvPr id="0" name=""/>
        <dsp:cNvSpPr/>
      </dsp:nvSpPr>
      <dsp:spPr>
        <a:xfrm>
          <a:off x="849842" y="2699081"/>
          <a:ext cx="1133129" cy="906503"/>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Software Downtime</a:t>
          </a:r>
          <a:endParaRPr lang="en-US" sz="1700" kern="1200" dirty="0"/>
        </a:p>
      </dsp:txBody>
      <dsp:txXfrm>
        <a:off x="876393" y="2725632"/>
        <a:ext cx="1080027" cy="853401"/>
      </dsp:txXfrm>
    </dsp:sp>
    <dsp:sp modelId="{01C6AEE5-4273-DF45-B636-C956149CABD6}">
      <dsp:nvSpPr>
        <dsp:cNvPr id="0" name=""/>
        <dsp:cNvSpPr/>
      </dsp:nvSpPr>
      <dsp:spPr>
        <a:xfrm rot="12600000">
          <a:off x="1658342" y="2018744"/>
          <a:ext cx="1785119" cy="461345"/>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479DAAE-762F-D04F-BCE5-3553A3A7C365}">
      <dsp:nvSpPr>
        <dsp:cNvPr id="0" name=""/>
        <dsp:cNvSpPr/>
      </dsp:nvSpPr>
      <dsp:spPr>
        <a:xfrm>
          <a:off x="1211358" y="1349885"/>
          <a:ext cx="1133129" cy="906503"/>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Restore Speed</a:t>
          </a:r>
          <a:endParaRPr lang="en-US" sz="1700" kern="1200" dirty="0"/>
        </a:p>
      </dsp:txBody>
      <dsp:txXfrm>
        <a:off x="1237909" y="1376436"/>
        <a:ext cx="1080027" cy="853401"/>
      </dsp:txXfrm>
    </dsp:sp>
    <dsp:sp modelId="{1E3E33B1-E62F-2D4D-BCD8-7AB17955F261}">
      <dsp:nvSpPr>
        <dsp:cNvPr id="0" name=""/>
        <dsp:cNvSpPr/>
      </dsp:nvSpPr>
      <dsp:spPr>
        <a:xfrm rot="14400000">
          <a:off x="2319323" y="1357763"/>
          <a:ext cx="1785119" cy="461345"/>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303BAD8C-C357-7445-BB00-A7CBBFFDE650}">
      <dsp:nvSpPr>
        <dsp:cNvPr id="0" name=""/>
        <dsp:cNvSpPr/>
      </dsp:nvSpPr>
      <dsp:spPr>
        <a:xfrm>
          <a:off x="2199038" y="362204"/>
          <a:ext cx="1133129" cy="906503"/>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000000"/>
              </a:solidFill>
            </a:rPr>
            <a:t>Testability</a:t>
          </a:r>
          <a:endParaRPr lang="en-US" sz="1700" b="1" kern="1200" dirty="0">
            <a:solidFill>
              <a:srgbClr val="000000"/>
            </a:solidFill>
          </a:endParaRPr>
        </a:p>
      </dsp:txBody>
      <dsp:txXfrm>
        <a:off x="2225589" y="388755"/>
        <a:ext cx="1080027" cy="853401"/>
      </dsp:txXfrm>
    </dsp:sp>
    <dsp:sp modelId="{98C3D463-5A42-8943-90B5-3A45B84542FC}">
      <dsp:nvSpPr>
        <dsp:cNvPr id="0" name=""/>
        <dsp:cNvSpPr/>
      </dsp:nvSpPr>
      <dsp:spPr>
        <a:xfrm rot="16200000">
          <a:off x="3222240" y="1115827"/>
          <a:ext cx="1785119" cy="461345"/>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99897A2C-DB77-744A-8E2C-01606D172649}">
      <dsp:nvSpPr>
        <dsp:cNvPr id="0" name=""/>
        <dsp:cNvSpPr/>
      </dsp:nvSpPr>
      <dsp:spPr>
        <a:xfrm>
          <a:off x="3548235" y="688"/>
          <a:ext cx="1133129" cy="906503"/>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Fault Prevention Capability</a:t>
          </a:r>
          <a:endParaRPr lang="en-US" sz="1700" kern="1200" dirty="0"/>
        </a:p>
      </dsp:txBody>
      <dsp:txXfrm>
        <a:off x="3574786" y="27239"/>
        <a:ext cx="1080027" cy="853401"/>
      </dsp:txXfrm>
    </dsp:sp>
    <dsp:sp modelId="{95AFAEC7-8E86-294D-991C-092472F7CFD5}">
      <dsp:nvSpPr>
        <dsp:cNvPr id="0" name=""/>
        <dsp:cNvSpPr/>
      </dsp:nvSpPr>
      <dsp:spPr>
        <a:xfrm rot="18000000">
          <a:off x="4125156" y="1357763"/>
          <a:ext cx="1785119" cy="461345"/>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85B6E2B-A04F-254C-8241-9716340CC0C8}">
      <dsp:nvSpPr>
        <dsp:cNvPr id="0" name=""/>
        <dsp:cNvSpPr/>
      </dsp:nvSpPr>
      <dsp:spPr>
        <a:xfrm>
          <a:off x="4897432" y="362204"/>
          <a:ext cx="1133129" cy="906503"/>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Fault Isolation Capability</a:t>
          </a:r>
          <a:endParaRPr lang="en-US" sz="1700" kern="1200" dirty="0"/>
        </a:p>
      </dsp:txBody>
      <dsp:txXfrm>
        <a:off x="4923983" y="388755"/>
        <a:ext cx="1080027" cy="853401"/>
      </dsp:txXfrm>
    </dsp:sp>
    <dsp:sp modelId="{209ACF13-6982-A14C-AFDA-3EACA4F7254D}">
      <dsp:nvSpPr>
        <dsp:cNvPr id="0" name=""/>
        <dsp:cNvSpPr/>
      </dsp:nvSpPr>
      <dsp:spPr>
        <a:xfrm rot="19800000">
          <a:off x="4786137" y="2018744"/>
          <a:ext cx="1785119" cy="461345"/>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7D4BE5E8-EB73-F14F-A4E2-AA9D5CBF28B4}">
      <dsp:nvSpPr>
        <dsp:cNvPr id="0" name=""/>
        <dsp:cNvSpPr/>
      </dsp:nvSpPr>
      <dsp:spPr>
        <a:xfrm>
          <a:off x="5885112" y="1349885"/>
          <a:ext cx="1133129" cy="906503"/>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Fault Analysis Capability</a:t>
          </a:r>
          <a:endParaRPr lang="en-US" sz="1700" kern="1200" dirty="0"/>
        </a:p>
      </dsp:txBody>
      <dsp:txXfrm>
        <a:off x="5911663" y="1376436"/>
        <a:ext cx="1080027" cy="853401"/>
      </dsp:txXfrm>
    </dsp:sp>
    <dsp:sp modelId="{54E93FCC-A3B6-F646-99EC-A4379FC52827}">
      <dsp:nvSpPr>
        <dsp:cNvPr id="0" name=""/>
        <dsp:cNvSpPr/>
      </dsp:nvSpPr>
      <dsp:spPr>
        <a:xfrm>
          <a:off x="5028073" y="2921660"/>
          <a:ext cx="1785119" cy="461345"/>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4F2FEB6-8A9D-204C-ACC8-71D14DA4977A}">
      <dsp:nvSpPr>
        <dsp:cNvPr id="0" name=""/>
        <dsp:cNvSpPr/>
      </dsp:nvSpPr>
      <dsp:spPr>
        <a:xfrm>
          <a:off x="6246628" y="2699081"/>
          <a:ext cx="1133129" cy="906503"/>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Hardware Debugging Capability </a:t>
          </a:r>
          <a:endParaRPr lang="en-US" sz="1700" kern="1200" dirty="0"/>
        </a:p>
      </dsp:txBody>
      <dsp:txXfrm>
        <a:off x="6273179" y="2725632"/>
        <a:ext cx="1080027" cy="8534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6D5F7-D6CD-7E47-B8FB-47AA13D33C3E}">
      <dsp:nvSpPr>
        <dsp:cNvPr id="0" name=""/>
        <dsp:cNvSpPr/>
      </dsp:nvSpPr>
      <dsp:spPr>
        <a:xfrm>
          <a:off x="4386064" y="1784872"/>
          <a:ext cx="3112690" cy="740678"/>
        </a:xfrm>
        <a:custGeom>
          <a:avLst/>
          <a:gdLst/>
          <a:ahLst/>
          <a:cxnLst/>
          <a:rect l="0" t="0" r="0" b="0"/>
          <a:pathLst>
            <a:path>
              <a:moveTo>
                <a:pt x="0" y="0"/>
              </a:moveTo>
              <a:lnTo>
                <a:pt x="0" y="504751"/>
              </a:lnTo>
              <a:lnTo>
                <a:pt x="3112690" y="504751"/>
              </a:lnTo>
              <a:lnTo>
                <a:pt x="3112690" y="740678"/>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26B8AC-4AE7-BF40-8D9F-3C6F718EE009}">
      <dsp:nvSpPr>
        <dsp:cNvPr id="0" name=""/>
        <dsp:cNvSpPr/>
      </dsp:nvSpPr>
      <dsp:spPr>
        <a:xfrm>
          <a:off x="4340344" y="1784872"/>
          <a:ext cx="91440" cy="740678"/>
        </a:xfrm>
        <a:custGeom>
          <a:avLst/>
          <a:gdLst/>
          <a:ahLst/>
          <a:cxnLst/>
          <a:rect l="0" t="0" r="0" b="0"/>
          <a:pathLst>
            <a:path>
              <a:moveTo>
                <a:pt x="45720" y="0"/>
              </a:moveTo>
              <a:lnTo>
                <a:pt x="45720" y="740678"/>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44F9A2-8E7C-E24D-BE61-3B80F86D004A}">
      <dsp:nvSpPr>
        <dsp:cNvPr id="0" name=""/>
        <dsp:cNvSpPr/>
      </dsp:nvSpPr>
      <dsp:spPr>
        <a:xfrm>
          <a:off x="1273373" y="1784872"/>
          <a:ext cx="3112690" cy="740678"/>
        </a:xfrm>
        <a:custGeom>
          <a:avLst/>
          <a:gdLst/>
          <a:ahLst/>
          <a:cxnLst/>
          <a:rect l="0" t="0" r="0" b="0"/>
          <a:pathLst>
            <a:path>
              <a:moveTo>
                <a:pt x="3112690" y="0"/>
              </a:moveTo>
              <a:lnTo>
                <a:pt x="3112690" y="504751"/>
              </a:lnTo>
              <a:lnTo>
                <a:pt x="0" y="504751"/>
              </a:lnTo>
              <a:lnTo>
                <a:pt x="0" y="740678"/>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D8C71C-762C-AF40-A370-294D1861650C}">
      <dsp:nvSpPr>
        <dsp:cNvPr id="0" name=""/>
        <dsp:cNvSpPr/>
      </dsp:nvSpPr>
      <dsp:spPr>
        <a:xfrm>
          <a:off x="3112690" y="167688"/>
          <a:ext cx="2546746" cy="161718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5345510-2B4F-B14B-B98C-983072C3BC90}">
      <dsp:nvSpPr>
        <dsp:cNvPr id="0" name=""/>
        <dsp:cNvSpPr/>
      </dsp:nvSpPr>
      <dsp:spPr>
        <a:xfrm>
          <a:off x="3395662" y="436511"/>
          <a:ext cx="2546746" cy="16171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b="1" kern="1200" dirty="0" smtClean="0"/>
            <a:t>Rich Specification</a:t>
          </a:r>
          <a:endParaRPr lang="en-US" sz="3000" kern="1200" dirty="0"/>
        </a:p>
      </dsp:txBody>
      <dsp:txXfrm>
        <a:off x="3443028" y="483877"/>
        <a:ext cx="2452014" cy="1522452"/>
      </dsp:txXfrm>
    </dsp:sp>
    <dsp:sp modelId="{7B497E72-95D8-4E40-B870-697F1B5C9DC9}">
      <dsp:nvSpPr>
        <dsp:cNvPr id="0" name=""/>
        <dsp:cNvSpPr/>
      </dsp:nvSpPr>
      <dsp:spPr>
        <a:xfrm>
          <a:off x="0" y="2525551"/>
          <a:ext cx="2546746" cy="161718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5A810F9-4669-1449-B79D-738A4058EF35}">
      <dsp:nvSpPr>
        <dsp:cNvPr id="0" name=""/>
        <dsp:cNvSpPr/>
      </dsp:nvSpPr>
      <dsp:spPr>
        <a:xfrm>
          <a:off x="282971" y="2794375"/>
          <a:ext cx="2546746" cy="16171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b="1" kern="1200" dirty="0" smtClean="0"/>
            <a:t>Background</a:t>
          </a:r>
          <a:endParaRPr lang="en-US" sz="3000" kern="1200" dirty="0"/>
        </a:p>
      </dsp:txBody>
      <dsp:txXfrm>
        <a:off x="330337" y="2841741"/>
        <a:ext cx="2452014" cy="1522452"/>
      </dsp:txXfrm>
    </dsp:sp>
    <dsp:sp modelId="{CC215DF7-DA8D-9E4B-95FD-352A58DF5924}">
      <dsp:nvSpPr>
        <dsp:cNvPr id="0" name=""/>
        <dsp:cNvSpPr/>
      </dsp:nvSpPr>
      <dsp:spPr>
        <a:xfrm>
          <a:off x="3112690" y="2525551"/>
          <a:ext cx="2546746" cy="161718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801B0A6-5F3A-A042-BD5A-0C161926BA33}">
      <dsp:nvSpPr>
        <dsp:cNvPr id="0" name=""/>
        <dsp:cNvSpPr/>
      </dsp:nvSpPr>
      <dsp:spPr>
        <a:xfrm>
          <a:off x="3395662" y="2794375"/>
          <a:ext cx="2546746" cy="16171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b="1" kern="1200" dirty="0" smtClean="0"/>
            <a:t>Commentary</a:t>
          </a:r>
          <a:endParaRPr lang="en-US" sz="3000" kern="1200" dirty="0"/>
        </a:p>
      </dsp:txBody>
      <dsp:txXfrm>
        <a:off x="3443028" y="2841741"/>
        <a:ext cx="2452014" cy="1522452"/>
      </dsp:txXfrm>
    </dsp:sp>
    <dsp:sp modelId="{D47C8179-0675-4241-A406-A11FCA9800AF}">
      <dsp:nvSpPr>
        <dsp:cNvPr id="0" name=""/>
        <dsp:cNvSpPr/>
      </dsp:nvSpPr>
      <dsp:spPr>
        <a:xfrm>
          <a:off x="6225381" y="2525551"/>
          <a:ext cx="2546746" cy="161718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38BB8CA-A8D3-674F-B570-683729A71C89}">
      <dsp:nvSpPr>
        <dsp:cNvPr id="0" name=""/>
        <dsp:cNvSpPr/>
      </dsp:nvSpPr>
      <dsp:spPr>
        <a:xfrm>
          <a:off x="6508353" y="2794375"/>
          <a:ext cx="2546746" cy="16171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1" kern="1200" dirty="0" smtClean="0"/>
            <a:t>Core</a:t>
          </a:r>
          <a:endParaRPr lang="en-GB" sz="3000" b="1" kern="1200" dirty="0"/>
        </a:p>
      </dsp:txBody>
      <dsp:txXfrm>
        <a:off x="6555719" y="2841741"/>
        <a:ext cx="2452014" cy="15224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0150D-344E-264B-A391-09955383E21D}">
      <dsp:nvSpPr>
        <dsp:cNvPr id="0" name=""/>
        <dsp:cNvSpPr/>
      </dsp:nvSpPr>
      <dsp:spPr>
        <a:xfrm>
          <a:off x="4146267" y="2107501"/>
          <a:ext cx="3904267" cy="434314"/>
        </a:xfrm>
        <a:custGeom>
          <a:avLst/>
          <a:gdLst/>
          <a:ahLst/>
          <a:cxnLst/>
          <a:rect l="0" t="0" r="0" b="0"/>
          <a:pathLst>
            <a:path>
              <a:moveTo>
                <a:pt x="0" y="0"/>
              </a:moveTo>
              <a:lnTo>
                <a:pt x="0" y="295972"/>
              </a:lnTo>
              <a:lnTo>
                <a:pt x="3904267" y="295972"/>
              </a:lnTo>
              <a:lnTo>
                <a:pt x="3904267" y="434314"/>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2D9E1D-DC5C-1242-B9B7-E9EE73272AB1}">
      <dsp:nvSpPr>
        <dsp:cNvPr id="0" name=""/>
        <dsp:cNvSpPr/>
      </dsp:nvSpPr>
      <dsp:spPr>
        <a:xfrm>
          <a:off x="4146267" y="2107501"/>
          <a:ext cx="2079068" cy="434314"/>
        </a:xfrm>
        <a:custGeom>
          <a:avLst/>
          <a:gdLst/>
          <a:ahLst/>
          <a:cxnLst/>
          <a:rect l="0" t="0" r="0" b="0"/>
          <a:pathLst>
            <a:path>
              <a:moveTo>
                <a:pt x="0" y="0"/>
              </a:moveTo>
              <a:lnTo>
                <a:pt x="0" y="295972"/>
              </a:lnTo>
              <a:lnTo>
                <a:pt x="2079068" y="295972"/>
              </a:lnTo>
              <a:lnTo>
                <a:pt x="2079068" y="434314"/>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8B240DC-13ED-434D-AA53-00B57A57CAB0}">
      <dsp:nvSpPr>
        <dsp:cNvPr id="0" name=""/>
        <dsp:cNvSpPr/>
      </dsp:nvSpPr>
      <dsp:spPr>
        <a:xfrm>
          <a:off x="4146267" y="2107501"/>
          <a:ext cx="253868" cy="434314"/>
        </a:xfrm>
        <a:custGeom>
          <a:avLst/>
          <a:gdLst/>
          <a:ahLst/>
          <a:cxnLst/>
          <a:rect l="0" t="0" r="0" b="0"/>
          <a:pathLst>
            <a:path>
              <a:moveTo>
                <a:pt x="0" y="0"/>
              </a:moveTo>
              <a:lnTo>
                <a:pt x="0" y="295972"/>
              </a:lnTo>
              <a:lnTo>
                <a:pt x="253868" y="295972"/>
              </a:lnTo>
              <a:lnTo>
                <a:pt x="253868" y="434314"/>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82FED8-4D51-D547-A768-92F34653D964}">
      <dsp:nvSpPr>
        <dsp:cNvPr id="0" name=""/>
        <dsp:cNvSpPr/>
      </dsp:nvSpPr>
      <dsp:spPr>
        <a:xfrm>
          <a:off x="2574936" y="2107501"/>
          <a:ext cx="1571330" cy="434314"/>
        </a:xfrm>
        <a:custGeom>
          <a:avLst/>
          <a:gdLst/>
          <a:ahLst/>
          <a:cxnLst/>
          <a:rect l="0" t="0" r="0" b="0"/>
          <a:pathLst>
            <a:path>
              <a:moveTo>
                <a:pt x="1571330" y="0"/>
              </a:moveTo>
              <a:lnTo>
                <a:pt x="1571330" y="295972"/>
              </a:lnTo>
              <a:lnTo>
                <a:pt x="0" y="295972"/>
              </a:lnTo>
              <a:lnTo>
                <a:pt x="0" y="434314"/>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2A14202-09E3-454C-8A2C-98E1968D8746}">
      <dsp:nvSpPr>
        <dsp:cNvPr id="0" name=""/>
        <dsp:cNvSpPr/>
      </dsp:nvSpPr>
      <dsp:spPr>
        <a:xfrm>
          <a:off x="749737" y="2107501"/>
          <a:ext cx="3396530" cy="434314"/>
        </a:xfrm>
        <a:custGeom>
          <a:avLst/>
          <a:gdLst/>
          <a:ahLst/>
          <a:cxnLst/>
          <a:rect l="0" t="0" r="0" b="0"/>
          <a:pathLst>
            <a:path>
              <a:moveTo>
                <a:pt x="3396530" y="0"/>
              </a:moveTo>
              <a:lnTo>
                <a:pt x="3396530" y="295972"/>
              </a:lnTo>
              <a:lnTo>
                <a:pt x="0" y="295972"/>
              </a:lnTo>
              <a:lnTo>
                <a:pt x="0" y="434314"/>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D5D9DBC-340F-6546-BD38-7BE6A5F72A3B}">
      <dsp:nvSpPr>
        <dsp:cNvPr id="0" name=""/>
        <dsp:cNvSpPr/>
      </dsp:nvSpPr>
      <dsp:spPr>
        <a:xfrm>
          <a:off x="3399595" y="1159227"/>
          <a:ext cx="1493345" cy="94827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E46A6DCC-8667-8743-A5BC-E074E870765A}">
      <dsp:nvSpPr>
        <dsp:cNvPr id="0" name=""/>
        <dsp:cNvSpPr/>
      </dsp:nvSpPr>
      <dsp:spPr>
        <a:xfrm>
          <a:off x="3565522" y="1316858"/>
          <a:ext cx="1493345" cy="9482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latin typeface="Arial Black"/>
              <a:cs typeface="Arial Black"/>
            </a:rPr>
            <a:t>Core Specification Parameters include:</a:t>
          </a:r>
          <a:endParaRPr lang="en-US" sz="1400" kern="1200" dirty="0">
            <a:latin typeface="Arial Black"/>
            <a:cs typeface="Arial Black"/>
          </a:endParaRPr>
        </a:p>
      </dsp:txBody>
      <dsp:txXfrm>
        <a:off x="3593296" y="1344632"/>
        <a:ext cx="1437797" cy="892726"/>
      </dsp:txXfrm>
    </dsp:sp>
    <dsp:sp modelId="{C8E8B835-1956-E941-858D-81099A07886E}">
      <dsp:nvSpPr>
        <dsp:cNvPr id="0" name=""/>
        <dsp:cNvSpPr/>
      </dsp:nvSpPr>
      <dsp:spPr>
        <a:xfrm>
          <a:off x="3064" y="2541816"/>
          <a:ext cx="1493345" cy="94827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66190B8-045C-184C-8B5E-469AA710C192}">
      <dsp:nvSpPr>
        <dsp:cNvPr id="0" name=""/>
        <dsp:cNvSpPr/>
      </dsp:nvSpPr>
      <dsp:spPr>
        <a:xfrm>
          <a:off x="168991" y="2699447"/>
          <a:ext cx="1493345" cy="9482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latin typeface="Arial Black"/>
              <a:cs typeface="Arial Black"/>
            </a:rPr>
            <a:t>Scale</a:t>
          </a:r>
          <a:endParaRPr lang="en-US" sz="1400" kern="1200" dirty="0">
            <a:latin typeface="Arial Black"/>
            <a:cs typeface="Arial Black"/>
          </a:endParaRPr>
        </a:p>
      </dsp:txBody>
      <dsp:txXfrm>
        <a:off x="196765" y="2727221"/>
        <a:ext cx="1437797" cy="892726"/>
      </dsp:txXfrm>
    </dsp:sp>
    <dsp:sp modelId="{A050AA71-E25D-E34D-BF76-14E397FBA82C}">
      <dsp:nvSpPr>
        <dsp:cNvPr id="0" name=""/>
        <dsp:cNvSpPr/>
      </dsp:nvSpPr>
      <dsp:spPr>
        <a:xfrm>
          <a:off x="1828264" y="2541816"/>
          <a:ext cx="1493345" cy="94827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92E1AAC-D58C-3D4C-91FD-9E0D2F125E8D}">
      <dsp:nvSpPr>
        <dsp:cNvPr id="0" name=""/>
        <dsp:cNvSpPr/>
      </dsp:nvSpPr>
      <dsp:spPr>
        <a:xfrm>
          <a:off x="1994191" y="2699447"/>
          <a:ext cx="1493345" cy="9482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latin typeface="Arial Black"/>
              <a:cs typeface="Arial Black"/>
            </a:rPr>
            <a:t>Meter</a:t>
          </a:r>
          <a:endParaRPr lang="en-US" sz="1400" kern="1200" dirty="0">
            <a:latin typeface="Arial Black"/>
            <a:cs typeface="Arial Black"/>
          </a:endParaRPr>
        </a:p>
      </dsp:txBody>
      <dsp:txXfrm>
        <a:off x="2021965" y="2727221"/>
        <a:ext cx="1437797" cy="892726"/>
      </dsp:txXfrm>
    </dsp:sp>
    <dsp:sp modelId="{25A7D019-86B6-7843-A10A-56D3A91099C7}">
      <dsp:nvSpPr>
        <dsp:cNvPr id="0" name=""/>
        <dsp:cNvSpPr/>
      </dsp:nvSpPr>
      <dsp:spPr>
        <a:xfrm>
          <a:off x="3653463" y="2541816"/>
          <a:ext cx="1493345" cy="94827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9B2B9BC-54CF-3345-A724-61DD04F55A2B}">
      <dsp:nvSpPr>
        <dsp:cNvPr id="0" name=""/>
        <dsp:cNvSpPr/>
      </dsp:nvSpPr>
      <dsp:spPr>
        <a:xfrm>
          <a:off x="3819391" y="2699447"/>
          <a:ext cx="1493345" cy="9482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latin typeface="Arial Black"/>
              <a:cs typeface="Arial Black"/>
            </a:rPr>
            <a:t>Goal</a:t>
          </a:r>
          <a:endParaRPr lang="en-US" sz="1400" kern="1200" dirty="0">
            <a:latin typeface="Arial Black"/>
            <a:cs typeface="Arial Black"/>
          </a:endParaRPr>
        </a:p>
      </dsp:txBody>
      <dsp:txXfrm>
        <a:off x="3847165" y="2727221"/>
        <a:ext cx="1437797" cy="892726"/>
      </dsp:txXfrm>
    </dsp:sp>
    <dsp:sp modelId="{37005CCF-94E5-6A48-8976-E2711C146BFF}">
      <dsp:nvSpPr>
        <dsp:cNvPr id="0" name=""/>
        <dsp:cNvSpPr/>
      </dsp:nvSpPr>
      <dsp:spPr>
        <a:xfrm>
          <a:off x="5478663" y="2541816"/>
          <a:ext cx="1493345" cy="94827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3273DC6-D2A2-9440-ABE5-9D429DD1834B}">
      <dsp:nvSpPr>
        <dsp:cNvPr id="0" name=""/>
        <dsp:cNvSpPr/>
      </dsp:nvSpPr>
      <dsp:spPr>
        <a:xfrm>
          <a:off x="5644590" y="2699447"/>
          <a:ext cx="1493345" cy="9482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latin typeface="Arial Black"/>
              <a:cs typeface="Arial Black"/>
            </a:rPr>
            <a:t>Definitions</a:t>
          </a:r>
          <a:endParaRPr lang="en-US" sz="1400" kern="1200" dirty="0">
            <a:latin typeface="Arial Black"/>
            <a:cs typeface="Arial Black"/>
          </a:endParaRPr>
        </a:p>
      </dsp:txBody>
      <dsp:txXfrm>
        <a:off x="5672364" y="2727221"/>
        <a:ext cx="1437797" cy="892726"/>
      </dsp:txXfrm>
    </dsp:sp>
    <dsp:sp modelId="{5C1F1B8F-E690-2C40-BC72-CC151CA2B141}">
      <dsp:nvSpPr>
        <dsp:cNvPr id="0" name=""/>
        <dsp:cNvSpPr/>
      </dsp:nvSpPr>
      <dsp:spPr>
        <a:xfrm>
          <a:off x="7303863" y="2541816"/>
          <a:ext cx="1493345" cy="94827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71C0EA3-36C1-D443-B071-03C93FFF710F}">
      <dsp:nvSpPr>
        <dsp:cNvPr id="0" name=""/>
        <dsp:cNvSpPr/>
      </dsp:nvSpPr>
      <dsp:spPr>
        <a:xfrm>
          <a:off x="7469790" y="2699447"/>
          <a:ext cx="1493345" cy="9482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latin typeface="Arial Black"/>
              <a:cs typeface="Arial Black"/>
            </a:rPr>
            <a:t>Constraint</a:t>
          </a:r>
          <a:endParaRPr lang="en-US" sz="1400" kern="1200" dirty="0">
            <a:latin typeface="Arial Black"/>
            <a:cs typeface="Arial Black"/>
          </a:endParaRPr>
        </a:p>
      </dsp:txBody>
      <dsp:txXfrm>
        <a:off x="7497564" y="2727221"/>
        <a:ext cx="1437797" cy="8927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4A141-C30D-7246-83EF-C2E5AD74D4FE}">
      <dsp:nvSpPr>
        <dsp:cNvPr id="0" name=""/>
        <dsp:cNvSpPr/>
      </dsp:nvSpPr>
      <dsp:spPr>
        <a:xfrm>
          <a:off x="4465736" y="1954530"/>
          <a:ext cx="3506688" cy="556288"/>
        </a:xfrm>
        <a:custGeom>
          <a:avLst/>
          <a:gdLst/>
          <a:ahLst/>
          <a:cxnLst/>
          <a:rect l="0" t="0" r="0" b="0"/>
          <a:pathLst>
            <a:path>
              <a:moveTo>
                <a:pt x="0" y="0"/>
              </a:moveTo>
              <a:lnTo>
                <a:pt x="0" y="379094"/>
              </a:lnTo>
              <a:lnTo>
                <a:pt x="3506688" y="379094"/>
              </a:lnTo>
              <a:lnTo>
                <a:pt x="3506688" y="556288"/>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50D103-CA3D-9E4E-82B8-2F2B9730FD6F}">
      <dsp:nvSpPr>
        <dsp:cNvPr id="0" name=""/>
        <dsp:cNvSpPr/>
      </dsp:nvSpPr>
      <dsp:spPr>
        <a:xfrm>
          <a:off x="4465736" y="1954530"/>
          <a:ext cx="1168896" cy="556288"/>
        </a:xfrm>
        <a:custGeom>
          <a:avLst/>
          <a:gdLst/>
          <a:ahLst/>
          <a:cxnLst/>
          <a:rect l="0" t="0" r="0" b="0"/>
          <a:pathLst>
            <a:path>
              <a:moveTo>
                <a:pt x="0" y="0"/>
              </a:moveTo>
              <a:lnTo>
                <a:pt x="0" y="379094"/>
              </a:lnTo>
              <a:lnTo>
                <a:pt x="1168896" y="379094"/>
              </a:lnTo>
              <a:lnTo>
                <a:pt x="1168896" y="556288"/>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082A8E-511D-104D-A775-117978F33CC5}">
      <dsp:nvSpPr>
        <dsp:cNvPr id="0" name=""/>
        <dsp:cNvSpPr/>
      </dsp:nvSpPr>
      <dsp:spPr>
        <a:xfrm>
          <a:off x="3296840" y="1954530"/>
          <a:ext cx="1168896" cy="556288"/>
        </a:xfrm>
        <a:custGeom>
          <a:avLst/>
          <a:gdLst/>
          <a:ahLst/>
          <a:cxnLst/>
          <a:rect l="0" t="0" r="0" b="0"/>
          <a:pathLst>
            <a:path>
              <a:moveTo>
                <a:pt x="1168896" y="0"/>
              </a:moveTo>
              <a:lnTo>
                <a:pt x="1168896" y="379094"/>
              </a:lnTo>
              <a:lnTo>
                <a:pt x="0" y="379094"/>
              </a:lnTo>
              <a:lnTo>
                <a:pt x="0" y="556288"/>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C99DDA-8451-7E45-B723-6D0A671CD50A}">
      <dsp:nvSpPr>
        <dsp:cNvPr id="0" name=""/>
        <dsp:cNvSpPr/>
      </dsp:nvSpPr>
      <dsp:spPr>
        <a:xfrm>
          <a:off x="959048" y="1954530"/>
          <a:ext cx="3506688" cy="556288"/>
        </a:xfrm>
        <a:custGeom>
          <a:avLst/>
          <a:gdLst/>
          <a:ahLst/>
          <a:cxnLst/>
          <a:rect l="0" t="0" r="0" b="0"/>
          <a:pathLst>
            <a:path>
              <a:moveTo>
                <a:pt x="3506688" y="0"/>
              </a:moveTo>
              <a:lnTo>
                <a:pt x="3506688" y="379094"/>
              </a:lnTo>
              <a:lnTo>
                <a:pt x="0" y="379094"/>
              </a:lnTo>
              <a:lnTo>
                <a:pt x="0" y="556288"/>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8E2A1F-5601-B447-A7C6-1D54F7723ED9}">
      <dsp:nvSpPr>
        <dsp:cNvPr id="0" name=""/>
        <dsp:cNvSpPr/>
      </dsp:nvSpPr>
      <dsp:spPr>
        <a:xfrm>
          <a:off x="3509367" y="739941"/>
          <a:ext cx="1912739" cy="121458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D9256A4-A94F-574F-A000-B1AD0DE1FD6F}">
      <dsp:nvSpPr>
        <dsp:cNvPr id="0" name=""/>
        <dsp:cNvSpPr/>
      </dsp:nvSpPr>
      <dsp:spPr>
        <a:xfrm>
          <a:off x="3721893" y="941841"/>
          <a:ext cx="1912739" cy="121458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i="1" kern="1200" dirty="0" smtClean="0"/>
            <a:t>Commentary</a:t>
          </a:r>
          <a:endParaRPr lang="en-US" sz="2300" i="1" kern="1200" dirty="0"/>
        </a:p>
      </dsp:txBody>
      <dsp:txXfrm>
        <a:off x="3757467" y="977415"/>
        <a:ext cx="1841591" cy="1143441"/>
      </dsp:txXfrm>
    </dsp:sp>
    <dsp:sp modelId="{BB3892F0-1218-C148-BEA5-F305FBCC10BE}">
      <dsp:nvSpPr>
        <dsp:cNvPr id="0" name=""/>
        <dsp:cNvSpPr/>
      </dsp:nvSpPr>
      <dsp:spPr>
        <a:xfrm>
          <a:off x="2678" y="2510819"/>
          <a:ext cx="1912739" cy="121458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E808A7B-0FBA-0945-8265-C3760AA1636C}">
      <dsp:nvSpPr>
        <dsp:cNvPr id="0" name=""/>
        <dsp:cNvSpPr/>
      </dsp:nvSpPr>
      <dsp:spPr>
        <a:xfrm>
          <a:off x="215205" y="2712719"/>
          <a:ext cx="1912739" cy="121458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GB" sz="2300" b="1" kern="1200" dirty="0" smtClean="0"/>
            <a:t> </a:t>
          </a:r>
          <a:r>
            <a:rPr lang="en-GB" sz="2300" b="1" kern="1200" dirty="0" smtClean="0"/>
            <a:t>Notes</a:t>
          </a:r>
          <a:endParaRPr lang="en-GB" sz="2300" b="1" kern="1200" dirty="0"/>
        </a:p>
      </dsp:txBody>
      <dsp:txXfrm>
        <a:off x="250779" y="2748293"/>
        <a:ext cx="1841591" cy="1143441"/>
      </dsp:txXfrm>
    </dsp:sp>
    <dsp:sp modelId="{C1991EDB-7B30-7F4A-B0C9-A64B29795906}">
      <dsp:nvSpPr>
        <dsp:cNvPr id="0" name=""/>
        <dsp:cNvSpPr/>
      </dsp:nvSpPr>
      <dsp:spPr>
        <a:xfrm>
          <a:off x="2340471" y="2510819"/>
          <a:ext cx="1912739" cy="121458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7911C68D-60F0-944D-B912-53BA44FD98D5}">
      <dsp:nvSpPr>
        <dsp:cNvPr id="0" name=""/>
        <dsp:cNvSpPr/>
      </dsp:nvSpPr>
      <dsp:spPr>
        <a:xfrm>
          <a:off x="2552997" y="2712719"/>
          <a:ext cx="1912739" cy="121458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dirty="0" smtClean="0"/>
            <a:t>Comments</a:t>
          </a:r>
          <a:endParaRPr lang="en-US" sz="2300" kern="1200" dirty="0"/>
        </a:p>
      </dsp:txBody>
      <dsp:txXfrm>
        <a:off x="2588571" y="2748293"/>
        <a:ext cx="1841591" cy="1143441"/>
      </dsp:txXfrm>
    </dsp:sp>
    <dsp:sp modelId="{651CF727-4D33-0A4E-A35C-F316FA36C413}">
      <dsp:nvSpPr>
        <dsp:cNvPr id="0" name=""/>
        <dsp:cNvSpPr/>
      </dsp:nvSpPr>
      <dsp:spPr>
        <a:xfrm>
          <a:off x="4678263" y="2510819"/>
          <a:ext cx="1912739" cy="121458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8A65AE8-508E-1943-A9CE-5792CAEFF41B}">
      <dsp:nvSpPr>
        <dsp:cNvPr id="0" name=""/>
        <dsp:cNvSpPr/>
      </dsp:nvSpPr>
      <dsp:spPr>
        <a:xfrm>
          <a:off x="4890789" y="2712719"/>
          <a:ext cx="1912739" cy="121458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dirty="0" smtClean="0"/>
            <a:t>"</a:t>
          </a:r>
          <a:r>
            <a:rPr lang="en-US" sz="2300" b="1" kern="1200" dirty="0" smtClean="0"/>
            <a:t>Texts </a:t>
          </a:r>
          <a:r>
            <a:rPr lang="en-US" sz="2300" b="1" kern="1200" dirty="0" smtClean="0"/>
            <a:t>in quotes"</a:t>
          </a:r>
          <a:endParaRPr lang="en-US" sz="2300" kern="1200" dirty="0"/>
        </a:p>
      </dsp:txBody>
      <dsp:txXfrm>
        <a:off x="4926363" y="2748293"/>
        <a:ext cx="1841591" cy="1143441"/>
      </dsp:txXfrm>
    </dsp:sp>
    <dsp:sp modelId="{C6C29204-AA9E-2B41-82A5-8A6BC8B3753F}">
      <dsp:nvSpPr>
        <dsp:cNvPr id="0" name=""/>
        <dsp:cNvSpPr/>
      </dsp:nvSpPr>
      <dsp:spPr>
        <a:xfrm>
          <a:off x="7016055" y="2510819"/>
          <a:ext cx="1912739" cy="121458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4BBED00B-7352-2546-B16D-BBA796828652}">
      <dsp:nvSpPr>
        <dsp:cNvPr id="0" name=""/>
        <dsp:cNvSpPr/>
      </dsp:nvSpPr>
      <dsp:spPr>
        <a:xfrm>
          <a:off x="7228582" y="2712719"/>
          <a:ext cx="1912739" cy="121458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GB" sz="2300" b="1" kern="1200" dirty="0" smtClean="0"/>
            <a:t> </a:t>
          </a:r>
          <a:r>
            <a:rPr lang="en-GB" sz="2300" b="1" kern="1200" dirty="0" smtClean="0"/>
            <a:t>Sources </a:t>
          </a:r>
          <a:endParaRPr lang="en-GB" sz="2300" b="1" kern="1200" dirty="0"/>
        </a:p>
      </dsp:txBody>
      <dsp:txXfrm>
        <a:off x="7264156" y="2748293"/>
        <a:ext cx="1841591" cy="11434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DFE6E-8CC1-0B4A-B798-ADD33651C378}">
      <dsp:nvSpPr>
        <dsp:cNvPr id="0" name=""/>
        <dsp:cNvSpPr/>
      </dsp:nvSpPr>
      <dsp:spPr>
        <a:xfrm>
          <a:off x="4506928" y="2161289"/>
          <a:ext cx="4032631" cy="274166"/>
        </a:xfrm>
        <a:custGeom>
          <a:avLst/>
          <a:gdLst/>
          <a:ahLst/>
          <a:cxnLst/>
          <a:rect l="0" t="0" r="0" b="0"/>
          <a:pathLst>
            <a:path>
              <a:moveTo>
                <a:pt x="0" y="0"/>
              </a:moveTo>
              <a:lnTo>
                <a:pt x="0" y="186836"/>
              </a:lnTo>
              <a:lnTo>
                <a:pt x="4032631" y="186836"/>
              </a:lnTo>
              <a:lnTo>
                <a:pt x="4032631" y="27416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4BFB5B-1F11-3A4A-BCEE-871A40E6B220}">
      <dsp:nvSpPr>
        <dsp:cNvPr id="0" name=""/>
        <dsp:cNvSpPr/>
      </dsp:nvSpPr>
      <dsp:spPr>
        <a:xfrm>
          <a:off x="4506928" y="2161289"/>
          <a:ext cx="2880451" cy="274166"/>
        </a:xfrm>
        <a:custGeom>
          <a:avLst/>
          <a:gdLst/>
          <a:ahLst/>
          <a:cxnLst/>
          <a:rect l="0" t="0" r="0" b="0"/>
          <a:pathLst>
            <a:path>
              <a:moveTo>
                <a:pt x="0" y="0"/>
              </a:moveTo>
              <a:lnTo>
                <a:pt x="0" y="186836"/>
              </a:lnTo>
              <a:lnTo>
                <a:pt x="2880451" y="186836"/>
              </a:lnTo>
              <a:lnTo>
                <a:pt x="2880451" y="27416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D8C8DB-9C25-E545-BACC-69FB2768CB1B}">
      <dsp:nvSpPr>
        <dsp:cNvPr id="0" name=""/>
        <dsp:cNvSpPr/>
      </dsp:nvSpPr>
      <dsp:spPr>
        <a:xfrm>
          <a:off x="4506928" y="2161289"/>
          <a:ext cx="1728270" cy="274166"/>
        </a:xfrm>
        <a:custGeom>
          <a:avLst/>
          <a:gdLst/>
          <a:ahLst/>
          <a:cxnLst/>
          <a:rect l="0" t="0" r="0" b="0"/>
          <a:pathLst>
            <a:path>
              <a:moveTo>
                <a:pt x="0" y="0"/>
              </a:moveTo>
              <a:lnTo>
                <a:pt x="0" y="186836"/>
              </a:lnTo>
              <a:lnTo>
                <a:pt x="1728270" y="186836"/>
              </a:lnTo>
              <a:lnTo>
                <a:pt x="1728270" y="27416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8CA5A8-1AF3-344E-8375-7D382381A578}">
      <dsp:nvSpPr>
        <dsp:cNvPr id="0" name=""/>
        <dsp:cNvSpPr/>
      </dsp:nvSpPr>
      <dsp:spPr>
        <a:xfrm>
          <a:off x="4506928" y="2161289"/>
          <a:ext cx="576090" cy="274166"/>
        </a:xfrm>
        <a:custGeom>
          <a:avLst/>
          <a:gdLst/>
          <a:ahLst/>
          <a:cxnLst/>
          <a:rect l="0" t="0" r="0" b="0"/>
          <a:pathLst>
            <a:path>
              <a:moveTo>
                <a:pt x="0" y="0"/>
              </a:moveTo>
              <a:lnTo>
                <a:pt x="0" y="186836"/>
              </a:lnTo>
              <a:lnTo>
                <a:pt x="576090" y="186836"/>
              </a:lnTo>
              <a:lnTo>
                <a:pt x="576090" y="27416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377314-D64A-8947-BA51-EDDB85A9BB0F}">
      <dsp:nvSpPr>
        <dsp:cNvPr id="0" name=""/>
        <dsp:cNvSpPr/>
      </dsp:nvSpPr>
      <dsp:spPr>
        <a:xfrm>
          <a:off x="3930837" y="2161289"/>
          <a:ext cx="576090" cy="274166"/>
        </a:xfrm>
        <a:custGeom>
          <a:avLst/>
          <a:gdLst/>
          <a:ahLst/>
          <a:cxnLst/>
          <a:rect l="0" t="0" r="0" b="0"/>
          <a:pathLst>
            <a:path>
              <a:moveTo>
                <a:pt x="576090" y="0"/>
              </a:moveTo>
              <a:lnTo>
                <a:pt x="576090" y="186836"/>
              </a:lnTo>
              <a:lnTo>
                <a:pt x="0" y="186836"/>
              </a:lnTo>
              <a:lnTo>
                <a:pt x="0" y="27416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1FD33FE-EDB6-2243-ACA2-9D111A0BDBF4}">
      <dsp:nvSpPr>
        <dsp:cNvPr id="0" name=""/>
        <dsp:cNvSpPr/>
      </dsp:nvSpPr>
      <dsp:spPr>
        <a:xfrm>
          <a:off x="2778657" y="2161289"/>
          <a:ext cx="1728270" cy="274166"/>
        </a:xfrm>
        <a:custGeom>
          <a:avLst/>
          <a:gdLst/>
          <a:ahLst/>
          <a:cxnLst/>
          <a:rect l="0" t="0" r="0" b="0"/>
          <a:pathLst>
            <a:path>
              <a:moveTo>
                <a:pt x="1728270" y="0"/>
              </a:moveTo>
              <a:lnTo>
                <a:pt x="1728270" y="186836"/>
              </a:lnTo>
              <a:lnTo>
                <a:pt x="0" y="186836"/>
              </a:lnTo>
              <a:lnTo>
                <a:pt x="0" y="27416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B7E267-DB68-B94F-BF48-23E0DF2BB70B}">
      <dsp:nvSpPr>
        <dsp:cNvPr id="0" name=""/>
        <dsp:cNvSpPr/>
      </dsp:nvSpPr>
      <dsp:spPr>
        <a:xfrm>
          <a:off x="1626476" y="2161289"/>
          <a:ext cx="2880451" cy="274166"/>
        </a:xfrm>
        <a:custGeom>
          <a:avLst/>
          <a:gdLst/>
          <a:ahLst/>
          <a:cxnLst/>
          <a:rect l="0" t="0" r="0" b="0"/>
          <a:pathLst>
            <a:path>
              <a:moveTo>
                <a:pt x="2880451" y="0"/>
              </a:moveTo>
              <a:lnTo>
                <a:pt x="2880451" y="186836"/>
              </a:lnTo>
              <a:lnTo>
                <a:pt x="0" y="186836"/>
              </a:lnTo>
              <a:lnTo>
                <a:pt x="0" y="27416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12EA8C-4BE2-9440-BBE4-0F916708A865}">
      <dsp:nvSpPr>
        <dsp:cNvPr id="0" name=""/>
        <dsp:cNvSpPr/>
      </dsp:nvSpPr>
      <dsp:spPr>
        <a:xfrm>
          <a:off x="474296" y="2161289"/>
          <a:ext cx="4032631" cy="288239"/>
        </a:xfrm>
        <a:custGeom>
          <a:avLst/>
          <a:gdLst/>
          <a:ahLst/>
          <a:cxnLst/>
          <a:rect l="0" t="0" r="0" b="0"/>
          <a:pathLst>
            <a:path>
              <a:moveTo>
                <a:pt x="4032631" y="0"/>
              </a:moveTo>
              <a:lnTo>
                <a:pt x="4032631" y="200909"/>
              </a:lnTo>
              <a:lnTo>
                <a:pt x="0" y="200909"/>
              </a:lnTo>
              <a:lnTo>
                <a:pt x="0" y="288239"/>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2CEE263-E5C8-1A43-9153-CB0A52400F63}">
      <dsp:nvSpPr>
        <dsp:cNvPr id="0" name=""/>
        <dsp:cNvSpPr/>
      </dsp:nvSpPr>
      <dsp:spPr>
        <a:xfrm>
          <a:off x="4035581" y="1562679"/>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F8ED0FA-A597-E548-8503-22058CB04E4C}">
      <dsp:nvSpPr>
        <dsp:cNvPr id="0" name=""/>
        <dsp:cNvSpPr/>
      </dsp:nvSpPr>
      <dsp:spPr>
        <a:xfrm>
          <a:off x="4140325" y="1662185"/>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Background parameters include:</a:t>
          </a:r>
          <a:endParaRPr lang="en-US" sz="800" kern="1200" dirty="0">
            <a:latin typeface="Arial Black"/>
            <a:cs typeface="Arial Black"/>
          </a:endParaRPr>
        </a:p>
      </dsp:txBody>
      <dsp:txXfrm>
        <a:off x="4157858" y="1679718"/>
        <a:ext cx="907627" cy="563544"/>
      </dsp:txXfrm>
    </dsp:sp>
    <dsp:sp modelId="{9FAB2183-02E0-3C4B-AE7A-3BB97D5DAEC8}">
      <dsp:nvSpPr>
        <dsp:cNvPr id="0" name=""/>
        <dsp:cNvSpPr/>
      </dsp:nvSpPr>
      <dsp:spPr>
        <a:xfrm>
          <a:off x="2949" y="2449529"/>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7538D11-509A-A042-9BE5-9C54BD83C96E}">
      <dsp:nvSpPr>
        <dsp:cNvPr id="0" name=""/>
        <dsp:cNvSpPr/>
      </dsp:nvSpPr>
      <dsp:spPr>
        <a:xfrm>
          <a:off x="107693" y="2549036"/>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 Benchmarks {Past, Record, Trend}</a:t>
          </a:r>
          <a:endParaRPr lang="en-US" sz="800" kern="1200" dirty="0">
            <a:latin typeface="Arial Black"/>
            <a:cs typeface="Arial Black"/>
          </a:endParaRPr>
        </a:p>
      </dsp:txBody>
      <dsp:txXfrm>
        <a:off x="125226" y="2566569"/>
        <a:ext cx="907627" cy="563544"/>
      </dsp:txXfrm>
    </dsp:sp>
    <dsp:sp modelId="{C297FA91-6E88-BA46-9B35-F476D84A882D}">
      <dsp:nvSpPr>
        <dsp:cNvPr id="0" name=""/>
        <dsp:cNvSpPr/>
      </dsp:nvSpPr>
      <dsp:spPr>
        <a:xfrm>
          <a:off x="1155130" y="2435456"/>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3E6B95C2-F67C-ED4C-AE2B-55A92F06E350}">
      <dsp:nvSpPr>
        <dsp:cNvPr id="0" name=""/>
        <dsp:cNvSpPr/>
      </dsp:nvSpPr>
      <dsp:spPr>
        <a:xfrm>
          <a:off x="1259873" y="2534962"/>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 Owner</a:t>
          </a:r>
          <a:endParaRPr lang="en-US" sz="800" kern="1200" dirty="0">
            <a:latin typeface="Arial Black"/>
            <a:cs typeface="Arial Black"/>
          </a:endParaRPr>
        </a:p>
      </dsp:txBody>
      <dsp:txXfrm>
        <a:off x="1277406" y="2552495"/>
        <a:ext cx="907627" cy="563544"/>
      </dsp:txXfrm>
    </dsp:sp>
    <dsp:sp modelId="{14579835-0515-C74B-89E2-E8CDB9B8C446}">
      <dsp:nvSpPr>
        <dsp:cNvPr id="0" name=""/>
        <dsp:cNvSpPr/>
      </dsp:nvSpPr>
      <dsp:spPr>
        <a:xfrm>
          <a:off x="2307310" y="2435456"/>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94FABC6-B3CB-DC4D-9243-DAB37E2638C7}">
      <dsp:nvSpPr>
        <dsp:cNvPr id="0" name=""/>
        <dsp:cNvSpPr/>
      </dsp:nvSpPr>
      <dsp:spPr>
        <a:xfrm>
          <a:off x="2412054" y="2534962"/>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Version</a:t>
          </a:r>
          <a:endParaRPr lang="en-US" sz="800" kern="1200" dirty="0">
            <a:latin typeface="Arial Black"/>
            <a:cs typeface="Arial Black"/>
          </a:endParaRPr>
        </a:p>
      </dsp:txBody>
      <dsp:txXfrm>
        <a:off x="2429587" y="2552495"/>
        <a:ext cx="907627" cy="563544"/>
      </dsp:txXfrm>
    </dsp:sp>
    <dsp:sp modelId="{EA33443B-D739-7F48-BCC1-F0873126DA0E}">
      <dsp:nvSpPr>
        <dsp:cNvPr id="0" name=""/>
        <dsp:cNvSpPr/>
      </dsp:nvSpPr>
      <dsp:spPr>
        <a:xfrm>
          <a:off x="3459491" y="2435456"/>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711013C4-F647-8C47-A61E-93C5715CED46}">
      <dsp:nvSpPr>
        <dsp:cNvPr id="0" name=""/>
        <dsp:cNvSpPr/>
      </dsp:nvSpPr>
      <dsp:spPr>
        <a:xfrm>
          <a:off x="3564235" y="2534962"/>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Stakeholders</a:t>
          </a:r>
          <a:endParaRPr lang="en-US" sz="800" kern="1200" dirty="0">
            <a:latin typeface="Arial Black"/>
            <a:cs typeface="Arial Black"/>
          </a:endParaRPr>
        </a:p>
      </dsp:txBody>
      <dsp:txXfrm>
        <a:off x="3581768" y="2552495"/>
        <a:ext cx="907627" cy="563544"/>
      </dsp:txXfrm>
    </dsp:sp>
    <dsp:sp modelId="{422EDFEA-CACF-1A43-ABB8-81CC152C72FB}">
      <dsp:nvSpPr>
        <dsp:cNvPr id="0" name=""/>
        <dsp:cNvSpPr/>
      </dsp:nvSpPr>
      <dsp:spPr>
        <a:xfrm>
          <a:off x="4611671" y="2435456"/>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9CAE7EA5-5734-4148-B711-15C5DB6E81F8}">
      <dsp:nvSpPr>
        <dsp:cNvPr id="0" name=""/>
        <dsp:cNvSpPr/>
      </dsp:nvSpPr>
      <dsp:spPr>
        <a:xfrm>
          <a:off x="4716415" y="2534962"/>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Gist</a:t>
          </a:r>
          <a:endParaRPr lang="en-US" sz="800" kern="1200" dirty="0">
            <a:latin typeface="Arial Black"/>
            <a:cs typeface="Arial Black"/>
          </a:endParaRPr>
        </a:p>
      </dsp:txBody>
      <dsp:txXfrm>
        <a:off x="4733948" y="2552495"/>
        <a:ext cx="907627" cy="563544"/>
      </dsp:txXfrm>
    </dsp:sp>
    <dsp:sp modelId="{30764380-4EF8-A74C-AFF5-B045FDBB1795}">
      <dsp:nvSpPr>
        <dsp:cNvPr id="0" name=""/>
        <dsp:cNvSpPr/>
      </dsp:nvSpPr>
      <dsp:spPr>
        <a:xfrm>
          <a:off x="5763852" y="2435456"/>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FA29CBA-A491-CD42-A461-965927B08BB5}">
      <dsp:nvSpPr>
        <dsp:cNvPr id="0" name=""/>
        <dsp:cNvSpPr/>
      </dsp:nvSpPr>
      <dsp:spPr>
        <a:xfrm>
          <a:off x="5868596" y="2534962"/>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Ambition</a:t>
          </a:r>
          <a:endParaRPr lang="en-US" sz="800" kern="1200" dirty="0">
            <a:latin typeface="Arial Black"/>
            <a:cs typeface="Arial Black"/>
          </a:endParaRPr>
        </a:p>
      </dsp:txBody>
      <dsp:txXfrm>
        <a:off x="5886129" y="2552495"/>
        <a:ext cx="907627" cy="563544"/>
      </dsp:txXfrm>
    </dsp:sp>
    <dsp:sp modelId="{8F3A45CC-C77C-9C41-83D7-7FC7B5CDCBD3}">
      <dsp:nvSpPr>
        <dsp:cNvPr id="0" name=""/>
        <dsp:cNvSpPr/>
      </dsp:nvSpPr>
      <dsp:spPr>
        <a:xfrm>
          <a:off x="6916032" y="2435456"/>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31F47916-0C72-3F42-856E-DCC1654F380B}">
      <dsp:nvSpPr>
        <dsp:cNvPr id="0" name=""/>
        <dsp:cNvSpPr/>
      </dsp:nvSpPr>
      <dsp:spPr>
        <a:xfrm>
          <a:off x="7020776" y="2534962"/>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Impacts</a:t>
          </a:r>
          <a:endParaRPr lang="en-US" sz="800" kern="1200" dirty="0">
            <a:latin typeface="Arial Black"/>
            <a:cs typeface="Arial Black"/>
          </a:endParaRPr>
        </a:p>
      </dsp:txBody>
      <dsp:txXfrm>
        <a:off x="7038309" y="2552495"/>
        <a:ext cx="907627" cy="563544"/>
      </dsp:txXfrm>
    </dsp:sp>
    <dsp:sp modelId="{17A5EF78-C501-8B46-AC1F-E893BADB7215}">
      <dsp:nvSpPr>
        <dsp:cNvPr id="0" name=""/>
        <dsp:cNvSpPr/>
      </dsp:nvSpPr>
      <dsp:spPr>
        <a:xfrm>
          <a:off x="8068213" y="2435456"/>
          <a:ext cx="942693" cy="598610"/>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AC07CAC-260F-9047-9326-CBB66DC88188}">
      <dsp:nvSpPr>
        <dsp:cNvPr id="0" name=""/>
        <dsp:cNvSpPr/>
      </dsp:nvSpPr>
      <dsp:spPr>
        <a:xfrm>
          <a:off x="8172957" y="2534962"/>
          <a:ext cx="942693" cy="59861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b="1" kern="1200" dirty="0" smtClean="0">
              <a:latin typeface="Arial Black"/>
              <a:cs typeface="Arial Black"/>
            </a:rPr>
            <a:t>Supports</a:t>
          </a:r>
          <a:endParaRPr lang="en-US" sz="800" kern="1200" dirty="0">
            <a:latin typeface="Arial Black"/>
            <a:cs typeface="Arial Black"/>
          </a:endParaRPr>
        </a:p>
      </dsp:txBody>
      <dsp:txXfrm>
        <a:off x="8190490" y="2552495"/>
        <a:ext cx="907627" cy="5635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CDECE-F13E-AA44-9B27-22B38DB9F458}">
      <dsp:nvSpPr>
        <dsp:cNvPr id="0" name=""/>
        <dsp:cNvSpPr/>
      </dsp:nvSpPr>
      <dsp:spPr>
        <a:xfrm>
          <a:off x="777954" y="362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1. Value</a:t>
          </a:r>
          <a:endParaRPr lang="en-US" sz="2600" kern="1200" dirty="0"/>
        </a:p>
      </dsp:txBody>
      <dsp:txXfrm>
        <a:off x="777954" y="3621"/>
        <a:ext cx="2085528" cy="1251317"/>
      </dsp:txXfrm>
    </dsp:sp>
    <dsp:sp modelId="{C480103A-AFEE-384B-B722-E986CB88E3AA}">
      <dsp:nvSpPr>
        <dsp:cNvPr id="0" name=""/>
        <dsp:cNvSpPr/>
      </dsp:nvSpPr>
      <dsp:spPr>
        <a:xfrm>
          <a:off x="3072035" y="362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2. Prioritization</a:t>
          </a:r>
          <a:endParaRPr lang="en-US" sz="2600" kern="1200" dirty="0"/>
        </a:p>
      </dsp:txBody>
      <dsp:txXfrm>
        <a:off x="3072035" y="3621"/>
        <a:ext cx="2085528" cy="1251317"/>
      </dsp:txXfrm>
    </dsp:sp>
    <dsp:sp modelId="{C1799CD9-B531-3649-AB3E-7DA07AFC61C8}">
      <dsp:nvSpPr>
        <dsp:cNvPr id="0" name=""/>
        <dsp:cNvSpPr/>
      </dsp:nvSpPr>
      <dsp:spPr>
        <a:xfrm>
          <a:off x="5366117" y="362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3. Risks</a:t>
          </a:r>
          <a:endParaRPr lang="en-US" sz="2600" kern="1200" dirty="0"/>
        </a:p>
      </dsp:txBody>
      <dsp:txXfrm>
        <a:off x="5366117" y="3621"/>
        <a:ext cx="2085528" cy="1251317"/>
      </dsp:txXfrm>
    </dsp:sp>
    <dsp:sp modelId="{A6A955FC-708B-7C43-880D-C9D25C46D4A4}">
      <dsp:nvSpPr>
        <dsp:cNvPr id="0" name=""/>
        <dsp:cNvSpPr/>
      </dsp:nvSpPr>
      <dsp:spPr>
        <a:xfrm>
          <a:off x="777954" y="146349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4. Detail Level</a:t>
          </a:r>
          <a:endParaRPr lang="en-US" sz="2600" kern="1200" dirty="0"/>
        </a:p>
      </dsp:txBody>
      <dsp:txXfrm>
        <a:off x="777954" y="1463491"/>
        <a:ext cx="2085528" cy="1251317"/>
      </dsp:txXfrm>
    </dsp:sp>
    <dsp:sp modelId="{E81E9785-E0E1-A140-93FF-7AEC343476AB}">
      <dsp:nvSpPr>
        <dsp:cNvPr id="0" name=""/>
        <dsp:cNvSpPr/>
      </dsp:nvSpPr>
      <dsp:spPr>
        <a:xfrm>
          <a:off x="3072035" y="146349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5. Updating</a:t>
          </a:r>
          <a:endParaRPr lang="en-US" sz="2600" kern="1200" dirty="0"/>
        </a:p>
      </dsp:txBody>
      <dsp:txXfrm>
        <a:off x="3072035" y="1463491"/>
        <a:ext cx="2085528" cy="1251317"/>
      </dsp:txXfrm>
    </dsp:sp>
    <dsp:sp modelId="{E7D72C3F-5D40-1043-AAA1-5AE6F4B751DD}">
      <dsp:nvSpPr>
        <dsp:cNvPr id="0" name=""/>
        <dsp:cNvSpPr/>
      </dsp:nvSpPr>
      <dsp:spPr>
        <a:xfrm>
          <a:off x="5366117" y="146349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GB" sz="2600" b="1" kern="1200" dirty="0" smtClean="0"/>
            <a:t>6. Level </a:t>
          </a:r>
          <a:r>
            <a:rPr lang="en-GB" sz="2600" b="1" kern="1200" dirty="0" err="1" smtClean="0"/>
            <a:t>Synchro</a:t>
          </a:r>
          <a:endParaRPr lang="en-GB" sz="2600" b="1" kern="1200" dirty="0"/>
        </a:p>
      </dsp:txBody>
      <dsp:txXfrm>
        <a:off x="5366117" y="1463491"/>
        <a:ext cx="2085528" cy="1251317"/>
      </dsp:txXfrm>
    </dsp:sp>
    <dsp:sp modelId="{44A75925-8206-7042-A520-0E674F8B8296}">
      <dsp:nvSpPr>
        <dsp:cNvPr id="0" name=""/>
        <dsp:cNvSpPr/>
      </dsp:nvSpPr>
      <dsp:spPr>
        <a:xfrm>
          <a:off x="777954" y="292336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7. Quality Control</a:t>
          </a:r>
          <a:endParaRPr lang="en-US" sz="2600" kern="1200" dirty="0"/>
        </a:p>
      </dsp:txBody>
      <dsp:txXfrm>
        <a:off x="777954" y="2923361"/>
        <a:ext cx="2085528" cy="1251317"/>
      </dsp:txXfrm>
    </dsp:sp>
    <dsp:sp modelId="{746552A8-A0DB-A348-8B1D-D22B6CA17312}">
      <dsp:nvSpPr>
        <dsp:cNvPr id="0" name=""/>
        <dsp:cNvSpPr/>
      </dsp:nvSpPr>
      <dsp:spPr>
        <a:xfrm>
          <a:off x="3072035" y="292336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8. Clarity</a:t>
          </a:r>
          <a:endParaRPr lang="en-US" sz="2600" kern="1200" dirty="0"/>
        </a:p>
      </dsp:txBody>
      <dsp:txXfrm>
        <a:off x="3072035" y="2923361"/>
        <a:ext cx="2085528" cy="1251317"/>
      </dsp:txXfrm>
    </dsp:sp>
    <dsp:sp modelId="{11922FD4-0026-C749-A053-F2EE2330B81B}">
      <dsp:nvSpPr>
        <dsp:cNvPr id="0" name=""/>
        <dsp:cNvSpPr/>
      </dsp:nvSpPr>
      <dsp:spPr>
        <a:xfrm>
          <a:off x="5366117" y="2923361"/>
          <a:ext cx="2085528" cy="1251317"/>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dirty="0" smtClean="0"/>
            <a:t>9. etc.</a:t>
          </a:r>
          <a:endParaRPr lang="en-US" sz="2600" kern="1200" dirty="0"/>
        </a:p>
      </dsp:txBody>
      <dsp:txXfrm>
        <a:off x="5366117" y="2923361"/>
        <a:ext cx="2085528" cy="1251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19899-A067-9344-AE1E-363188CEAB85}">
      <dsp:nvSpPr>
        <dsp:cNvPr id="0" name=""/>
        <dsp:cNvSpPr/>
      </dsp:nvSpPr>
      <dsp:spPr>
        <a:xfrm>
          <a:off x="747321" y="20"/>
          <a:ext cx="2175656" cy="870262"/>
        </a:xfrm>
        <a:prstGeom prst="chevron">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bg1"/>
              </a:solidFill>
            </a:rPr>
            <a:t>Scale</a:t>
          </a:r>
          <a:r>
            <a:rPr lang="en-US" sz="1600" b="1" kern="1200" dirty="0" smtClean="0">
              <a:solidFill>
                <a:schemeClr val="bg1"/>
              </a:solidFill>
            </a:rPr>
            <a:t>: the </a:t>
          </a:r>
          <a:r>
            <a:rPr lang="en-US" sz="1600" b="1" i="1" kern="1200" dirty="0" smtClean="0">
              <a:solidFill>
                <a:schemeClr val="bg1"/>
              </a:solidFill>
            </a:rPr>
            <a:t>duration </a:t>
          </a:r>
          <a:r>
            <a:rPr lang="en-US" sz="1600" b="1" kern="1200" dirty="0" smtClean="0">
              <a:solidFill>
                <a:schemeClr val="bg1"/>
              </a:solidFill>
            </a:rPr>
            <a:t>of </a:t>
          </a:r>
          <a:endParaRPr lang="en-US" sz="1600" kern="1200" dirty="0">
            <a:solidFill>
              <a:schemeClr val="bg1"/>
            </a:solidFill>
          </a:endParaRPr>
        </a:p>
      </dsp:txBody>
      <dsp:txXfrm>
        <a:off x="1182452" y="20"/>
        <a:ext cx="1305394" cy="870262"/>
      </dsp:txXfrm>
    </dsp:sp>
    <dsp:sp modelId="{DF67A536-9BEC-8B47-9E6B-FFE116479E30}">
      <dsp:nvSpPr>
        <dsp:cNvPr id="0" name=""/>
        <dsp:cNvSpPr/>
      </dsp:nvSpPr>
      <dsp:spPr>
        <a:xfrm>
          <a:off x="747321" y="992119"/>
          <a:ext cx="2175656" cy="870262"/>
        </a:xfrm>
        <a:prstGeom prst="chevron">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rPr>
            <a:t>a defined [Volume] of testing, </a:t>
          </a:r>
          <a:endParaRPr lang="en-US" sz="1600" kern="1200" dirty="0">
            <a:solidFill>
              <a:schemeClr val="bg1"/>
            </a:solidFill>
          </a:endParaRPr>
        </a:p>
      </dsp:txBody>
      <dsp:txXfrm>
        <a:off x="1182452" y="992119"/>
        <a:ext cx="1305394" cy="870262"/>
      </dsp:txXfrm>
    </dsp:sp>
    <dsp:sp modelId="{BA7F5E00-699A-9747-973C-DBCC4AB1C471}">
      <dsp:nvSpPr>
        <dsp:cNvPr id="0" name=""/>
        <dsp:cNvSpPr/>
      </dsp:nvSpPr>
      <dsp:spPr>
        <a:xfrm>
          <a:off x="747321" y="1984218"/>
          <a:ext cx="2175656" cy="870262"/>
        </a:xfrm>
        <a:prstGeom prst="chevron">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rPr>
            <a:t>of a defined [Type], </a:t>
          </a:r>
          <a:endParaRPr lang="en-US" sz="1600" kern="1200" dirty="0">
            <a:solidFill>
              <a:schemeClr val="bg1"/>
            </a:solidFill>
          </a:endParaRPr>
        </a:p>
      </dsp:txBody>
      <dsp:txXfrm>
        <a:off x="1182452" y="1984218"/>
        <a:ext cx="1305394" cy="870262"/>
      </dsp:txXfrm>
    </dsp:sp>
    <dsp:sp modelId="{FDC2D715-25A8-AE47-8F3B-5C88714E0210}">
      <dsp:nvSpPr>
        <dsp:cNvPr id="0" name=""/>
        <dsp:cNvSpPr/>
      </dsp:nvSpPr>
      <dsp:spPr>
        <a:xfrm>
          <a:off x="747321" y="2976318"/>
          <a:ext cx="2175656" cy="870262"/>
        </a:xfrm>
        <a:prstGeom prst="chevron">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rPr>
            <a:t>by a defined [Skill Level] of system operator, </a:t>
          </a:r>
          <a:endParaRPr lang="en-US" sz="1600" kern="1200" dirty="0">
            <a:solidFill>
              <a:schemeClr val="bg1"/>
            </a:solidFill>
          </a:endParaRPr>
        </a:p>
      </dsp:txBody>
      <dsp:txXfrm>
        <a:off x="1182452" y="2976318"/>
        <a:ext cx="1305394" cy="870262"/>
      </dsp:txXfrm>
    </dsp:sp>
    <dsp:sp modelId="{943E7EC2-FC00-2447-8A01-D81E53CB89BD}">
      <dsp:nvSpPr>
        <dsp:cNvPr id="0" name=""/>
        <dsp:cNvSpPr/>
      </dsp:nvSpPr>
      <dsp:spPr>
        <a:xfrm>
          <a:off x="747321" y="3968417"/>
          <a:ext cx="2175656" cy="870262"/>
        </a:xfrm>
        <a:prstGeom prst="chevron">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b="1" kern="1200" dirty="0" smtClean="0">
              <a:solidFill>
                <a:schemeClr val="bg1"/>
              </a:solidFill>
            </a:rPr>
            <a:t>under defined [Operating </a:t>
          </a:r>
          <a:r>
            <a:rPr lang="en-US" sz="1600" b="1" kern="1200" smtClean="0">
              <a:solidFill>
                <a:schemeClr val="bg1"/>
              </a:solidFill>
            </a:rPr>
            <a:t>Conditions]</a:t>
          </a:r>
          <a:endParaRPr lang="en-US" sz="1600" kern="1200" dirty="0">
            <a:solidFill>
              <a:schemeClr val="bg1"/>
            </a:solidFill>
          </a:endParaRPr>
        </a:p>
      </dsp:txBody>
      <dsp:txXfrm>
        <a:off x="1182452" y="3968417"/>
        <a:ext cx="1305394" cy="870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2F543-FA53-6A40-BB59-3B18C9E5B9A5}">
      <dsp:nvSpPr>
        <dsp:cNvPr id="0" name=""/>
        <dsp:cNvSpPr/>
      </dsp:nvSpPr>
      <dsp:spPr>
        <a:xfrm>
          <a:off x="0" y="271462"/>
          <a:ext cx="5499099" cy="3436937"/>
        </a:xfrm>
        <a:prstGeom prst="swooshArrow">
          <a:avLst>
            <a:gd name="adj1" fmla="val 25000"/>
            <a:gd name="adj2" fmla="val 25000"/>
          </a:avLst>
        </a:prstGeom>
        <a:solidFill>
          <a:schemeClr val="accent1">
            <a:tint val="4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212A8629-29E5-664B-B1C4-F112961CE06C}">
      <dsp:nvSpPr>
        <dsp:cNvPr id="0" name=""/>
        <dsp:cNvSpPr/>
      </dsp:nvSpPr>
      <dsp:spPr>
        <a:xfrm>
          <a:off x="698385" y="2643637"/>
          <a:ext cx="142976" cy="142976"/>
        </a:xfrm>
        <a:prstGeom prst="ellipse">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2E05D1D-6F79-C947-8BF0-BE1572389259}">
      <dsp:nvSpPr>
        <dsp:cNvPr id="0" name=""/>
        <dsp:cNvSpPr/>
      </dsp:nvSpPr>
      <dsp:spPr>
        <a:xfrm>
          <a:off x="769874" y="2715125"/>
          <a:ext cx="1281290" cy="99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760" tIns="0" rIns="0" bIns="0" numCol="1" spcCol="1270" anchor="t" anchorCtr="0">
          <a:noAutofit/>
        </a:bodyPr>
        <a:lstStyle/>
        <a:p>
          <a:pPr lvl="0" algn="l" defTabSz="933450">
            <a:lnSpc>
              <a:spcPct val="90000"/>
            </a:lnSpc>
            <a:spcBef>
              <a:spcPct val="0"/>
            </a:spcBef>
            <a:spcAft>
              <a:spcPct val="35000"/>
            </a:spcAft>
          </a:pPr>
          <a:r>
            <a:rPr lang="en-US" sz="2100" b="1" i="1" kern="1200" dirty="0" smtClean="0">
              <a:solidFill>
                <a:schemeClr val="bg1"/>
              </a:solidFill>
              <a:latin typeface="Arial Black"/>
              <a:cs typeface="Arial Black"/>
            </a:rPr>
            <a:t>Fail ..</a:t>
          </a:r>
        </a:p>
        <a:p>
          <a:pPr lvl="0" algn="l" defTabSz="933450">
            <a:lnSpc>
              <a:spcPct val="90000"/>
            </a:lnSpc>
            <a:spcBef>
              <a:spcPct val="0"/>
            </a:spcBef>
            <a:spcAft>
              <a:spcPct val="35000"/>
            </a:spcAft>
          </a:pPr>
          <a:r>
            <a:rPr lang="en-US" sz="2100" b="1" i="1" kern="1200" dirty="0" smtClean="0">
              <a:solidFill>
                <a:schemeClr val="bg1"/>
              </a:solidFill>
              <a:latin typeface="Arial Black"/>
              <a:cs typeface="Arial Black"/>
            </a:rPr>
            <a:t>20 minutes</a:t>
          </a:r>
          <a:endParaRPr lang="en-US" sz="2100" b="1" i="1" kern="1200" dirty="0">
            <a:solidFill>
              <a:schemeClr val="bg1"/>
            </a:solidFill>
            <a:latin typeface="Arial Black"/>
            <a:cs typeface="Arial Black"/>
          </a:endParaRPr>
        </a:p>
      </dsp:txBody>
      <dsp:txXfrm>
        <a:off x="769874" y="2715125"/>
        <a:ext cx="1281290" cy="993274"/>
      </dsp:txXfrm>
    </dsp:sp>
    <dsp:sp modelId="{59F42344-313E-5747-94B1-B9B9D9142CB8}">
      <dsp:nvSpPr>
        <dsp:cNvPr id="0" name=""/>
        <dsp:cNvSpPr/>
      </dsp:nvSpPr>
      <dsp:spPr>
        <a:xfrm>
          <a:off x="1960429" y="1709477"/>
          <a:ext cx="258457" cy="258457"/>
        </a:xfrm>
        <a:prstGeom prst="ellipse">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E13A0F17-067C-394B-8692-DA81906D3686}">
      <dsp:nvSpPr>
        <dsp:cNvPr id="0" name=""/>
        <dsp:cNvSpPr/>
      </dsp:nvSpPr>
      <dsp:spPr>
        <a:xfrm>
          <a:off x="2089658" y="1838706"/>
          <a:ext cx="1319783" cy="186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951" tIns="0" rIns="0" bIns="0" numCol="1" spcCol="1270" anchor="t" anchorCtr="0">
          <a:noAutofit/>
        </a:bodyPr>
        <a:lstStyle/>
        <a:p>
          <a:pPr lvl="0" algn="l" defTabSz="933450">
            <a:lnSpc>
              <a:spcPct val="90000"/>
            </a:lnSpc>
            <a:spcBef>
              <a:spcPct val="0"/>
            </a:spcBef>
            <a:spcAft>
              <a:spcPct val="35000"/>
            </a:spcAft>
          </a:pPr>
          <a:r>
            <a:rPr lang="en-US" sz="2100" b="1" i="1" kern="1200" dirty="0" smtClean="0">
              <a:solidFill>
                <a:schemeClr val="bg1"/>
              </a:solidFill>
              <a:latin typeface="Arial Black"/>
              <a:cs typeface="Arial Black"/>
            </a:rPr>
            <a:t>Goal….</a:t>
          </a:r>
        </a:p>
        <a:p>
          <a:pPr lvl="0" algn="l" defTabSz="933450">
            <a:lnSpc>
              <a:spcPct val="90000"/>
            </a:lnSpc>
            <a:spcBef>
              <a:spcPct val="0"/>
            </a:spcBef>
            <a:spcAft>
              <a:spcPct val="35000"/>
            </a:spcAft>
          </a:pPr>
          <a:r>
            <a:rPr lang="en-US" sz="2100" b="1" i="1" kern="1200" dirty="0" smtClean="0">
              <a:solidFill>
                <a:schemeClr val="bg1"/>
              </a:solidFill>
              <a:latin typeface="Arial Black"/>
              <a:cs typeface="Arial Black"/>
            </a:rPr>
            <a:t>&lt; 10 minutes</a:t>
          </a:r>
          <a:endParaRPr lang="en-US" sz="2100" b="1" i="1" kern="1200" dirty="0">
            <a:solidFill>
              <a:schemeClr val="bg1"/>
            </a:solidFill>
            <a:latin typeface="Arial Black"/>
            <a:cs typeface="Arial Black"/>
          </a:endParaRPr>
        </a:p>
      </dsp:txBody>
      <dsp:txXfrm>
        <a:off x="2089658" y="1838706"/>
        <a:ext cx="1319783" cy="1869694"/>
      </dsp:txXfrm>
    </dsp:sp>
    <dsp:sp modelId="{3439584B-DBCC-A740-ABE1-BBC9D397ACDE}">
      <dsp:nvSpPr>
        <dsp:cNvPr id="0" name=""/>
        <dsp:cNvSpPr/>
      </dsp:nvSpPr>
      <dsp:spPr>
        <a:xfrm>
          <a:off x="3478180" y="1141007"/>
          <a:ext cx="357441" cy="357441"/>
        </a:xfrm>
        <a:prstGeom prst="ellipse">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F87E650-4262-6C4C-85E1-0B41529DC163}">
      <dsp:nvSpPr>
        <dsp:cNvPr id="0" name=""/>
        <dsp:cNvSpPr/>
      </dsp:nvSpPr>
      <dsp:spPr>
        <a:xfrm>
          <a:off x="3656901" y="1319728"/>
          <a:ext cx="1319783" cy="238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401" tIns="0" rIns="0" bIns="0" numCol="1" spcCol="1270" anchor="t" anchorCtr="0">
          <a:noAutofit/>
        </a:bodyPr>
        <a:lstStyle/>
        <a:p>
          <a:pPr lvl="0" algn="l" defTabSz="933450">
            <a:lnSpc>
              <a:spcPct val="90000"/>
            </a:lnSpc>
            <a:spcBef>
              <a:spcPct val="0"/>
            </a:spcBef>
            <a:spcAft>
              <a:spcPct val="35000"/>
            </a:spcAft>
          </a:pPr>
          <a:r>
            <a:rPr lang="en-US" sz="2100" b="1" i="1" kern="1200" dirty="0" smtClean="0">
              <a:solidFill>
                <a:schemeClr val="bg1"/>
              </a:solidFill>
              <a:latin typeface="Arial Black"/>
              <a:cs typeface="Arial Black"/>
            </a:rPr>
            <a:t>Stretch</a:t>
          </a:r>
        </a:p>
        <a:p>
          <a:pPr lvl="0" algn="l" defTabSz="933450">
            <a:lnSpc>
              <a:spcPct val="90000"/>
            </a:lnSpc>
            <a:spcBef>
              <a:spcPct val="0"/>
            </a:spcBef>
            <a:spcAft>
              <a:spcPct val="35000"/>
            </a:spcAft>
          </a:pPr>
          <a:r>
            <a:rPr lang="en-US" sz="2100" b="1" i="1" kern="1200" dirty="0" smtClean="0">
              <a:solidFill>
                <a:schemeClr val="bg1"/>
              </a:solidFill>
              <a:latin typeface="Arial Black"/>
              <a:cs typeface="Arial Black"/>
            </a:rPr>
            <a:t>…</a:t>
          </a:r>
        </a:p>
        <a:p>
          <a:pPr lvl="0" algn="l" defTabSz="933450">
            <a:lnSpc>
              <a:spcPct val="90000"/>
            </a:lnSpc>
            <a:spcBef>
              <a:spcPct val="0"/>
            </a:spcBef>
            <a:spcAft>
              <a:spcPct val="35000"/>
            </a:spcAft>
          </a:pPr>
          <a:r>
            <a:rPr lang="en-US" sz="2100" b="1" i="1" kern="1200" dirty="0" smtClean="0">
              <a:solidFill>
                <a:schemeClr val="bg1"/>
              </a:solidFill>
              <a:latin typeface="Arial Black"/>
              <a:cs typeface="Arial Black"/>
            </a:rPr>
            <a:t>1 minute</a:t>
          </a:r>
          <a:endParaRPr lang="en-US" sz="2100" b="1" i="1" kern="1200" dirty="0">
            <a:solidFill>
              <a:schemeClr val="bg1"/>
            </a:solidFill>
            <a:latin typeface="Arial Black"/>
            <a:cs typeface="Arial Black"/>
          </a:endParaRPr>
        </a:p>
      </dsp:txBody>
      <dsp:txXfrm>
        <a:off x="3656901" y="1319728"/>
        <a:ext cx="1319783" cy="2388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3D276-DBDC-6F44-A706-153868E41D09}">
      <dsp:nvSpPr>
        <dsp:cNvPr id="0" name=""/>
        <dsp:cNvSpPr/>
      </dsp:nvSpPr>
      <dsp:spPr>
        <a:xfrm>
          <a:off x="1572768" y="0"/>
          <a:ext cx="786384" cy="796065"/>
        </a:xfrm>
        <a:prstGeom prst="trapezoid">
          <a:avLst>
            <a:gd name="adj" fmla="val 5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b="1" kern="1200" dirty="0" smtClean="0"/>
            <a:t>Why?</a:t>
          </a:r>
          <a:endParaRPr lang="en-US" sz="2300" kern="1200" dirty="0"/>
        </a:p>
      </dsp:txBody>
      <dsp:txXfrm>
        <a:off x="1572768" y="0"/>
        <a:ext cx="786384" cy="796065"/>
      </dsp:txXfrm>
    </dsp:sp>
    <dsp:sp modelId="{51206E5F-0073-CC49-A0BD-FFA43C674956}">
      <dsp:nvSpPr>
        <dsp:cNvPr id="0" name=""/>
        <dsp:cNvSpPr/>
      </dsp:nvSpPr>
      <dsp:spPr>
        <a:xfrm>
          <a:off x="1179576" y="796065"/>
          <a:ext cx="1572768" cy="796065"/>
        </a:xfrm>
        <a:prstGeom prst="trapezoid">
          <a:avLst>
            <a:gd name="adj" fmla="val 49392"/>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b="1" kern="1200" dirty="0" smtClean="0"/>
            <a:t>Why?</a:t>
          </a:r>
          <a:endParaRPr lang="en-US" sz="2300" kern="1200" dirty="0"/>
        </a:p>
      </dsp:txBody>
      <dsp:txXfrm>
        <a:off x="1454810" y="796065"/>
        <a:ext cx="1022299" cy="796065"/>
      </dsp:txXfrm>
    </dsp:sp>
    <dsp:sp modelId="{5674CD96-013C-FF46-8E48-C5842BB0F0FE}">
      <dsp:nvSpPr>
        <dsp:cNvPr id="0" name=""/>
        <dsp:cNvSpPr/>
      </dsp:nvSpPr>
      <dsp:spPr>
        <a:xfrm>
          <a:off x="786383" y="1592131"/>
          <a:ext cx="2359152" cy="796065"/>
        </a:xfrm>
        <a:prstGeom prst="trapezoid">
          <a:avLst>
            <a:gd name="adj" fmla="val 49392"/>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b="1" kern="1200" dirty="0" smtClean="0"/>
            <a:t>Why?</a:t>
          </a:r>
          <a:endParaRPr lang="en-US" sz="2300" kern="1200" dirty="0"/>
        </a:p>
      </dsp:txBody>
      <dsp:txXfrm>
        <a:off x="1199235" y="1592131"/>
        <a:ext cx="1533448" cy="796065"/>
      </dsp:txXfrm>
    </dsp:sp>
    <dsp:sp modelId="{B72735DE-965F-0D4E-8B3D-A63174E8631C}">
      <dsp:nvSpPr>
        <dsp:cNvPr id="0" name=""/>
        <dsp:cNvSpPr/>
      </dsp:nvSpPr>
      <dsp:spPr>
        <a:xfrm>
          <a:off x="393191" y="2388196"/>
          <a:ext cx="3145536" cy="796065"/>
        </a:xfrm>
        <a:prstGeom prst="trapezoid">
          <a:avLst>
            <a:gd name="adj" fmla="val 49392"/>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b="1" kern="1200" dirty="0" smtClean="0"/>
            <a:t>Why?</a:t>
          </a:r>
          <a:endParaRPr lang="en-US" sz="2300" kern="1200" dirty="0"/>
        </a:p>
      </dsp:txBody>
      <dsp:txXfrm>
        <a:off x="943660" y="2388196"/>
        <a:ext cx="2044598" cy="796065"/>
      </dsp:txXfrm>
    </dsp:sp>
    <dsp:sp modelId="{8DD36FAB-8C1C-1940-BB44-11D136536630}">
      <dsp:nvSpPr>
        <dsp:cNvPr id="0" name=""/>
        <dsp:cNvSpPr/>
      </dsp:nvSpPr>
      <dsp:spPr>
        <a:xfrm>
          <a:off x="0" y="3184262"/>
          <a:ext cx="3931920" cy="796065"/>
        </a:xfrm>
        <a:prstGeom prst="trapezoid">
          <a:avLst>
            <a:gd name="adj" fmla="val 49392"/>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GB" sz="2300" b="1" kern="1200" dirty="0" smtClean="0"/>
            <a:t>Why?</a:t>
          </a:r>
          <a:endParaRPr lang="en-GB" sz="2300" b="1" kern="1200" dirty="0"/>
        </a:p>
      </dsp:txBody>
      <dsp:txXfrm>
        <a:off x="688085" y="3184262"/>
        <a:ext cx="2555748" cy="7960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49E4A-FEC6-2040-AD5E-185E5724E629}">
      <dsp:nvSpPr>
        <dsp:cNvPr id="0" name=""/>
        <dsp:cNvSpPr/>
      </dsp:nvSpPr>
      <dsp:spPr>
        <a:xfrm>
          <a:off x="5129783" y="0"/>
          <a:ext cx="3099816" cy="767027"/>
        </a:xfrm>
        <a:prstGeom prst="nonIsoscelesTrapezoid">
          <a:avLst>
            <a:gd name="adj1" fmla="val 60799"/>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That’s what I asked for!</a:t>
          </a:r>
          <a:endParaRPr lang="en-US" sz="1800" kern="1200" dirty="0"/>
        </a:p>
      </dsp:txBody>
      <dsp:txXfrm>
        <a:off x="5596127" y="0"/>
        <a:ext cx="2633472" cy="767027"/>
      </dsp:txXfrm>
    </dsp:sp>
    <dsp:sp modelId="{6F15A848-5C52-1E42-A821-D692CD80CB04}">
      <dsp:nvSpPr>
        <dsp:cNvPr id="0" name=""/>
        <dsp:cNvSpPr/>
      </dsp:nvSpPr>
      <dsp:spPr>
        <a:xfrm rot="10800000">
          <a:off x="0" y="0"/>
          <a:ext cx="5596127" cy="767027"/>
        </a:xfrm>
        <a:prstGeom prst="trapezoid">
          <a:avLst>
            <a:gd name="adj" fmla="val 60799"/>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1" kern="1200" dirty="0" smtClean="0"/>
            <a:t>Why do you require a ‘password’ for Security!</a:t>
          </a:r>
          <a:endParaRPr lang="en-US" sz="1800" kern="1200" dirty="0"/>
        </a:p>
      </dsp:txBody>
      <dsp:txXfrm rot="-10800000">
        <a:off x="979322" y="0"/>
        <a:ext cx="3637483" cy="767027"/>
      </dsp:txXfrm>
    </dsp:sp>
    <dsp:sp modelId="{AD0FC5C5-4F99-F240-821C-97CE4371F9FF}">
      <dsp:nvSpPr>
        <dsp:cNvPr id="0" name=""/>
        <dsp:cNvSpPr/>
      </dsp:nvSpPr>
      <dsp:spPr>
        <a:xfrm>
          <a:off x="4663440" y="767026"/>
          <a:ext cx="3566160" cy="767027"/>
        </a:xfrm>
        <a:prstGeom prst="nonIsoscelesTrapezoid">
          <a:avLst>
            <a:gd name="adj1" fmla="val 60799"/>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171450" lvl="1" indent="-171450" algn="l" defTabSz="800100" rtl="0">
            <a:lnSpc>
              <a:spcPct val="90000"/>
            </a:lnSpc>
            <a:spcBef>
              <a:spcPct val="0"/>
            </a:spcBef>
            <a:spcAft>
              <a:spcPct val="15000"/>
            </a:spcAft>
            <a:buChar char="••"/>
          </a:pPr>
          <a:r>
            <a:rPr lang="en-US" sz="1800" b="1" kern="1200" dirty="0" smtClean="0"/>
            <a:t>Against stolen information</a:t>
          </a:r>
          <a:endParaRPr lang="en-US" sz="1800" kern="1200" dirty="0"/>
        </a:p>
      </dsp:txBody>
      <dsp:txXfrm>
        <a:off x="5129784" y="767026"/>
        <a:ext cx="3099816" cy="767027"/>
      </dsp:txXfrm>
    </dsp:sp>
    <dsp:sp modelId="{FA0647C4-7835-E34D-A917-D18796E8E36F}">
      <dsp:nvSpPr>
        <dsp:cNvPr id="0" name=""/>
        <dsp:cNvSpPr/>
      </dsp:nvSpPr>
      <dsp:spPr>
        <a:xfrm rot="10800000">
          <a:off x="466343" y="767026"/>
          <a:ext cx="4663440" cy="767027"/>
        </a:xfrm>
        <a:prstGeom prst="trapezoid">
          <a:avLst>
            <a:gd name="adj" fmla="val 60799"/>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1" kern="1200" dirty="0" smtClean="0"/>
            <a:t>What kind of security do you want?</a:t>
          </a:r>
          <a:endParaRPr lang="en-US" sz="1800" kern="1200" dirty="0"/>
        </a:p>
      </dsp:txBody>
      <dsp:txXfrm rot="-10800000">
        <a:off x="1282445" y="767026"/>
        <a:ext cx="3031236" cy="767027"/>
      </dsp:txXfrm>
    </dsp:sp>
    <dsp:sp modelId="{00CD1E4E-3DE5-8640-9D48-F9675D613072}">
      <dsp:nvSpPr>
        <dsp:cNvPr id="0" name=""/>
        <dsp:cNvSpPr/>
      </dsp:nvSpPr>
      <dsp:spPr>
        <a:xfrm>
          <a:off x="4197095" y="1534053"/>
          <a:ext cx="4032504" cy="767027"/>
        </a:xfrm>
        <a:prstGeom prst="nonIsoscelesTrapezoid">
          <a:avLst>
            <a:gd name="adj1" fmla="val 60799"/>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171450" lvl="1" indent="-171450" algn="l" defTabSz="800100" rtl="0">
            <a:lnSpc>
              <a:spcPct val="90000"/>
            </a:lnSpc>
            <a:spcBef>
              <a:spcPct val="0"/>
            </a:spcBef>
            <a:spcAft>
              <a:spcPct val="15000"/>
            </a:spcAft>
            <a:buChar char="••"/>
          </a:pPr>
          <a:r>
            <a:rPr lang="en-US" sz="1800" b="1" kern="1200" dirty="0" smtClean="0"/>
            <a:t>At least 99% chance they cannot break in within 1 hour   </a:t>
          </a:r>
          <a:endParaRPr lang="en-US" sz="1800" kern="1200" dirty="0"/>
        </a:p>
      </dsp:txBody>
      <dsp:txXfrm>
        <a:off x="4663440" y="1534053"/>
        <a:ext cx="3566160" cy="767027"/>
      </dsp:txXfrm>
    </dsp:sp>
    <dsp:sp modelId="{1941F3E1-571D-C046-B55C-5F8E11E1808A}">
      <dsp:nvSpPr>
        <dsp:cNvPr id="0" name=""/>
        <dsp:cNvSpPr/>
      </dsp:nvSpPr>
      <dsp:spPr>
        <a:xfrm rot="10800000">
          <a:off x="932687" y="1534053"/>
          <a:ext cx="3730752" cy="767027"/>
        </a:xfrm>
        <a:prstGeom prst="trapezoid">
          <a:avLst>
            <a:gd name="adj" fmla="val 60799"/>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1" kern="1200" dirty="0" smtClean="0"/>
            <a:t>How </a:t>
          </a:r>
          <a:r>
            <a:rPr lang="en-US" sz="1800" b="1" u="sng" kern="1200" dirty="0" smtClean="0"/>
            <a:t>strong</a:t>
          </a:r>
          <a:r>
            <a:rPr lang="en-US" sz="1800" b="1" kern="1200" dirty="0" smtClean="0"/>
            <a:t> security against stolen info are you willing to </a:t>
          </a:r>
          <a:r>
            <a:rPr lang="en-US" sz="1800" b="1" u="sng" kern="1200" dirty="0" smtClean="0"/>
            <a:t>pay</a:t>
          </a:r>
          <a:r>
            <a:rPr lang="en-US" sz="1800" b="1" kern="1200" dirty="0" smtClean="0"/>
            <a:t> for?.</a:t>
          </a:r>
          <a:endParaRPr lang="en-US" sz="1800" kern="1200" dirty="0"/>
        </a:p>
      </dsp:txBody>
      <dsp:txXfrm rot="-10800000">
        <a:off x="1585569" y="1534053"/>
        <a:ext cx="2424988" cy="767027"/>
      </dsp:txXfrm>
    </dsp:sp>
    <dsp:sp modelId="{72122DDD-F0D5-1E43-85B9-9AB64EFE63FC}">
      <dsp:nvSpPr>
        <dsp:cNvPr id="0" name=""/>
        <dsp:cNvSpPr/>
      </dsp:nvSpPr>
      <dsp:spPr>
        <a:xfrm>
          <a:off x="3730751" y="2301080"/>
          <a:ext cx="4498848" cy="767027"/>
        </a:xfrm>
        <a:prstGeom prst="nonIsoscelesTrapezoid">
          <a:avLst>
            <a:gd name="adj1" fmla="val 60799"/>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171450" lvl="1" indent="-171450" algn="l" defTabSz="800100" rtl="0">
            <a:lnSpc>
              <a:spcPct val="90000"/>
            </a:lnSpc>
            <a:spcBef>
              <a:spcPct val="0"/>
            </a:spcBef>
            <a:spcAft>
              <a:spcPct val="15000"/>
            </a:spcAft>
            <a:buChar char="••"/>
          </a:pPr>
          <a:r>
            <a:rPr lang="en-US" sz="1800" b="1" kern="1200" dirty="0" smtClean="0"/>
            <a:t>Yep.</a:t>
          </a:r>
          <a:endParaRPr lang="en-US" sz="1800" kern="1200" dirty="0"/>
        </a:p>
      </dsp:txBody>
      <dsp:txXfrm>
        <a:off x="4197095" y="2301080"/>
        <a:ext cx="4032504" cy="767027"/>
      </dsp:txXfrm>
    </dsp:sp>
    <dsp:sp modelId="{337DDDBB-A66B-9040-B87D-A98FE2CFCBE4}">
      <dsp:nvSpPr>
        <dsp:cNvPr id="0" name=""/>
        <dsp:cNvSpPr/>
      </dsp:nvSpPr>
      <dsp:spPr>
        <a:xfrm rot="10800000">
          <a:off x="1399031" y="2301080"/>
          <a:ext cx="2798063" cy="767027"/>
        </a:xfrm>
        <a:prstGeom prst="trapezoid">
          <a:avLst>
            <a:gd name="adj" fmla="val 60799"/>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1" kern="1200" dirty="0" smtClean="0"/>
            <a:t>So that is your real requirement ?</a:t>
          </a:r>
          <a:endParaRPr lang="en-US" sz="1800" kern="1200" dirty="0"/>
        </a:p>
      </dsp:txBody>
      <dsp:txXfrm rot="-10800000">
        <a:off x="1888693" y="2301080"/>
        <a:ext cx="1818741" cy="767027"/>
      </dsp:txXfrm>
    </dsp:sp>
    <dsp:sp modelId="{4702E1E3-7A26-0042-AB31-2925A940E383}">
      <dsp:nvSpPr>
        <dsp:cNvPr id="0" name=""/>
        <dsp:cNvSpPr/>
      </dsp:nvSpPr>
      <dsp:spPr>
        <a:xfrm>
          <a:off x="3264408" y="3068108"/>
          <a:ext cx="4965192" cy="767027"/>
        </a:xfrm>
        <a:prstGeom prst="nonIsoscelesTrapezoid">
          <a:avLst>
            <a:gd name="adj1" fmla="val 60799"/>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171450" lvl="1" indent="-171450" algn="l" defTabSz="800100" rtl="0">
            <a:lnSpc>
              <a:spcPct val="90000"/>
            </a:lnSpc>
            <a:spcBef>
              <a:spcPct val="0"/>
            </a:spcBef>
            <a:spcAft>
              <a:spcPct val="15000"/>
            </a:spcAft>
            <a:buChar char="••"/>
          </a:pPr>
          <a:r>
            <a:rPr lang="en-GB" sz="1800" b="1" kern="1200" dirty="0" smtClean="0"/>
            <a:t>Of course!</a:t>
          </a:r>
          <a:endParaRPr lang="en-GB" sz="1800" b="1" kern="1200" dirty="0"/>
        </a:p>
      </dsp:txBody>
      <dsp:txXfrm>
        <a:off x="3730752" y="3068108"/>
        <a:ext cx="4498848" cy="767027"/>
      </dsp:txXfrm>
    </dsp:sp>
    <dsp:sp modelId="{40D1AB2D-C97A-944F-A3B8-557D05AA3718}">
      <dsp:nvSpPr>
        <dsp:cNvPr id="0" name=""/>
        <dsp:cNvSpPr/>
      </dsp:nvSpPr>
      <dsp:spPr>
        <a:xfrm rot="10800000">
          <a:off x="1865375" y="3068108"/>
          <a:ext cx="1865376" cy="767027"/>
        </a:xfrm>
        <a:prstGeom prst="trapezoid">
          <a:avLst>
            <a:gd name="adj" fmla="val 60799"/>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1" kern="1200" dirty="0" smtClean="0"/>
            <a:t>Can we make that </a:t>
          </a:r>
          <a:r>
            <a:rPr lang="en-US" sz="1800" b="1" u="sng" kern="1200" dirty="0" smtClean="0"/>
            <a:t>official?</a:t>
          </a:r>
          <a:r>
            <a:rPr lang="en-US" sz="1800" b="1" kern="1200" dirty="0" smtClean="0"/>
            <a:t>  </a:t>
          </a:r>
          <a:endParaRPr lang="en-US" sz="1800" kern="1200" dirty="0"/>
        </a:p>
      </dsp:txBody>
      <dsp:txXfrm rot="-10800000">
        <a:off x="2191816" y="3068108"/>
        <a:ext cx="1212494" cy="767027"/>
      </dsp:txXfrm>
    </dsp:sp>
    <dsp:sp modelId="{2CA5F1FB-1F68-5141-BD91-82394897E803}">
      <dsp:nvSpPr>
        <dsp:cNvPr id="0" name=""/>
        <dsp:cNvSpPr/>
      </dsp:nvSpPr>
      <dsp:spPr>
        <a:xfrm rot="10800000">
          <a:off x="2331720" y="3835135"/>
          <a:ext cx="932688" cy="767027"/>
        </a:xfrm>
        <a:prstGeom prst="trapezoid">
          <a:avLst>
            <a:gd name="adj" fmla="val 60799"/>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endParaRPr lang="en-GB" sz="1400" b="1" kern="1200" dirty="0"/>
        </a:p>
      </dsp:txBody>
      <dsp:txXfrm rot="-10800000">
        <a:off x="2331720" y="3835135"/>
        <a:ext cx="932688" cy="767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4069E-A4EC-474A-8C6C-D087716C2299}">
      <dsp:nvSpPr>
        <dsp:cNvPr id="0" name=""/>
        <dsp:cNvSpPr/>
      </dsp:nvSpPr>
      <dsp:spPr>
        <a:xfrm>
          <a:off x="1345562" y="2133251"/>
          <a:ext cx="1241112" cy="1241112"/>
        </a:xfrm>
        <a:prstGeom prst="ellipse">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Value</a:t>
          </a:r>
          <a:endParaRPr lang="en-US" sz="2800" kern="1200" dirty="0"/>
        </a:p>
      </dsp:txBody>
      <dsp:txXfrm>
        <a:off x="1527319" y="2315008"/>
        <a:ext cx="877598" cy="877598"/>
      </dsp:txXfrm>
    </dsp:sp>
    <dsp:sp modelId="{93C1C3D3-6566-2C42-8B71-06C3D5609685}">
      <dsp:nvSpPr>
        <dsp:cNvPr id="0" name=""/>
        <dsp:cNvSpPr/>
      </dsp:nvSpPr>
      <dsp:spPr>
        <a:xfrm rot="12900000">
          <a:off x="502411" y="1901468"/>
          <a:ext cx="998042" cy="353717"/>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E5BAF459-C7BC-6746-B61C-71196ABEBB59}">
      <dsp:nvSpPr>
        <dsp:cNvPr id="0" name=""/>
        <dsp:cNvSpPr/>
      </dsp:nvSpPr>
      <dsp:spPr>
        <a:xfrm>
          <a:off x="3130" y="1320477"/>
          <a:ext cx="1179056" cy="943245"/>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1511300">
            <a:lnSpc>
              <a:spcPct val="90000"/>
            </a:lnSpc>
            <a:spcBef>
              <a:spcPct val="0"/>
            </a:spcBef>
            <a:spcAft>
              <a:spcPct val="35000"/>
            </a:spcAft>
          </a:pPr>
          <a:r>
            <a:rPr lang="en-US" sz="3400" kern="1200" dirty="0" err="1" smtClean="0"/>
            <a:t>Req</a:t>
          </a:r>
          <a:r>
            <a:rPr lang="en-US" sz="3400" kern="1200" dirty="0" smtClean="0"/>
            <a:t> 1</a:t>
          </a:r>
          <a:endParaRPr lang="en-US" sz="3400" kern="1200" dirty="0"/>
        </a:p>
      </dsp:txBody>
      <dsp:txXfrm>
        <a:off x="30757" y="1348104"/>
        <a:ext cx="1123802" cy="887991"/>
      </dsp:txXfrm>
    </dsp:sp>
    <dsp:sp modelId="{5CEA044B-8A58-8543-8E17-2984AD9BC018}">
      <dsp:nvSpPr>
        <dsp:cNvPr id="0" name=""/>
        <dsp:cNvSpPr/>
      </dsp:nvSpPr>
      <dsp:spPr>
        <a:xfrm rot="16200000">
          <a:off x="1467097" y="1399284"/>
          <a:ext cx="998042" cy="353717"/>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93A98786-FC42-F14C-9594-C76B1F5C6D2A}">
      <dsp:nvSpPr>
        <dsp:cNvPr id="0" name=""/>
        <dsp:cNvSpPr/>
      </dsp:nvSpPr>
      <dsp:spPr>
        <a:xfrm>
          <a:off x="1376590" y="605499"/>
          <a:ext cx="1179056" cy="943245"/>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1511300">
            <a:lnSpc>
              <a:spcPct val="90000"/>
            </a:lnSpc>
            <a:spcBef>
              <a:spcPct val="0"/>
            </a:spcBef>
            <a:spcAft>
              <a:spcPct val="35000"/>
            </a:spcAft>
          </a:pPr>
          <a:r>
            <a:rPr lang="en-US" sz="3400" kern="1200" dirty="0" err="1" smtClean="0"/>
            <a:t>Req</a:t>
          </a:r>
          <a:r>
            <a:rPr lang="en-US" sz="3400" kern="1200" dirty="0" smtClean="0"/>
            <a:t> 2</a:t>
          </a:r>
          <a:endParaRPr lang="en-US" sz="3400" kern="1200" dirty="0"/>
        </a:p>
      </dsp:txBody>
      <dsp:txXfrm>
        <a:off x="1404217" y="633126"/>
        <a:ext cx="1123802" cy="887991"/>
      </dsp:txXfrm>
    </dsp:sp>
    <dsp:sp modelId="{5D9D953D-B8F3-B741-9C06-B20B5B6E1D95}">
      <dsp:nvSpPr>
        <dsp:cNvPr id="0" name=""/>
        <dsp:cNvSpPr/>
      </dsp:nvSpPr>
      <dsp:spPr>
        <a:xfrm rot="19500000">
          <a:off x="2431783" y="1901468"/>
          <a:ext cx="998042" cy="353717"/>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56F9DD2A-A91B-A749-BFC5-47BAB3701F1E}">
      <dsp:nvSpPr>
        <dsp:cNvPr id="0" name=""/>
        <dsp:cNvSpPr/>
      </dsp:nvSpPr>
      <dsp:spPr>
        <a:xfrm>
          <a:off x="2750050" y="1320477"/>
          <a:ext cx="1179056" cy="943245"/>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1511300">
            <a:lnSpc>
              <a:spcPct val="90000"/>
            </a:lnSpc>
            <a:spcBef>
              <a:spcPct val="0"/>
            </a:spcBef>
            <a:spcAft>
              <a:spcPct val="35000"/>
            </a:spcAft>
          </a:pPr>
          <a:r>
            <a:rPr lang="en-US" sz="3400" kern="1200" dirty="0" err="1" smtClean="0"/>
            <a:t>Req</a:t>
          </a:r>
          <a:r>
            <a:rPr lang="en-US" sz="3400" kern="1200" dirty="0" smtClean="0"/>
            <a:t> 3</a:t>
          </a:r>
          <a:endParaRPr lang="en-US" sz="3400" kern="1200" dirty="0"/>
        </a:p>
      </dsp:txBody>
      <dsp:txXfrm>
        <a:off x="2777677" y="1348104"/>
        <a:ext cx="1123802" cy="8879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A9E6E-C194-4F4A-A545-5F7562320728}">
      <dsp:nvSpPr>
        <dsp:cNvPr id="0" name=""/>
        <dsp:cNvSpPr/>
      </dsp:nvSpPr>
      <dsp:spPr>
        <a:xfrm>
          <a:off x="3588261" y="2569598"/>
          <a:ext cx="1773101" cy="177310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0" kern="1200" dirty="0" err="1" smtClean="0">
              <a:latin typeface="Arial Black"/>
              <a:cs typeface="Arial Black"/>
            </a:rPr>
            <a:t>Usability.Intuitive-ness</a:t>
          </a:r>
          <a:r>
            <a:rPr lang="en-US" sz="700" b="0" kern="1200" dirty="0" smtClean="0">
              <a:latin typeface="Arial Black"/>
              <a:cs typeface="Arial Black"/>
            </a:rPr>
            <a:t>:</a:t>
          </a:r>
          <a:endParaRPr lang="en-US" sz="700" b="0" kern="1200" dirty="0">
            <a:latin typeface="Arial Black"/>
            <a:cs typeface="Arial Black"/>
          </a:endParaRPr>
        </a:p>
      </dsp:txBody>
      <dsp:txXfrm>
        <a:off x="3847926" y="2829263"/>
        <a:ext cx="1253771" cy="1253771"/>
      </dsp:txXfrm>
    </dsp:sp>
    <dsp:sp modelId="{9CD88E58-2CA9-4B46-91D6-2699AAB63BD6}">
      <dsp:nvSpPr>
        <dsp:cNvPr id="0" name=""/>
        <dsp:cNvSpPr/>
      </dsp:nvSpPr>
      <dsp:spPr>
        <a:xfrm rot="10800000">
          <a:off x="1515833" y="3203481"/>
          <a:ext cx="1958444" cy="505333"/>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B438962-FA99-494E-B159-0060B11F1239}">
      <dsp:nvSpPr>
        <dsp:cNvPr id="0" name=""/>
        <dsp:cNvSpPr/>
      </dsp:nvSpPr>
      <dsp:spPr>
        <a:xfrm>
          <a:off x="147039" y="2959680"/>
          <a:ext cx="2737588" cy="992936"/>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rtl="0">
            <a:lnSpc>
              <a:spcPct val="90000"/>
            </a:lnSpc>
            <a:spcBef>
              <a:spcPct val="0"/>
            </a:spcBef>
            <a:spcAft>
              <a:spcPct val="35000"/>
            </a:spcAft>
          </a:pPr>
          <a:r>
            <a:rPr lang="en-US" sz="1400" b="0" kern="1200" dirty="0" smtClean="0">
              <a:solidFill>
                <a:srgbClr val="000000"/>
              </a:solidFill>
              <a:latin typeface="Arial Black"/>
              <a:cs typeface="Arial Black"/>
            </a:rPr>
            <a:t>Type</a:t>
          </a:r>
          <a:r>
            <a:rPr lang="en-US" sz="1400" b="0" kern="1200" dirty="0" smtClean="0">
              <a:latin typeface="Arial Black"/>
              <a:cs typeface="Arial Black"/>
            </a:rPr>
            <a:t>: Marketing Product Requirement.</a:t>
          </a:r>
          <a:endParaRPr lang="en-US" sz="1400" b="0" kern="1200" dirty="0">
            <a:latin typeface="Arial Black"/>
            <a:cs typeface="Arial Black"/>
          </a:endParaRPr>
        </a:p>
      </dsp:txBody>
      <dsp:txXfrm>
        <a:off x="176121" y="2988762"/>
        <a:ext cx="2679424" cy="934772"/>
      </dsp:txXfrm>
    </dsp:sp>
    <dsp:sp modelId="{0C962C95-DE83-4348-91DA-BCCF34C93BCA}">
      <dsp:nvSpPr>
        <dsp:cNvPr id="0" name=""/>
        <dsp:cNvSpPr/>
      </dsp:nvSpPr>
      <dsp:spPr>
        <a:xfrm rot="12600000">
          <a:off x="1781070" y="2213603"/>
          <a:ext cx="1958444" cy="505333"/>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45C2FF3-F375-9D44-AB9E-F88EB2D98CF0}">
      <dsp:nvSpPr>
        <dsp:cNvPr id="0" name=""/>
        <dsp:cNvSpPr/>
      </dsp:nvSpPr>
      <dsp:spPr>
        <a:xfrm>
          <a:off x="693512" y="1480191"/>
          <a:ext cx="2437498" cy="992936"/>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GB" sz="1200" b="0" kern="1200" dirty="0" smtClean="0">
              <a:solidFill>
                <a:srgbClr val="000000"/>
              </a:solidFill>
              <a:latin typeface="Arial Black"/>
              <a:cs typeface="Arial Black"/>
            </a:rPr>
            <a:t>Stakeholders</a:t>
          </a:r>
          <a:r>
            <a:rPr lang="en-GB" sz="1200" b="0" kern="1200" dirty="0" smtClean="0">
              <a:latin typeface="Arial Black"/>
              <a:cs typeface="Arial Black"/>
            </a:rPr>
            <a:t>: Marketing Director, Support Manager, Training </a:t>
          </a:r>
          <a:r>
            <a:rPr lang="en-GB" sz="1200" b="0" kern="1200" dirty="0" err="1" smtClean="0">
              <a:latin typeface="Arial Black"/>
              <a:cs typeface="Arial Black"/>
            </a:rPr>
            <a:t>Center</a:t>
          </a:r>
          <a:endParaRPr lang="en-GB" sz="1200" b="0" kern="1200" dirty="0">
            <a:latin typeface="Arial Black"/>
            <a:cs typeface="Arial Black"/>
          </a:endParaRPr>
        </a:p>
      </dsp:txBody>
      <dsp:txXfrm>
        <a:off x="722594" y="1509273"/>
        <a:ext cx="2379334" cy="934772"/>
      </dsp:txXfrm>
    </dsp:sp>
    <dsp:sp modelId="{58B2EA3B-743A-0C42-8705-CC6B05135C01}">
      <dsp:nvSpPr>
        <dsp:cNvPr id="0" name=""/>
        <dsp:cNvSpPr/>
      </dsp:nvSpPr>
      <dsp:spPr>
        <a:xfrm rot="14238525">
          <a:off x="2361239" y="1499198"/>
          <a:ext cx="2039619" cy="505333"/>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B6A2289-4837-9042-AD75-751BC80403F6}">
      <dsp:nvSpPr>
        <dsp:cNvPr id="0" name=""/>
        <dsp:cNvSpPr/>
      </dsp:nvSpPr>
      <dsp:spPr>
        <a:xfrm>
          <a:off x="1712085" y="397131"/>
          <a:ext cx="2236304" cy="992936"/>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US" sz="1200" b="0" kern="1200" dirty="0" smtClean="0">
              <a:solidFill>
                <a:srgbClr val="000000"/>
              </a:solidFill>
              <a:latin typeface="Arial Black"/>
              <a:cs typeface="Arial Black"/>
            </a:rPr>
            <a:t>Impacts</a:t>
          </a:r>
          <a:r>
            <a:rPr lang="en-US" sz="1200" b="0" kern="1200" dirty="0" smtClean="0">
              <a:latin typeface="Arial Black"/>
              <a:cs typeface="Arial Black"/>
            </a:rPr>
            <a:t>: Product Sales, Support Costs, Training Effort, Documentation Design.</a:t>
          </a:r>
          <a:endParaRPr lang="en-US" sz="1200" b="0" kern="1200" dirty="0">
            <a:latin typeface="Arial Black"/>
            <a:cs typeface="Arial Black"/>
          </a:endParaRPr>
        </a:p>
      </dsp:txBody>
      <dsp:txXfrm>
        <a:off x="1741167" y="426213"/>
        <a:ext cx="2178140" cy="934772"/>
      </dsp:txXfrm>
    </dsp:sp>
    <dsp:sp modelId="{FEB4077E-6F22-5245-9A17-E12F5225A8D8}">
      <dsp:nvSpPr>
        <dsp:cNvPr id="0" name=""/>
        <dsp:cNvSpPr/>
      </dsp:nvSpPr>
      <dsp:spPr>
        <a:xfrm rot="16200000">
          <a:off x="3495589" y="1223725"/>
          <a:ext cx="1958444" cy="505333"/>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FCC876B-42F3-F94B-BF07-9ED08EDA87D1}">
      <dsp:nvSpPr>
        <dsp:cNvPr id="0" name=""/>
        <dsp:cNvSpPr/>
      </dsp:nvSpPr>
      <dsp:spPr>
        <a:xfrm>
          <a:off x="3854226" y="701"/>
          <a:ext cx="1241170" cy="992936"/>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rtl="0">
            <a:lnSpc>
              <a:spcPct val="90000"/>
            </a:lnSpc>
            <a:spcBef>
              <a:spcPct val="0"/>
            </a:spcBef>
            <a:spcAft>
              <a:spcPct val="35000"/>
            </a:spcAft>
          </a:pPr>
          <a:r>
            <a:rPr lang="en-US" sz="1400" b="1" kern="1200" dirty="0" smtClean="0">
              <a:solidFill>
                <a:srgbClr val="000000"/>
              </a:solidFill>
            </a:rPr>
            <a:t>Supports</a:t>
          </a:r>
          <a:r>
            <a:rPr lang="en-US" sz="1400" b="1" kern="1200" dirty="0" smtClean="0"/>
            <a:t>: Corporate Quality Policy 2.3</a:t>
          </a:r>
          <a:endParaRPr lang="en-US" sz="1400" kern="1200" dirty="0"/>
        </a:p>
      </dsp:txBody>
      <dsp:txXfrm>
        <a:off x="3883308" y="29783"/>
        <a:ext cx="1183006" cy="934772"/>
      </dsp:txXfrm>
    </dsp:sp>
    <dsp:sp modelId="{D901DBED-251A-0147-8CA6-2950A3455D8F}">
      <dsp:nvSpPr>
        <dsp:cNvPr id="0" name=""/>
        <dsp:cNvSpPr/>
      </dsp:nvSpPr>
      <dsp:spPr>
        <a:xfrm rot="18679783">
          <a:off x="4746690" y="1537159"/>
          <a:ext cx="2387107" cy="505333"/>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1509336-7F28-EA40-885D-A23E38D25F70}">
      <dsp:nvSpPr>
        <dsp:cNvPr id="0" name=""/>
        <dsp:cNvSpPr/>
      </dsp:nvSpPr>
      <dsp:spPr>
        <a:xfrm>
          <a:off x="5038590" y="375287"/>
          <a:ext cx="3379732" cy="1036546"/>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rtl="0">
            <a:lnSpc>
              <a:spcPct val="90000"/>
            </a:lnSpc>
            <a:spcBef>
              <a:spcPct val="0"/>
            </a:spcBef>
            <a:spcAft>
              <a:spcPct val="35000"/>
            </a:spcAft>
          </a:pPr>
          <a:r>
            <a:rPr lang="en-US" sz="1300" b="0" kern="1200" dirty="0" smtClean="0">
              <a:solidFill>
                <a:srgbClr val="000000"/>
              </a:solidFill>
              <a:latin typeface="Arial Black"/>
              <a:cs typeface="Arial Black"/>
            </a:rPr>
            <a:t>Ambition</a:t>
          </a:r>
          <a:r>
            <a:rPr lang="en-US" sz="1300" b="0" kern="1200" dirty="0" smtClean="0">
              <a:latin typeface="Arial Black"/>
              <a:cs typeface="Arial Black"/>
            </a:rPr>
            <a:t>: Any potential user, any age, can immediately discover and correctly use all functions of the product, without training, help from friends, or external documentation</a:t>
          </a:r>
          <a:endParaRPr lang="en-US" sz="1300" b="0" kern="1200" dirty="0">
            <a:latin typeface="Arial Black"/>
            <a:cs typeface="Arial Black"/>
          </a:endParaRPr>
        </a:p>
      </dsp:txBody>
      <dsp:txXfrm>
        <a:off x="5068949" y="405646"/>
        <a:ext cx="3319014" cy="975828"/>
      </dsp:txXfrm>
    </dsp:sp>
    <dsp:sp modelId="{99CAF660-1CA1-224D-A0DB-1C4C901C4A3E}">
      <dsp:nvSpPr>
        <dsp:cNvPr id="0" name=""/>
        <dsp:cNvSpPr/>
      </dsp:nvSpPr>
      <dsp:spPr>
        <a:xfrm rot="19800000">
          <a:off x="5210109" y="2213603"/>
          <a:ext cx="1958444" cy="505333"/>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D58CE05-FC52-6B43-B628-E573CA347B3C}">
      <dsp:nvSpPr>
        <dsp:cNvPr id="0" name=""/>
        <dsp:cNvSpPr/>
      </dsp:nvSpPr>
      <dsp:spPr>
        <a:xfrm>
          <a:off x="5519770" y="1480191"/>
          <a:ext cx="3035183" cy="992936"/>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US" sz="1200" b="0" kern="1200" dirty="0" smtClean="0">
              <a:solidFill>
                <a:srgbClr val="000000"/>
              </a:solidFill>
              <a:latin typeface="Arial Black"/>
              <a:cs typeface="Arial Black"/>
            </a:rPr>
            <a:t>Scale</a:t>
          </a:r>
          <a:r>
            <a:rPr lang="en-US" sz="1200" b="0" kern="1200" dirty="0" smtClean="0">
              <a:latin typeface="Arial Black"/>
              <a:cs typeface="Arial Black"/>
            </a:rPr>
            <a:t>: % chance that defined [User] can successfully complete defined [Tasks] Immediately, with no External help.</a:t>
          </a:r>
          <a:endParaRPr lang="en-US" sz="1200" b="0" kern="1200" dirty="0">
            <a:latin typeface="Arial Black"/>
            <a:cs typeface="Arial Black"/>
          </a:endParaRPr>
        </a:p>
      </dsp:txBody>
      <dsp:txXfrm>
        <a:off x="5548852" y="1509273"/>
        <a:ext cx="2977019" cy="934772"/>
      </dsp:txXfrm>
    </dsp:sp>
    <dsp:sp modelId="{819168FD-EF66-7A4C-9BCA-CC925EFCDDF9}">
      <dsp:nvSpPr>
        <dsp:cNvPr id="0" name=""/>
        <dsp:cNvSpPr/>
      </dsp:nvSpPr>
      <dsp:spPr>
        <a:xfrm>
          <a:off x="5475346" y="3203481"/>
          <a:ext cx="1958444" cy="505333"/>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2ADD577-8F36-1F40-B492-7885C0661ECB}">
      <dsp:nvSpPr>
        <dsp:cNvPr id="0" name=""/>
        <dsp:cNvSpPr/>
      </dsp:nvSpPr>
      <dsp:spPr>
        <a:xfrm>
          <a:off x="6048420" y="2959680"/>
          <a:ext cx="2770739" cy="992936"/>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rtl="0">
            <a:lnSpc>
              <a:spcPct val="90000"/>
            </a:lnSpc>
            <a:spcBef>
              <a:spcPct val="0"/>
            </a:spcBef>
            <a:spcAft>
              <a:spcPct val="35000"/>
            </a:spcAft>
          </a:pPr>
          <a:r>
            <a:rPr lang="en-US" sz="1200" b="0" kern="1200" dirty="0" smtClean="0">
              <a:solidFill>
                <a:srgbClr val="000000"/>
              </a:solidFill>
              <a:latin typeface="Arial Black"/>
              <a:cs typeface="Arial Black"/>
            </a:rPr>
            <a:t>Meter </a:t>
          </a:r>
          <a:r>
            <a:rPr lang="en-US" sz="1200" b="0" kern="1200" dirty="0" smtClean="0">
              <a:latin typeface="Arial Black"/>
              <a:cs typeface="Arial Black"/>
            </a:rPr>
            <a:t>[Consumer Reports] tests all tasks for all defined user types, and gives public report.</a:t>
          </a:r>
          <a:endParaRPr lang="en-US" sz="1200" b="0" kern="1200" dirty="0">
            <a:latin typeface="Arial Black"/>
            <a:cs typeface="Arial Black"/>
          </a:endParaRPr>
        </a:p>
      </dsp:txBody>
      <dsp:txXfrm>
        <a:off x="6077502" y="2988762"/>
        <a:ext cx="2712575" cy="9347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783A6-4093-D648-AB05-9A1C974CCEA7}">
      <dsp:nvSpPr>
        <dsp:cNvPr id="0" name=""/>
        <dsp:cNvSpPr/>
      </dsp:nvSpPr>
      <dsp:spPr>
        <a:xfrm>
          <a:off x="3139317" y="2153549"/>
          <a:ext cx="1807538" cy="1807538"/>
        </a:xfrm>
        <a:prstGeom prst="ellipse">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en-US" sz="2700" b="1" kern="1200" dirty="0" smtClean="0"/>
            <a:t>Analysis</a:t>
          </a:r>
          <a:endParaRPr lang="en-US" sz="2700" kern="1200" dirty="0"/>
        </a:p>
      </dsp:txBody>
      <dsp:txXfrm>
        <a:off x="3404025" y="2418257"/>
        <a:ext cx="1278122" cy="1278122"/>
      </dsp:txXfrm>
    </dsp:sp>
    <dsp:sp modelId="{543E07E3-E92E-2D49-8DFC-6B1B726C1CCC}">
      <dsp:nvSpPr>
        <dsp:cNvPr id="0" name=""/>
        <dsp:cNvSpPr/>
      </dsp:nvSpPr>
      <dsp:spPr>
        <a:xfrm rot="12179208">
          <a:off x="1334923" y="2043423"/>
          <a:ext cx="1850478" cy="515148"/>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B06CD6B-F329-4A4C-BFFA-1F757D942F5E}">
      <dsp:nvSpPr>
        <dsp:cNvPr id="0" name=""/>
        <dsp:cNvSpPr/>
      </dsp:nvSpPr>
      <dsp:spPr>
        <a:xfrm>
          <a:off x="2" y="1252809"/>
          <a:ext cx="2816780" cy="137372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rtl="0">
            <a:lnSpc>
              <a:spcPct val="90000"/>
            </a:lnSpc>
            <a:spcBef>
              <a:spcPct val="0"/>
            </a:spcBef>
            <a:spcAft>
              <a:spcPct val="35000"/>
            </a:spcAft>
          </a:pPr>
          <a:r>
            <a:rPr lang="en-US" sz="1600" b="1" u="sng" kern="1200" dirty="0" smtClean="0">
              <a:solidFill>
                <a:srgbClr val="000000"/>
              </a:solidFill>
            </a:rPr>
            <a:t>Trend</a:t>
          </a:r>
          <a:r>
            <a:rPr lang="en-US" sz="1600" b="1" kern="1200" dirty="0" smtClean="0">
              <a:solidFill>
                <a:srgbClr val="000000"/>
              </a:solidFill>
            </a:rPr>
            <a:t> </a:t>
          </a:r>
          <a:r>
            <a:rPr lang="en-US" sz="1600" b="1" kern="1200" dirty="0" smtClean="0"/>
            <a:t>[Market = Asia, User = {Teenager, Early Adopters}, Product = Main Competitor, Projection = 2013] 95%±3% &lt;- Market Analysis</a:t>
          </a:r>
          <a:endParaRPr lang="en-US" sz="1600" kern="1200" dirty="0"/>
        </a:p>
      </dsp:txBody>
      <dsp:txXfrm>
        <a:off x="40237" y="1293044"/>
        <a:ext cx="2736310" cy="1293259"/>
      </dsp:txXfrm>
    </dsp:sp>
    <dsp:sp modelId="{A4567C7B-2764-BD43-B4E7-AAEBFEED2F3F}">
      <dsp:nvSpPr>
        <dsp:cNvPr id="0" name=""/>
        <dsp:cNvSpPr/>
      </dsp:nvSpPr>
      <dsp:spPr>
        <a:xfrm rot="16200000">
          <a:off x="3350698" y="1122991"/>
          <a:ext cx="1384777" cy="515148"/>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CF61B3D0-BD93-AB4A-9BF7-32099D7A877A}">
      <dsp:nvSpPr>
        <dsp:cNvPr id="0" name=""/>
        <dsp:cNvSpPr/>
      </dsp:nvSpPr>
      <dsp:spPr>
        <a:xfrm>
          <a:off x="2345775" y="1311"/>
          <a:ext cx="3394622" cy="137372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rtl="0">
            <a:lnSpc>
              <a:spcPct val="90000"/>
            </a:lnSpc>
            <a:spcBef>
              <a:spcPct val="0"/>
            </a:spcBef>
            <a:spcAft>
              <a:spcPct val="35000"/>
            </a:spcAft>
          </a:pPr>
          <a:r>
            <a:rPr lang="en-US" sz="1600" b="1" u="sng" kern="1200" dirty="0" smtClean="0">
              <a:solidFill>
                <a:srgbClr val="000000"/>
              </a:solidFill>
            </a:rPr>
            <a:t>Past</a:t>
          </a:r>
          <a:r>
            <a:rPr lang="en-US" sz="1600" b="1" kern="1200" dirty="0" smtClean="0">
              <a:solidFill>
                <a:srgbClr val="000000"/>
              </a:solidFill>
            </a:rPr>
            <a:t> </a:t>
          </a:r>
          <a:r>
            <a:rPr lang="en-US" sz="1600" b="1" kern="1200" dirty="0" smtClean="0"/>
            <a:t>[ Market = USA, User = Seniors, Product = Old Version, Task = Photo Tasks Set, When = 2010] 70% ±10%  &lt;- Our Labs Measures</a:t>
          </a:r>
          <a:endParaRPr lang="en-US" sz="1600" kern="1200" dirty="0"/>
        </a:p>
      </dsp:txBody>
      <dsp:txXfrm>
        <a:off x="2386010" y="41546"/>
        <a:ext cx="3314152" cy="1293259"/>
      </dsp:txXfrm>
    </dsp:sp>
    <dsp:sp modelId="{598D4AF5-B663-F34B-A90B-759A82692CF9}">
      <dsp:nvSpPr>
        <dsp:cNvPr id="0" name=""/>
        <dsp:cNvSpPr/>
      </dsp:nvSpPr>
      <dsp:spPr>
        <a:xfrm rot="19916916">
          <a:off x="4826849" y="1882087"/>
          <a:ext cx="1876740" cy="515148"/>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68BC5BD-46A5-5C4B-9FFD-C0A2E1A867BA}">
      <dsp:nvSpPr>
        <dsp:cNvPr id="0" name=""/>
        <dsp:cNvSpPr/>
      </dsp:nvSpPr>
      <dsp:spPr>
        <a:xfrm>
          <a:off x="5041540" y="1011516"/>
          <a:ext cx="3103632" cy="137372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rtl="0">
            <a:lnSpc>
              <a:spcPct val="90000"/>
            </a:lnSpc>
            <a:spcBef>
              <a:spcPct val="0"/>
            </a:spcBef>
            <a:spcAft>
              <a:spcPct val="35000"/>
            </a:spcAft>
          </a:pPr>
          <a:r>
            <a:rPr lang="en-US" sz="1600" b="1" u="sng" kern="1200" dirty="0" smtClean="0">
              <a:solidFill>
                <a:srgbClr val="000000"/>
              </a:solidFill>
            </a:rPr>
            <a:t>Record</a:t>
          </a:r>
          <a:r>
            <a:rPr lang="en-US" sz="1600" b="1" kern="1200" dirty="0" smtClean="0">
              <a:solidFill>
                <a:srgbClr val="000000"/>
              </a:solidFill>
            </a:rPr>
            <a:t> </a:t>
          </a:r>
          <a:r>
            <a:rPr lang="en-US" sz="1600" b="1" kern="1200" dirty="0" smtClean="0"/>
            <a:t>[Market = Finland, User = {Android Mobile Phone, Teenagers}, Task = </a:t>
          </a:r>
          <a:r>
            <a:rPr lang="en-US" sz="1600" b="1" kern="1200" dirty="0" err="1" smtClean="0"/>
            <a:t>Phone+SMS</a:t>
          </a:r>
          <a:r>
            <a:rPr lang="en-US" sz="1600" b="1" kern="1200" dirty="0" smtClean="0"/>
            <a:t> Task Set, Record Set = January 2010] 98% ±1%   &lt;- Secret Report</a:t>
          </a:r>
          <a:endParaRPr lang="en-US" sz="1600" kern="1200" dirty="0"/>
        </a:p>
      </dsp:txBody>
      <dsp:txXfrm>
        <a:off x="5081775" y="1051751"/>
        <a:ext cx="3023162" cy="12932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EB5A2-A70C-4143-A974-FC742E030F9A}">
      <dsp:nvSpPr>
        <dsp:cNvPr id="0" name=""/>
        <dsp:cNvSpPr/>
      </dsp:nvSpPr>
      <dsp:spPr>
        <a:xfrm>
          <a:off x="2943474" y="2579610"/>
          <a:ext cx="2163404" cy="2163404"/>
        </a:xfrm>
        <a:prstGeom prst="ellipse">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rtl="0">
            <a:lnSpc>
              <a:spcPct val="90000"/>
            </a:lnSpc>
            <a:spcBef>
              <a:spcPct val="0"/>
            </a:spcBef>
            <a:spcAft>
              <a:spcPct val="35000"/>
            </a:spcAft>
          </a:pPr>
          <a:r>
            <a:rPr lang="en-US" sz="3400" b="1" kern="1200" dirty="0" smtClean="0"/>
            <a:t>Our Product Plans</a:t>
          </a:r>
          <a:endParaRPr lang="en-US" sz="3400" kern="1200" dirty="0"/>
        </a:p>
      </dsp:txBody>
      <dsp:txXfrm>
        <a:off x="3260297" y="2896433"/>
        <a:ext cx="1529758" cy="1529758"/>
      </dsp:txXfrm>
    </dsp:sp>
    <dsp:sp modelId="{BFAA4703-470B-CC4A-943A-807F31ED84DB}">
      <dsp:nvSpPr>
        <dsp:cNvPr id="0" name=""/>
        <dsp:cNvSpPr/>
      </dsp:nvSpPr>
      <dsp:spPr>
        <a:xfrm rot="12900000">
          <a:off x="1549635" y="2200963"/>
          <a:ext cx="1660444" cy="616570"/>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9260D97-F791-0B40-B415-40203F29C7AD}">
      <dsp:nvSpPr>
        <dsp:cNvPr id="0" name=""/>
        <dsp:cNvSpPr/>
      </dsp:nvSpPr>
      <dsp:spPr>
        <a:xfrm>
          <a:off x="128100" y="1210958"/>
          <a:ext cx="3143357" cy="1644187"/>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n-US" sz="1500" b="1" u="sng" kern="1200" dirty="0" smtClean="0">
              <a:solidFill>
                <a:srgbClr val="000000"/>
              </a:solidFill>
            </a:rPr>
            <a:t>Goal</a:t>
          </a:r>
          <a:r>
            <a:rPr lang="en-US" sz="1500" b="1" kern="1200" dirty="0" smtClean="0">
              <a:solidFill>
                <a:srgbClr val="000000"/>
              </a:solidFill>
            </a:rPr>
            <a:t> </a:t>
          </a:r>
          <a:r>
            <a:rPr lang="en-US" sz="1500" b="1" kern="1200" dirty="0" smtClean="0"/>
            <a:t>[ Market = USA, User = Seniors, Product = New Version, Task = Photo Tasks Set, When = 2012] 80% ±10%  &lt;- Draft Marketing Plan </a:t>
          </a:r>
          <a:endParaRPr lang="en-US" sz="1500" kern="1200" dirty="0"/>
        </a:p>
      </dsp:txBody>
      <dsp:txXfrm>
        <a:off x="176257" y="1259115"/>
        <a:ext cx="3047043" cy="1547873"/>
      </dsp:txXfrm>
    </dsp:sp>
    <dsp:sp modelId="{E21A494C-A7AD-DB4B-AC47-B44CBD541A07}">
      <dsp:nvSpPr>
        <dsp:cNvPr id="0" name=""/>
        <dsp:cNvSpPr/>
      </dsp:nvSpPr>
      <dsp:spPr>
        <a:xfrm rot="16200000">
          <a:off x="3194954" y="1344464"/>
          <a:ext cx="1660444" cy="616570"/>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73A2F90-4556-AF4E-90C1-E1658E5C58E0}">
      <dsp:nvSpPr>
        <dsp:cNvPr id="0" name=""/>
        <dsp:cNvSpPr/>
      </dsp:nvSpPr>
      <dsp:spPr>
        <a:xfrm>
          <a:off x="2997559" y="433"/>
          <a:ext cx="2055234" cy="1644187"/>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n-US" sz="1500" b="1" u="sng" kern="1200" dirty="0" smtClean="0">
              <a:solidFill>
                <a:srgbClr val="000000"/>
              </a:solidFill>
            </a:rPr>
            <a:t>Tolerable</a:t>
          </a:r>
          <a:r>
            <a:rPr lang="en-US" sz="1500" b="1" kern="1200" dirty="0" smtClean="0">
              <a:solidFill>
                <a:srgbClr val="000000"/>
              </a:solidFill>
            </a:rPr>
            <a:t> </a:t>
          </a:r>
          <a:r>
            <a:rPr lang="en-US" sz="1500" b="1" kern="1200" dirty="0" smtClean="0"/>
            <a:t>[Market = Asia, User = {Teenager, Early Adopters}, Product = Our New Version, Deadline = 2013] 97%±3% &lt;- </a:t>
          </a:r>
          <a:r>
            <a:rPr lang="en-US" sz="1500" b="1" kern="1200" dirty="0" err="1" smtClean="0"/>
            <a:t>Mkt</a:t>
          </a:r>
          <a:r>
            <a:rPr lang="en-US" sz="1500" b="1" kern="1200" dirty="0" smtClean="0"/>
            <a:t> Dir. Speech</a:t>
          </a:r>
          <a:endParaRPr lang="en-US" sz="1500" kern="1200" dirty="0"/>
        </a:p>
      </dsp:txBody>
      <dsp:txXfrm>
        <a:off x="3045716" y="48590"/>
        <a:ext cx="1958920" cy="1547873"/>
      </dsp:txXfrm>
    </dsp:sp>
    <dsp:sp modelId="{44A65886-CFCA-954B-B92A-6F012F86347F}">
      <dsp:nvSpPr>
        <dsp:cNvPr id="0" name=""/>
        <dsp:cNvSpPr/>
      </dsp:nvSpPr>
      <dsp:spPr>
        <a:xfrm rot="19500000">
          <a:off x="4840273" y="2200963"/>
          <a:ext cx="1660444" cy="616570"/>
        </a:xfrm>
        <a:prstGeom prst="leftArrow">
          <a:avLst>
            <a:gd name="adj1" fmla="val 60000"/>
            <a:gd name="adj2" fmla="val 50000"/>
          </a:avLst>
        </a:prstGeom>
        <a:solidFill>
          <a:schemeClr val="accent1">
            <a:tint val="6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CB4B70ED-F3B4-7542-8E18-C0D2CF9A7CFB}">
      <dsp:nvSpPr>
        <dsp:cNvPr id="0" name=""/>
        <dsp:cNvSpPr/>
      </dsp:nvSpPr>
      <dsp:spPr>
        <a:xfrm>
          <a:off x="4599647" y="1210958"/>
          <a:ext cx="3501851" cy="1644187"/>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n-US" sz="1500" b="1" u="sng" kern="1200" dirty="0" smtClean="0">
              <a:solidFill>
                <a:srgbClr val="000000"/>
              </a:solidFill>
            </a:rPr>
            <a:t>Fail</a:t>
          </a:r>
          <a:r>
            <a:rPr lang="en-US" sz="1500" b="1" kern="1200" dirty="0" smtClean="0">
              <a:solidFill>
                <a:srgbClr val="000000"/>
              </a:solidFill>
            </a:rPr>
            <a:t> </a:t>
          </a:r>
          <a:r>
            <a:rPr lang="en-US" sz="1500" b="1" kern="1200" dirty="0" smtClean="0"/>
            <a:t>[Market = Finland, User = {Android Mobile Phone, Teenagers}, Task = </a:t>
          </a:r>
          <a:r>
            <a:rPr lang="en-US" sz="1500" b="1" kern="1200" dirty="0" err="1" smtClean="0"/>
            <a:t>Phone+SMS</a:t>
          </a:r>
          <a:r>
            <a:rPr lang="en-US" sz="1500" b="1" kern="1200" dirty="0" smtClean="0"/>
            <a:t> Task Set, Product Release 9.0] Less Than 95%</a:t>
          </a:r>
          <a:endParaRPr lang="en-US" sz="1500" kern="1200" dirty="0"/>
        </a:p>
      </dsp:txBody>
      <dsp:txXfrm>
        <a:off x="4647804" y="1259115"/>
        <a:ext cx="3405537" cy="154787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EA559C-438B-BD40-A795-BCDAF857873F}" type="datetimeFigureOut">
              <a:rPr lang="en-US" smtClean="0"/>
              <a:pPr/>
              <a:t>25/06/2011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890B66-7E3D-D44E-9C75-B06DC5DBC4AA}" type="slidenum">
              <a:rPr lang="en-GB" smtClean="0"/>
              <a:pPr/>
              <a:t>‹#›</a:t>
            </a:fld>
            <a:endParaRPr lang="en-GB"/>
          </a:p>
        </p:txBody>
      </p:sp>
    </p:spTree>
    <p:extLst>
      <p:ext uri="{BB962C8B-B14F-4D97-AF65-F5344CB8AC3E}">
        <p14:creationId xmlns:p14="http://schemas.microsoft.com/office/powerpoint/2010/main" val="7878773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81668-49D8-F548-A2CD-F9DDE58AE0C6}" type="datetimeFigureOut">
              <a:rPr lang="en-US" smtClean="0"/>
              <a:pPr/>
              <a:t>25/06/2011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59E7F8-4021-C943-960A-843821E78EC2}" type="slidenum">
              <a:rPr lang="en-GB" smtClean="0"/>
              <a:pPr/>
              <a:t>‹#›</a:t>
            </a:fld>
            <a:endParaRPr lang="en-GB"/>
          </a:p>
        </p:txBody>
      </p:sp>
    </p:spTree>
    <p:extLst>
      <p:ext uri="{BB962C8B-B14F-4D97-AF65-F5344CB8AC3E}">
        <p14:creationId xmlns:p14="http://schemas.microsoft.com/office/powerpoint/2010/main" val="13683791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hedesignersniche.com/Design_Services.html" TargetMode="External"/><Relationship Id="rId4" Type="http://schemas.openxmlformats.org/officeDocument/2006/relationships/hyperlink" Target="http://www.cybermonday.com/sr____.htm?sort=pricedesc&amp;cat=544&amp;fields=merchant_id-2514&amp;page=7&amp;mnpos=589%7C4482%7C444%7C7%7Ctop_page" TargetMode="External"/><Relationship Id="rId5" Type="http://schemas.openxmlformats.org/officeDocument/2006/relationships/hyperlink" Target="http://ssreporters.wordpress.com/2008/10/13/my-five-biggest-pet-peeves-in-sports-commentary/"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www.gilb.com/tiki-download_file.php?fileId=44"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Earlier Presentation, approximately same slides, </a:t>
            </a:r>
            <a:r>
              <a:rPr lang="en-US" dirty="0" smtClean="0"/>
              <a:t>2</a:t>
            </a:r>
            <a:r>
              <a:rPr lang="en-US" baseline="30000" dirty="0" smtClean="0"/>
              <a:t>nd</a:t>
            </a:r>
            <a:r>
              <a:rPr lang="en-US" dirty="0" smtClean="0"/>
              <a:t> International Workshop on Requirements Analysis, London, Middlesex U, Trent Campus, Paper in Proceedings </a:t>
            </a:r>
          </a:p>
          <a:p>
            <a:r>
              <a:rPr lang="en-US" dirty="0" smtClean="0"/>
              <a:t>Second Presentation ACCU 2011 April 2010</a:t>
            </a:r>
          </a:p>
          <a:p>
            <a:r>
              <a:rPr lang="en-US" dirty="0" smtClean="0"/>
              <a:t>Published Paper in Core Magazine Poland (English and also Polish), http://</a:t>
            </a:r>
            <a:r>
              <a:rPr lang="en-US" dirty="0" err="1" smtClean="0"/>
              <a:t>www.coremag.eu</a:t>
            </a:r>
            <a:r>
              <a:rPr lang="en-US" dirty="0" smtClean="0"/>
              <a:t>/</a:t>
            </a:r>
            <a:r>
              <a:rPr lang="en-US" dirty="0" err="1" smtClean="0"/>
              <a:t>fileadmin</a:t>
            </a:r>
            <a:r>
              <a:rPr lang="en-US" dirty="0" smtClean="0"/>
              <a:t>/Papers/</a:t>
            </a:r>
            <a:r>
              <a:rPr lang="en-US" dirty="0" err="1" smtClean="0"/>
              <a:t>RQNG_tom_gilb_core_ENG.pdf</a:t>
            </a:r>
            <a:endParaRPr lang="en-US" dirty="0" smtClean="0"/>
          </a:p>
          <a:p>
            <a:endParaRPr lang="en-US" dirty="0" smtClean="0"/>
          </a:p>
          <a:p>
            <a:r>
              <a:rPr lang="en-US" dirty="0" smtClean="0"/>
              <a:t>And in Testing Experience (</a:t>
            </a:r>
            <a:r>
              <a:rPr lang="en-US" dirty="0" err="1" smtClean="0"/>
              <a:t>testingexperience.com</a:t>
            </a:r>
            <a:r>
              <a:rPr lang="en-US" dirty="0" smtClean="0"/>
              <a:t> Berlin Sept, 2010) http://</a:t>
            </a:r>
            <a:r>
              <a:rPr lang="en-US" dirty="0" err="1" smtClean="0"/>
              <a:t>www.testingexperience.com</a:t>
            </a:r>
            <a:r>
              <a:rPr lang="en-US" smtClean="0"/>
              <a:t>/testingexperience11_09_10.pdf</a:t>
            </a:r>
          </a:p>
          <a:p>
            <a:endParaRPr lang="en-US" dirty="0" smtClean="0"/>
          </a:p>
          <a:p>
            <a:r>
              <a:rPr lang="en-US" dirty="0" smtClean="0"/>
              <a:t>Copies of both slides and the papers are generally at </a:t>
            </a:r>
            <a:r>
              <a:rPr lang="en-US" dirty="0" err="1" smtClean="0"/>
              <a:t>gilb.com</a:t>
            </a:r>
            <a:r>
              <a:rPr lang="en-US" dirty="0" smtClean="0"/>
              <a:t> downloads, or on request</a:t>
            </a:r>
            <a:r>
              <a:rPr lang="en-US" baseline="0" dirty="0" smtClean="0"/>
              <a:t> from </a:t>
            </a:r>
            <a:r>
              <a:rPr lang="en-US" baseline="0" dirty="0" err="1" smtClean="0"/>
              <a:t>tomsgilb@gmail.com</a:t>
            </a:r>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2</a:t>
            </a:fld>
            <a:endParaRPr lang="en-GB"/>
          </a:p>
        </p:txBody>
      </p:sp>
    </p:spTree>
    <p:extLst>
      <p:ext uri="{BB962C8B-B14F-4D97-AF65-F5344CB8AC3E}">
        <p14:creationId xmlns:p14="http://schemas.microsoft.com/office/powerpoint/2010/main" val="387231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Management has lost control at the beginning</a:t>
            </a:r>
          </a:p>
          <a:p>
            <a:r>
              <a:rPr lang="en-GB" sz="1200" kern="1200" dirty="0" smtClean="0">
                <a:solidFill>
                  <a:schemeClr val="tx1"/>
                </a:solidFill>
                <a:latin typeface="+mn-lt"/>
                <a:ea typeface="+mn-ea"/>
                <a:cs typeface="+mn-cs"/>
              </a:rPr>
              <a:t>But it takes 8 years delay and a loss of $100 million to make management aware something is wrong (must be those programmers, right?)</a:t>
            </a:r>
          </a:p>
          <a:p>
            <a:r>
              <a:rPr lang="en-GB" sz="1200" kern="1200" dirty="0" smtClean="0">
                <a:solidFill>
                  <a:schemeClr val="tx1"/>
                </a:solidFill>
                <a:latin typeface="+mn-lt"/>
                <a:ea typeface="+mn-ea"/>
                <a:cs typeface="+mn-cs"/>
              </a:rPr>
              <a:t>The technical staff is no better, and happily spends management’s money. </a:t>
            </a:r>
            <a:r>
              <a:rPr lang="en-GB" sz="1200" i="1" kern="1200" dirty="0" smtClean="0">
                <a:solidFill>
                  <a:schemeClr val="tx1"/>
                </a:solidFill>
                <a:latin typeface="+mn-lt"/>
                <a:ea typeface="+mn-ea"/>
                <a:cs typeface="+mn-cs"/>
              </a:rPr>
              <a:t>“A fool and their money will soon part company, for they have more dollars than sense (variant, </a:t>
            </a:r>
            <a:r>
              <a:rPr lang="en-GB" sz="1200" i="1" kern="1200" dirty="0" err="1" smtClean="0">
                <a:solidFill>
                  <a:schemeClr val="tx1"/>
                </a:solidFill>
                <a:latin typeface="+mn-lt"/>
                <a:ea typeface="+mn-ea"/>
                <a:cs typeface="+mn-cs"/>
              </a:rPr>
              <a:t>Tussler</a:t>
            </a:r>
            <a:r>
              <a:rPr lang="en-GB" sz="1200" i="1" kern="120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Neither managers nor nerds have </a:t>
            </a:r>
            <a:r>
              <a:rPr lang="en-GB" sz="1200" i="1" u="sng" kern="1200" dirty="0" smtClean="0">
                <a:solidFill>
                  <a:schemeClr val="tx1"/>
                </a:solidFill>
                <a:latin typeface="+mn-lt"/>
                <a:ea typeface="+mn-ea"/>
                <a:cs typeface="+mn-cs"/>
              </a:rPr>
              <a:t>culture</a:t>
            </a:r>
            <a:r>
              <a:rPr lang="en-GB" sz="1200" i="1" kern="1200" dirty="0" smtClean="0">
                <a:solidFill>
                  <a:schemeClr val="tx1"/>
                </a:solidFill>
                <a:latin typeface="+mn-lt"/>
                <a:ea typeface="+mn-ea"/>
                <a:cs typeface="+mn-cs"/>
              </a:rPr>
              <a:t> or </a:t>
            </a:r>
            <a:r>
              <a:rPr lang="en-GB" sz="1200" i="1" u="sng" kern="1200" dirty="0" smtClean="0">
                <a:solidFill>
                  <a:schemeClr val="tx1"/>
                </a:solidFill>
                <a:latin typeface="+mn-lt"/>
                <a:ea typeface="+mn-ea"/>
                <a:cs typeface="+mn-cs"/>
              </a:rPr>
              <a:t>training</a:t>
            </a:r>
            <a:r>
              <a:rPr lang="en-GB" sz="1200" i="1" kern="1200" dirty="0" smtClean="0">
                <a:solidFill>
                  <a:schemeClr val="tx1"/>
                </a:solidFill>
                <a:latin typeface="+mn-lt"/>
                <a:ea typeface="+mn-ea"/>
                <a:cs typeface="+mn-cs"/>
              </a:rPr>
              <a:t> to quantify qualitative requirements. They act like nice-sounding words are good enough.</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There was, I found, a 3 cm. high stack of paper with some very detailed ‘requirements’, and 80 developers, but nobody had ever delivered what management wanted 8 years earlier.</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problem of confusing ends and means is clearly an old one, and deeply rooted. </a:t>
            </a:r>
          </a:p>
          <a:p>
            <a:r>
              <a:rPr lang="en-GB" sz="1200" kern="1200" dirty="0" smtClean="0">
                <a:solidFill>
                  <a:schemeClr val="tx1"/>
                </a:solidFill>
                <a:latin typeface="+mn-lt"/>
                <a:ea typeface="+mn-ea"/>
                <a:cs typeface="+mn-cs"/>
              </a:rPr>
              <a:t>We specify a solution, design, architecture, instead of what we really value – our real requirement [7].</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There are explanatory reasons for this – for example solutions are more concrete, and what we went (qualities) are more abstract for us (because we have not learned to make them measurable and concrete).</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 problem is, if we do confuse them: if we do specify the means, not our true ends</a:t>
            </a:r>
          </a:p>
          <a:p>
            <a:r>
              <a:rPr lang="en-GB" sz="1200" kern="1200" dirty="0" smtClean="0">
                <a:solidFill>
                  <a:schemeClr val="tx1"/>
                </a:solidFill>
                <a:latin typeface="+mn-lt"/>
                <a:ea typeface="+mn-ea"/>
                <a:cs typeface="+mn-cs"/>
              </a:rPr>
              <a:t>“be careful what you ask for, you might just get it” (unknown source)</a:t>
            </a:r>
          </a:p>
          <a:p>
            <a:r>
              <a:rPr lang="en-GB" sz="1200" kern="1200" dirty="0" smtClean="0">
                <a:solidFill>
                  <a:schemeClr val="tx1"/>
                </a:solidFill>
                <a:latin typeface="+mn-lt"/>
                <a:ea typeface="+mn-ea"/>
                <a:cs typeface="+mn-cs"/>
              </a:rPr>
              <a:t>you might not get what you </a:t>
            </a:r>
            <a:r>
              <a:rPr lang="en-GB" sz="1200" i="1" kern="1200" dirty="0" smtClean="0">
                <a:solidFill>
                  <a:schemeClr val="tx1"/>
                </a:solidFill>
                <a:latin typeface="+mn-lt"/>
                <a:ea typeface="+mn-ea"/>
                <a:cs typeface="+mn-cs"/>
              </a:rPr>
              <a:t>really</a:t>
            </a:r>
            <a:r>
              <a:rPr lang="en-GB" sz="1200" kern="1200" dirty="0" smtClean="0">
                <a:solidFill>
                  <a:schemeClr val="tx1"/>
                </a:solidFill>
                <a:latin typeface="+mn-lt"/>
                <a:ea typeface="+mn-ea"/>
                <a:cs typeface="+mn-cs"/>
              </a:rPr>
              <a:t> want</a:t>
            </a:r>
          </a:p>
          <a:p>
            <a:r>
              <a:rPr lang="en-GB" sz="1200" kern="1200" dirty="0" smtClean="0">
                <a:solidFill>
                  <a:schemeClr val="tx1"/>
                </a:solidFill>
                <a:latin typeface="+mn-lt"/>
                <a:ea typeface="+mn-ea"/>
                <a:cs typeface="+mn-cs"/>
              </a:rPr>
              <a:t>the solution you have specified might </a:t>
            </a:r>
            <a:r>
              <a:rPr lang="en-GB" sz="1200" i="1" kern="1200" dirty="0" smtClean="0">
                <a:solidFill>
                  <a:schemeClr val="tx1"/>
                </a:solidFill>
                <a:latin typeface="+mn-lt"/>
                <a:ea typeface="+mn-ea"/>
                <a:cs typeface="+mn-cs"/>
              </a:rPr>
              <a:t>cost too much</a:t>
            </a:r>
            <a:r>
              <a:rPr lang="en-GB" sz="1200" kern="1200" dirty="0" smtClean="0">
                <a:solidFill>
                  <a:schemeClr val="tx1"/>
                </a:solidFill>
                <a:latin typeface="+mn-lt"/>
                <a:ea typeface="+mn-ea"/>
                <a:cs typeface="+mn-cs"/>
              </a:rPr>
              <a:t> or have bad </a:t>
            </a:r>
            <a:r>
              <a:rPr lang="en-GB" sz="1200" i="1" kern="1200" dirty="0" smtClean="0">
                <a:solidFill>
                  <a:schemeClr val="tx1"/>
                </a:solidFill>
                <a:latin typeface="+mn-lt"/>
                <a:ea typeface="+mn-ea"/>
                <a:cs typeface="+mn-cs"/>
              </a:rPr>
              <a:t>side effects</a:t>
            </a:r>
            <a:r>
              <a:rPr lang="en-GB" sz="1200" kern="1200" dirty="0" smtClean="0">
                <a:solidFill>
                  <a:schemeClr val="tx1"/>
                </a:solidFill>
                <a:latin typeface="+mn-lt"/>
                <a:ea typeface="+mn-ea"/>
                <a:cs typeface="+mn-cs"/>
              </a:rPr>
              <a:t>, even if you do get what you want</a:t>
            </a:r>
          </a:p>
          <a:p>
            <a:r>
              <a:rPr lang="en-GB" sz="1200" kern="1200" dirty="0" smtClean="0">
                <a:solidFill>
                  <a:schemeClr val="tx1"/>
                </a:solidFill>
                <a:latin typeface="+mn-lt"/>
                <a:ea typeface="+mn-ea"/>
                <a:cs typeface="+mn-cs"/>
              </a:rPr>
              <a:t>there may be much </a:t>
            </a:r>
            <a:r>
              <a:rPr lang="en-GB" sz="1200" i="1" kern="1200" dirty="0" smtClean="0">
                <a:solidFill>
                  <a:schemeClr val="tx1"/>
                </a:solidFill>
                <a:latin typeface="+mn-lt"/>
                <a:ea typeface="+mn-ea"/>
                <a:cs typeface="+mn-cs"/>
              </a:rPr>
              <a:t>better solutions</a:t>
            </a:r>
            <a:r>
              <a:rPr lang="en-GB" sz="1200" kern="1200" dirty="0" smtClean="0">
                <a:solidFill>
                  <a:schemeClr val="tx1"/>
                </a:solidFill>
                <a:latin typeface="+mn-lt"/>
                <a:ea typeface="+mn-ea"/>
                <a:cs typeface="+mn-cs"/>
              </a:rPr>
              <a:t> you don’t know about yet</a:t>
            </a: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13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So how to we find the ‘right requirement’, the ‘real requirement’? [7]</a:t>
            </a:r>
          </a:p>
          <a:p>
            <a:r>
              <a:rPr lang="en-GB" sz="1200" i="1" kern="1200" dirty="0" smtClean="0">
                <a:solidFill>
                  <a:schemeClr val="tx1"/>
                </a:solidFill>
                <a:latin typeface="+mn-lt"/>
                <a:ea typeface="+mn-ea"/>
                <a:cs typeface="+mn-cs"/>
              </a:rPr>
              <a:t>Assume</a:t>
            </a:r>
            <a:r>
              <a:rPr lang="en-GB" sz="1200" kern="1200" dirty="0" smtClean="0">
                <a:solidFill>
                  <a:schemeClr val="tx1"/>
                </a:solidFill>
                <a:latin typeface="+mn-lt"/>
                <a:ea typeface="+mn-ea"/>
                <a:cs typeface="+mn-cs"/>
              </a:rPr>
              <a:t> that there probably is a better formulation, a more accurate expression of our real values and needs</a:t>
            </a:r>
          </a:p>
          <a:p>
            <a:r>
              <a:rPr lang="en-GB" sz="1200" i="1" kern="1200" dirty="0" smtClean="0">
                <a:solidFill>
                  <a:schemeClr val="tx1"/>
                </a:solidFill>
                <a:latin typeface="+mn-lt"/>
                <a:ea typeface="+mn-ea"/>
                <a:cs typeface="+mn-cs"/>
              </a:rPr>
              <a:t>Search for it by asking ‘Why?’</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Why do I want X, because I really want Y, and assume I will get it through X.  But, then why do I want Y? Because I really want Z and assume that is the best way to get X. Continue the process until it seems reasonable to stop. (the 5 Whys’ Method)</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Assume that our stakeholders will </a:t>
            </a:r>
            <a:r>
              <a:rPr lang="en-GB" sz="1200" i="1" kern="1200" dirty="0" smtClean="0">
                <a:solidFill>
                  <a:schemeClr val="tx1"/>
                </a:solidFill>
                <a:latin typeface="+mn-lt"/>
                <a:ea typeface="+mn-ea"/>
                <a:cs typeface="+mn-cs"/>
              </a:rPr>
              <a:t>usually</a:t>
            </a:r>
            <a:r>
              <a:rPr lang="en-GB" sz="1200" kern="1200" dirty="0" smtClean="0">
                <a:solidFill>
                  <a:schemeClr val="tx1"/>
                </a:solidFill>
                <a:latin typeface="+mn-lt"/>
                <a:ea typeface="+mn-ea"/>
                <a:cs typeface="+mn-cs"/>
              </a:rPr>
              <a:t> state their values in terms of some perceived means to get what they really value. </a:t>
            </a:r>
          </a:p>
          <a:p>
            <a:r>
              <a:rPr lang="en-GB" sz="1200" kern="1200" dirty="0" smtClean="0">
                <a:solidFill>
                  <a:schemeClr val="tx1"/>
                </a:solidFill>
                <a:latin typeface="+mn-lt"/>
                <a:ea typeface="+mn-ea"/>
                <a:cs typeface="+mn-cs"/>
              </a:rPr>
              <a:t>Help them identify (Why? Process) and acknowledge what they really want, and make that the ‘official’ requirement.</a:t>
            </a:r>
          </a:p>
          <a:p>
            <a:r>
              <a:rPr lang="en-GB" sz="1200" kern="1200" dirty="0" smtClean="0">
                <a:solidFill>
                  <a:schemeClr val="tx1"/>
                </a:solidFill>
                <a:latin typeface="+mn-lt"/>
                <a:ea typeface="+mn-ea"/>
                <a:cs typeface="+mn-cs"/>
              </a:rPr>
              <a:t>Don’t insult them by telling them they don’t know what they want.</a:t>
            </a:r>
          </a:p>
          <a:p>
            <a:r>
              <a:rPr lang="en-GB" sz="1200" kern="1200" dirty="0" smtClean="0">
                <a:solidFill>
                  <a:schemeClr val="tx1"/>
                </a:solidFill>
                <a:latin typeface="+mn-lt"/>
                <a:ea typeface="+mn-ea"/>
                <a:cs typeface="+mn-cs"/>
              </a:rPr>
              <a:t>But explain that you will help them more-certainly get what they more deeply want, with better and cheaper solutions, perhaps new technology, if they will go through the ‘Why?’ process with you</a:t>
            </a:r>
          </a:p>
          <a:p>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14</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Why do you require a ‘password’?</a:t>
            </a:r>
          </a:p>
          <a:p>
            <a:r>
              <a:rPr lang="en-GB" sz="1200" kern="1200" dirty="0" smtClean="0">
                <a:solidFill>
                  <a:schemeClr val="tx1"/>
                </a:solidFill>
                <a:latin typeface="+mn-lt"/>
                <a:ea typeface="+mn-ea"/>
                <a:cs typeface="+mn-cs"/>
              </a:rPr>
              <a:t>for Security!</a:t>
            </a:r>
          </a:p>
          <a:p>
            <a:r>
              <a:rPr lang="en-GB" sz="1200" kern="1200" dirty="0" smtClean="0">
                <a:solidFill>
                  <a:schemeClr val="tx1"/>
                </a:solidFill>
                <a:latin typeface="+mn-lt"/>
                <a:ea typeface="+mn-ea"/>
                <a:cs typeface="+mn-cs"/>
              </a:rPr>
              <a:t>What kind of security do you want?</a:t>
            </a:r>
          </a:p>
          <a:p>
            <a:r>
              <a:rPr lang="en-GB" sz="1200" kern="1200" dirty="0" smtClean="0">
                <a:solidFill>
                  <a:schemeClr val="tx1"/>
                </a:solidFill>
                <a:latin typeface="+mn-lt"/>
                <a:ea typeface="+mn-ea"/>
                <a:cs typeface="+mn-cs"/>
              </a:rPr>
              <a:t>Against stolen information</a:t>
            </a:r>
          </a:p>
          <a:p>
            <a:r>
              <a:rPr lang="en-GB" sz="1200" kern="1200" dirty="0" smtClean="0">
                <a:solidFill>
                  <a:schemeClr val="tx1"/>
                </a:solidFill>
                <a:latin typeface="+mn-lt"/>
                <a:ea typeface="+mn-ea"/>
                <a:cs typeface="+mn-cs"/>
              </a:rPr>
              <a:t>How </a:t>
            </a:r>
            <a:r>
              <a:rPr lang="en-GB" sz="1200" u="sng" kern="1200" dirty="0" smtClean="0">
                <a:solidFill>
                  <a:schemeClr val="tx1"/>
                </a:solidFill>
                <a:latin typeface="+mn-lt"/>
                <a:ea typeface="+mn-ea"/>
                <a:cs typeface="+mn-cs"/>
              </a:rPr>
              <a:t>strong</a:t>
            </a:r>
            <a:r>
              <a:rPr lang="en-GB" sz="1200" kern="1200" dirty="0" smtClean="0">
                <a:solidFill>
                  <a:schemeClr val="tx1"/>
                </a:solidFill>
                <a:latin typeface="+mn-lt"/>
                <a:ea typeface="+mn-ea"/>
                <a:cs typeface="+mn-cs"/>
              </a:rPr>
              <a:t> security against stolen info are you willing to </a:t>
            </a:r>
            <a:r>
              <a:rPr lang="en-GB" sz="1200" u="sng" kern="1200" dirty="0" smtClean="0">
                <a:solidFill>
                  <a:schemeClr val="tx1"/>
                </a:solidFill>
                <a:latin typeface="+mn-lt"/>
                <a:ea typeface="+mn-ea"/>
                <a:cs typeface="+mn-cs"/>
              </a:rPr>
              <a:t>pay</a:t>
            </a:r>
            <a:r>
              <a:rPr lang="en-GB" sz="1200" kern="1200" dirty="0" smtClean="0">
                <a:solidFill>
                  <a:schemeClr val="tx1"/>
                </a:solidFill>
                <a:latin typeface="+mn-lt"/>
                <a:ea typeface="+mn-ea"/>
                <a:cs typeface="+mn-cs"/>
              </a:rPr>
              <a:t> for.</a:t>
            </a:r>
          </a:p>
          <a:p>
            <a:r>
              <a:rPr lang="en-GB" sz="1200" kern="1200" dirty="0" smtClean="0">
                <a:solidFill>
                  <a:schemeClr val="tx1"/>
                </a:solidFill>
                <a:latin typeface="+mn-lt"/>
                <a:ea typeface="+mn-ea"/>
                <a:cs typeface="+mn-cs"/>
              </a:rPr>
              <a:t>At least 99% chance they cannot break in within 1 hour of trying! Whatever that costs up to € 1 million.</a:t>
            </a:r>
          </a:p>
          <a:p>
            <a:r>
              <a:rPr lang="en-GB" sz="1200" kern="1200" dirty="0" smtClean="0">
                <a:solidFill>
                  <a:schemeClr val="tx1"/>
                </a:solidFill>
                <a:latin typeface="+mn-lt"/>
                <a:ea typeface="+mn-ea"/>
                <a:cs typeface="+mn-cs"/>
              </a:rPr>
              <a:t>So that is your real requirement ?</a:t>
            </a:r>
          </a:p>
          <a:p>
            <a:r>
              <a:rPr lang="en-GB" sz="1200" kern="1200" dirty="0" smtClean="0">
                <a:solidFill>
                  <a:schemeClr val="tx1"/>
                </a:solidFill>
                <a:latin typeface="+mn-lt"/>
                <a:ea typeface="+mn-ea"/>
                <a:cs typeface="+mn-cs"/>
              </a:rPr>
              <a:t>Yep.</a:t>
            </a:r>
          </a:p>
          <a:p>
            <a:r>
              <a:rPr lang="en-GB" sz="1200" kern="1200" dirty="0" smtClean="0">
                <a:solidFill>
                  <a:schemeClr val="tx1"/>
                </a:solidFill>
                <a:latin typeface="+mn-lt"/>
                <a:ea typeface="+mn-ea"/>
                <a:cs typeface="+mn-cs"/>
              </a:rPr>
              <a:t>Can we make that the </a:t>
            </a:r>
            <a:r>
              <a:rPr lang="en-GB" sz="1200" u="sng" kern="1200" dirty="0" smtClean="0">
                <a:solidFill>
                  <a:schemeClr val="tx1"/>
                </a:solidFill>
                <a:latin typeface="+mn-lt"/>
                <a:ea typeface="+mn-ea"/>
                <a:cs typeface="+mn-cs"/>
              </a:rPr>
              <a:t>official</a:t>
            </a:r>
            <a:r>
              <a:rPr lang="en-GB" sz="1200" kern="1200" dirty="0" smtClean="0">
                <a:solidFill>
                  <a:schemeClr val="tx1"/>
                </a:solidFill>
                <a:latin typeface="+mn-lt"/>
                <a:ea typeface="+mn-ea"/>
                <a:cs typeface="+mn-cs"/>
              </a:rPr>
              <a:t> requirement, and leave the security design to both our security experts, and leave it to proof by measurement to decide what is really the right design? </a:t>
            </a:r>
          </a:p>
          <a:p>
            <a:r>
              <a:rPr lang="en-GB" sz="1200" kern="1200" dirty="0" smtClean="0">
                <a:solidFill>
                  <a:schemeClr val="tx1"/>
                </a:solidFill>
                <a:latin typeface="+mn-lt"/>
                <a:ea typeface="+mn-ea"/>
                <a:cs typeface="+mn-cs"/>
              </a:rPr>
              <a:t>Of course!</a:t>
            </a: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15</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Case study [9] The best improved 5 of 25 quantified required results in 3 months of development.  A client of ours, who </a:t>
            </a:r>
            <a:r>
              <a:rPr lang="en-GB" sz="1200" i="1" u="sng" kern="1200" dirty="0" smtClean="0">
                <a:solidFill>
                  <a:schemeClr val="tx1"/>
                </a:solidFill>
                <a:latin typeface="+mn-lt"/>
                <a:ea typeface="+mn-ea"/>
                <a:cs typeface="+mn-cs"/>
              </a:rPr>
              <a:t>directly</a:t>
            </a:r>
            <a:r>
              <a:rPr lang="en-GB" sz="1200" i="1" kern="1200" dirty="0" smtClean="0">
                <a:solidFill>
                  <a:schemeClr val="tx1"/>
                </a:solidFill>
                <a:latin typeface="+mn-lt"/>
                <a:ea typeface="+mn-ea"/>
                <a:cs typeface="+mn-cs"/>
              </a:rPr>
              <a:t> specified as requirements, what they </a:t>
            </a:r>
            <a:r>
              <a:rPr lang="en-GB" sz="1200" i="1" u="sng" kern="1200" dirty="0" smtClean="0">
                <a:solidFill>
                  <a:schemeClr val="tx1"/>
                </a:solidFill>
                <a:latin typeface="+mn-lt"/>
                <a:ea typeface="+mn-ea"/>
                <a:cs typeface="+mn-cs"/>
              </a:rPr>
              <a:t>really</a:t>
            </a:r>
            <a:r>
              <a:rPr lang="en-GB" sz="1200" i="1" kern="1200" dirty="0" smtClean="0">
                <a:solidFill>
                  <a:schemeClr val="tx1"/>
                </a:solidFill>
                <a:latin typeface="+mn-lt"/>
                <a:ea typeface="+mn-ea"/>
                <a:cs typeface="+mn-cs"/>
              </a:rPr>
              <a:t> wanted (like ‘intuitiveness’) and then </a:t>
            </a:r>
            <a:r>
              <a:rPr lang="en-GB" sz="1200" i="1" u="sng" kern="1200" dirty="0" smtClean="0">
                <a:solidFill>
                  <a:schemeClr val="tx1"/>
                </a:solidFill>
                <a:latin typeface="+mn-lt"/>
                <a:ea typeface="+mn-ea"/>
                <a:cs typeface="+mn-cs"/>
              </a:rPr>
              <a:t>quantified</a:t>
            </a:r>
            <a:r>
              <a:rPr lang="en-GB" sz="1200" i="1" kern="1200" dirty="0" smtClean="0">
                <a:solidFill>
                  <a:schemeClr val="tx1"/>
                </a:solidFill>
                <a:latin typeface="+mn-lt"/>
                <a:ea typeface="+mn-ea"/>
                <a:cs typeface="+mn-cs"/>
              </a:rPr>
              <a:t> it, making it fairly simple to measure after each iterative week of </a:t>
            </a:r>
            <a:r>
              <a:rPr lang="en-GB" sz="1200" i="1" kern="1200" dirty="0" err="1" smtClean="0">
                <a:solidFill>
                  <a:schemeClr val="tx1"/>
                </a:solidFill>
                <a:latin typeface="+mn-lt"/>
                <a:ea typeface="+mn-ea"/>
                <a:cs typeface="+mn-cs"/>
              </a:rPr>
              <a:t>Evo</a:t>
            </a:r>
            <a:r>
              <a:rPr lang="en-GB" sz="1200" i="1" kern="1200" dirty="0" smtClean="0">
                <a:solidFill>
                  <a:schemeClr val="tx1"/>
                </a:solidFill>
                <a:latin typeface="+mn-lt"/>
                <a:ea typeface="+mn-ea"/>
                <a:cs typeface="+mn-cs"/>
              </a:rPr>
              <a:t> method development. They did not make the mistake of letting the ‘users’ design the system. In fact they consciously REFUSED to allow such ‘requirements’ from their customers! They let the </a:t>
            </a:r>
            <a:r>
              <a:rPr lang="en-GB" sz="1200" i="1" u="sng" kern="1200" dirty="0" smtClean="0">
                <a:solidFill>
                  <a:schemeClr val="tx1"/>
                </a:solidFill>
                <a:latin typeface="+mn-lt"/>
                <a:ea typeface="+mn-ea"/>
                <a:cs typeface="+mn-cs"/>
              </a:rPr>
              <a:t>developers</a:t>
            </a:r>
            <a:r>
              <a:rPr lang="en-GB" sz="1200" i="1" kern="1200" dirty="0" smtClean="0">
                <a:solidFill>
                  <a:schemeClr val="tx1"/>
                </a:solidFill>
                <a:latin typeface="+mn-lt"/>
                <a:ea typeface="+mn-ea"/>
                <a:cs typeface="+mn-cs"/>
              </a:rPr>
              <a:t> do the design, and let developers measure the results of their designs. They got so good so fast that they wiped out, bought up, their competition.</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16</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Requirements are ‘stakeholder valued future states’. The whole point is VALUE. Not function, not stories. The whole point is value to </a:t>
            </a:r>
            <a:r>
              <a:rPr lang="en-GB" sz="1200" kern="1200" dirty="0" err="1" smtClean="0">
                <a:solidFill>
                  <a:schemeClr val="tx1"/>
                </a:solidFill>
                <a:latin typeface="+mn-lt"/>
                <a:ea typeface="+mn-ea"/>
                <a:cs typeface="+mn-cs"/>
              </a:rPr>
              <a:t>STAKEHOLDERs</a:t>
            </a:r>
            <a:r>
              <a:rPr lang="en-GB" sz="1200" kern="1200" dirty="0" smtClean="0">
                <a:solidFill>
                  <a:schemeClr val="tx1"/>
                </a:solidFill>
                <a:latin typeface="+mn-lt"/>
                <a:ea typeface="+mn-ea"/>
                <a:cs typeface="+mn-cs"/>
              </a:rPr>
              <a:t>, not just </a:t>
            </a:r>
            <a:r>
              <a:rPr lang="en-GB" sz="1200" i="1" kern="1200" dirty="0" smtClean="0">
                <a:solidFill>
                  <a:schemeClr val="tx1"/>
                </a:solidFill>
                <a:latin typeface="+mn-lt"/>
                <a:ea typeface="+mn-ea"/>
                <a:cs typeface="+mn-cs"/>
              </a:rPr>
              <a:t>users</a:t>
            </a:r>
            <a:r>
              <a:rPr lang="en-GB" sz="1200" kern="1200" dirty="0" smtClean="0">
                <a:solidFill>
                  <a:schemeClr val="tx1"/>
                </a:solidFill>
                <a:latin typeface="+mn-lt"/>
                <a:ea typeface="+mn-ea"/>
                <a:cs typeface="+mn-cs"/>
              </a:rPr>
              <a:t> or </a:t>
            </a:r>
            <a:r>
              <a:rPr lang="en-GB" sz="1200" i="1" kern="1200" dirty="0" smtClean="0">
                <a:solidFill>
                  <a:schemeClr val="tx1"/>
                </a:solidFill>
                <a:latin typeface="+mn-lt"/>
                <a:ea typeface="+mn-ea"/>
                <a:cs typeface="+mn-cs"/>
              </a:rPr>
              <a:t>customers</a:t>
            </a:r>
            <a:r>
              <a:rPr lang="en-GB" sz="1200" kern="1200" dirty="0" smtClean="0">
                <a:solidFill>
                  <a:schemeClr val="tx1"/>
                </a:solidFill>
                <a:latin typeface="+mn-lt"/>
                <a:ea typeface="+mn-ea"/>
                <a:cs typeface="+mn-cs"/>
              </a:rPr>
              <a:t> alone!</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Value (*269, [1]) is:</a:t>
            </a:r>
          </a:p>
          <a:p>
            <a:r>
              <a:rPr lang="en-US" sz="1200" b="1" kern="1200" dirty="0" smtClean="0">
                <a:solidFill>
                  <a:schemeClr val="tx1"/>
                </a:solidFill>
                <a:latin typeface="+mn-lt"/>
                <a:ea typeface="+mn-ea"/>
                <a:cs typeface="+mn-cs"/>
              </a:rPr>
              <a:t>“Value is </a:t>
            </a:r>
            <a:r>
              <a:rPr lang="en-US" sz="1200" b="1" i="1" kern="1200" dirty="0" smtClean="0">
                <a:solidFill>
                  <a:schemeClr val="tx1"/>
                </a:solidFill>
                <a:latin typeface="+mn-lt"/>
                <a:ea typeface="+mn-ea"/>
                <a:cs typeface="+mn-cs"/>
              </a:rPr>
              <a:t>perceived</a:t>
            </a:r>
            <a:r>
              <a:rPr lang="en-US" sz="1200" b="1" kern="1200" dirty="0" smtClean="0">
                <a:solidFill>
                  <a:schemeClr val="tx1"/>
                </a:solidFill>
                <a:latin typeface="+mn-lt"/>
                <a:ea typeface="+mn-ea"/>
                <a:cs typeface="+mn-cs"/>
              </a:rPr>
              <a:t> benefit: that is, the benefit we think we get from something.”</a:t>
            </a:r>
            <a:r>
              <a:rPr lang="en-US" sz="1200" kern="1200" dirty="0" smtClean="0">
                <a:solidFill>
                  <a:schemeClr val="tx1"/>
                </a:solidFill>
                <a:latin typeface="+mn-lt"/>
                <a:ea typeface="+mn-ea"/>
                <a:cs typeface="+mn-cs"/>
              </a:rPr>
              <a:t> [3, page 435]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 problem with conventional requirements thinking is that it is not closely enough coupled with ‘value’.</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requirements are NOT closely tied to value then:</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risk failure to deliver the value expected, even if ‘requirements’ are satisfied.</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risk having a failure to think about all the things to do that are necessary prerequisites to actually delivering </a:t>
            </a:r>
            <a:r>
              <a:rPr lang="en-US" sz="1200" i="1" kern="1200" dirty="0" smtClean="0">
                <a:solidFill>
                  <a:schemeClr val="tx1"/>
                </a:solidFill>
                <a:latin typeface="+mn-lt"/>
                <a:ea typeface="+mn-ea"/>
                <a:cs typeface="+mn-cs"/>
              </a:rPr>
              <a:t>full value</a:t>
            </a:r>
            <a:r>
              <a:rPr lang="en-US" sz="1200" kern="1200" dirty="0" smtClean="0">
                <a:solidFill>
                  <a:schemeClr val="tx1"/>
                </a:solidFill>
                <a:latin typeface="+mn-lt"/>
                <a:ea typeface="+mn-ea"/>
                <a:cs typeface="+mn-cs"/>
              </a:rPr>
              <a:t> to real </a:t>
            </a:r>
            <a:r>
              <a:rPr lang="en-US" sz="1200" i="1" kern="1200" dirty="0" smtClean="0">
                <a:solidFill>
                  <a:schemeClr val="tx1"/>
                </a:solidFill>
                <a:latin typeface="+mn-lt"/>
                <a:ea typeface="+mn-ea"/>
                <a:cs typeface="+mn-cs"/>
              </a:rPr>
              <a:t>stakeholders</a:t>
            </a:r>
            <a:r>
              <a:rPr lang="en-US" sz="1200" kern="1200" dirty="0" smtClean="0">
                <a:solidFill>
                  <a:schemeClr val="tx1"/>
                </a:solidFill>
                <a:latin typeface="+mn-lt"/>
                <a:ea typeface="+mn-ea"/>
                <a:cs typeface="+mn-cs"/>
              </a:rPr>
              <a:t> on time, </a:t>
            </a:r>
            <a:r>
              <a:rPr lang="en-US" sz="1200" i="1" kern="1200" dirty="0" smtClean="0">
                <a:solidFill>
                  <a:schemeClr val="tx1"/>
                </a:solidFill>
                <a:latin typeface="+mn-lt"/>
                <a:ea typeface="+mn-ea"/>
                <a:cs typeface="+mn-cs"/>
              </a:rPr>
              <a:t>systems</a:t>
            </a:r>
            <a:r>
              <a:rPr lang="en-US" sz="1200" kern="1200" dirty="0" smtClean="0">
                <a:solidFill>
                  <a:schemeClr val="tx1"/>
                </a:solidFill>
                <a:latin typeface="+mn-lt"/>
                <a:ea typeface="+mn-ea"/>
                <a:cs typeface="+mn-cs"/>
              </a:rPr>
              <a:t> thinking – not just programming.</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need to keep in mind that we </a:t>
            </a:r>
            <a:r>
              <a:rPr lang="en-US" sz="1200" i="1" kern="1200" dirty="0" smtClean="0">
                <a:solidFill>
                  <a:schemeClr val="tx1"/>
                </a:solidFill>
                <a:latin typeface="+mn-lt"/>
                <a:ea typeface="+mn-ea"/>
                <a:cs typeface="+mn-cs"/>
              </a:rPr>
              <a:t>‘</a:t>
            </a:r>
            <a:r>
              <a:rPr lang="en-US" sz="1200" i="1" kern="1200" dirty="0" err="1" smtClean="0">
                <a:solidFill>
                  <a:schemeClr val="tx1"/>
                </a:solidFill>
                <a:latin typeface="+mn-lt"/>
                <a:ea typeface="+mn-ea"/>
                <a:cs typeface="+mn-cs"/>
              </a:rPr>
              <a:t>softcrafters</a:t>
            </a:r>
            <a:r>
              <a:rPr lang="en-US" sz="1200" i="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[2] </a:t>
            </a:r>
            <a:r>
              <a:rPr lang="en-US" sz="1200" i="1" kern="1200" dirty="0" smtClean="0">
                <a:solidFill>
                  <a:schemeClr val="tx1"/>
                </a:solidFill>
                <a:latin typeface="+mn-lt"/>
                <a:ea typeface="+mn-ea"/>
                <a:cs typeface="+mn-cs"/>
              </a:rPr>
              <a:t>(‘engineers’, is too pretentious a title, for such unpredictable and poor results)</a:t>
            </a:r>
            <a:r>
              <a:rPr lang="en-US" sz="1200" kern="1200" dirty="0" smtClean="0">
                <a:solidFill>
                  <a:schemeClr val="tx1"/>
                </a:solidFill>
                <a:latin typeface="+mn-lt"/>
                <a:ea typeface="+mn-ea"/>
                <a:cs typeface="+mn-cs"/>
              </a:rPr>
              <a:t> have a terrible failure rate for IT projects (Standish Chaos report etc.). Part of the reason for this, many analysts agree, is the poor state of requirements methods and practice. </a:t>
            </a:r>
            <a:r>
              <a:rPr lang="en-US" sz="1200" i="1" kern="1200" dirty="0" smtClean="0">
                <a:solidFill>
                  <a:schemeClr val="tx1"/>
                </a:solidFill>
                <a:latin typeface="+mn-lt"/>
                <a:ea typeface="+mn-ea"/>
                <a:cs typeface="+mn-cs"/>
              </a:rPr>
              <a:t>Failure</a:t>
            </a:r>
            <a:r>
              <a:rPr lang="en-US" sz="1200" kern="1200" dirty="0" smtClean="0">
                <a:solidFill>
                  <a:schemeClr val="tx1"/>
                </a:solidFill>
                <a:latin typeface="+mn-lt"/>
                <a:ea typeface="+mn-ea"/>
                <a:cs typeface="+mn-cs"/>
              </a:rPr>
              <a:t> is ‘failure to deliver expected value’.</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17</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18</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sz="120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Decoding a single statement – where is the value delivered?</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Goal (80%) specifies which market (USA) it is intended for, which set of tasks are valued (the ‘Photo Tasks set’), and when it would be valuable to get it delivered (2012). This ‘qualifier’ information in all the statements, helps document when, where, who, what, when the value of the quality level applies to.</a:t>
            </a:r>
          </a:p>
          <a:p>
            <a:r>
              <a:rPr lang="en-GB" sz="1200" kern="1200" dirty="0" smtClean="0">
                <a:solidFill>
                  <a:schemeClr val="tx1"/>
                </a:solidFill>
                <a:latin typeface="+mn-lt"/>
                <a:ea typeface="+mn-ea"/>
                <a:cs typeface="+mn-cs"/>
              </a:rPr>
              <a:t> </a:t>
            </a:r>
          </a:p>
          <a:p>
            <a:r>
              <a:rPr lang="en-GB" sz="1200" b="1" kern="1200" dirty="0" smtClean="0">
                <a:solidFill>
                  <a:schemeClr val="tx1"/>
                </a:solidFill>
                <a:latin typeface="+mn-lt"/>
                <a:ea typeface="+mn-ea"/>
                <a:cs typeface="+mn-cs"/>
              </a:rPr>
              <a:t>Relating One Statement to Others, regarding value.</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a:t>
            </a:r>
            <a:r>
              <a:rPr lang="en-GB" sz="1200" u="sng" kern="1200" dirty="0" smtClean="0">
                <a:solidFill>
                  <a:schemeClr val="tx1"/>
                </a:solidFill>
                <a:latin typeface="+mn-lt"/>
                <a:ea typeface="+mn-ea"/>
                <a:cs typeface="+mn-cs"/>
              </a:rPr>
              <a:t>Record</a:t>
            </a:r>
            <a:r>
              <a:rPr lang="en-GB" sz="1200" kern="1200" dirty="0" smtClean="0">
                <a:solidFill>
                  <a:schemeClr val="tx1"/>
                </a:solidFill>
                <a:latin typeface="+mn-lt"/>
                <a:ea typeface="+mn-ea"/>
                <a:cs typeface="+mn-cs"/>
              </a:rPr>
              <a:t> statement gives information about the known state of the art. So any requirement to beat that (Goal, Tolerable, Fail) would be saying there is value in being the best. In this case the plan is to avoid being significantly worse (Fail level is set at less than 95%). There does not seem to be any value worth paying for in beating the record.</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Hopefully no you can figure out the other value, and relative value, assertions. A more common specification of requirement, that we often see, like: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Our Product Plans -----------------</a:t>
            </a:r>
          </a:p>
          <a:p>
            <a:r>
              <a:rPr lang="en-GB" sz="1200" u="sng" kern="1200" dirty="0" smtClean="0">
                <a:solidFill>
                  <a:schemeClr val="tx1"/>
                </a:solidFill>
                <a:latin typeface="+mn-lt"/>
                <a:ea typeface="+mn-ea"/>
                <a:cs typeface="+mn-cs"/>
              </a:rPr>
              <a:t>Goal</a:t>
            </a:r>
            <a:r>
              <a:rPr lang="en-GB" sz="1200" kern="1200" dirty="0" smtClean="0">
                <a:solidFill>
                  <a:schemeClr val="tx1"/>
                </a:solidFill>
                <a:latin typeface="+mn-lt"/>
                <a:ea typeface="+mn-ea"/>
                <a:cs typeface="+mn-cs"/>
              </a:rPr>
              <a:t> [ Market = USA, User = Seniors, Product = New Version, Task = Photo Tasks Set, When = 2012] 80% ±10%  &lt;- Draft Marketing Plan </a:t>
            </a:r>
          </a:p>
          <a:p>
            <a:r>
              <a:rPr lang="en-GB" sz="1200" u="sng" kern="1200" dirty="0" smtClean="0">
                <a:solidFill>
                  <a:schemeClr val="tx1"/>
                </a:solidFill>
                <a:latin typeface="+mn-lt"/>
                <a:ea typeface="+mn-ea"/>
                <a:cs typeface="+mn-cs"/>
              </a:rPr>
              <a:t>Tolerable</a:t>
            </a:r>
            <a:r>
              <a:rPr lang="en-GB" sz="1200" kern="1200" dirty="0" smtClean="0">
                <a:solidFill>
                  <a:schemeClr val="tx1"/>
                </a:solidFill>
                <a:latin typeface="+mn-lt"/>
                <a:ea typeface="+mn-ea"/>
                <a:cs typeface="+mn-cs"/>
              </a:rPr>
              <a:t> [Market = Asia, User = {Teenager, Early Adopters}, Product = Our New Version, Deadline = 2013] 97%±3% &lt;- </a:t>
            </a:r>
            <a:r>
              <a:rPr lang="en-GB" sz="1200" kern="1200" dirty="0" err="1" smtClean="0">
                <a:solidFill>
                  <a:schemeClr val="tx1"/>
                </a:solidFill>
                <a:latin typeface="+mn-lt"/>
                <a:ea typeface="+mn-ea"/>
                <a:cs typeface="+mn-cs"/>
              </a:rPr>
              <a:t>Mkt</a:t>
            </a:r>
            <a:r>
              <a:rPr lang="en-GB" sz="1200" kern="1200" dirty="0" smtClean="0">
                <a:solidFill>
                  <a:schemeClr val="tx1"/>
                </a:solidFill>
                <a:latin typeface="+mn-lt"/>
                <a:ea typeface="+mn-ea"/>
                <a:cs typeface="+mn-cs"/>
              </a:rPr>
              <a:t> Dir. Speech</a:t>
            </a:r>
          </a:p>
          <a:p>
            <a:r>
              <a:rPr lang="en-GB" sz="1200" u="sng" kern="1200" dirty="0" smtClean="0">
                <a:solidFill>
                  <a:schemeClr val="tx1"/>
                </a:solidFill>
                <a:latin typeface="+mn-lt"/>
                <a:ea typeface="+mn-ea"/>
                <a:cs typeface="+mn-cs"/>
              </a:rPr>
              <a:t>Fail</a:t>
            </a:r>
            <a:r>
              <a:rPr lang="en-GB" sz="1200" kern="1200" dirty="0" smtClean="0">
                <a:solidFill>
                  <a:schemeClr val="tx1"/>
                </a:solidFill>
                <a:latin typeface="+mn-lt"/>
                <a:ea typeface="+mn-ea"/>
                <a:cs typeface="+mn-cs"/>
              </a:rPr>
              <a:t> [Market = Finland, User = {Android Mobile Phone, Teenagers}, Task = </a:t>
            </a:r>
            <a:r>
              <a:rPr lang="en-GB" sz="1200" kern="1200" dirty="0" err="1" smtClean="0">
                <a:solidFill>
                  <a:schemeClr val="tx1"/>
                </a:solidFill>
                <a:latin typeface="+mn-lt"/>
                <a:ea typeface="+mn-ea"/>
                <a:cs typeface="+mn-cs"/>
              </a:rPr>
              <a:t>Phone+SMS</a:t>
            </a:r>
            <a:r>
              <a:rPr lang="en-GB" sz="1200" kern="1200" dirty="0" smtClean="0">
                <a:solidFill>
                  <a:schemeClr val="tx1"/>
                </a:solidFill>
                <a:latin typeface="+mn-lt"/>
                <a:ea typeface="+mn-ea"/>
                <a:cs typeface="+mn-cs"/>
              </a:rPr>
              <a:t> Task Set, Product Release 9.0] Less Than 95%</a:t>
            </a: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23</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The most frequent and critical reasons for software projects are to improve them qualitatively compared to their predecessors (which may or may not be automated logic).</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But, we seem to have totally avoided the practice of quantifying these qualities, so as to make them clearly understood, and also so as to lay the basis for measuring our progress in improvement towards our quality level requirements.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art of quantification of any quality requirement should be taught as fundamental to university students of management and software disciplines. It seems to be somewhat more taken for granted in other sciences and engineering. One problem seems to be that the teachers themselves do not appreciate quality dimensions and requirements are numeric, and cannot teach it.</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problem is not that managers and software people cannot and do not quantify. They do. It is the lack of ‘quantification of the </a:t>
            </a:r>
            <a:r>
              <a:rPr lang="en-US" sz="1200" u="sng" kern="1200" dirty="0" smtClean="0">
                <a:solidFill>
                  <a:schemeClr val="tx1"/>
                </a:solidFill>
                <a:latin typeface="+mn-lt"/>
                <a:ea typeface="+mn-ea"/>
                <a:cs typeface="+mn-cs"/>
              </a:rPr>
              <a:t>qualitative’</a:t>
            </a:r>
            <a:r>
              <a:rPr lang="en-US" sz="1200" kern="1200" dirty="0" smtClean="0">
                <a:solidFill>
                  <a:schemeClr val="tx1"/>
                </a:solidFill>
                <a:latin typeface="+mn-lt"/>
                <a:ea typeface="+mn-ea"/>
                <a:cs typeface="+mn-cs"/>
              </a:rPr>
              <a:t> that is the problem.</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Perhaps we need an agreed definition of ‘quality’/’qualitative’ before we proceed, since the common interpretation is too narrow, and not well agreed. Most software developers when they say ‘quality’ are only thinking of bugs (logical defects) and little else. Managers speaking of the same software do not have a broader perspective. They speak and write often of qualities, but do not usually refer to the broader set of ‘-</a:t>
            </a:r>
            <a:r>
              <a:rPr lang="en-US" sz="1200" kern="1200" dirty="0" err="1" smtClean="0">
                <a:solidFill>
                  <a:schemeClr val="tx1"/>
                </a:solidFill>
                <a:latin typeface="+mn-lt"/>
                <a:ea typeface="+mn-ea"/>
                <a:cs typeface="+mn-cs"/>
              </a:rPr>
              <a:t>ilities</a:t>
            </a:r>
            <a:r>
              <a:rPr lang="en-US" sz="1200" kern="1200" dirty="0" smtClean="0">
                <a:solidFill>
                  <a:schemeClr val="tx1"/>
                </a:solidFill>
                <a:latin typeface="+mn-lt"/>
                <a:ea typeface="+mn-ea"/>
                <a:cs typeface="+mn-cs"/>
              </a:rPr>
              <a:t>’ as qualities, unless pressed to do so. They may speak of improvements, benefits instead.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believe that the concept of ‘quality’ is simplest explained as ‘how well something functions’. I prefer to specify that it is necessarily, since there are degrees of how well, a ‘scalar’ attribute [3, 1].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contrasts with other requirement-related concepts such as Capacity (how much performance), Cost (how much resource), Function (what we do), design (how we might do function well, at a given cost) [3,1]</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25</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Source [3] </a:t>
            </a:r>
            <a:r>
              <a:rPr lang="en-US" sz="1200" i="1" kern="1200" dirty="0" err="1" smtClean="0">
                <a:solidFill>
                  <a:schemeClr val="tx1"/>
                </a:solidFill>
                <a:latin typeface="+mn-lt"/>
                <a:ea typeface="+mn-ea"/>
                <a:cs typeface="+mn-cs"/>
              </a:rPr>
              <a:t>p</a:t>
            </a:r>
            <a:r>
              <a:rPr lang="en-US" sz="1200" i="1" kern="1200" dirty="0" smtClean="0">
                <a:solidFill>
                  <a:schemeClr val="tx1"/>
                </a:solidFill>
                <a:latin typeface="+mn-lt"/>
                <a:ea typeface="+mn-ea"/>
                <a:cs typeface="+mn-cs"/>
              </a:rPr>
              <a:t>. 163. A way of visualizing qualities in relation to function and cost. Qualities, like costs, are scalar variables, so we can define scales of measure in order to discuss them numerically. The </a:t>
            </a:r>
            <a:r>
              <a:rPr lang="en-US" sz="1200" i="1" kern="1200" dirty="0" err="1" smtClean="0">
                <a:solidFill>
                  <a:schemeClr val="tx1"/>
                </a:solidFill>
                <a:latin typeface="+mn-lt"/>
                <a:ea typeface="+mn-ea"/>
                <a:cs typeface="+mn-cs"/>
                <a:sym typeface="Wingdings"/>
              </a:rPr>
              <a:t></a:t>
            </a:r>
            <a:r>
              <a:rPr lang="en-US" sz="1200" i="1" kern="1200" dirty="0" smtClean="0">
                <a:solidFill>
                  <a:schemeClr val="tx1"/>
                </a:solidFill>
                <a:latin typeface="+mn-lt"/>
                <a:ea typeface="+mn-ea"/>
                <a:cs typeface="+mn-cs"/>
              </a:rPr>
              <a:t>-- arrows on the scales represent interesting points such as </a:t>
            </a:r>
            <a:r>
              <a:rPr lang="en-US" sz="1200" b="1" i="1" kern="1200" dirty="0" smtClean="0">
                <a:solidFill>
                  <a:schemeClr val="tx1"/>
                </a:solidFill>
                <a:latin typeface="+mn-lt"/>
                <a:ea typeface="+mn-ea"/>
                <a:cs typeface="+mn-cs"/>
              </a:rPr>
              <a:t>requirement</a:t>
            </a:r>
            <a:r>
              <a:rPr lang="en-US" sz="1200" i="1" kern="1200" dirty="0" smtClean="0">
                <a:solidFill>
                  <a:schemeClr val="tx1"/>
                </a:solidFill>
                <a:latin typeface="+mn-lt"/>
                <a:ea typeface="+mn-ea"/>
                <a:cs typeface="+mn-cs"/>
              </a:rPr>
              <a:t> levels. The requirement is not, security, but a defined and provable degree of security.</a:t>
            </a:r>
            <a:endParaRPr lang="en-GB" sz="1200" kern="1200" dirty="0" smtClean="0">
              <a:solidFill>
                <a:schemeClr val="tx1"/>
              </a:solidFill>
              <a:latin typeface="+mn-lt"/>
              <a:ea typeface="+mn-ea"/>
              <a:cs typeface="+mn-cs"/>
            </a:endParaRPr>
          </a:p>
          <a:p>
            <a:endParaRPr lang="en-GB" dirty="0" smtClean="0"/>
          </a:p>
          <a:p>
            <a:r>
              <a:rPr lang="en-GB" dirty="0" smtClean="0"/>
              <a:t>Chakra image </a:t>
            </a:r>
          </a:p>
          <a:p>
            <a:r>
              <a:rPr lang="en-US" dirty="0" smtClean="0"/>
              <a:t>http://www.suzanneliephd.com/images/chakra3.gif</a:t>
            </a:r>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26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Background:</a:t>
            </a:r>
          </a:p>
          <a:p>
            <a:r>
              <a:rPr lang="en-US" sz="1200" kern="1200" baseline="0" dirty="0" smtClean="0">
                <a:solidFill>
                  <a:schemeClr val="tx1"/>
                </a:solidFill>
                <a:latin typeface="+mn-lt"/>
                <a:ea typeface="+mn-ea"/>
                <a:cs typeface="+mn-cs"/>
              </a:rPr>
              <a:t>We know our IT projects fail, and disappoint. We know bad ‘requirements’</a:t>
            </a:r>
          </a:p>
          <a:p>
            <a:r>
              <a:rPr lang="en-US" sz="1200" kern="1200" baseline="0" dirty="0" smtClean="0">
                <a:solidFill>
                  <a:schemeClr val="tx1"/>
                </a:solidFill>
                <a:latin typeface="+mn-lt"/>
                <a:ea typeface="+mn-ea"/>
                <a:cs typeface="+mn-cs"/>
              </a:rPr>
              <a:t>is at the root, but not the only cause. But, it is my opinion that almost no</a:t>
            </a:r>
          </a:p>
          <a:p>
            <a:r>
              <a:rPr lang="en-US" sz="1200" kern="1200" baseline="0" dirty="0" smtClean="0">
                <a:solidFill>
                  <a:schemeClr val="tx1"/>
                </a:solidFill>
                <a:latin typeface="+mn-lt"/>
                <a:ea typeface="+mn-ea"/>
                <a:cs typeface="+mn-cs"/>
              </a:rPr>
              <a:t>one has openly discussed or dealt with the </a:t>
            </a:r>
            <a:r>
              <a:rPr lang="en-US" sz="1200" i="1" kern="1200" baseline="0" dirty="0" smtClean="0">
                <a:solidFill>
                  <a:schemeClr val="tx1"/>
                </a:solidFill>
                <a:latin typeface="+mn-lt"/>
                <a:ea typeface="+mn-ea"/>
                <a:cs typeface="+mn-cs"/>
              </a:rPr>
              <a:t>real problem. It is my opinion</a:t>
            </a:r>
          </a:p>
          <a:p>
            <a:r>
              <a:rPr lang="en-US" sz="1200" kern="1200" baseline="0" dirty="0" smtClean="0">
                <a:solidFill>
                  <a:schemeClr val="tx1"/>
                </a:solidFill>
                <a:latin typeface="+mn-lt"/>
                <a:ea typeface="+mn-ea"/>
                <a:cs typeface="+mn-cs"/>
              </a:rPr>
              <a:t>that no widely-known and widely-taught methods are </a:t>
            </a:r>
            <a:r>
              <a:rPr lang="en-US" sz="1200" i="1" kern="1200" baseline="0" dirty="0" smtClean="0">
                <a:solidFill>
                  <a:schemeClr val="tx1"/>
                </a:solidFill>
                <a:latin typeface="+mn-lt"/>
                <a:ea typeface="+mn-ea"/>
                <a:cs typeface="+mn-cs"/>
              </a:rPr>
              <a:t>anywhere near</a:t>
            </a:r>
          </a:p>
          <a:p>
            <a:r>
              <a:rPr lang="en-US" sz="1200" kern="1200" baseline="0" dirty="0" smtClean="0">
                <a:solidFill>
                  <a:schemeClr val="tx1"/>
                </a:solidFill>
                <a:latin typeface="+mn-lt"/>
                <a:ea typeface="+mn-ea"/>
                <a:cs typeface="+mn-cs"/>
              </a:rPr>
              <a:t>identifying the critical problems. In a nutshell: we think like</a:t>
            </a:r>
          </a:p>
          <a:p>
            <a:r>
              <a:rPr lang="en-US" sz="1200" kern="1200" baseline="0" dirty="0" smtClean="0">
                <a:solidFill>
                  <a:schemeClr val="tx1"/>
                </a:solidFill>
                <a:latin typeface="+mn-lt"/>
                <a:ea typeface="+mn-ea"/>
                <a:cs typeface="+mn-cs"/>
              </a:rPr>
              <a:t>programmers, not engineers or managers. We do not concentrate on</a:t>
            </a:r>
          </a:p>
          <a:p>
            <a:r>
              <a:rPr lang="en-US" sz="1200" kern="1200" baseline="0" dirty="0" smtClean="0">
                <a:solidFill>
                  <a:schemeClr val="tx1"/>
                </a:solidFill>
                <a:latin typeface="+mn-lt"/>
                <a:ea typeface="+mn-ea"/>
                <a:cs typeface="+mn-cs"/>
              </a:rPr>
              <a:t>value delivery, but instead on code function, on use-cases and on code</a:t>
            </a:r>
          </a:p>
          <a:p>
            <a:r>
              <a:rPr lang="en-US" sz="1200" kern="1200" baseline="0" dirty="0" smtClean="0">
                <a:solidFill>
                  <a:schemeClr val="tx1"/>
                </a:solidFill>
                <a:latin typeface="+mn-lt"/>
                <a:ea typeface="+mn-ea"/>
                <a:cs typeface="+mn-cs"/>
              </a:rPr>
              <a:t>delivery. Management is not taking its responsibility to make things</a:t>
            </a:r>
          </a:p>
          <a:p>
            <a:r>
              <a:rPr lang="en-US" sz="1200" kern="1200" baseline="0" dirty="0" smtClean="0">
                <a:solidFill>
                  <a:schemeClr val="tx1"/>
                </a:solidFill>
                <a:latin typeface="+mn-lt"/>
                <a:ea typeface="+mn-ea"/>
                <a:cs typeface="+mn-cs"/>
              </a:rPr>
              <a:t>better.</a:t>
            </a:r>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Source [3] </a:t>
            </a:r>
            <a:r>
              <a:rPr lang="en-US" sz="1200" i="1" kern="1200" dirty="0" err="1" smtClean="0">
                <a:solidFill>
                  <a:schemeClr val="tx1"/>
                </a:solidFill>
                <a:latin typeface="+mn-lt"/>
                <a:ea typeface="+mn-ea"/>
                <a:cs typeface="+mn-cs"/>
              </a:rPr>
              <a:t>p</a:t>
            </a:r>
            <a:r>
              <a:rPr lang="en-US" sz="1200" i="1" kern="1200" dirty="0" smtClean="0">
                <a:solidFill>
                  <a:schemeClr val="tx1"/>
                </a:solidFill>
                <a:latin typeface="+mn-lt"/>
                <a:ea typeface="+mn-ea"/>
                <a:cs typeface="+mn-cs"/>
              </a:rPr>
              <a:t>. 192. A graphical way of understanding performance attributes (which include all qualities) in relation to function, design and resources. Design ideas cost some resources, and design ideas deliver performance for given functions.</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27</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b="1" kern="1200" dirty="0" smtClean="0">
                <a:solidFill>
                  <a:schemeClr val="tx1"/>
                </a:solidFill>
                <a:latin typeface="+mn-lt"/>
                <a:ea typeface="+mn-ea"/>
                <a:cs typeface="+mn-cs"/>
              </a:rPr>
              <a:t>Explanation of the example above</a:t>
            </a:r>
            <a:r>
              <a:rPr lang="en-GB" sz="1200" kern="1200" dirty="0" smtClean="0">
                <a:solidFill>
                  <a:schemeClr val="tx1"/>
                </a:solidFill>
                <a:latin typeface="+mn-lt"/>
                <a:ea typeface="+mn-ea"/>
                <a:cs typeface="+mn-cs"/>
              </a:rPr>
              <a:t>.</a:t>
            </a:r>
          </a:p>
          <a:p>
            <a:r>
              <a:rPr lang="en-GB" sz="1200" kern="1200" dirty="0" smtClean="0">
                <a:solidFill>
                  <a:schemeClr val="tx1"/>
                </a:solidFill>
                <a:latin typeface="+mn-lt"/>
                <a:ea typeface="+mn-ea"/>
                <a:cs typeface="+mn-cs"/>
              </a:rPr>
              <a:t>1. </a:t>
            </a:r>
            <a:r>
              <a:rPr lang="en-GB" sz="1200" b="1" kern="1200" dirty="0" err="1" smtClean="0">
                <a:solidFill>
                  <a:schemeClr val="tx1"/>
                </a:solidFill>
                <a:latin typeface="+mn-lt"/>
                <a:ea typeface="+mn-ea"/>
                <a:cs typeface="+mn-cs"/>
              </a:rPr>
              <a:t>Usability.Intuitiveness</a:t>
            </a:r>
            <a:r>
              <a:rPr lang="en-GB" sz="1200" kern="1200" dirty="0" smtClean="0">
                <a:solidFill>
                  <a:schemeClr val="tx1"/>
                </a:solidFill>
                <a:latin typeface="+mn-lt"/>
                <a:ea typeface="+mn-ea"/>
                <a:cs typeface="+mn-cs"/>
              </a:rPr>
              <a:t> is a cross reference name tag. A hierarchy of defined Usability requirements is implied. One subset of Usability is Intuitiveness. The Capital letters indicate formally defined concepts.</a:t>
            </a:r>
          </a:p>
          <a:p>
            <a:r>
              <a:rPr lang="en-GB" sz="1200" kern="1200" dirty="0" smtClean="0">
                <a:solidFill>
                  <a:schemeClr val="tx1"/>
                </a:solidFill>
                <a:latin typeface="+mn-lt"/>
                <a:ea typeface="+mn-ea"/>
                <a:cs typeface="+mn-cs"/>
              </a:rPr>
              <a:t>2. </a:t>
            </a:r>
            <a:r>
              <a:rPr lang="en-GB" sz="1200" b="1" kern="1200" dirty="0" smtClean="0">
                <a:solidFill>
                  <a:schemeClr val="tx1"/>
                </a:solidFill>
                <a:latin typeface="+mn-lt"/>
                <a:ea typeface="+mn-ea"/>
                <a:cs typeface="+mn-cs"/>
              </a:rPr>
              <a:t>Type</a:t>
            </a:r>
            <a:r>
              <a:rPr lang="en-GB" sz="1200" kern="1200" dirty="0" smtClean="0">
                <a:solidFill>
                  <a:schemeClr val="tx1"/>
                </a:solidFill>
                <a:latin typeface="+mn-lt"/>
                <a:ea typeface="+mn-ea"/>
                <a:cs typeface="+mn-cs"/>
              </a:rPr>
              <a:t>: the declaration ‘Quality Requirement’ by our definitions, demand that we define this numerically (using Scale, or other devices).</a:t>
            </a:r>
          </a:p>
          <a:p>
            <a:r>
              <a:rPr lang="en-GB" sz="1200" kern="1200" dirty="0" smtClean="0">
                <a:solidFill>
                  <a:schemeClr val="tx1"/>
                </a:solidFill>
                <a:latin typeface="+mn-lt"/>
                <a:ea typeface="+mn-ea"/>
                <a:cs typeface="+mn-cs"/>
              </a:rPr>
              <a:t>3. </a:t>
            </a:r>
            <a:r>
              <a:rPr lang="en-GB" sz="1200" b="1" kern="1200" dirty="0" smtClean="0">
                <a:solidFill>
                  <a:schemeClr val="tx1"/>
                </a:solidFill>
                <a:latin typeface="+mn-lt"/>
                <a:ea typeface="+mn-ea"/>
                <a:cs typeface="+mn-cs"/>
              </a:rPr>
              <a:t>Ambition</a:t>
            </a:r>
            <a:r>
              <a:rPr lang="en-GB" sz="1200" kern="1200" dirty="0" smtClean="0">
                <a:solidFill>
                  <a:schemeClr val="tx1"/>
                </a:solidFill>
                <a:latin typeface="+mn-lt"/>
                <a:ea typeface="+mn-ea"/>
                <a:cs typeface="+mn-cs"/>
              </a:rPr>
              <a:t>: is a high level ‘poetic’ summary of the requirement. One that is easy to agree to, and understand roughly. The Scale and Goal following it MUST correlate to this Ambition statement.</a:t>
            </a:r>
          </a:p>
          <a:p>
            <a:r>
              <a:rPr lang="en-GB" sz="1200" kern="1200" dirty="0" smtClean="0">
                <a:solidFill>
                  <a:schemeClr val="tx1"/>
                </a:solidFill>
                <a:latin typeface="+mn-lt"/>
                <a:ea typeface="+mn-ea"/>
                <a:cs typeface="+mn-cs"/>
              </a:rPr>
              <a:t>4. </a:t>
            </a:r>
            <a:r>
              <a:rPr lang="en-GB" sz="1200" b="1" kern="1200" dirty="0" smtClean="0">
                <a:solidFill>
                  <a:schemeClr val="tx1"/>
                </a:solidFill>
                <a:latin typeface="+mn-lt"/>
                <a:ea typeface="+mn-ea"/>
                <a:cs typeface="+mn-cs"/>
              </a:rPr>
              <a:t>Scale</a:t>
            </a:r>
            <a:r>
              <a:rPr lang="en-GB" sz="1200" kern="1200" dirty="0" smtClean="0">
                <a:solidFill>
                  <a:schemeClr val="tx1"/>
                </a:solidFill>
                <a:latin typeface="+mn-lt"/>
                <a:ea typeface="+mn-ea"/>
                <a:cs typeface="+mn-cs"/>
              </a:rPr>
              <a:t>: is the formal definition of our chosen scale of measure. The parameters [User] and [Task] allow us to generalize here, while becoming more-specific in detail below (see earlier example). They also encourage and permit reuse of the Scale, a sort of ‘Pattern’.</a:t>
            </a:r>
          </a:p>
          <a:p>
            <a:r>
              <a:rPr lang="en-GB" sz="1200" kern="1200" dirty="0" smtClean="0">
                <a:solidFill>
                  <a:schemeClr val="tx1"/>
                </a:solidFill>
                <a:latin typeface="+mn-lt"/>
                <a:ea typeface="+mn-ea"/>
                <a:cs typeface="+mn-cs"/>
              </a:rPr>
              <a:t>5. </a:t>
            </a:r>
            <a:r>
              <a:rPr lang="en-GB" sz="1200" b="1" kern="1200" dirty="0" smtClean="0">
                <a:solidFill>
                  <a:schemeClr val="tx1"/>
                </a:solidFill>
                <a:latin typeface="+mn-lt"/>
                <a:ea typeface="+mn-ea"/>
                <a:cs typeface="+mn-cs"/>
              </a:rPr>
              <a:t>Meter</a:t>
            </a:r>
            <a:r>
              <a:rPr lang="en-GB" sz="1200" kern="1200" dirty="0" smtClean="0">
                <a:solidFill>
                  <a:schemeClr val="tx1"/>
                </a:solidFill>
                <a:latin typeface="+mn-lt"/>
                <a:ea typeface="+mn-ea"/>
                <a:cs typeface="+mn-cs"/>
              </a:rPr>
              <a:t>: is a defined measuring process. There can be more than one for different occasions. Notice the Kelvin quotation above, how he twice in the same sentence distinguishes carefully between numeric definition (scale), and measurement process or instrument (Meter). Many people, I hope you are not one, think they are the same thing. Km/hour is NOT a Speedometer. A Voltmeter is not a Volt.</a:t>
            </a:r>
          </a:p>
          <a:p>
            <a:r>
              <a:rPr lang="en-GB" sz="1200" kern="1200" dirty="0" smtClean="0">
                <a:solidFill>
                  <a:schemeClr val="tx1"/>
                </a:solidFill>
                <a:latin typeface="+mn-lt"/>
                <a:ea typeface="+mn-ea"/>
                <a:cs typeface="+mn-cs"/>
              </a:rPr>
              <a:t>6. </a:t>
            </a:r>
            <a:r>
              <a:rPr lang="en-GB" sz="1200" b="1" kern="1200" dirty="0" smtClean="0">
                <a:solidFill>
                  <a:schemeClr val="tx1"/>
                </a:solidFill>
                <a:latin typeface="+mn-lt"/>
                <a:ea typeface="+mn-ea"/>
                <a:cs typeface="+mn-cs"/>
              </a:rPr>
              <a:t>Goal: </a:t>
            </a:r>
            <a:r>
              <a:rPr lang="en-GB" sz="1200" kern="1200" dirty="0" smtClean="0">
                <a:solidFill>
                  <a:schemeClr val="tx1"/>
                </a:solidFill>
                <a:latin typeface="+mn-lt"/>
                <a:ea typeface="+mn-ea"/>
                <a:cs typeface="+mn-cs"/>
              </a:rPr>
              <a:t>is one of many</a:t>
            </a:r>
            <a:r>
              <a:rPr lang="en-GB" sz="1200" b="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possible requirement levels (see earlier detail for some others; Fail, Tolerable, Stretch, Wish, are other requirement levels). We are defining a </a:t>
            </a:r>
            <a:r>
              <a:rPr lang="en-GB" sz="1200" b="1" u="sng" kern="1200" dirty="0" smtClean="0">
                <a:solidFill>
                  <a:schemeClr val="tx1"/>
                </a:solidFill>
                <a:latin typeface="+mn-lt"/>
                <a:ea typeface="+mn-ea"/>
                <a:cs typeface="+mn-cs"/>
              </a:rPr>
              <a:t>stakeholder valued future state</a:t>
            </a:r>
            <a:r>
              <a:rPr lang="en-GB" sz="1200" b="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(state = 80% ± 10%). </a:t>
            </a:r>
          </a:p>
          <a:p>
            <a:r>
              <a:rPr lang="en-GB" sz="1200" kern="1200" dirty="0" smtClean="0">
                <a:solidFill>
                  <a:schemeClr val="tx1"/>
                </a:solidFill>
                <a:latin typeface="+mn-lt"/>
                <a:ea typeface="+mn-ea"/>
                <a:cs typeface="+mn-cs"/>
              </a:rPr>
              <a:t>One </a:t>
            </a:r>
            <a:r>
              <a:rPr lang="en-GB" sz="1200" b="1" i="1" kern="1200" dirty="0" smtClean="0">
                <a:solidFill>
                  <a:schemeClr val="tx1"/>
                </a:solidFill>
                <a:latin typeface="+mn-lt"/>
                <a:ea typeface="+mn-ea"/>
                <a:cs typeface="+mn-cs"/>
              </a:rPr>
              <a:t>stakeholder</a:t>
            </a:r>
            <a:r>
              <a:rPr lang="en-GB" sz="1200" kern="1200" dirty="0" smtClean="0">
                <a:solidFill>
                  <a:schemeClr val="tx1"/>
                </a:solidFill>
                <a:latin typeface="+mn-lt"/>
                <a:ea typeface="+mn-ea"/>
                <a:cs typeface="+mn-cs"/>
              </a:rPr>
              <a:t> is ‘USA Seniors’. The </a:t>
            </a:r>
            <a:r>
              <a:rPr lang="en-GB" sz="1200" b="1" i="1" kern="1200" dirty="0" smtClean="0">
                <a:solidFill>
                  <a:schemeClr val="tx1"/>
                </a:solidFill>
                <a:latin typeface="+mn-lt"/>
                <a:ea typeface="+mn-ea"/>
                <a:cs typeface="+mn-cs"/>
              </a:rPr>
              <a:t>future</a:t>
            </a:r>
            <a:r>
              <a:rPr lang="en-GB" sz="1200" kern="1200" dirty="0" smtClean="0">
                <a:solidFill>
                  <a:schemeClr val="tx1"/>
                </a:solidFill>
                <a:latin typeface="+mn-lt"/>
                <a:ea typeface="+mn-ea"/>
                <a:cs typeface="+mn-cs"/>
              </a:rPr>
              <a:t> is 2012. The requirement level type ‘Goal’ is defined [1,3] as a very high priority, promise of delivery. Higher than a Stretch or Wish level. But, other priorities may conflict and prevent this particular requirement from being delivered in practice.</a:t>
            </a: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28</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There is a persistent bad habit in requirements methods and practices. We seem to specify the ‘requirement itself’, and we are finished with that specification. I think our requirement specification job might be less than 10% done with the ‘requirement itself’.</a:t>
            </a:r>
          </a:p>
          <a:p>
            <a:endParaRPr lang="en-GB" sz="1200"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3"/>
              </a:rPr>
              <a:t>Website for this imagethedesignersniche.com</a:t>
            </a:r>
            <a:endParaRPr lang="en-US" sz="1200" u="sng" kern="1200" dirty="0" smtClean="0">
              <a:solidFill>
                <a:schemeClr val="tx1"/>
              </a:solidFill>
              <a:latin typeface="+mn-lt"/>
              <a:ea typeface="+mn-ea"/>
              <a:cs typeface="+mn-cs"/>
            </a:endParaRPr>
          </a:p>
          <a:p>
            <a:endParaRPr lang="en-US" sz="1200" u="sng"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4"/>
              </a:rPr>
              <a:t>Website for this imagecybermonday.com</a:t>
            </a:r>
            <a:r>
              <a:rPr lang="en-US" sz="1200" u="sng" kern="1200" dirty="0" smtClean="0">
                <a:solidFill>
                  <a:schemeClr val="tx1"/>
                </a:solidFill>
                <a:latin typeface="+mn-lt"/>
                <a:ea typeface="+mn-ea"/>
                <a:cs typeface="+mn-cs"/>
              </a:rPr>
              <a:t> </a:t>
            </a:r>
          </a:p>
          <a:p>
            <a:endParaRPr lang="en-US" sz="1200" u="sng"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5"/>
              </a:rPr>
              <a:t>Website for this imagessreporters.wordpress.com</a:t>
            </a:r>
            <a:endParaRPr lang="en-US" sz="1200" u="sng" kern="1200" dirty="0" smtClean="0">
              <a:solidFill>
                <a:schemeClr val="tx1"/>
              </a:solidFill>
              <a:latin typeface="+mn-lt"/>
              <a:ea typeface="+mn-ea"/>
              <a:cs typeface="+mn-cs"/>
            </a:endParaRPr>
          </a:p>
          <a:p>
            <a:endParaRPr lang="en-US" sz="1200" u="sng" kern="1200" dirty="0" smtClean="0">
              <a:solidFill>
                <a:schemeClr val="tx1"/>
              </a:solidFill>
              <a:latin typeface="+mn-lt"/>
              <a:ea typeface="+mn-ea"/>
              <a:cs typeface="+mn-cs"/>
            </a:endParaRPr>
          </a:p>
          <a:p>
            <a:endParaRPr lang="en-US" sz="1200" u="sng"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 believe that it is absolutely necessary, and should be a corporate standard, to include a great deal of other related information, intimately and immediately tied into the spec of the requirement itself. I have a word for this, ‘Background’ specification.</a:t>
            </a: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29</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GB" dirty="0" smtClean="0"/>
              <a:t>So, why do the background specification elements need to be included?</a:t>
            </a:r>
          </a:p>
          <a:p>
            <a:pPr>
              <a:buNone/>
            </a:pPr>
            <a:r>
              <a:rPr lang="en-GB" dirty="0" smtClean="0"/>
              <a:t> Here are some function of the background information:</a:t>
            </a:r>
          </a:p>
          <a:p>
            <a:pPr>
              <a:buNone/>
            </a:pPr>
            <a:endParaRPr lang="en-GB" dirty="0" smtClean="0"/>
          </a:p>
          <a:p>
            <a:r>
              <a:rPr lang="en-GB" sz="1200" kern="1200" dirty="0" smtClean="0">
                <a:solidFill>
                  <a:schemeClr val="tx1"/>
                </a:solidFill>
                <a:latin typeface="+mn-lt"/>
                <a:ea typeface="+mn-ea"/>
                <a:cs typeface="+mn-cs"/>
              </a:rPr>
              <a:t>1. help judge value of the requirement</a:t>
            </a:r>
          </a:p>
          <a:p>
            <a:r>
              <a:rPr lang="en-GB" sz="1200" kern="1200" dirty="0" smtClean="0">
                <a:solidFill>
                  <a:schemeClr val="tx1"/>
                </a:solidFill>
                <a:latin typeface="+mn-lt"/>
                <a:ea typeface="+mn-ea"/>
                <a:cs typeface="+mn-cs"/>
              </a:rPr>
              <a:t>2. help prioritize the requirement</a:t>
            </a:r>
          </a:p>
          <a:p>
            <a:r>
              <a:rPr lang="en-GB" sz="1200" kern="1200" dirty="0" smtClean="0">
                <a:solidFill>
                  <a:schemeClr val="tx1"/>
                </a:solidFill>
                <a:latin typeface="+mn-lt"/>
                <a:ea typeface="+mn-ea"/>
                <a:cs typeface="+mn-cs"/>
              </a:rPr>
              <a:t>3. help understand risks with the requirement</a:t>
            </a:r>
          </a:p>
          <a:p>
            <a:r>
              <a:rPr lang="en-GB" sz="1200" kern="1200" dirty="0" smtClean="0">
                <a:solidFill>
                  <a:schemeClr val="tx1"/>
                </a:solidFill>
                <a:latin typeface="+mn-lt"/>
                <a:ea typeface="+mn-ea"/>
                <a:cs typeface="+mn-cs"/>
              </a:rPr>
              <a:t>4. help present the requirement in more or less detail to various audiences and purposes</a:t>
            </a:r>
          </a:p>
          <a:p>
            <a:r>
              <a:rPr lang="en-GB" sz="1200" kern="1200" dirty="0" smtClean="0">
                <a:solidFill>
                  <a:schemeClr val="tx1"/>
                </a:solidFill>
                <a:latin typeface="+mn-lt"/>
                <a:ea typeface="+mn-ea"/>
                <a:cs typeface="+mn-cs"/>
              </a:rPr>
              <a:t>5. to give us help when updating a requirement</a:t>
            </a:r>
          </a:p>
          <a:p>
            <a:r>
              <a:rPr lang="en-GB" sz="1200" kern="1200" dirty="0" smtClean="0">
                <a:solidFill>
                  <a:schemeClr val="tx1"/>
                </a:solidFill>
                <a:latin typeface="+mn-lt"/>
                <a:ea typeface="+mn-ea"/>
                <a:cs typeface="+mn-cs"/>
              </a:rPr>
              <a:t>6. to synchronize the relationships between different but related levels of the requirements</a:t>
            </a:r>
          </a:p>
          <a:p>
            <a:r>
              <a:rPr lang="en-GB" sz="1200" kern="1200" dirty="0" smtClean="0">
                <a:solidFill>
                  <a:schemeClr val="tx1"/>
                </a:solidFill>
                <a:latin typeface="+mn-lt"/>
                <a:ea typeface="+mn-ea"/>
                <a:cs typeface="+mn-cs"/>
              </a:rPr>
              <a:t>7. to assist in quality control of the requirements</a:t>
            </a:r>
          </a:p>
          <a:p>
            <a:r>
              <a:rPr lang="en-GB" sz="1200" kern="1200" dirty="0" smtClean="0">
                <a:solidFill>
                  <a:schemeClr val="tx1"/>
                </a:solidFill>
                <a:latin typeface="+mn-lt"/>
                <a:ea typeface="+mn-ea"/>
                <a:cs typeface="+mn-cs"/>
              </a:rPr>
              <a:t>8. to improve the clarity of the requirement</a:t>
            </a:r>
          </a:p>
          <a:p>
            <a:r>
              <a:rPr lang="en-GB" sz="1200" kern="1200" dirty="0" smtClean="0">
                <a:solidFill>
                  <a:schemeClr val="tx1"/>
                </a:solidFill>
                <a:latin typeface="+mn-lt"/>
                <a:ea typeface="+mn-ea"/>
                <a:cs typeface="+mn-cs"/>
              </a:rPr>
              <a:t>9. any many more purposes..</a:t>
            </a:r>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p:txBody>
      </p:sp>
      <p:sp>
        <p:nvSpPr>
          <p:cNvPr id="4" name="Slide Number Placeholder 3"/>
          <p:cNvSpPr>
            <a:spLocks noGrp="1"/>
          </p:cNvSpPr>
          <p:nvPr>
            <p:ph type="sldNum" sz="quarter" idx="10"/>
          </p:nvPr>
        </p:nvSpPr>
        <p:spPr/>
        <p:txBody>
          <a:bodyPr/>
          <a:lstStyle/>
          <a:p>
            <a:fld id="{2B59E7F8-4021-C943-960A-843821E78EC2}" type="slidenum">
              <a:rPr lang="en-GB" smtClean="0"/>
              <a:pPr/>
              <a:t>33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Source: [13]</a:t>
            </a:r>
          </a:p>
          <a:p>
            <a:r>
              <a:rPr lang="en-US" sz="1200" kern="1200" dirty="0" smtClean="0">
                <a:solidFill>
                  <a:schemeClr val="tx1"/>
                </a:solidFill>
                <a:latin typeface="+mn-lt"/>
                <a:ea typeface="+mn-ea"/>
                <a:cs typeface="+mn-cs"/>
              </a:rPr>
              <a:t>[13] Gilb, “Rich Requirement Specs: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 of </a:t>
            </a:r>
            <a:r>
              <a:rPr lang="en-US" sz="1200" kern="1200" dirty="0" err="1" smtClean="0">
                <a:solidFill>
                  <a:schemeClr val="tx1"/>
                </a:solidFill>
                <a:latin typeface="+mn-lt"/>
                <a:ea typeface="+mn-ea"/>
                <a:cs typeface="+mn-cs"/>
              </a:rPr>
              <a:t>Planguage</a:t>
            </a:r>
            <a:r>
              <a:rPr lang="en-US" sz="1200" kern="1200" dirty="0" smtClean="0">
                <a:solidFill>
                  <a:schemeClr val="tx1"/>
                </a:solidFill>
                <a:latin typeface="+mn-lt"/>
                <a:ea typeface="+mn-ea"/>
                <a:cs typeface="+mn-cs"/>
              </a:rPr>
              <a:t> to clarify requirements”. </a:t>
            </a:r>
            <a:r>
              <a:rPr lang="en-US" sz="1200" u="sng" kern="1200" dirty="0" smtClean="0">
                <a:solidFill>
                  <a:schemeClr val="tx1"/>
                </a:solidFill>
                <a:latin typeface="+mn-lt"/>
                <a:ea typeface="+mn-ea"/>
                <a:cs typeface="+mn-cs"/>
                <a:hlinkClick r:id="rId3"/>
              </a:rPr>
              <a:t>http://www.gilb.com/tiki-download_file.php?fileId=44</a:t>
            </a:r>
            <a:endParaRPr lang="en-GB"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34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Setting and Tracking Project Objectives - The Tom Gilb Approach</a:t>
            </a:r>
          </a:p>
          <a:p>
            <a:r>
              <a:rPr lang="en-US" sz="1200" b="0" kern="1200" dirty="0" smtClean="0">
                <a:solidFill>
                  <a:schemeClr val="tx1"/>
                </a:solidFill>
                <a:latin typeface="+mn-lt"/>
                <a:ea typeface="+mn-ea"/>
                <a:cs typeface="+mn-cs"/>
              </a:rPr>
              <a:t>Take advantage of this rare opportunity to hear it from one of the leading lights in project management on this important topic. Tom will present</a:t>
            </a:r>
          </a:p>
          <a:p>
            <a:r>
              <a:rPr lang="en-US" sz="1200" b="0" kern="1200" dirty="0" smtClean="0">
                <a:solidFill>
                  <a:schemeClr val="tx1"/>
                </a:solidFill>
                <a:latin typeface="+mn-lt"/>
                <a:ea typeface="+mn-ea"/>
                <a:cs typeface="+mn-cs"/>
              </a:rPr>
              <a:t> the theory and practice of his </a:t>
            </a:r>
            <a:r>
              <a:rPr lang="en-US" sz="1200" b="0" kern="1200" dirty="0" err="1" smtClean="0">
                <a:solidFill>
                  <a:schemeClr val="tx1"/>
                </a:solidFill>
                <a:latin typeface="+mn-lt"/>
                <a:ea typeface="+mn-ea"/>
                <a:cs typeface="+mn-cs"/>
              </a:rPr>
              <a:t>Evo</a:t>
            </a:r>
            <a:r>
              <a:rPr lang="en-US" sz="1200" b="0" kern="1200" dirty="0" smtClean="0">
                <a:solidFill>
                  <a:schemeClr val="tx1"/>
                </a:solidFill>
                <a:latin typeface="+mn-lt"/>
                <a:ea typeface="+mn-ea"/>
                <a:cs typeface="+mn-cs"/>
              </a:rPr>
              <a:t> method for project management</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together with his </a:t>
            </a:r>
            <a:r>
              <a:rPr lang="en-US" sz="1200" b="0" kern="1200" dirty="0" err="1" smtClean="0">
                <a:solidFill>
                  <a:schemeClr val="tx1"/>
                </a:solidFill>
                <a:latin typeface="+mn-lt"/>
                <a:ea typeface="+mn-ea"/>
                <a:cs typeface="+mn-cs"/>
              </a:rPr>
              <a:t>Planguage</a:t>
            </a:r>
            <a:r>
              <a:rPr lang="en-US" sz="1200" b="0" kern="1200" dirty="0" smtClean="0">
                <a:solidFill>
                  <a:schemeClr val="tx1"/>
                </a:solidFill>
                <a:latin typeface="+mn-lt"/>
                <a:ea typeface="+mn-ea"/>
                <a:cs typeface="+mn-cs"/>
              </a:rPr>
              <a:t> (Planning Language).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a:t>
            </a:r>
            <a:r>
              <a:rPr lang="en-US" sz="1200" b="0" kern="1200" dirty="0" err="1" smtClean="0">
                <a:solidFill>
                  <a:schemeClr val="tx1"/>
                </a:solidFill>
                <a:latin typeface="+mn-lt"/>
                <a:ea typeface="+mn-ea"/>
                <a:cs typeface="+mn-cs"/>
              </a:rPr>
              <a:t>Evo</a:t>
            </a:r>
            <a:r>
              <a:rPr lang="en-US" sz="1200" b="0" kern="1200" dirty="0" smtClean="0">
                <a:solidFill>
                  <a:schemeClr val="tx1"/>
                </a:solidFill>
                <a:latin typeface="+mn-lt"/>
                <a:ea typeface="+mn-ea"/>
                <a:cs typeface="+mn-cs"/>
              </a:rPr>
              <a:t> method (also known as Value Delivery Method VDM) is a radical simplification (Lean!) from a project management view. Long-range and short-term focus is on real proven delivery of tangible stakeholder value. The method has been successfully used worldwide in IT, Software Product, Aircraft, and </a:t>
            </a:r>
            <a:r>
              <a:rPr lang="en-US" sz="1200" b="0" kern="1200" dirty="0" err="1" smtClean="0">
                <a:solidFill>
                  <a:schemeClr val="tx1"/>
                </a:solidFill>
                <a:latin typeface="+mn-lt"/>
                <a:ea typeface="+mn-ea"/>
                <a:cs typeface="+mn-cs"/>
              </a:rPr>
              <a:t>Telecomms</a:t>
            </a:r>
            <a:r>
              <a:rPr lang="en-US" sz="1200" b="0" kern="1200" dirty="0" smtClean="0">
                <a:solidFill>
                  <a:schemeClr val="tx1"/>
                </a:solidFill>
                <a:latin typeface="+mn-lt"/>
                <a:ea typeface="+mn-ea"/>
                <a:cs typeface="+mn-cs"/>
              </a:rPr>
              <a:t> situations and even Charity Planning Projects.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Tom will sweep through the stages of his model from:</a:t>
            </a:r>
          </a:p>
          <a:p>
            <a:r>
              <a:rPr lang="en-US" sz="1200" b="0" kern="1200" dirty="0" smtClean="0">
                <a:solidFill>
                  <a:schemeClr val="tx1"/>
                </a:solidFill>
                <a:latin typeface="+mn-lt"/>
                <a:ea typeface="+mn-ea"/>
                <a:cs typeface="+mn-cs"/>
              </a:rPr>
              <a:t> value clarity, </a:t>
            </a:r>
          </a:p>
          <a:p>
            <a:r>
              <a:rPr lang="en-US" sz="1200" b="0" kern="1200" dirty="0" smtClean="0">
                <a:solidFill>
                  <a:schemeClr val="tx1"/>
                </a:solidFill>
                <a:latin typeface="+mn-lt"/>
                <a:ea typeface="+mn-ea"/>
                <a:cs typeface="+mn-cs"/>
              </a:rPr>
              <a:t>solution responsibility, </a:t>
            </a:r>
          </a:p>
          <a:p>
            <a:r>
              <a:rPr lang="en-US" sz="1200" b="0" kern="1200" dirty="0" smtClean="0">
                <a:solidFill>
                  <a:schemeClr val="tx1"/>
                </a:solidFill>
                <a:latin typeface="+mn-lt"/>
                <a:ea typeface="+mn-ea"/>
                <a:cs typeface="+mn-cs"/>
              </a:rPr>
              <a:t>value reporting and</a:t>
            </a:r>
          </a:p>
          <a:p>
            <a:r>
              <a:rPr lang="en-US" sz="1200" b="0" kern="1200" dirty="0" smtClean="0">
                <a:solidFill>
                  <a:schemeClr val="tx1"/>
                </a:solidFill>
                <a:latin typeface="+mn-lt"/>
                <a:ea typeface="+mn-ea"/>
                <a:cs typeface="+mn-cs"/>
              </a:rPr>
              <a:t> just-in-time planning.</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He will illustrate with case studies of real projects with details, and results.</a:t>
            </a:r>
          </a:p>
          <a:p>
            <a:r>
              <a:rPr lang="en-US" sz="1200" b="0" kern="1200" dirty="0" smtClean="0">
                <a:solidFill>
                  <a:schemeClr val="tx1"/>
                </a:solidFill>
                <a:latin typeface="+mn-lt"/>
                <a:ea typeface="+mn-ea"/>
                <a:cs typeface="+mn-cs"/>
              </a:rPr>
              <a:t> Make friends by delivering results. </a:t>
            </a:r>
          </a:p>
          <a:p>
            <a:r>
              <a:rPr lang="en-US" sz="1200" b="0" kern="1200" dirty="0" smtClean="0">
                <a:solidFill>
                  <a:schemeClr val="tx1"/>
                </a:solidFill>
                <a:latin typeface="+mn-lt"/>
                <a:ea typeface="+mn-ea"/>
                <a:cs typeface="+mn-cs"/>
              </a:rPr>
              <a:t>Shock your boss!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Tom Gilb has been consulting on management problems, for top management since 1962. As a result he has developed and refined his own powerful methods for management planning. He has worked for many of these years with his son Kai Gilb. These methods are jointly called </a:t>
            </a:r>
            <a:r>
              <a:rPr lang="en-US" sz="1200" b="0" kern="1200" dirty="0" err="1" smtClean="0">
                <a:solidFill>
                  <a:schemeClr val="tx1"/>
                </a:solidFill>
                <a:latin typeface="+mn-lt"/>
                <a:ea typeface="+mn-ea"/>
                <a:cs typeface="+mn-cs"/>
              </a:rPr>
              <a:t>Planguage</a:t>
            </a:r>
            <a:r>
              <a:rPr lang="en-US" sz="1200" b="0" kern="1200" dirty="0" smtClean="0">
                <a:solidFill>
                  <a:schemeClr val="tx1"/>
                </a:solidFill>
                <a:latin typeface="+mn-lt"/>
                <a:ea typeface="+mn-ea"/>
                <a:cs typeface="+mn-cs"/>
              </a:rPr>
              <a:t>, a Planning Language. They are unique in helping managers to think quantitatively about the qualitative aspects of their decisions. For example how to quantify engineering productivity, or general product quality for large </a:t>
            </a:r>
            <a:r>
              <a:rPr lang="en-US" sz="1200" b="0" kern="1200" dirty="0" err="1" smtClean="0">
                <a:solidFill>
                  <a:schemeClr val="tx1"/>
                </a:solidFill>
                <a:latin typeface="+mn-lt"/>
                <a:ea typeface="+mn-ea"/>
                <a:cs typeface="+mn-cs"/>
              </a:rPr>
              <a:t>organisations</a:t>
            </a:r>
            <a:r>
              <a:rPr lang="en-US" sz="1200" b="0" kern="1200" dirty="0" smtClean="0">
                <a:solidFill>
                  <a:schemeClr val="tx1"/>
                </a:solidFill>
                <a:latin typeface="+mn-lt"/>
                <a:ea typeface="+mn-ea"/>
                <a:cs typeface="+mn-cs"/>
              </a:rPr>
              <a:t>. Tom does not profile himself as a management consultant. In fact, he works at the grass roots of advanced engineering, systems, software, aircraft, IT, telecoms and electronics. His expertise and reputation are significant and Tom has been invited to lecture at over 100 universities worldwide. He has published nine books. The latest is Competitive Engineering.</a:t>
            </a:r>
          </a:p>
          <a:p>
            <a:r>
              <a:rPr lang="en-US" sz="1200" b="0" kern="1200" dirty="0" smtClean="0">
                <a:solidFill>
                  <a:schemeClr val="tx1"/>
                </a:solidFill>
                <a:latin typeface="+mn-lt"/>
                <a:ea typeface="+mn-ea"/>
                <a:cs typeface="+mn-cs"/>
              </a:rPr>
              <a:t>And then join us afterwards for a networking opportunity and light refreshments including a glass of festive mulled wine.</a:t>
            </a:r>
          </a:p>
          <a:p>
            <a:r>
              <a:rPr lang="en-US" sz="1200" b="1" kern="1200" dirty="0" smtClean="0">
                <a:solidFill>
                  <a:schemeClr val="tx1"/>
                </a:solidFill>
                <a:latin typeface="+mn-lt"/>
                <a:ea typeface="+mn-ea"/>
                <a:cs typeface="+mn-cs"/>
              </a:rPr>
              <a:t>Event Logistics</a:t>
            </a:r>
          </a:p>
          <a:p>
            <a:r>
              <a:rPr lang="en-US" sz="1200" b="1" kern="1200" dirty="0" smtClean="0">
                <a:solidFill>
                  <a:schemeClr val="tx1"/>
                </a:solidFill>
                <a:latin typeface="+mn-lt"/>
                <a:ea typeface="+mn-ea"/>
                <a:cs typeface="+mn-cs"/>
              </a:rPr>
              <a:t>Date:	Tuesday 7 Dec 20xx	Time:	18:30 (refreshments available 30 minutes before)	</a:t>
            </a:r>
          </a:p>
          <a:p>
            <a:r>
              <a:rPr lang="en-US" sz="1200" b="0" kern="1200" dirty="0" smtClean="0">
                <a:solidFill>
                  <a:schemeClr val="tx1"/>
                </a:solidFill>
                <a:latin typeface="+mn-lt"/>
                <a:ea typeface="+mn-ea"/>
                <a:cs typeface="+mn-cs"/>
              </a:rPr>
              <a:t>Venue:	BCS, 1st Floor The Davidson Building 5 Southampton Street LondonWC2E 7HA</a:t>
            </a:r>
          </a:p>
          <a:p>
            <a:r>
              <a:rPr lang="en-US" sz="1200" b="0" kern="1200" dirty="0" smtClean="0">
                <a:solidFill>
                  <a:schemeClr val="tx1"/>
                </a:solidFill>
                <a:latin typeface="+mn-lt"/>
                <a:ea typeface="+mn-ea"/>
                <a:cs typeface="+mn-cs"/>
              </a:rPr>
              <a:t>	Event Full.		</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ORGINAL SUGGESTION BY TOM -------</a:t>
            </a:r>
          </a:p>
          <a:p>
            <a:r>
              <a:rPr lang="en-GB" sz="1200" kern="1200" dirty="0" smtClean="0">
                <a:solidFill>
                  <a:schemeClr val="tx1"/>
                </a:solidFill>
                <a:effectLst/>
                <a:latin typeface="+mn-lt"/>
                <a:ea typeface="+mn-ea"/>
                <a:cs typeface="+mn-cs"/>
              </a:rPr>
              <a:t>SUGGESTED TITLE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Lean Project Management</a:t>
            </a:r>
            <a:r>
              <a:rPr lang="en-GB" sz="1200" kern="1200" dirty="0" smtClean="0">
                <a:solidFill>
                  <a:schemeClr val="tx1"/>
                </a:solidFill>
                <a:effectLst/>
                <a:latin typeface="+mn-lt"/>
                <a:ea typeface="+mn-ea"/>
                <a:cs typeface="+mn-cs"/>
              </a:rPr>
              <a:t>: Extreme Quantified Focus on Your Project Stakeholders’ Top Ten Objectives – Project Success Aligned with Business.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CONTENT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VALUE CLARITY: Quantify the most-critical project objectives on day 1</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SOLUTION RESPONSIBILITY: Quantify impact of all suggested strategies, architectures, on all critical objectives, deadline,  and budget.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VALUE REPORTING: Measure project progress early, continuously, in terms of top ten objectives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JUST-IN-TIME PLANNING: Dynamic intelligent do-next prioritisation: Value/cost based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FACTS AND RESULTS: Case studies of real projects with details, and results. Proven method large-scale world wide.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DARE WE?  Getting your boss on board – ‘do you want early results boss?’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BUT ‘STANDARDS’? Can we use some of this in our current environment?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rPr>
              <a:t>What is this all about? Sounds ‘unconventional!’</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Tom will present the theory and practice of his ‘</a:t>
            </a:r>
            <a:r>
              <a:rPr lang="en-GB" sz="1200" kern="1200" dirty="0" err="1" smtClean="0">
                <a:solidFill>
                  <a:schemeClr val="tx1"/>
                </a:solidFill>
                <a:effectLst/>
                <a:latin typeface="+mn-lt"/>
                <a:ea typeface="+mn-ea"/>
                <a:cs typeface="+mn-cs"/>
              </a:rPr>
              <a:t>Evo</a:t>
            </a:r>
            <a:r>
              <a:rPr lang="en-GB" sz="1200" kern="1200" dirty="0" smtClean="0">
                <a:solidFill>
                  <a:schemeClr val="tx1"/>
                </a:solidFill>
                <a:effectLst/>
                <a:latin typeface="+mn-lt"/>
                <a:ea typeface="+mn-ea"/>
                <a:cs typeface="+mn-cs"/>
              </a:rPr>
              <a:t>’ method for project management, together with his ‘</a:t>
            </a:r>
            <a:r>
              <a:rPr lang="en-GB" sz="1200" kern="1200" dirty="0" err="1" smtClean="0">
                <a:solidFill>
                  <a:schemeClr val="tx1"/>
                </a:solidFill>
                <a:effectLst/>
                <a:latin typeface="+mn-lt"/>
                <a:ea typeface="+mn-ea"/>
                <a:cs typeface="+mn-cs"/>
              </a:rPr>
              <a:t>Planguage</a:t>
            </a:r>
            <a:r>
              <a:rPr lang="en-GB" sz="1200" kern="1200" dirty="0" smtClean="0">
                <a:solidFill>
                  <a:schemeClr val="tx1"/>
                </a:solidFill>
                <a:effectLst/>
                <a:latin typeface="+mn-lt"/>
                <a:ea typeface="+mn-ea"/>
                <a:cs typeface="+mn-cs"/>
              </a:rPr>
              <a:t>’ (Planning Language). Check out detail now at </a:t>
            </a:r>
            <a:r>
              <a:rPr lang="en-GB" sz="1200" kern="1200" dirty="0" err="1" smtClean="0">
                <a:solidFill>
                  <a:schemeClr val="tx1"/>
                </a:solidFill>
                <a:effectLst/>
                <a:latin typeface="+mn-lt"/>
                <a:ea typeface="+mn-ea"/>
                <a:cs typeface="+mn-cs"/>
              </a:rPr>
              <a:t>gilb.com</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method has been successfully used worldwide in IT, Software Product, Aircraft, and </a:t>
            </a:r>
            <a:r>
              <a:rPr lang="en-GB" sz="1200" kern="1200" dirty="0" err="1" smtClean="0">
                <a:solidFill>
                  <a:schemeClr val="tx1"/>
                </a:solidFill>
                <a:effectLst/>
                <a:latin typeface="+mn-lt"/>
                <a:ea typeface="+mn-ea"/>
                <a:cs typeface="+mn-cs"/>
              </a:rPr>
              <a:t>Telecomms</a:t>
            </a:r>
            <a:r>
              <a:rPr lang="en-GB" sz="1200" kern="1200" dirty="0" smtClean="0">
                <a:solidFill>
                  <a:schemeClr val="tx1"/>
                </a:solidFill>
                <a:effectLst/>
                <a:latin typeface="+mn-lt"/>
                <a:ea typeface="+mn-ea"/>
                <a:cs typeface="+mn-cs"/>
              </a:rPr>
              <a:t> situations – even Charity Planning Projects!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a:t>
            </a:r>
            <a:r>
              <a:rPr lang="en-GB" sz="1200" kern="1200" dirty="0" err="1" smtClean="0">
                <a:solidFill>
                  <a:schemeClr val="tx1"/>
                </a:solidFill>
                <a:effectLst/>
                <a:latin typeface="+mn-lt"/>
                <a:ea typeface="+mn-ea"/>
                <a:cs typeface="+mn-cs"/>
              </a:rPr>
              <a:t>Evo</a:t>
            </a:r>
            <a:r>
              <a:rPr lang="en-GB" sz="1200" kern="1200" dirty="0" smtClean="0">
                <a:solidFill>
                  <a:schemeClr val="tx1"/>
                </a:solidFill>
                <a:effectLst/>
                <a:latin typeface="+mn-lt"/>
                <a:ea typeface="+mn-ea"/>
                <a:cs typeface="+mn-cs"/>
              </a:rPr>
              <a:t> (aka Value Delivery Method VDM) method is a radical simplification (Lean!) from a project management view. Long-range </a:t>
            </a:r>
            <a:r>
              <a:rPr lang="en-GB" sz="1200" i="1" kern="1200" dirty="0" smtClean="0">
                <a:solidFill>
                  <a:schemeClr val="tx1"/>
                </a:solidFill>
                <a:effectLst/>
                <a:latin typeface="+mn-lt"/>
                <a:ea typeface="+mn-ea"/>
                <a:cs typeface="+mn-cs"/>
              </a:rPr>
              <a:t>and</a:t>
            </a:r>
            <a:r>
              <a:rPr lang="en-GB" sz="1200" kern="1200" dirty="0" smtClean="0">
                <a:solidFill>
                  <a:schemeClr val="tx1"/>
                </a:solidFill>
                <a:effectLst/>
                <a:latin typeface="+mn-lt"/>
                <a:ea typeface="+mn-ea"/>
                <a:cs typeface="+mn-cs"/>
              </a:rPr>
              <a:t> short-term focus is on real proven delivery of </a:t>
            </a:r>
            <a:r>
              <a:rPr lang="en-GB" sz="1200" i="1" kern="1200" dirty="0" smtClean="0">
                <a:solidFill>
                  <a:schemeClr val="tx1"/>
                </a:solidFill>
                <a:effectLst/>
                <a:latin typeface="+mn-lt"/>
                <a:ea typeface="+mn-ea"/>
                <a:cs typeface="+mn-cs"/>
              </a:rPr>
              <a:t>tangible</a:t>
            </a:r>
            <a:r>
              <a:rPr lang="en-GB" sz="1200" kern="1200" dirty="0" smtClean="0">
                <a:solidFill>
                  <a:schemeClr val="tx1"/>
                </a:solidFill>
                <a:effectLst/>
                <a:latin typeface="+mn-lt"/>
                <a:ea typeface="+mn-ea"/>
                <a:cs typeface="+mn-cs"/>
              </a:rPr>
              <a:t> stakeholder value.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friends by delivering results. Shock your boss!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(187 words below title)</a:t>
            </a:r>
            <a:endParaRPr lang="en-US" sz="1200" kern="1200" dirty="0" smtClean="0">
              <a:solidFill>
                <a:schemeClr val="tx1"/>
              </a:solidFill>
              <a:effectLst/>
              <a:latin typeface="+mn-lt"/>
              <a:ea typeface="+mn-ea"/>
              <a:cs typeface="+mn-cs"/>
            </a:endParaRPr>
          </a:p>
          <a:p>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39</a:t>
            </a:fld>
            <a:endParaRPr lang="en-US"/>
          </a:p>
        </p:txBody>
      </p:sp>
    </p:spTree>
    <p:extLst>
      <p:ext uri="{BB962C8B-B14F-4D97-AF65-F5344CB8AC3E}">
        <p14:creationId xmlns:p14="http://schemas.microsoft.com/office/powerpoint/2010/main" val="1259471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i="1" u="sng" dirty="0" smtClean="0">
                <a:latin typeface="Times New Roman" pitchFamily="-65" charset="0"/>
              </a:rPr>
              <a:t>Design Hypothesis</a:t>
            </a:r>
            <a:r>
              <a:rPr lang="en-GB" sz="1200" i="1" dirty="0" smtClean="0">
                <a:latin typeface="Times New Roman" pitchFamily="-65" charset="0"/>
              </a:rPr>
              <a:t>: Tool Simulators,  Reverse Cracking Tool, Generation of simulated telemetry frames entirely in software, Application specific sophistication, for drilling – recorded mode simulation by playing back the dump file, Application test harness console &lt;-6.2.1 HFA</a:t>
            </a:r>
            <a:endParaRPr lang="en-GB" sz="1200" dirty="0" smtClean="0">
              <a:latin typeface="Times New Roman" pitchFamily="-65" charset="0"/>
            </a:endParaRPr>
          </a:p>
          <a:p>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45</a:t>
            </a:fld>
            <a:endParaRPr lang="en-US"/>
          </a:p>
        </p:txBody>
      </p:sp>
    </p:spTree>
    <p:extLst>
      <p:ext uri="{BB962C8B-B14F-4D97-AF65-F5344CB8AC3E}">
        <p14:creationId xmlns:p14="http://schemas.microsoft.com/office/powerpoint/2010/main" val="243933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real 20xx one page summary objectives. They were made from scratch </a:t>
            </a:r>
            <a:r>
              <a:rPr lang="en-US" dirty="0" err="1" smtClean="0"/>
              <a:t>ib</a:t>
            </a:r>
            <a:r>
              <a:rPr lang="en-US" dirty="0" smtClean="0"/>
              <a:t> 2 days and this set was extracted from about 10 pages of detailed objectives to give a one page summary.</a:t>
            </a:r>
            <a:r>
              <a:rPr lang="en-US" baseline="0" dirty="0" smtClean="0"/>
              <a:t> </a:t>
            </a:r>
            <a:r>
              <a:rPr lang="en-US" dirty="0" smtClean="0"/>
              <a:t>They were evolved in the next few months,</a:t>
            </a:r>
            <a:r>
              <a:rPr lang="en-US" baseline="0" dirty="0" smtClean="0"/>
              <a:t> and these no longer represent current objectives. This is a non confidential set. Some numbers are changed at random, but the example is the same.</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46</a:t>
            </a:fld>
            <a:endParaRPr lang="en-US"/>
          </a:p>
        </p:txBody>
      </p:sp>
    </p:spTree>
    <p:extLst>
      <p:ext uri="{BB962C8B-B14F-4D97-AF65-F5344CB8AC3E}">
        <p14:creationId xmlns:p14="http://schemas.microsoft.com/office/powerpoint/2010/main" val="299039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DH for B (his idea to add value). This is an example made to reason about specification standards and is not supposed to be a real spec. Just realistic.</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47</a:t>
            </a:fld>
            <a:endParaRPr lang="en-US"/>
          </a:p>
        </p:txBody>
      </p:sp>
    </p:spTree>
    <p:extLst>
      <p:ext uri="{BB962C8B-B14F-4D97-AF65-F5344CB8AC3E}">
        <p14:creationId xmlns:p14="http://schemas.microsoft.com/office/powerpoint/2010/main" val="1472211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Dec 20xx non confidential example,</a:t>
            </a:r>
            <a:r>
              <a:rPr lang="en-US" baseline="0" dirty="0" smtClean="0"/>
              <a:t> using Kais </a:t>
            </a:r>
            <a:r>
              <a:rPr lang="en-US" baseline="0" dirty="0" err="1" smtClean="0"/>
              <a:t>Planguage</a:t>
            </a:r>
            <a:r>
              <a:rPr lang="en-US" baseline="0" dirty="0" smtClean="0"/>
              <a:t> Tool</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48</a:t>
            </a:fld>
            <a:endParaRPr lang="en-US"/>
          </a:p>
        </p:txBody>
      </p:sp>
    </p:spTree>
    <p:extLst>
      <p:ext uri="{BB962C8B-B14F-4D97-AF65-F5344CB8AC3E}">
        <p14:creationId xmlns:p14="http://schemas.microsoft.com/office/powerpoint/2010/main" val="183927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4</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real solution spec Done Dec 20xx London, but modified here for confidentiality. Tom Gilb</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51</a:t>
            </a:fld>
            <a:endParaRPr lang="en-US"/>
          </a:p>
        </p:txBody>
      </p:sp>
    </p:spTree>
    <p:extLst>
      <p:ext uri="{BB962C8B-B14F-4D97-AF65-F5344CB8AC3E}">
        <p14:creationId xmlns:p14="http://schemas.microsoft.com/office/powerpoint/2010/main" val="4280353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Made 6 Dec 20xx for BCS PROMS</a:t>
            </a:r>
            <a:r>
              <a:rPr lang="en-US" baseline="0" dirty="0" smtClean="0"/>
              <a:t> G</a:t>
            </a:r>
          </a:p>
          <a:p>
            <a:r>
              <a:rPr lang="en-US" baseline="0" dirty="0" smtClean="0"/>
              <a:t>BASED on real table made April 20xx</a:t>
            </a:r>
          </a:p>
          <a:p>
            <a:r>
              <a:rPr lang="en-US" baseline="0" dirty="0" smtClean="0"/>
              <a:t>Non-confidential</a:t>
            </a:r>
          </a:p>
          <a:p>
            <a:endParaRPr lang="en-US" baseline="0" dirty="0" smtClean="0"/>
          </a:p>
          <a:p>
            <a:r>
              <a:rPr lang="en-US" baseline="0" dirty="0" smtClean="0"/>
              <a:t>If you need more information on Impact Estimation concepts then refer to the Impact Estimation chapter in the Competitive Engineering book 2005.</a:t>
            </a:r>
          </a:p>
          <a:p>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56</a:t>
            </a:fld>
            <a:endParaRPr lang="en-US"/>
          </a:p>
        </p:txBody>
      </p:sp>
    </p:spTree>
    <p:extLst>
      <p:ext uri="{BB962C8B-B14F-4D97-AF65-F5344CB8AC3E}">
        <p14:creationId xmlns:p14="http://schemas.microsoft.com/office/powerpoint/2010/main" val="3283449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baseline="0" dirty="0" smtClean="0">
                <a:solidFill>
                  <a:schemeClr val="tx1"/>
                </a:solidFill>
                <a:latin typeface="Times" pitchFamily="-106" charset="0"/>
                <a:ea typeface="ＭＳ Ｐゴシック" pitchFamily="-65" charset="-128"/>
                <a:cs typeface="ＭＳ Ｐゴシック" pitchFamily="-65" charset="-128"/>
              </a:rPr>
              <a:t>3.3 Mapping of the system concepts to an IE table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See Figure 3, which shows how the </a:t>
            </a:r>
            <a:r>
              <a:rPr lang="en-US" sz="1200" kern="1200" baseline="0" dirty="0" err="1" smtClean="0">
                <a:solidFill>
                  <a:schemeClr val="tx1"/>
                </a:solidFill>
                <a:latin typeface="Times" pitchFamily="-106" charset="0"/>
                <a:ea typeface="ＭＳ Ｐゴシック" pitchFamily="-65" charset="-128"/>
                <a:cs typeface="ＭＳ Ｐゴシック" pitchFamily="-65" charset="-128"/>
              </a:rPr>
              <a:t>Planguage</a:t>
            </a:r>
            <a:r>
              <a:rPr lang="en-US" sz="1200" kern="1200" baseline="0" dirty="0" smtClean="0">
                <a:solidFill>
                  <a:schemeClr val="tx1"/>
                </a:solidFill>
                <a:latin typeface="Times" pitchFamily="-106" charset="0"/>
                <a:ea typeface="ＭＳ Ｐゴシック" pitchFamily="-65" charset="-128"/>
                <a:cs typeface="ＭＳ Ｐゴシック" pitchFamily="-65" charset="-128"/>
              </a:rPr>
              <a:t> system concepts, discussed earlier in Section 3.1,</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are captured within an IE table. The detailed mapping of the concepts between the </a:t>
            </a:r>
            <a:r>
              <a:rPr lang="en-US" sz="1200" kern="1200" baseline="0" dirty="0" err="1" smtClean="0">
                <a:solidFill>
                  <a:schemeClr val="tx1"/>
                </a:solidFill>
                <a:latin typeface="Times" pitchFamily="-106" charset="0"/>
                <a:ea typeface="ＭＳ Ｐゴシック" pitchFamily="-65" charset="-128"/>
                <a:cs typeface="ＭＳ Ｐゴシック" pitchFamily="-65" charset="-128"/>
              </a:rPr>
              <a:t>Planguage</a:t>
            </a:r>
            <a:endParaRPr lang="en-US" sz="1200" kern="1200" baseline="0" dirty="0" smtClean="0">
              <a:solidFill>
                <a:schemeClr val="tx1"/>
              </a:solidFill>
              <a:latin typeface="Times" pitchFamily="-106" charset="0"/>
              <a:ea typeface="ＭＳ Ｐゴシック" pitchFamily="-65" charset="-128"/>
              <a:cs typeface="ＭＳ Ｐゴシック" pitchFamily="-65" charset="-128"/>
            </a:endParaRP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system model and the IE table is shown by the dotted arrows. The key point is that the IE table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includes all the main system concepts.</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Regarding the time, place and event conditions, an IE table captures a ‘snapshot’ of a system</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(or part of a system) at a specific point in time. So, typically, the time and event conditions for all</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the attributes in the table are assumed to default to the conditions stated for the specific IE table.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Place conditions are very varied and tend to be dealt with by a combination of specific</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requirements and the choice of the proposed designs. Functionality is also considered in the choice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of proposed designs in so far as the designs are chosen by their suitability to address some aspect</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of the required functionality and any unsuitable ones are filtered out. If required, the functions can</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also be added at the top of the requirements column, but typically this is not necessary. So the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prime focus of an IE table is on the required levels of the performance attributes (that is the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quality, resource saving and workload capacity attributes), and the contribution of the proposed</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designs towards meeting them.</a:t>
            </a:r>
          </a:p>
          <a:p>
            <a:r>
              <a:rPr lang="en-US" sz="1200" b="1" kern="1200" baseline="0" dirty="0" smtClean="0">
                <a:solidFill>
                  <a:schemeClr val="tx1"/>
                </a:solidFill>
                <a:latin typeface="Times" pitchFamily="-106" charset="0"/>
                <a:ea typeface="ＭＳ Ｐゴシック" pitchFamily="-65" charset="-128"/>
                <a:cs typeface="ＭＳ Ｐゴシック" pitchFamily="-65" charset="-128"/>
              </a:rPr>
              <a:t>3.4 Creating an IE table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To create an IE table, the performance requirements are placed down the left-hand column. Each</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performance requirement shows its current baseline (Past) level and the required target (Goal)</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level. Beneath the performance requirements, the resource requirements are listed. Typically this is</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the development budget. Then across the top row, the designs are listed with any dependent</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designs being placed to the right-hand side of the design it is dependent on. If the designs are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complementary, then the sequencing should be roughly in the proposed implementation order</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showing a series of increments. If the designs are alternatives then order is not important</a:t>
            </a:r>
          </a:p>
          <a:p>
            <a:endParaRPr lang="en-US" sz="1200" kern="1200" baseline="0" dirty="0" smtClean="0">
              <a:solidFill>
                <a:schemeClr val="tx1"/>
              </a:solidFill>
              <a:latin typeface="Times" pitchFamily="-106" charset="0"/>
              <a:ea typeface="ＭＳ Ｐゴシック" pitchFamily="-65" charset="-128"/>
              <a:cs typeface="ＭＳ Ｐゴシック" pitchFamily="-65" charset="-128"/>
            </a:endParaRP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SOURCE </a:t>
            </a:r>
          </a:p>
          <a:p>
            <a:r>
              <a:rPr lang="en-US" sz="1200" b="1" kern="1200" baseline="0" dirty="0" smtClean="0">
                <a:solidFill>
                  <a:schemeClr val="tx1"/>
                </a:solidFill>
                <a:latin typeface="Times" pitchFamily="-106" charset="0"/>
                <a:ea typeface="ＭＳ Ｐゴシック" pitchFamily="-65" charset="-128"/>
                <a:cs typeface="ＭＳ Ｐゴシック" pitchFamily="-65" charset="-128"/>
              </a:rPr>
              <a:t>Using Metrics within System Requirements to</a:t>
            </a:r>
          </a:p>
          <a:p>
            <a:r>
              <a:rPr lang="en-US" sz="1200" b="1" kern="1200" baseline="0" dirty="0" smtClean="0">
                <a:solidFill>
                  <a:schemeClr val="tx1"/>
                </a:solidFill>
                <a:latin typeface="Times" pitchFamily="-106" charset="0"/>
                <a:ea typeface="ＭＳ Ｐゴシック" pitchFamily="-65" charset="-128"/>
                <a:cs typeface="ＭＳ Ｐゴシック" pitchFamily="-65" charset="-128"/>
              </a:rPr>
              <a:t>Express Quality and Derive Stakeholder Value</a:t>
            </a:r>
          </a:p>
          <a:p>
            <a:r>
              <a:rPr lang="en-US" sz="1200" kern="1200" baseline="0" dirty="0" smtClean="0">
                <a:solidFill>
                  <a:schemeClr val="tx1"/>
                </a:solidFill>
                <a:latin typeface="Times" pitchFamily="-106" charset="0"/>
                <a:ea typeface="ＭＳ Ｐゴシック" pitchFamily="-65" charset="-128"/>
                <a:cs typeface="ＭＳ Ｐゴシック" pitchFamily="-65" charset="-128"/>
              </a:rPr>
              <a:t>Lindsey </a:t>
            </a:r>
            <a:r>
              <a:rPr lang="en-US" sz="1200" kern="1200" baseline="0" dirty="0" err="1" smtClean="0">
                <a:solidFill>
                  <a:schemeClr val="tx1"/>
                </a:solidFill>
                <a:latin typeface="Times" pitchFamily="-106" charset="0"/>
                <a:ea typeface="ＭＳ Ｐゴシック" pitchFamily="-65" charset="-128"/>
                <a:cs typeface="ＭＳ Ｐゴシック" pitchFamily="-65" charset="-128"/>
              </a:rPr>
              <a:t>Brodie</a:t>
            </a:r>
            <a:r>
              <a:rPr lang="en-US" sz="1200" kern="1200" baseline="0" dirty="0" smtClean="0">
                <a:solidFill>
                  <a:schemeClr val="tx1"/>
                </a:solidFill>
                <a:latin typeface="Times" pitchFamily="-106" charset="0"/>
                <a:ea typeface="ＭＳ Ｐゴシック" pitchFamily="-65" charset="-128"/>
                <a:cs typeface="ＭＳ Ｐゴシック" pitchFamily="-65" charset="-128"/>
              </a:rPr>
              <a:t> • Mark Woodman</a:t>
            </a:r>
          </a:p>
          <a:p>
            <a:r>
              <a:rPr lang="en-US" sz="1200" i="1" kern="1200" baseline="0" dirty="0" smtClean="0">
                <a:solidFill>
                  <a:schemeClr val="tx1"/>
                </a:solidFill>
                <a:latin typeface="Times" pitchFamily="-106" charset="0"/>
                <a:ea typeface="ＭＳ Ｐゴシック" pitchFamily="-65" charset="-128"/>
                <a:cs typeface="ＭＳ Ｐゴシック" pitchFamily="-65" charset="-128"/>
              </a:rPr>
              <a:t>Middlesex University </a:t>
            </a:r>
            <a:r>
              <a:rPr lang="en-US" sz="1200" i="1" kern="1200" baseline="0" dirty="0" err="1" smtClean="0">
                <a:solidFill>
                  <a:schemeClr val="tx1"/>
                </a:solidFill>
                <a:latin typeface="Times" pitchFamily="-106" charset="0"/>
                <a:ea typeface="ＭＳ Ｐゴシック" pitchFamily="-65" charset="-128"/>
                <a:cs typeface="ＭＳ Ｐゴシック" pitchFamily="-65" charset="-128"/>
              </a:rPr>
              <a:t>e</a:t>
            </a:r>
            <a:r>
              <a:rPr lang="en-US" sz="1200" i="1" kern="1200" baseline="0" dirty="0" smtClean="0">
                <a:solidFill>
                  <a:schemeClr val="tx1"/>
                </a:solidFill>
                <a:latin typeface="Times" pitchFamily="-106" charset="0"/>
                <a:ea typeface="ＭＳ Ｐゴシック" pitchFamily="-65" charset="-128"/>
                <a:cs typeface="ＭＳ Ｐゴシック" pitchFamily="-65" charset="-128"/>
              </a:rPr>
              <a:t>-Centre</a:t>
            </a:r>
          </a:p>
          <a:p>
            <a:r>
              <a:rPr lang="en-US" sz="1200" i="1" kern="1200" baseline="0" dirty="0" smtClean="0">
                <a:solidFill>
                  <a:schemeClr val="tx1"/>
                </a:solidFill>
                <a:latin typeface="Times" pitchFamily="-106" charset="0"/>
                <a:ea typeface="ＭＳ Ｐゴシック" pitchFamily="-65" charset="-128"/>
                <a:cs typeface="ＭＳ Ｐゴシック" pitchFamily="-65" charset="-128"/>
              </a:rPr>
              <a:t>School of Engineering &amp; Information Sciences</a:t>
            </a:r>
          </a:p>
          <a:p>
            <a:r>
              <a:rPr lang="en-US" sz="1200" i="1" kern="1200" baseline="0" dirty="0" smtClean="0">
                <a:solidFill>
                  <a:schemeClr val="tx1"/>
                </a:solidFill>
                <a:latin typeface="Times" pitchFamily="-106" charset="0"/>
                <a:ea typeface="ＭＳ Ｐゴシック" pitchFamily="-65" charset="-128"/>
                <a:cs typeface="ＭＳ Ｐゴシック" pitchFamily="-65" charset="-128"/>
              </a:rPr>
              <a:t>The Burroughs, Hendon,</a:t>
            </a:r>
          </a:p>
          <a:p>
            <a:r>
              <a:rPr lang="en-US" sz="1200" i="1" kern="1200" baseline="0" dirty="0" smtClean="0">
                <a:solidFill>
                  <a:schemeClr val="tx1"/>
                </a:solidFill>
                <a:latin typeface="Times" pitchFamily="-106" charset="0"/>
                <a:ea typeface="ＭＳ Ｐゴシック" pitchFamily="-65" charset="-128"/>
                <a:cs typeface="ＭＳ Ｐゴシック" pitchFamily="-65" charset="-128"/>
              </a:rPr>
              <a:t>London NW4 4BT</a:t>
            </a:r>
          </a:p>
          <a:p>
            <a:r>
              <a:rPr lang="en-US" sz="1200" kern="1200" baseline="0" dirty="0" err="1" smtClean="0">
                <a:solidFill>
                  <a:schemeClr val="tx1"/>
                </a:solidFill>
                <a:latin typeface="Times" pitchFamily="-106" charset="0"/>
                <a:ea typeface="ＭＳ Ｐゴシック" pitchFamily="-65" charset="-128"/>
                <a:cs typeface="ＭＳ Ｐゴシック" pitchFamily="-65" charset="-128"/>
              </a:rPr>
              <a:t>l.brodie@mdx.ac.uk</a:t>
            </a:r>
            <a:r>
              <a:rPr lang="en-US" sz="1200" kern="1200" baseline="0" dirty="0" smtClean="0">
                <a:solidFill>
                  <a:schemeClr val="tx1"/>
                </a:solidFill>
                <a:latin typeface="Times" pitchFamily="-106" charset="0"/>
                <a:ea typeface="ＭＳ Ｐゴシック" pitchFamily="-65" charset="-128"/>
                <a:cs typeface="ＭＳ Ｐゴシック" pitchFamily="-65" charset="-128"/>
              </a:rPr>
              <a:t> &amp; </a:t>
            </a:r>
            <a:r>
              <a:rPr lang="en-US" sz="1200" kern="1200" baseline="0" dirty="0" err="1" smtClean="0">
                <a:solidFill>
                  <a:schemeClr val="tx1"/>
                </a:solidFill>
                <a:latin typeface="Times" pitchFamily="-106" charset="0"/>
                <a:ea typeface="ＭＳ Ｐゴシック" pitchFamily="-65" charset="-128"/>
                <a:cs typeface="ＭＳ Ｐゴシック" pitchFamily="-65" charset="-128"/>
              </a:rPr>
              <a:t>m.woodman@mdx.ac.uk</a:t>
            </a:r>
            <a:endParaRPr lang="en-GB" dirty="0"/>
          </a:p>
        </p:txBody>
      </p:sp>
      <p:sp>
        <p:nvSpPr>
          <p:cNvPr id="4" name="Slide Number Placeholder 3"/>
          <p:cNvSpPr>
            <a:spLocks noGrp="1"/>
          </p:cNvSpPr>
          <p:nvPr>
            <p:ph type="sldNum" sz="quarter" idx="10"/>
          </p:nvPr>
        </p:nvSpPr>
        <p:spPr/>
        <p:txBody>
          <a:bodyPr/>
          <a:lstStyle/>
          <a:p>
            <a:pPr>
              <a:defRPr/>
            </a:pPr>
            <a:fld id="{C87DEFA1-010A-894A-A5A7-118F105214E0}" type="slidenum">
              <a:rPr lang="en-GB" smtClean="0"/>
              <a:pPr>
                <a:defRPr/>
              </a:pPr>
              <a:t>57</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Real Example (disguised here) London Dec 1 20xx by Kai Gilb  </a:t>
            </a:r>
            <a:r>
              <a:rPr lang="en-US" dirty="0" err="1" smtClean="0"/>
              <a:t>gilb.com</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58</a:t>
            </a:fld>
            <a:endParaRPr lang="en-US"/>
          </a:p>
        </p:txBody>
      </p:sp>
    </p:spTree>
    <p:extLst>
      <p:ext uri="{BB962C8B-B14F-4D97-AF65-F5344CB8AC3E}">
        <p14:creationId xmlns:p14="http://schemas.microsoft.com/office/powerpoint/2010/main" val="500510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Times" pitchFamily="-106" charset="0"/>
                <a:ea typeface="ＭＳ Ｐゴシック" pitchFamily="-65" charset="-128"/>
                <a:cs typeface="ＭＳ Ｐゴシック" pitchFamily="-65" charset="-128"/>
              </a:rPr>
              <a:t>Using Metrics to Express Quality</a:t>
            </a:r>
          </a:p>
          <a:p>
            <a:r>
              <a:rPr lang="en-GB" sz="1200" kern="1200" dirty="0" smtClean="0">
                <a:solidFill>
                  <a:schemeClr val="tx1"/>
                </a:solidFill>
                <a:latin typeface="Times" pitchFamily="-106" charset="0"/>
                <a:ea typeface="ＭＳ Ｐゴシック" pitchFamily="-65" charset="-128"/>
                <a:cs typeface="ＭＳ Ｐゴシック" pitchFamily="-65" charset="-128"/>
              </a:rPr>
              <a:t> </a:t>
            </a:r>
          </a:p>
          <a:p>
            <a:r>
              <a:rPr lang="en-GB" sz="1200" kern="1200" dirty="0" smtClean="0">
                <a:solidFill>
                  <a:schemeClr val="tx1"/>
                </a:solidFill>
                <a:latin typeface="Times" pitchFamily="-106" charset="0"/>
                <a:ea typeface="ＭＳ Ｐゴシック" pitchFamily="-65" charset="-128"/>
                <a:cs typeface="ＭＳ Ｐゴシック" pitchFamily="-65" charset="-128"/>
              </a:rPr>
              <a:t>Lindsey </a:t>
            </a:r>
            <a:r>
              <a:rPr lang="en-GB" sz="1200" kern="1200" dirty="0" err="1" smtClean="0">
                <a:solidFill>
                  <a:schemeClr val="tx1"/>
                </a:solidFill>
                <a:latin typeface="Times" pitchFamily="-106" charset="0"/>
                <a:ea typeface="ＭＳ Ｐゴシック" pitchFamily="-65" charset="-128"/>
                <a:cs typeface="ＭＳ Ｐゴシック" pitchFamily="-65" charset="-128"/>
              </a:rPr>
              <a:t>Brodie</a:t>
            </a:r>
            <a:r>
              <a:rPr lang="en-GB" sz="1200" kern="1200" dirty="0" smtClean="0">
                <a:solidFill>
                  <a:schemeClr val="tx1"/>
                </a:solidFill>
                <a:latin typeface="Times" pitchFamily="-106" charset="0"/>
                <a:ea typeface="ＭＳ Ｐゴシック" pitchFamily="-65" charset="-128"/>
                <a:cs typeface="ＭＳ Ｐゴシック" pitchFamily="-65" charset="-128"/>
              </a:rPr>
              <a:t> &amp; Mark Woodman</a:t>
            </a:r>
          </a:p>
          <a:p>
            <a:r>
              <a:rPr lang="en-GB" sz="1200" kern="1200" dirty="0" smtClean="0">
                <a:solidFill>
                  <a:schemeClr val="tx1"/>
                </a:solidFill>
                <a:latin typeface="Times" pitchFamily="-106" charset="0"/>
                <a:ea typeface="ＭＳ Ｐゴシック" pitchFamily="-65" charset="-128"/>
                <a:cs typeface="ＭＳ Ｐゴシック" pitchFamily="-65" charset="-128"/>
              </a:rPr>
              <a:t> </a:t>
            </a:r>
          </a:p>
          <a:p>
            <a:r>
              <a:rPr lang="en-GB" sz="1200" kern="1200" dirty="0" smtClean="0">
                <a:solidFill>
                  <a:schemeClr val="tx1"/>
                </a:solidFill>
                <a:latin typeface="Times" pitchFamily="-106" charset="0"/>
                <a:ea typeface="ＭＳ Ｐゴシック" pitchFamily="-65" charset="-128"/>
                <a:cs typeface="ＭＳ Ｐゴシック" pitchFamily="-65" charset="-128"/>
              </a:rPr>
              <a:t> </a:t>
            </a:r>
          </a:p>
          <a:p>
            <a:r>
              <a:rPr lang="en-GB" sz="1200" kern="1200" dirty="0" smtClean="0">
                <a:solidFill>
                  <a:schemeClr val="tx1"/>
                </a:solidFill>
                <a:latin typeface="Times" pitchFamily="-106" charset="0"/>
                <a:ea typeface="ＭＳ Ｐゴシック" pitchFamily="-65" charset="-128"/>
                <a:cs typeface="ＭＳ Ｐゴシック" pitchFamily="-65" charset="-128"/>
              </a:rPr>
              <a:t>Middlesex University </a:t>
            </a:r>
            <a:r>
              <a:rPr lang="en-GB" sz="1200" kern="1200" dirty="0" err="1" smtClean="0">
                <a:solidFill>
                  <a:schemeClr val="tx1"/>
                </a:solidFill>
                <a:latin typeface="Times" pitchFamily="-106" charset="0"/>
                <a:ea typeface="ＭＳ Ｐゴシック" pitchFamily="-65" charset="-128"/>
                <a:cs typeface="ＭＳ Ｐゴシック" pitchFamily="-65" charset="-128"/>
              </a:rPr>
              <a:t>e</a:t>
            </a:r>
            <a:r>
              <a:rPr lang="en-GB" sz="1200" kern="1200" dirty="0" smtClean="0">
                <a:solidFill>
                  <a:schemeClr val="tx1"/>
                </a:solidFill>
                <a:latin typeface="Times" pitchFamily="-106" charset="0"/>
                <a:ea typeface="ＭＳ Ｐゴシック" pitchFamily="-65" charset="-128"/>
                <a:cs typeface="ＭＳ Ｐゴシック" pitchFamily="-65" charset="-128"/>
              </a:rPr>
              <a:t>-Centre</a:t>
            </a:r>
          </a:p>
          <a:p>
            <a:r>
              <a:rPr lang="en-GB" sz="1200" kern="1200" dirty="0" smtClean="0">
                <a:solidFill>
                  <a:schemeClr val="tx1"/>
                </a:solidFill>
                <a:latin typeface="Times" pitchFamily="-106" charset="0"/>
                <a:ea typeface="ＭＳ Ｐゴシック" pitchFamily="-65" charset="-128"/>
                <a:cs typeface="ＭＳ Ｐゴシック" pitchFamily="-65" charset="-128"/>
              </a:rPr>
              <a:t>School of Engineering &amp; Information Sciences</a:t>
            </a:r>
          </a:p>
          <a:p>
            <a:r>
              <a:rPr lang="en-GB" sz="1200" kern="1200" dirty="0" smtClean="0">
                <a:solidFill>
                  <a:schemeClr val="tx1"/>
                </a:solidFill>
                <a:latin typeface="Times" pitchFamily="-106" charset="0"/>
                <a:ea typeface="ＭＳ Ｐゴシック" pitchFamily="-65" charset="-128"/>
                <a:cs typeface="ＭＳ Ｐゴシック" pitchFamily="-65" charset="-128"/>
              </a:rPr>
              <a:t>The Burroughs, Hendon, </a:t>
            </a:r>
          </a:p>
          <a:p>
            <a:r>
              <a:rPr lang="en-GB" sz="1200" kern="1200" dirty="0" smtClean="0">
                <a:solidFill>
                  <a:schemeClr val="tx1"/>
                </a:solidFill>
                <a:latin typeface="Times" pitchFamily="-106" charset="0"/>
                <a:ea typeface="ＭＳ Ｐゴシック" pitchFamily="-65" charset="-128"/>
                <a:cs typeface="ＭＳ Ｐゴシック" pitchFamily="-65" charset="-128"/>
              </a:rPr>
              <a:t>London NW4 4BT</a:t>
            </a:r>
          </a:p>
          <a:p>
            <a:r>
              <a:rPr lang="en-GB" sz="1200" kern="1200" dirty="0" err="1" smtClean="0">
                <a:solidFill>
                  <a:schemeClr val="tx1"/>
                </a:solidFill>
                <a:latin typeface="Times" pitchFamily="-106" charset="0"/>
                <a:ea typeface="ＭＳ Ｐゴシック" pitchFamily="-65" charset="-128"/>
                <a:cs typeface="ＭＳ Ｐゴシック" pitchFamily="-65" charset="-128"/>
              </a:rPr>
              <a:t>l.brodie@mdx.ac.uk</a:t>
            </a:r>
            <a:r>
              <a:rPr lang="en-GB" sz="1200" kern="1200" dirty="0" smtClean="0">
                <a:solidFill>
                  <a:schemeClr val="tx1"/>
                </a:solidFill>
                <a:latin typeface="Times" pitchFamily="-106" charset="0"/>
                <a:ea typeface="ＭＳ Ｐゴシック" pitchFamily="-65" charset="-128"/>
                <a:cs typeface="ＭＳ Ｐゴシック" pitchFamily="-65" charset="-128"/>
              </a:rPr>
              <a:t> &amp; </a:t>
            </a:r>
            <a:r>
              <a:rPr lang="en-GB" sz="1200" kern="1200" dirty="0" err="1" smtClean="0">
                <a:solidFill>
                  <a:schemeClr val="tx1"/>
                </a:solidFill>
                <a:latin typeface="Times" pitchFamily="-106" charset="0"/>
                <a:ea typeface="ＭＳ Ｐゴシック" pitchFamily="-65" charset="-128"/>
                <a:cs typeface="ＭＳ Ｐゴシック" pitchFamily="-65" charset="-128"/>
              </a:rPr>
              <a:t>m.woodman@mdx.ac.uk</a:t>
            </a:r>
            <a:endParaRPr lang="en-GB" sz="1200" kern="1200" smtClean="0">
              <a:solidFill>
                <a:schemeClr val="tx1"/>
              </a:solidFill>
              <a:latin typeface="Times" pitchFamily="-106" charset="0"/>
              <a:ea typeface="ＭＳ Ｐゴシック" pitchFamily="-65" charset="-128"/>
              <a:cs typeface="ＭＳ Ｐゴシック" pitchFamily="-65" charset="-128"/>
            </a:endParaRPr>
          </a:p>
          <a:p>
            <a:endParaRPr lang="en-US"/>
          </a:p>
        </p:txBody>
      </p:sp>
      <p:sp>
        <p:nvSpPr>
          <p:cNvPr id="4" name="Slide Number Placeholder 3"/>
          <p:cNvSpPr>
            <a:spLocks noGrp="1"/>
          </p:cNvSpPr>
          <p:nvPr>
            <p:ph type="sldNum" sz="quarter" idx="10"/>
          </p:nvPr>
        </p:nvSpPr>
        <p:spPr/>
        <p:txBody>
          <a:bodyPr/>
          <a:lstStyle/>
          <a:p>
            <a:pPr>
              <a:defRPr/>
            </a:pPr>
            <a:fld id="{C87DEFA1-010A-894A-A5A7-118F105214E0}" type="slidenum">
              <a:rPr lang="en-GB" smtClean="0"/>
              <a:pPr>
                <a:defRPr/>
              </a:pPr>
              <a:t>59</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1518C9A-7E31-2E47-88C6-BC0244228810}" type="slidenum">
              <a:rPr lang="en-US" sz="1200"/>
              <a:pPr/>
              <a:t>61</a:t>
            </a:fld>
            <a:endParaRPr lang="en-US" sz="1200"/>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B8C6D42-E950-9545-AEE2-6CF79E24F37C}" type="slidenum">
              <a:rPr lang="en-US" sz="1200"/>
              <a:pPr/>
              <a:t>62</a:t>
            </a:fld>
            <a:endParaRPr lang="en-US"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B0E5C9C-AE30-6C49-A7D4-F3383167B7C5}" type="slidenum">
              <a:rPr lang="en-US" sz="1200"/>
              <a:pPr/>
              <a:t>63</a:t>
            </a:fld>
            <a:endParaRPr lang="en-US" sz="1200"/>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ja-JP" altLang="en-US">
                <a:solidFill>
                  <a:srgbClr val="0010FE"/>
                </a:solidFill>
                <a:latin typeface="ArialMT" charset="0"/>
                <a:ea typeface="ＭＳ Ｐゴシック" charset="0"/>
                <a:cs typeface="ＭＳ Ｐゴシック" charset="0"/>
              </a:rPr>
              <a:t>“</a:t>
            </a:r>
            <a:r>
              <a:rPr lang="en-US">
                <a:solidFill>
                  <a:srgbClr val="0010FE"/>
                </a:solidFill>
                <a:latin typeface="ArialMT" charset="0"/>
                <a:ea typeface="ＭＳ Ｐゴシック" charset="0"/>
                <a:cs typeface="ＭＳ Ｐゴシック" charset="0"/>
              </a:rPr>
              <a:t>This was to give the solution time to mature.</a:t>
            </a:r>
            <a:r>
              <a:rPr lang="ja-JP" altLang="en-US">
                <a:solidFill>
                  <a:srgbClr val="0010FE"/>
                </a:solidFill>
                <a:latin typeface="ArialMT" charset="0"/>
                <a:ea typeface="ＭＳ Ｐゴシック" charset="0"/>
                <a:cs typeface="ＭＳ Ｐゴシック" charset="0"/>
              </a:rPr>
              <a:t>”</a:t>
            </a:r>
            <a:endParaRPr lang="en-US">
              <a:solidFill>
                <a:srgbClr val="0010FE"/>
              </a:solidFill>
              <a:latin typeface="ArialMT" charset="0"/>
              <a:ea typeface="ＭＳ Ｐゴシック" charset="0"/>
              <a:cs typeface="ＭＳ Ｐゴシック" charset="0"/>
            </a:endParaRPr>
          </a:p>
          <a:p>
            <a:pPr eaLnBrk="1" hangingPunct="1"/>
            <a:r>
              <a:rPr lang="en-US">
                <a:solidFill>
                  <a:srgbClr val="0010FE"/>
                </a:solidFill>
                <a:latin typeface="ArialMT" charset="0"/>
                <a:ea typeface="ＭＳ Ｐゴシック" charset="0"/>
                <a:cs typeface="ＭＳ Ｐゴシック" charset="0"/>
              </a:rPr>
              <a:t>Answer to question Sept 9 2006 to Cecilia Vik about why Thursday Version N-2</a:t>
            </a:r>
            <a:endParaRPr lang="en-GB">
              <a:solidFill>
                <a:srgbClr val="0010FE"/>
              </a:solidFill>
              <a:latin typeface="ArialMT"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4000534-445C-2748-BF77-844499C1DE98}" type="slidenum">
              <a:rPr lang="en-US" sz="1200"/>
              <a:pPr/>
              <a:t>64</a:t>
            </a:fld>
            <a:endParaRPr lang="en-US" sz="1200"/>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B8C6D42-E950-9545-AEE2-6CF79E24F37C}" type="slidenum">
              <a:rPr lang="en-US" sz="1200"/>
              <a:pPr/>
              <a:t>66</a:t>
            </a:fld>
            <a:endParaRPr lang="en-US"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blog.redemtech.com</a:t>
            </a:r>
            <a:r>
              <a:rPr lang="en-US" sz="1200" kern="1200" dirty="0" smtClean="0">
                <a:solidFill>
                  <a:schemeClr val="tx1"/>
                </a:solidFill>
                <a:latin typeface="+mn-lt"/>
                <a:ea typeface="+mn-ea"/>
                <a:cs typeface="+mn-cs"/>
              </a:rPr>
              <a:t>  tree source via Google </a:t>
            </a:r>
            <a:r>
              <a:rPr lang="en-US" sz="1200" kern="1200" dirty="0" err="1" smtClean="0">
                <a:solidFill>
                  <a:schemeClr val="tx1"/>
                </a:solidFill>
                <a:latin typeface="+mn-lt"/>
                <a:ea typeface="+mn-ea"/>
                <a:cs typeface="+mn-cs"/>
              </a:rPr>
              <a:t>sept</a:t>
            </a:r>
            <a:r>
              <a:rPr lang="en-US" sz="1200" kern="1200" dirty="0" smtClean="0">
                <a:solidFill>
                  <a:schemeClr val="tx1"/>
                </a:solidFill>
                <a:latin typeface="+mn-lt"/>
                <a:ea typeface="+mn-ea"/>
                <a:cs typeface="+mn-cs"/>
              </a:rPr>
              <a:t> 16 2010</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Notice that I am distinguishing between:</a:t>
            </a:r>
          </a:p>
          <a:p>
            <a:r>
              <a:rPr lang="en-US" sz="1200" kern="1200" baseline="0" dirty="0" smtClean="0">
                <a:solidFill>
                  <a:schemeClr val="tx1"/>
                </a:solidFill>
                <a:latin typeface="+mn-lt"/>
                <a:ea typeface="+mn-ea"/>
                <a:cs typeface="+mn-cs"/>
              </a:rPr>
              <a:t>• A ‘requirement’ (stakeholder-</a:t>
            </a:r>
            <a:r>
              <a:rPr lang="en-US" sz="1200" kern="1200" baseline="0" dirty="0" err="1" smtClean="0">
                <a:solidFill>
                  <a:schemeClr val="tx1"/>
                </a:solidFill>
                <a:latin typeface="+mn-lt"/>
                <a:ea typeface="+mn-ea"/>
                <a:cs typeface="+mn-cs"/>
              </a:rPr>
              <a:t>prioritizedend</a:t>
            </a:r>
            <a:r>
              <a:rPr lang="en-US" sz="1200" kern="1200" baseline="0" dirty="0" smtClean="0">
                <a:solidFill>
                  <a:schemeClr val="tx1"/>
                </a:solidFill>
                <a:latin typeface="+mn-lt"/>
                <a:ea typeface="+mn-ea"/>
                <a:cs typeface="+mn-cs"/>
              </a:rPr>
              <a:t> state)</a:t>
            </a:r>
          </a:p>
          <a:p>
            <a:r>
              <a:rPr lang="en-US" sz="1200" kern="1200" baseline="0" dirty="0" smtClean="0">
                <a:solidFill>
                  <a:schemeClr val="tx1"/>
                </a:solidFill>
                <a:latin typeface="+mn-lt"/>
                <a:ea typeface="+mn-ea"/>
                <a:cs typeface="+mn-cs"/>
              </a:rPr>
              <a:t>• A requirement specification my Concept *508, [1]</a:t>
            </a:r>
          </a:p>
          <a:p>
            <a:r>
              <a:rPr lang="en-US" sz="1200" kern="1200" baseline="0" dirty="0" smtClean="0">
                <a:solidFill>
                  <a:schemeClr val="tx1"/>
                </a:solidFill>
                <a:latin typeface="+mn-lt"/>
                <a:ea typeface="+mn-ea"/>
                <a:cs typeface="+mn-cs"/>
              </a:rPr>
              <a:t>• A an actually implemented requirement</a:t>
            </a:r>
          </a:p>
          <a:p>
            <a:r>
              <a:rPr lang="en-US" sz="1200" kern="1200" baseline="0" dirty="0" smtClean="0">
                <a:solidFill>
                  <a:schemeClr val="tx1"/>
                </a:solidFill>
                <a:latin typeface="+mn-lt"/>
                <a:ea typeface="+mn-ea"/>
                <a:cs typeface="+mn-cs"/>
              </a:rPr>
              <a:t>• A ‘design’ in partial or full service of implementing a</a:t>
            </a:r>
          </a:p>
          <a:p>
            <a:r>
              <a:rPr lang="en-US" sz="1200" kern="1200" baseline="0" dirty="0" smtClean="0">
                <a:solidFill>
                  <a:schemeClr val="tx1"/>
                </a:solidFill>
                <a:latin typeface="+mn-lt"/>
                <a:ea typeface="+mn-ea"/>
                <a:cs typeface="+mn-cs"/>
              </a:rPr>
              <a:t>requirement.</a:t>
            </a:r>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5</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 20xx Practice via DH, Permission to use via B</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67</a:t>
            </a:fld>
            <a:endParaRPr lang="en-US"/>
          </a:p>
        </p:txBody>
      </p:sp>
    </p:spTree>
    <p:extLst>
      <p:ext uri="{BB962C8B-B14F-4D97-AF65-F5344CB8AC3E}">
        <p14:creationId xmlns:p14="http://schemas.microsoft.com/office/powerpoint/2010/main" val="1728481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Fall 20xx Practice via DH, Permission to use via B</a:t>
            </a:r>
          </a:p>
          <a:p>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68</a:t>
            </a:fld>
            <a:endParaRPr lang="en-US"/>
          </a:p>
        </p:txBody>
      </p:sp>
    </p:spTree>
    <p:extLst>
      <p:ext uri="{BB962C8B-B14F-4D97-AF65-F5344CB8AC3E}">
        <p14:creationId xmlns:p14="http://schemas.microsoft.com/office/powerpoint/2010/main" val="4010174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a spreadsheet 20xx by DH</a:t>
            </a:r>
            <a:endParaRPr lang="en-US" dirty="0"/>
          </a:p>
        </p:txBody>
      </p:sp>
      <p:sp>
        <p:nvSpPr>
          <p:cNvPr id="4" name="Slide Number Placeholder 3"/>
          <p:cNvSpPr>
            <a:spLocks noGrp="1"/>
          </p:cNvSpPr>
          <p:nvPr>
            <p:ph type="sldNum" sz="quarter" idx="10"/>
          </p:nvPr>
        </p:nvSpPr>
        <p:spPr/>
        <p:txBody>
          <a:bodyPr/>
          <a:lstStyle/>
          <a:p>
            <a:fld id="{2FF2ED49-A035-5545-A00E-45B01A17253E}" type="slidenum">
              <a:rPr lang="en-US" smtClean="0"/>
              <a:t>69</a:t>
            </a:fld>
            <a:endParaRPr lang="en-US"/>
          </a:p>
        </p:txBody>
      </p:sp>
    </p:spTree>
    <p:extLst>
      <p:ext uri="{BB962C8B-B14F-4D97-AF65-F5344CB8AC3E}">
        <p14:creationId xmlns:p14="http://schemas.microsoft.com/office/powerpoint/2010/main" val="672200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Which</a:t>
            </a:r>
            <a:r>
              <a:rPr lang="en-GB" baseline="0" dirty="0" smtClean="0"/>
              <a:t> case</a:t>
            </a:r>
          </a:p>
          <a:p>
            <a:r>
              <a:rPr lang="en-GB" baseline="0" dirty="0" smtClean="0"/>
              <a:t>And add ref to and a slide on user stories analysis</a:t>
            </a:r>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73</a:t>
            </a:fld>
            <a:endParaRPr lang="en-GB"/>
          </a:p>
        </p:txBody>
      </p:sp>
    </p:spTree>
    <p:extLst>
      <p:ext uri="{BB962C8B-B14F-4D97-AF65-F5344CB8AC3E}">
        <p14:creationId xmlns:p14="http://schemas.microsoft.com/office/powerpoint/2010/main" val="85335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Source: Competitive Engineering,</a:t>
            </a:r>
            <a:r>
              <a:rPr lang="en-GB" baseline="0" dirty="0" smtClean="0"/>
              <a:t> book, Glossary ‘Requirement’</a:t>
            </a:r>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kern="1200" dirty="0" smtClean="0">
                <a:solidFill>
                  <a:schemeClr val="tx1"/>
                </a:solidFill>
                <a:latin typeface="+mn-lt"/>
                <a:ea typeface="+mn-ea"/>
                <a:cs typeface="+mn-cs"/>
              </a:rPr>
              <a:t>2.1. They are narrowly focussed on a user or customer need, and </a:t>
            </a:r>
            <a:r>
              <a:rPr lang="en-GB" sz="1200" u="sng" kern="1200" dirty="0" smtClean="0">
                <a:solidFill>
                  <a:schemeClr val="tx1"/>
                </a:solidFill>
                <a:latin typeface="+mn-lt"/>
                <a:ea typeface="+mn-ea"/>
                <a:cs typeface="+mn-cs"/>
              </a:rPr>
              <a:t>not</a:t>
            </a:r>
            <a:r>
              <a:rPr lang="en-GB" sz="1200" kern="1200" dirty="0" smtClean="0">
                <a:solidFill>
                  <a:schemeClr val="tx1"/>
                </a:solidFill>
                <a:latin typeface="+mn-lt"/>
                <a:ea typeface="+mn-ea"/>
                <a:cs typeface="+mn-cs"/>
              </a:rPr>
              <a:t> the much broader area of </a:t>
            </a:r>
            <a:r>
              <a:rPr lang="en-GB" sz="1200" i="1" u="sng" kern="1200" dirty="0" smtClean="0">
                <a:solidFill>
                  <a:schemeClr val="tx1"/>
                </a:solidFill>
                <a:latin typeface="+mn-lt"/>
                <a:ea typeface="+mn-ea"/>
                <a:cs typeface="+mn-cs"/>
              </a:rPr>
              <a:t>stakeholder</a:t>
            </a:r>
            <a:r>
              <a:rPr lang="en-GB" sz="1200" kern="1200" dirty="0" smtClean="0">
                <a:solidFill>
                  <a:schemeClr val="tx1"/>
                </a:solidFill>
                <a:latin typeface="+mn-lt"/>
                <a:ea typeface="+mn-ea"/>
                <a:cs typeface="+mn-cs"/>
              </a:rPr>
              <a:t> values.</a:t>
            </a:r>
          </a:p>
          <a:p>
            <a:r>
              <a:rPr lang="en-GB" sz="1200" kern="1200" dirty="0" smtClean="0">
                <a:solidFill>
                  <a:schemeClr val="tx1"/>
                </a:solidFill>
                <a:latin typeface="+mn-lt"/>
                <a:ea typeface="+mn-ea"/>
                <a:cs typeface="+mn-cs"/>
              </a:rPr>
              <a:t>2.2 They are formulated in terms of designs to satisfy the stakeholder values, but the stakeholder value itself is absent or vague.</a:t>
            </a:r>
          </a:p>
          <a:p>
            <a:r>
              <a:rPr lang="en-GB" sz="1200" i="1" kern="1200" dirty="0" smtClean="0">
                <a:solidFill>
                  <a:schemeClr val="tx1"/>
                </a:solidFill>
                <a:latin typeface="+mn-lt"/>
                <a:ea typeface="+mn-ea"/>
                <a:cs typeface="+mn-cs"/>
              </a:rPr>
              <a:t>Example: Password, instead of a Security Level requirement</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2.3 Clearly scalar (variable level) requirements are formulated as nice words, with no attempt to clarify them numerically.</a:t>
            </a:r>
          </a:p>
          <a:p>
            <a:r>
              <a:rPr lang="en-GB" sz="1200" kern="1200" dirty="0" smtClean="0">
                <a:solidFill>
                  <a:schemeClr val="tx1"/>
                </a:solidFill>
                <a:latin typeface="+mn-lt"/>
                <a:ea typeface="+mn-ea"/>
                <a:cs typeface="+mn-cs"/>
              </a:rPr>
              <a:t> Example “High Usability”</a:t>
            </a:r>
          </a:p>
          <a:p>
            <a:r>
              <a:rPr lang="en-GB" sz="1200" kern="1200" dirty="0" smtClean="0">
                <a:solidFill>
                  <a:schemeClr val="tx1"/>
                </a:solidFill>
                <a:latin typeface="+mn-lt"/>
                <a:ea typeface="+mn-ea"/>
                <a:cs typeface="+mn-cs"/>
              </a:rPr>
              <a:t>2.4 Far too much attention to  what the system must do (Function) and far too little attention to how well it should do it (qualities) – in spite of the fact that quality improvements tend to be the major drivers for new projects.</a:t>
            </a:r>
          </a:p>
          <a:p>
            <a:r>
              <a:rPr lang="en-GB" sz="1200" kern="1200" dirty="0" smtClean="0">
                <a:solidFill>
                  <a:schemeClr val="tx1"/>
                </a:solidFill>
                <a:latin typeface="+mn-lt"/>
                <a:ea typeface="+mn-ea"/>
                <a:cs typeface="+mn-cs"/>
              </a:rPr>
              <a:t>2.5 Far too much attention to </a:t>
            </a:r>
            <a:r>
              <a:rPr lang="en-GB" sz="1200" u="sng" kern="1200" dirty="0" smtClean="0">
                <a:solidFill>
                  <a:schemeClr val="tx1"/>
                </a:solidFill>
                <a:latin typeface="+mn-lt"/>
                <a:ea typeface="+mn-ea"/>
                <a:cs typeface="+mn-cs"/>
              </a:rPr>
              <a:t>testable attributes</a:t>
            </a:r>
            <a:r>
              <a:rPr lang="en-GB" sz="1200" kern="1200" dirty="0" smtClean="0">
                <a:solidFill>
                  <a:schemeClr val="tx1"/>
                </a:solidFill>
                <a:latin typeface="+mn-lt"/>
                <a:ea typeface="+mn-ea"/>
                <a:cs typeface="+mn-cs"/>
              </a:rPr>
              <a:t> of a system, and too little attention to the </a:t>
            </a:r>
            <a:r>
              <a:rPr lang="en-GB" sz="1200" b="1" kern="1200" dirty="0" smtClean="0">
                <a:solidFill>
                  <a:schemeClr val="tx1"/>
                </a:solidFill>
                <a:latin typeface="+mn-lt"/>
                <a:ea typeface="+mn-ea"/>
                <a:cs typeface="+mn-cs"/>
              </a:rPr>
              <a:t>constraint</a:t>
            </a:r>
            <a:r>
              <a:rPr lang="en-GB" sz="1200" kern="1200" dirty="0" smtClean="0">
                <a:solidFill>
                  <a:schemeClr val="tx1"/>
                </a:solidFill>
                <a:latin typeface="+mn-lt"/>
                <a:ea typeface="+mn-ea"/>
                <a:cs typeface="+mn-cs"/>
              </a:rPr>
              <a:t> type of requirement.</a:t>
            </a:r>
          </a:p>
          <a:p>
            <a:r>
              <a:rPr lang="en-GB" sz="1200" kern="1200" dirty="0" smtClean="0">
                <a:solidFill>
                  <a:schemeClr val="tx1"/>
                </a:solidFill>
                <a:latin typeface="+mn-lt"/>
                <a:ea typeface="+mn-ea"/>
                <a:cs typeface="+mn-cs"/>
              </a:rPr>
              <a:t>Example: </a:t>
            </a:r>
            <a:r>
              <a:rPr lang="en-GB" sz="1200" i="1" kern="1200" dirty="0" smtClean="0">
                <a:solidFill>
                  <a:schemeClr val="tx1"/>
                </a:solidFill>
                <a:latin typeface="+mn-lt"/>
                <a:ea typeface="+mn-ea"/>
                <a:cs typeface="+mn-cs"/>
              </a:rPr>
              <a:t>Constraint:” Must not violate European Union Laws or politics.”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2.6 Far too much emphasis on the </a:t>
            </a:r>
            <a:r>
              <a:rPr lang="en-GB" sz="1200" i="1" u="sng" kern="1200" dirty="0" smtClean="0">
                <a:solidFill>
                  <a:schemeClr val="tx1"/>
                </a:solidFill>
                <a:latin typeface="+mn-lt"/>
                <a:ea typeface="+mn-ea"/>
                <a:cs typeface="+mn-cs"/>
              </a:rPr>
              <a:t>requirement itself</a:t>
            </a:r>
            <a:r>
              <a:rPr lang="en-GB" sz="1200" i="1" kern="1200" dirty="0" smtClean="0">
                <a:solidFill>
                  <a:schemeClr val="tx1"/>
                </a:solidFill>
                <a:latin typeface="+mn-lt"/>
                <a:ea typeface="+mn-ea"/>
                <a:cs typeface="+mn-cs"/>
              </a:rPr>
              <a:t>; and far too little concurrent information about its </a:t>
            </a:r>
            <a:r>
              <a:rPr lang="en-GB" sz="1200" b="1" i="1" kern="1200" dirty="0" smtClean="0">
                <a:solidFill>
                  <a:schemeClr val="tx1"/>
                </a:solidFill>
                <a:latin typeface="+mn-lt"/>
                <a:ea typeface="+mn-ea"/>
                <a:cs typeface="+mn-cs"/>
              </a:rPr>
              <a:t>‘background’</a:t>
            </a:r>
            <a:r>
              <a:rPr lang="en-GB" sz="1200" i="1" kern="1200" dirty="0" smtClean="0">
                <a:solidFill>
                  <a:schemeClr val="tx1"/>
                </a:solidFill>
                <a:latin typeface="+mn-lt"/>
                <a:ea typeface="+mn-ea"/>
                <a:cs typeface="+mn-cs"/>
              </a:rPr>
              <a:t> (*507). Who wants it and why?</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Example of </a:t>
            </a:r>
            <a:r>
              <a:rPr lang="en-GB" sz="1200" i="1" u="sng" kern="1200" dirty="0" smtClean="0">
                <a:solidFill>
                  <a:schemeClr val="tx1"/>
                </a:solidFill>
                <a:latin typeface="+mn-lt"/>
                <a:ea typeface="+mn-ea"/>
                <a:cs typeface="+mn-cs"/>
              </a:rPr>
              <a:t>Background</a:t>
            </a:r>
            <a:r>
              <a:rPr lang="en-GB" sz="1200" i="1" kern="120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Availability: Scale: % Planned Uptime.</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Past [Previous Product] 99.90% &lt;- 2010 Study</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Trend [Major Competitors, 2015] 99.99+% &lt;- </a:t>
            </a:r>
            <a:r>
              <a:rPr lang="en-GB" sz="1200" i="1" u="sng" kern="1200" dirty="0" err="1" smtClean="0">
                <a:solidFill>
                  <a:schemeClr val="tx1"/>
                </a:solidFill>
                <a:latin typeface="+mn-lt"/>
                <a:ea typeface="+mn-ea"/>
                <a:cs typeface="+mn-cs"/>
              </a:rPr>
              <a:t>Mkt</a:t>
            </a:r>
            <a:r>
              <a:rPr lang="en-GB" sz="1200" i="1" u="sng" kern="1200" dirty="0" smtClean="0">
                <a:solidFill>
                  <a:schemeClr val="tx1"/>
                </a:solidFill>
                <a:latin typeface="+mn-lt"/>
                <a:ea typeface="+mn-ea"/>
                <a:cs typeface="+mn-cs"/>
              </a:rPr>
              <a:t> Est.</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2.7 Far too much focus on the individual requirement alone, and far too little on the </a:t>
            </a:r>
            <a:r>
              <a:rPr lang="en-GB" sz="1200" b="1" i="1" kern="1200" dirty="0" smtClean="0">
                <a:solidFill>
                  <a:schemeClr val="tx1"/>
                </a:solidFill>
                <a:latin typeface="+mn-lt"/>
                <a:ea typeface="+mn-ea"/>
                <a:cs typeface="+mn-cs"/>
              </a:rPr>
              <a:t>valid set</a:t>
            </a:r>
            <a:r>
              <a:rPr lang="en-GB" sz="1200" i="1" kern="1200" dirty="0" smtClean="0">
                <a:solidFill>
                  <a:schemeClr val="tx1"/>
                </a:solidFill>
                <a:latin typeface="+mn-lt"/>
                <a:ea typeface="+mn-ea"/>
                <a:cs typeface="+mn-cs"/>
              </a:rPr>
              <a:t> of requirements, needing simultaneous satisfaction</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2.8 Far too little formal and agreed definition of critical or key concepts.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BAD: Availability: 99.90%</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BETTER:  </a:t>
            </a:r>
            <a:r>
              <a:rPr lang="en-GB" sz="1200" i="1" u="sng" kern="1200" dirty="0" smtClean="0">
                <a:solidFill>
                  <a:schemeClr val="tx1"/>
                </a:solidFill>
                <a:latin typeface="+mn-lt"/>
                <a:ea typeface="+mn-ea"/>
                <a:cs typeface="+mn-cs"/>
              </a:rPr>
              <a:t>Availability</a:t>
            </a:r>
            <a:r>
              <a:rPr lang="en-GB" sz="1200" i="1" kern="120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Scale: % Average Planned Uptime Daily for defined [Users] and defined [Tasks]</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Planned</a:t>
            </a:r>
            <a:r>
              <a:rPr lang="en-GB" sz="1200" i="1" kern="1200" dirty="0" smtClean="0">
                <a:solidFill>
                  <a:schemeClr val="tx1"/>
                </a:solidFill>
                <a:latin typeface="+mn-lt"/>
                <a:ea typeface="+mn-ea"/>
                <a:cs typeface="+mn-cs"/>
              </a:rPr>
              <a:t>: by Operations.</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Uptime</a:t>
            </a:r>
            <a:r>
              <a:rPr lang="en-GB" sz="1200" i="1" kern="1200" dirty="0" smtClean="0">
                <a:solidFill>
                  <a:schemeClr val="tx1"/>
                </a:solidFill>
                <a:latin typeface="+mn-lt"/>
                <a:ea typeface="+mn-ea"/>
                <a:cs typeface="+mn-cs"/>
              </a:rPr>
              <a:t>: capacity to allow specific Users to Perform specified Tasks at Defined Performance levels.</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Daily</a:t>
            </a:r>
            <a:r>
              <a:rPr lang="en-GB" sz="1200" i="1" kern="1200" dirty="0" smtClean="0">
                <a:solidFill>
                  <a:schemeClr val="tx1"/>
                </a:solidFill>
                <a:latin typeface="+mn-lt"/>
                <a:ea typeface="+mn-ea"/>
                <a:cs typeface="+mn-cs"/>
              </a:rPr>
              <a:t>: during opening hours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Goal [Users = Cashiers, Task = Checkout] 99.90%</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2.9 There is far too little </a:t>
            </a:r>
            <a:r>
              <a:rPr lang="en-GB" sz="1200" b="1" i="1" kern="1200" dirty="0" smtClean="0">
                <a:solidFill>
                  <a:schemeClr val="tx1"/>
                </a:solidFill>
                <a:latin typeface="+mn-lt"/>
                <a:ea typeface="+mn-ea"/>
                <a:cs typeface="+mn-cs"/>
              </a:rPr>
              <a:t>quality control of requirements</a:t>
            </a:r>
            <a:r>
              <a:rPr lang="en-GB" sz="1200" i="1" kern="1200" dirty="0" smtClean="0">
                <a:solidFill>
                  <a:schemeClr val="tx1"/>
                </a:solidFill>
                <a:latin typeface="+mn-lt"/>
                <a:ea typeface="+mn-ea"/>
                <a:cs typeface="+mn-cs"/>
              </a:rPr>
              <a:t>, against </a:t>
            </a:r>
            <a:r>
              <a:rPr lang="en-GB" sz="1200" i="1" u="sng" kern="1200" dirty="0" smtClean="0">
                <a:solidFill>
                  <a:schemeClr val="tx1"/>
                </a:solidFill>
                <a:latin typeface="+mn-lt"/>
                <a:ea typeface="+mn-ea"/>
                <a:cs typeface="+mn-cs"/>
              </a:rPr>
              <a:t>decent standards</a:t>
            </a:r>
            <a:r>
              <a:rPr lang="en-GB" sz="1200" i="1" kern="1200" dirty="0" smtClean="0">
                <a:solidFill>
                  <a:schemeClr val="tx1"/>
                </a:solidFill>
                <a:latin typeface="+mn-lt"/>
                <a:ea typeface="+mn-ea"/>
                <a:cs typeface="+mn-cs"/>
              </a:rPr>
              <a:t> [See 3, ‘Rules’ for good examples of decent standards] for requirements, before the requirements are exited to next processes.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For example it is typical that we can identify 80 to 200+ words per 300  words of requirement text as ambiguous or unclear to intended readers! [4]</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2.10 There is far too little systematic work and specification about the related </a:t>
            </a:r>
            <a:r>
              <a:rPr lang="en-GB" sz="1200" b="1" i="1" kern="1200" dirty="0" smtClean="0">
                <a:solidFill>
                  <a:schemeClr val="tx1"/>
                </a:solidFill>
                <a:latin typeface="+mn-lt"/>
                <a:ea typeface="+mn-ea"/>
                <a:cs typeface="+mn-cs"/>
              </a:rPr>
              <a:t>levels of requirements</a:t>
            </a:r>
            <a:r>
              <a:rPr lang="en-GB" sz="1200" i="1" kern="1200" dirty="0" smtClean="0">
                <a:solidFill>
                  <a:schemeClr val="tx1"/>
                </a:solidFill>
                <a:latin typeface="+mn-lt"/>
                <a:ea typeface="+mn-ea"/>
                <a:cs typeface="+mn-cs"/>
              </a:rPr>
              <a:t>. If you look at some methods and processes, all requirements are ‘at the same level’ (keyword = Burn Rate, Agile Methods). </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At the </a:t>
            </a:r>
            <a:r>
              <a:rPr lang="en-GB" sz="1200" b="1" i="1" u="sng" kern="1200" dirty="0" smtClean="0">
                <a:solidFill>
                  <a:schemeClr val="tx1"/>
                </a:solidFill>
                <a:latin typeface="+mn-lt"/>
                <a:ea typeface="+mn-ea"/>
                <a:cs typeface="+mn-cs"/>
              </a:rPr>
              <a:t>very least</a:t>
            </a:r>
            <a:r>
              <a:rPr lang="en-GB" sz="1200" i="1" kern="1200" dirty="0" smtClean="0">
                <a:solidFill>
                  <a:schemeClr val="tx1"/>
                </a:solidFill>
                <a:latin typeface="+mn-lt"/>
                <a:ea typeface="+mn-ea"/>
                <a:cs typeface="+mn-cs"/>
              </a:rPr>
              <a:t> we need to distinguish between</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Corporate Requirements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Top Level Critical Few Project or Product Requirements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Other Stakeholder Requirements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System Requirements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Software Requirements</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We need to clearly document the level and the relationships between these: for example</a:t>
            </a:r>
            <a:endParaRPr lang="en-GB" sz="1200" kern="1200" dirty="0" smtClean="0">
              <a:solidFill>
                <a:schemeClr val="tx1"/>
              </a:solidFill>
              <a:latin typeface="+mn-lt"/>
              <a:ea typeface="+mn-ea"/>
              <a:cs typeface="+mn-cs"/>
            </a:endParaRPr>
          </a:p>
          <a:p>
            <a:r>
              <a:rPr lang="en-GB" sz="1200" b="1" i="1" u="sng" kern="1200" dirty="0" smtClean="0">
                <a:solidFill>
                  <a:schemeClr val="tx1"/>
                </a:solidFill>
                <a:latin typeface="+mn-lt"/>
                <a:ea typeface="+mn-ea"/>
                <a:cs typeface="+mn-cs"/>
              </a:rPr>
              <a:t>Availability</a:t>
            </a:r>
            <a:r>
              <a:rPr lang="en-GB" sz="1200" i="1" kern="120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Type</a:t>
            </a:r>
            <a:r>
              <a:rPr lang="en-GB" sz="1200" i="1" kern="1200" dirty="0" smtClean="0">
                <a:solidFill>
                  <a:schemeClr val="tx1"/>
                </a:solidFill>
                <a:latin typeface="+mn-lt"/>
                <a:ea typeface="+mn-ea"/>
                <a:cs typeface="+mn-cs"/>
              </a:rPr>
              <a:t>: Product Line System Level Requirement.</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Stakeholders</a:t>
            </a:r>
            <a:r>
              <a:rPr lang="en-GB" sz="1200" i="1" kern="1200" dirty="0" smtClean="0">
                <a:solidFill>
                  <a:schemeClr val="tx1"/>
                </a:solidFill>
                <a:latin typeface="+mn-lt"/>
                <a:ea typeface="+mn-ea"/>
                <a:cs typeface="+mn-cs"/>
              </a:rPr>
              <a:t>: {Systems Engineering, Marketing, Architecture}.</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Constrained By</a:t>
            </a:r>
            <a:r>
              <a:rPr lang="en-GB" sz="1200" i="1" kern="1200" dirty="0" smtClean="0">
                <a:solidFill>
                  <a:schemeClr val="tx1"/>
                </a:solidFill>
                <a:latin typeface="+mn-lt"/>
                <a:ea typeface="+mn-ea"/>
                <a:cs typeface="+mn-cs"/>
              </a:rPr>
              <a:t>: Product Quality Policy, EU Safety Standards</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Impacts</a:t>
            </a:r>
            <a:r>
              <a:rPr lang="en-GB" sz="1200" i="1" kern="1200" dirty="0" smtClean="0">
                <a:solidFill>
                  <a:schemeClr val="tx1"/>
                </a:solidFill>
                <a:latin typeface="+mn-lt"/>
                <a:ea typeface="+mn-ea"/>
                <a:cs typeface="+mn-cs"/>
              </a:rPr>
              <a:t>: Product Sales, Corporate Image, Competitiveness</a:t>
            </a:r>
            <a:endParaRPr lang="en-GB" sz="1200" kern="1200" dirty="0" smtClean="0">
              <a:solidFill>
                <a:schemeClr val="tx1"/>
              </a:solidFill>
              <a:latin typeface="+mn-lt"/>
              <a:ea typeface="+mn-ea"/>
              <a:cs typeface="+mn-cs"/>
            </a:endParaRPr>
          </a:p>
          <a:p>
            <a:r>
              <a:rPr lang="en-GB" sz="1200" i="1" u="sng" kern="1200" dirty="0" smtClean="0">
                <a:solidFill>
                  <a:schemeClr val="tx1"/>
                </a:solidFill>
                <a:latin typeface="+mn-lt"/>
                <a:ea typeface="+mn-ea"/>
                <a:cs typeface="+mn-cs"/>
              </a:rPr>
              <a:t>Impacted By</a:t>
            </a:r>
            <a:r>
              <a:rPr lang="en-GB" sz="1200" i="1" kern="1200" dirty="0" smtClean="0">
                <a:solidFill>
                  <a:schemeClr val="tx1"/>
                </a:solidFill>
                <a:latin typeface="+mn-lt"/>
                <a:ea typeface="+mn-ea"/>
                <a:cs typeface="+mn-cs"/>
              </a:rPr>
              <a:t>: {Software Availability, Data Availability, Network Availability, Server Availability, Handset Availability}.</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By the way, this and earlier examples make use of a </a:t>
            </a:r>
            <a:r>
              <a:rPr lang="en-GB" sz="1200" b="1" i="1" u="sng" kern="1200" dirty="0" smtClean="0">
                <a:solidFill>
                  <a:schemeClr val="tx1"/>
                </a:solidFill>
                <a:latin typeface="+mn-lt"/>
                <a:ea typeface="+mn-ea"/>
                <a:cs typeface="+mn-cs"/>
              </a:rPr>
              <a:t>requirements planning language</a:t>
            </a:r>
            <a:r>
              <a:rPr lang="en-GB" sz="1200" i="1" kern="1200" dirty="0" smtClean="0">
                <a:solidFill>
                  <a:schemeClr val="tx1"/>
                </a:solidFill>
                <a:latin typeface="+mn-lt"/>
                <a:ea typeface="+mn-ea"/>
                <a:cs typeface="+mn-cs"/>
              </a:rPr>
              <a:t>, I call ‘</a:t>
            </a:r>
            <a:r>
              <a:rPr lang="en-GB" sz="1200" i="1" kern="1200" dirty="0" err="1" smtClean="0">
                <a:solidFill>
                  <a:schemeClr val="tx1"/>
                </a:solidFill>
                <a:latin typeface="+mn-lt"/>
                <a:ea typeface="+mn-ea"/>
                <a:cs typeface="+mn-cs"/>
              </a:rPr>
              <a:t>Planguage</a:t>
            </a:r>
            <a:r>
              <a:rPr lang="en-GB" sz="1200" i="1" kern="1200" dirty="0" smtClean="0">
                <a:solidFill>
                  <a:schemeClr val="tx1"/>
                </a:solidFill>
                <a:latin typeface="+mn-lt"/>
                <a:ea typeface="+mn-ea"/>
                <a:cs typeface="+mn-cs"/>
              </a:rPr>
              <a:t>’ [3, 5]. One </a:t>
            </a:r>
            <a:r>
              <a:rPr lang="en-GB" sz="1200" i="1" kern="1200" dirty="0" err="1" smtClean="0">
                <a:solidFill>
                  <a:schemeClr val="tx1"/>
                </a:solidFill>
                <a:latin typeface="+mn-lt"/>
                <a:ea typeface="+mn-ea"/>
                <a:cs typeface="+mn-cs"/>
              </a:rPr>
              <a:t>Planguage</a:t>
            </a:r>
            <a:r>
              <a:rPr lang="en-GB" sz="1200" i="1" kern="1200" smtClean="0">
                <a:solidFill>
                  <a:schemeClr val="tx1"/>
                </a:solidFill>
                <a:latin typeface="+mn-lt"/>
                <a:ea typeface="+mn-ea"/>
                <a:cs typeface="+mn-cs"/>
              </a:rPr>
              <a:t> convention is that all ‘Capitalized Terms’ are properly defined, somewhere.</a:t>
            </a:r>
            <a:r>
              <a:rPr lang="en-GB" smtClean="0"/>
              <a:t> </a:t>
            </a:r>
            <a:endParaRPr lang="en-GB"/>
          </a:p>
        </p:txBody>
      </p:sp>
      <p:sp>
        <p:nvSpPr>
          <p:cNvPr id="4" name="Slide Number Placeholder 3"/>
          <p:cNvSpPr>
            <a:spLocks noGrp="1"/>
          </p:cNvSpPr>
          <p:nvPr>
            <p:ph type="sldNum" sz="quarter" idx="10"/>
          </p:nvPr>
        </p:nvSpPr>
        <p:spPr/>
        <p:txBody>
          <a:bodyPr/>
          <a:lstStyle/>
          <a:p>
            <a:fld id="{2B59E7F8-4021-C943-960A-843821E78EC2}" type="slidenum">
              <a:rPr lang="en-GB" smtClean="0"/>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Note that:</a:t>
            </a:r>
          </a:p>
          <a:p>
            <a:r>
              <a:rPr lang="en-GB" sz="1200" kern="1200" dirty="0" smtClean="0">
                <a:solidFill>
                  <a:schemeClr val="tx1"/>
                </a:solidFill>
                <a:latin typeface="+mn-lt"/>
                <a:ea typeface="+mn-ea"/>
                <a:cs typeface="+mn-cs"/>
              </a:rPr>
              <a:t>All requirements are </a:t>
            </a:r>
            <a:r>
              <a:rPr lang="en-GB" sz="1200" b="1" kern="1200" dirty="0" smtClean="0">
                <a:solidFill>
                  <a:schemeClr val="tx1"/>
                </a:solidFill>
                <a:latin typeface="+mn-lt"/>
                <a:ea typeface="+mn-ea"/>
                <a:cs typeface="+mn-cs"/>
              </a:rPr>
              <a:t>qualities</a:t>
            </a:r>
            <a:r>
              <a:rPr lang="en-GB" sz="1200" kern="1200" dirty="0" smtClean="0">
                <a:solidFill>
                  <a:schemeClr val="tx1"/>
                </a:solidFill>
                <a:latin typeface="+mn-lt"/>
                <a:ea typeface="+mn-ea"/>
                <a:cs typeface="+mn-cs"/>
              </a:rPr>
              <a:t>, but they were not specified quantitatively, so that they would be crystal clear, and could be tracked.</a:t>
            </a:r>
          </a:p>
          <a:p>
            <a:r>
              <a:rPr lang="en-GB" sz="1200" kern="1200" dirty="0" smtClean="0">
                <a:solidFill>
                  <a:schemeClr val="tx1"/>
                </a:solidFill>
                <a:latin typeface="+mn-lt"/>
                <a:ea typeface="+mn-ea"/>
                <a:cs typeface="+mn-cs"/>
              </a:rPr>
              <a:t>Management themselves (CEO, CTO, CIO level) did not take the trouble to clarify these critical objectives. The CEO actively rejected the idea of clarification, the CIO told me!</a:t>
            </a:r>
          </a:p>
          <a:p>
            <a:r>
              <a:rPr lang="en-GB" sz="1200" kern="1200" dirty="0" smtClean="0">
                <a:solidFill>
                  <a:schemeClr val="tx1"/>
                </a:solidFill>
                <a:latin typeface="+mn-lt"/>
                <a:ea typeface="+mn-ea"/>
                <a:cs typeface="+mn-cs"/>
              </a:rPr>
              <a:t>None of the technical ‘experts’ reacted to the situation. They happily spent $100 million on all the many suggested architecture solutions (see Design Hypothesis in the example below for some designs) that were mixed in with the objectives.</a:t>
            </a: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u="sng" kern="1200" smtClean="0">
                <a:solidFill>
                  <a:schemeClr val="tx1"/>
                </a:solidFill>
                <a:latin typeface="+mn-lt"/>
                <a:ea typeface="+mn-ea"/>
                <a:cs typeface="+mn-cs"/>
              </a:rPr>
              <a:t>7. Rock Solid </a:t>
            </a:r>
            <a:r>
              <a:rPr lang="en-GB" sz="1200" b="1" u="sng" kern="1200" smtClean="0">
                <a:solidFill>
                  <a:schemeClr val="tx1"/>
                </a:solidFill>
                <a:latin typeface="+mn-lt"/>
                <a:ea typeface="+mn-ea"/>
                <a:cs typeface="+mn-cs"/>
              </a:rPr>
              <a:t>Robustness</a:t>
            </a:r>
            <a:r>
              <a:rPr lang="en-GB" sz="1200" kern="1200" smtClean="0">
                <a:solidFill>
                  <a:schemeClr val="tx1"/>
                </a:solidFill>
                <a:latin typeface="+mn-lt"/>
                <a:ea typeface="+mn-ea"/>
                <a:cs typeface="+mn-cs"/>
              </a:rPr>
              <a:t>:</a:t>
            </a:r>
          </a:p>
          <a:p>
            <a:r>
              <a:rPr lang="en-GB" sz="1200" kern="1200" smtClean="0">
                <a:solidFill>
                  <a:schemeClr val="tx1"/>
                </a:solidFill>
                <a:latin typeface="+mn-lt"/>
                <a:ea typeface="+mn-ea"/>
                <a:cs typeface="+mn-cs"/>
              </a:rPr>
              <a:t>Type: </a:t>
            </a:r>
            <a:r>
              <a:rPr lang="en-GB" sz="1200" i="1" kern="1200" smtClean="0">
                <a:solidFill>
                  <a:schemeClr val="tx1"/>
                </a:solidFill>
                <a:latin typeface="+mn-lt"/>
                <a:ea typeface="+mn-ea"/>
                <a:cs typeface="+mn-cs"/>
              </a:rPr>
              <a:t>Complex</a:t>
            </a:r>
            <a:r>
              <a:rPr lang="en-GB" sz="1200" kern="1200" smtClean="0">
                <a:solidFill>
                  <a:schemeClr val="tx1"/>
                </a:solidFill>
                <a:latin typeface="+mn-lt"/>
                <a:ea typeface="+mn-ea"/>
                <a:cs typeface="+mn-cs"/>
              </a:rPr>
              <a:t> Product Quality Requirement.</a:t>
            </a:r>
          </a:p>
          <a:p>
            <a:r>
              <a:rPr lang="en-GB" sz="1200" kern="1200" smtClean="0">
                <a:solidFill>
                  <a:schemeClr val="tx1"/>
                </a:solidFill>
                <a:latin typeface="+mn-lt"/>
                <a:ea typeface="+mn-ea"/>
                <a:cs typeface="+mn-cs"/>
              </a:rPr>
              <a:t>Includes: {Software Downtime, Restore Speed, </a:t>
            </a:r>
            <a:r>
              <a:rPr lang="en-GB" sz="1200" b="1" kern="1200" smtClean="0">
                <a:solidFill>
                  <a:schemeClr val="tx1"/>
                </a:solidFill>
                <a:latin typeface="+mn-lt"/>
                <a:ea typeface="+mn-ea"/>
                <a:cs typeface="+mn-cs"/>
              </a:rPr>
              <a:t>Testability</a:t>
            </a:r>
            <a:r>
              <a:rPr lang="en-GB" sz="1200" kern="1200" smtClean="0">
                <a:solidFill>
                  <a:schemeClr val="tx1"/>
                </a:solidFill>
                <a:latin typeface="+mn-lt"/>
                <a:ea typeface="+mn-ea"/>
                <a:cs typeface="+mn-cs"/>
              </a:rPr>
              <a:t>, Fault Prevention Capability, Fault Isolation Capability, Fault Analysis Capability, Hardware Debugging Capability}.</a:t>
            </a:r>
            <a:endParaRPr lang="en-GB"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B59E7F8-4021-C943-960A-843821E78EC2}" type="slidenum">
              <a:rPr lang="en-GB" smtClean="0"/>
              <a:pPr/>
              <a:t>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lnSpc>
                <a:spcPct val="80000"/>
              </a:lnSpc>
              <a:buFontTx/>
              <a:buNone/>
            </a:pPr>
            <a:r>
              <a:rPr lang="en-GB" sz="1200" b="1" u="sng" dirty="0" smtClean="0">
                <a:latin typeface="Times New Roman" pitchFamily="-65" charset="0"/>
              </a:rPr>
              <a:t>Testability</a:t>
            </a:r>
            <a:r>
              <a:rPr lang="en-GB" sz="1200" dirty="0" smtClean="0">
                <a:latin typeface="Times New Roman" pitchFamily="-65" charset="0"/>
              </a:rPr>
              <a:t>:</a:t>
            </a:r>
          </a:p>
          <a:p>
            <a:pPr marL="0" indent="0" eaLnBrk="1" hangingPunct="1">
              <a:lnSpc>
                <a:spcPct val="80000"/>
              </a:lnSpc>
              <a:buFontTx/>
              <a:buNone/>
            </a:pPr>
            <a:r>
              <a:rPr lang="en-GB" sz="1200" b="1" dirty="0" smtClean="0">
                <a:latin typeface="Times New Roman" pitchFamily="-65" charset="0"/>
              </a:rPr>
              <a:t>Type</a:t>
            </a:r>
            <a:r>
              <a:rPr lang="en-GB" sz="1200" dirty="0" smtClean="0">
                <a:latin typeface="Times New Roman" pitchFamily="-65" charset="0"/>
              </a:rPr>
              <a:t>: Software Quality Requirement.</a:t>
            </a:r>
          </a:p>
          <a:p>
            <a:pPr marL="0" indent="0" eaLnBrk="1" hangingPunct="1">
              <a:lnSpc>
                <a:spcPct val="80000"/>
              </a:lnSpc>
              <a:buFontTx/>
              <a:buNone/>
            </a:pPr>
            <a:r>
              <a:rPr lang="en-GB" sz="1200" b="1" dirty="0" smtClean="0">
                <a:latin typeface="Times New Roman" pitchFamily="-65" charset="0"/>
              </a:rPr>
              <a:t>Version</a:t>
            </a:r>
            <a:r>
              <a:rPr lang="en-GB" sz="1200" dirty="0" smtClean="0">
                <a:latin typeface="Times New Roman" pitchFamily="-65" charset="0"/>
              </a:rPr>
              <a:t>: 20 Oct 2006-10-20 </a:t>
            </a:r>
          </a:p>
          <a:p>
            <a:pPr marL="0" indent="0" eaLnBrk="1" hangingPunct="1">
              <a:lnSpc>
                <a:spcPct val="80000"/>
              </a:lnSpc>
              <a:buFontTx/>
              <a:buNone/>
            </a:pPr>
            <a:r>
              <a:rPr lang="en-GB" sz="1200" b="1" dirty="0" smtClean="0">
                <a:latin typeface="Times New Roman" pitchFamily="-65" charset="0"/>
              </a:rPr>
              <a:t>Status</a:t>
            </a:r>
            <a:r>
              <a:rPr lang="en-GB" sz="1200" dirty="0" smtClean="0">
                <a:latin typeface="Times New Roman" pitchFamily="-65" charset="0"/>
              </a:rPr>
              <a:t>: Demo draft,</a:t>
            </a:r>
          </a:p>
          <a:p>
            <a:pPr marL="0" indent="0" eaLnBrk="1" hangingPunct="1">
              <a:lnSpc>
                <a:spcPct val="80000"/>
              </a:lnSpc>
              <a:buFontTx/>
              <a:buNone/>
            </a:pPr>
            <a:r>
              <a:rPr lang="en-GB" sz="1200" b="1" dirty="0" smtClean="0">
                <a:latin typeface="Times New Roman" pitchFamily="-65" charset="0"/>
              </a:rPr>
              <a:t>Stakeholder</a:t>
            </a:r>
            <a:r>
              <a:rPr lang="en-GB" sz="1200" dirty="0" smtClean="0">
                <a:latin typeface="Times New Roman" pitchFamily="-65" charset="0"/>
              </a:rPr>
              <a:t>: {Operator, Tester}.</a:t>
            </a:r>
          </a:p>
          <a:p>
            <a:pPr marL="0" indent="0" eaLnBrk="1" hangingPunct="1">
              <a:lnSpc>
                <a:spcPct val="80000"/>
              </a:lnSpc>
              <a:buFontTx/>
              <a:buNone/>
            </a:pPr>
            <a:r>
              <a:rPr lang="en-GB" sz="1200" b="1" dirty="0" smtClean="0">
                <a:latin typeface="Times New Roman" pitchFamily="-65" charset="0"/>
              </a:rPr>
              <a:t>Ambition</a:t>
            </a:r>
            <a:r>
              <a:rPr lang="en-GB" sz="1200" dirty="0" smtClean="0">
                <a:latin typeface="Times New Roman" pitchFamily="-65" charset="0"/>
              </a:rPr>
              <a:t>: Rapid-duration automatic testing of &lt;critical complex tests&gt;, with extreme operator setup and initiation. </a:t>
            </a:r>
          </a:p>
          <a:p>
            <a:pPr marL="0" indent="0" eaLnBrk="1" hangingPunct="1">
              <a:lnSpc>
                <a:spcPct val="80000"/>
              </a:lnSpc>
              <a:buFontTx/>
              <a:buNone/>
            </a:pPr>
            <a:endParaRPr lang="en-GB" sz="1200" dirty="0" smtClean="0">
              <a:latin typeface="Times New Roman" pitchFamily="-65" charset="0"/>
            </a:endParaRPr>
          </a:p>
          <a:p>
            <a:pPr marL="0" indent="0" eaLnBrk="1" hangingPunct="1">
              <a:lnSpc>
                <a:spcPct val="80000"/>
              </a:lnSpc>
              <a:spcAft>
                <a:spcPts val="600"/>
              </a:spcAft>
              <a:buFontTx/>
              <a:buNone/>
            </a:pPr>
            <a:r>
              <a:rPr lang="en-GB" sz="1400" b="1" dirty="0" smtClean="0">
                <a:latin typeface="Arial Black"/>
                <a:cs typeface="Arial Black"/>
              </a:rPr>
              <a:t>Scale</a:t>
            </a:r>
            <a:r>
              <a:rPr lang="en-GB" sz="1400" dirty="0" smtClean="0">
                <a:latin typeface="Arial Black"/>
                <a:cs typeface="Arial Black"/>
              </a:rPr>
              <a:t>: the duration of a defined [Volume] of testing, or a defined [Type], by a defined [Skill Level] of system operator, under defined [Operating Conditions].</a:t>
            </a:r>
          </a:p>
          <a:p>
            <a:pPr marL="0" indent="0" eaLnBrk="1" hangingPunct="1">
              <a:lnSpc>
                <a:spcPct val="80000"/>
              </a:lnSpc>
              <a:buFontTx/>
              <a:buNone/>
            </a:pPr>
            <a:endParaRPr lang="en-GB" sz="1200" dirty="0" smtClean="0">
              <a:latin typeface="Times New Roman" pitchFamily="-65" charset="0"/>
            </a:endParaRPr>
          </a:p>
          <a:p>
            <a:pPr marL="0" indent="0" eaLnBrk="1" hangingPunct="1">
              <a:lnSpc>
                <a:spcPct val="80000"/>
              </a:lnSpc>
              <a:buFontTx/>
              <a:buNone/>
            </a:pPr>
            <a:r>
              <a:rPr lang="en-GB" sz="1200" b="1" dirty="0" smtClean="0">
                <a:latin typeface="Times New Roman" pitchFamily="-65" charset="0"/>
              </a:rPr>
              <a:t>Goal</a:t>
            </a:r>
            <a:r>
              <a:rPr lang="en-GB" sz="1200" dirty="0" smtClean="0">
                <a:latin typeface="Times New Roman" pitchFamily="-65" charset="0"/>
              </a:rPr>
              <a:t> [All Customer Use, Volume = 1,000,000 data items, Type = </a:t>
            </a:r>
            <a:r>
              <a:rPr lang="en-GB" sz="1200" dirty="0" err="1" smtClean="0">
                <a:latin typeface="Times New Roman" pitchFamily="-65" charset="0"/>
              </a:rPr>
              <a:t>WireXXXX</a:t>
            </a:r>
            <a:r>
              <a:rPr lang="en-GB" sz="1200" dirty="0" smtClean="0">
                <a:latin typeface="Times New Roman" pitchFamily="-65" charset="0"/>
              </a:rPr>
              <a:t> Vs DXX, Skill = First Time Novice, Operating Conditions = Field, {Sea Or Desert}.  &lt;10 </a:t>
            </a:r>
            <a:r>
              <a:rPr lang="en-GB" sz="1200" dirty="0" err="1" smtClean="0">
                <a:latin typeface="Times New Roman" pitchFamily="-65" charset="0"/>
              </a:rPr>
              <a:t>mins</a:t>
            </a:r>
            <a:r>
              <a:rPr lang="en-GB" sz="1200" dirty="0" smtClean="0">
                <a:latin typeface="Times New Roman" pitchFamily="-65" charset="0"/>
              </a:rPr>
              <a:t>.</a:t>
            </a:r>
          </a:p>
          <a:p>
            <a:pPr marL="0" indent="0" eaLnBrk="1" hangingPunct="1">
              <a:lnSpc>
                <a:spcPct val="80000"/>
              </a:lnSpc>
              <a:buFontTx/>
              <a:buNone/>
            </a:pPr>
            <a:endParaRPr lang="en-GB" sz="1200" dirty="0" smtClean="0">
              <a:latin typeface="Times New Roman" pitchFamily="-65" charset="0"/>
            </a:endParaRPr>
          </a:p>
          <a:p>
            <a:pPr marL="0" indent="0" eaLnBrk="1" hangingPunct="1">
              <a:lnSpc>
                <a:spcPct val="80000"/>
              </a:lnSpc>
              <a:buFontTx/>
              <a:buNone/>
            </a:pPr>
            <a:r>
              <a:rPr lang="en-GB" sz="1200" b="1" i="1" u="sng" dirty="0" smtClean="0">
                <a:latin typeface="Times New Roman" pitchFamily="-65" charset="0"/>
              </a:rPr>
              <a:t>Design Hypothesis</a:t>
            </a:r>
            <a:r>
              <a:rPr lang="en-GB" sz="1200" i="1" dirty="0" smtClean="0">
                <a:latin typeface="Times New Roman" pitchFamily="-65" charset="0"/>
              </a:rPr>
              <a:t>: Tool Simulators,  Reverse Cracking Tool, Generation of simulated telemetry frames entirely in software, Application specific sophistication, for drilling – recorded mode simulation by playing back the dump file, Application test harness console &lt;-6.2.1 HFA</a:t>
            </a:r>
            <a:endParaRPr lang="en-GB" sz="1200" dirty="0" smtClean="0">
              <a:latin typeface="Times New Roman" pitchFamily="-65" charset="0"/>
            </a:endParaRPr>
          </a:p>
          <a:p>
            <a:endParaRPr lang="en-GB" dirty="0"/>
          </a:p>
        </p:txBody>
      </p:sp>
      <p:sp>
        <p:nvSpPr>
          <p:cNvPr id="4" name="Slide Number Placeholder 3"/>
          <p:cNvSpPr>
            <a:spLocks noGrp="1"/>
          </p:cNvSpPr>
          <p:nvPr>
            <p:ph type="sldNum" sz="quarter" idx="10"/>
          </p:nvPr>
        </p:nvSpPr>
        <p:spPr/>
        <p:txBody>
          <a:bodyPr/>
          <a:lstStyle/>
          <a:p>
            <a:fld id="{2B59E7F8-4021-C943-960A-843821E78EC2}" type="slidenum">
              <a:rPr lang="en-GB" smtClean="0"/>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GB"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a:p>
        </p:txBody>
      </p:sp>
      <p:sp>
        <p:nvSpPr>
          <p:cNvPr id="4" name="Date Placeholder 3"/>
          <p:cNvSpPr>
            <a:spLocks noGrp="1"/>
          </p:cNvSpPr>
          <p:nvPr>
            <p:ph type="dt" sz="half" idx="10"/>
          </p:nvPr>
        </p:nvSpPr>
        <p:spPr/>
        <p:txBody>
          <a:bodyPr/>
          <a:lstStyle/>
          <a:p>
            <a:fld id="{AC3D1BAB-9C81-854E-B993-B7137800C387}"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a:t>
            </a:fld>
            <a:endParaRPr lang="en-GB"/>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GB"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9829B63-0728-2546-88BB-F1B36C6B65A4}" type="datetime4">
              <a:rPr lang="en-US" smtClean="0"/>
              <a:pPr/>
              <a:t>June 25, 2011</a:t>
            </a:fld>
            <a:endParaRPr lang="en-GB"/>
          </a:p>
        </p:txBody>
      </p:sp>
      <p:sp>
        <p:nvSpPr>
          <p:cNvPr id="6" name="Footer Placeholder 5"/>
          <p:cNvSpPr>
            <a:spLocks noGrp="1"/>
          </p:cNvSpPr>
          <p:nvPr>
            <p:ph type="ftr" sz="quarter" idx="11"/>
          </p:nvPr>
        </p:nvSpPr>
        <p:spPr/>
        <p:txBody>
          <a:bodyPr/>
          <a:lstStyle/>
          <a:p>
            <a:r>
              <a:rPr lang="en-US" smtClean="0"/>
              <a:t>© Tom@Gilb.com</a:t>
            </a:r>
            <a:endParaRPr lang="en-GB"/>
          </a:p>
        </p:txBody>
      </p:sp>
      <p:sp>
        <p:nvSpPr>
          <p:cNvPr id="7" name="Slide Number Placeholder 6"/>
          <p:cNvSpPr>
            <a:spLocks noGrp="1"/>
          </p:cNvSpPr>
          <p:nvPr>
            <p:ph type="sldNum" sz="quarter" idx="12"/>
          </p:nvPr>
        </p:nvSpPr>
        <p:spPr/>
        <p:txBody>
          <a:bodyPr/>
          <a:lstStyle/>
          <a:p>
            <a:fld id="{ADF19014-C722-DF44-BBFC-FA17051AFF0E}" type="slidenum">
              <a:rPr lang="en-GB" smtClean="0"/>
              <a:pPr/>
              <a:t>‹#›</a:t>
            </a:fld>
            <a:endParaRPr lang="en-GB"/>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p:txBody>
          <a:bodyPr/>
          <a:lstStyle/>
          <a:p>
            <a:fld id="{4148C3F3-0CAF-D348-923E-245397B3C4F1}"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a:t>
            </a:fld>
            <a:endParaRPr lang="en-GB"/>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GB"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DF783031-36DA-EA44-8648-AC6ACC369FB9}"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a:t>
            </a:fld>
            <a:endParaRPr lang="en-GB"/>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2CBF6C9-3979-B840-94C0-2F01FE35ED55}" type="slidenum">
              <a:rPr lang="en-US"/>
              <a:pPr/>
              <a:t>‹#›</a:t>
            </a:fld>
            <a:endParaRPr lang="en-US"/>
          </a:p>
        </p:txBody>
      </p:sp>
    </p:spTree>
    <p:extLst>
      <p:ext uri="{BB962C8B-B14F-4D97-AF65-F5344CB8AC3E}">
        <p14:creationId xmlns:p14="http://schemas.microsoft.com/office/powerpoint/2010/main" val="69579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a:t>
            </a:fld>
            <a:endParaRPr lang="en-GB"/>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GB"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a:p>
        </p:txBody>
      </p:sp>
      <p:sp>
        <p:nvSpPr>
          <p:cNvPr id="4" name="Date Placeholder 3"/>
          <p:cNvSpPr>
            <a:spLocks noGrp="1"/>
          </p:cNvSpPr>
          <p:nvPr>
            <p:ph type="dt" sz="half" idx="10"/>
          </p:nvPr>
        </p:nvSpPr>
        <p:spPr/>
        <p:txBody>
          <a:bodyPr/>
          <a:lstStyle/>
          <a:p>
            <a:fld id="{003D8374-7BCE-8543-8519-48C705F398F8}" type="datetime4">
              <a:rPr lang="en-US" smtClean="0"/>
              <a:pPr/>
              <a:t>June 25, 2011</a:t>
            </a:fld>
            <a:endParaRPr lang="en-GB"/>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r>
              <a:rPr lang="en-US" smtClean="0"/>
              <a:t>© Tom@Gilb.com</a:t>
            </a:r>
            <a:endParaRPr lang="en-GB"/>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GB"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GB"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890E527-C51D-3848-B428-A8D5A9CD5547}"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a:t>
            </a:fld>
            <a:endParaRPr lang="en-GB"/>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5" name="Date Placeholder 4"/>
          <p:cNvSpPr>
            <a:spLocks noGrp="1"/>
          </p:cNvSpPr>
          <p:nvPr>
            <p:ph type="dt" sz="half" idx="10"/>
          </p:nvPr>
        </p:nvSpPr>
        <p:spPr/>
        <p:txBody>
          <a:bodyPr/>
          <a:lstStyle/>
          <a:p>
            <a:fld id="{D0B8F37F-4C49-AA49-AC41-124F8FB32259}" type="datetime4">
              <a:rPr lang="en-US" smtClean="0"/>
              <a:pPr/>
              <a:t>June 25, 2011</a:t>
            </a:fld>
            <a:endParaRPr lang="en-GB"/>
          </a:p>
        </p:txBody>
      </p:sp>
      <p:sp>
        <p:nvSpPr>
          <p:cNvPr id="6" name="Footer Placeholder 5"/>
          <p:cNvSpPr>
            <a:spLocks noGrp="1"/>
          </p:cNvSpPr>
          <p:nvPr>
            <p:ph type="ftr" sz="quarter" idx="11"/>
          </p:nvPr>
        </p:nvSpPr>
        <p:spPr/>
        <p:txBody>
          <a:bodyPr/>
          <a:lstStyle/>
          <a:p>
            <a:r>
              <a:rPr lang="en-US" smtClean="0"/>
              <a:t>© Tom@Gilb.com</a:t>
            </a:r>
            <a:endParaRPr lang="en-GB"/>
          </a:p>
        </p:txBody>
      </p:sp>
      <p:sp>
        <p:nvSpPr>
          <p:cNvPr id="7" name="Slide Number Placeholder 6"/>
          <p:cNvSpPr>
            <a:spLocks noGrp="1"/>
          </p:cNvSpPr>
          <p:nvPr>
            <p:ph type="sldNum" sz="quarter" idx="12"/>
          </p:nvPr>
        </p:nvSpPr>
        <p:spPr/>
        <p:txBody>
          <a:bodyPr/>
          <a:lstStyle/>
          <a:p>
            <a:fld id="{ADF19014-C722-DF44-BBFC-FA17051AFF0E}" type="slidenum">
              <a:rPr lang="en-GB" smtClean="0"/>
              <a:pPr/>
              <a:t>‹#›</a:t>
            </a:fld>
            <a:endParaRPr lang="en-GB"/>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7" name="Date Placeholder 6"/>
          <p:cNvSpPr>
            <a:spLocks noGrp="1"/>
          </p:cNvSpPr>
          <p:nvPr>
            <p:ph type="dt" sz="half" idx="10"/>
          </p:nvPr>
        </p:nvSpPr>
        <p:spPr/>
        <p:txBody>
          <a:bodyPr/>
          <a:lstStyle/>
          <a:p>
            <a:fld id="{5D7A603F-3F7B-DC45-942D-8981D83D1531}" type="datetime4">
              <a:rPr lang="en-US" smtClean="0"/>
              <a:pPr/>
              <a:t>June 25, 2011</a:t>
            </a:fld>
            <a:endParaRPr lang="en-GB"/>
          </a:p>
        </p:txBody>
      </p:sp>
      <p:sp>
        <p:nvSpPr>
          <p:cNvPr id="8" name="Footer Placeholder 7"/>
          <p:cNvSpPr>
            <a:spLocks noGrp="1"/>
          </p:cNvSpPr>
          <p:nvPr>
            <p:ph type="ftr" sz="quarter" idx="11"/>
          </p:nvPr>
        </p:nvSpPr>
        <p:spPr/>
        <p:txBody>
          <a:bodyPr/>
          <a:lstStyle/>
          <a:p>
            <a:r>
              <a:rPr lang="en-US" smtClean="0"/>
              <a:t>© Tom@Gilb.com</a:t>
            </a:r>
            <a:endParaRPr lang="en-GB"/>
          </a:p>
        </p:txBody>
      </p:sp>
      <p:sp>
        <p:nvSpPr>
          <p:cNvPr id="9" name="Slide Number Placeholder 8"/>
          <p:cNvSpPr>
            <a:spLocks noGrp="1"/>
          </p:cNvSpPr>
          <p:nvPr>
            <p:ph type="sldNum" sz="quarter" idx="12"/>
          </p:nvPr>
        </p:nvSpPr>
        <p:spPr/>
        <p:txBody>
          <a:bodyPr/>
          <a:lstStyle/>
          <a:p>
            <a:fld id="{ADF19014-C722-DF44-BBFC-FA17051AFF0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B518FB5B-8B45-E24A-9CE6-752907F71B53}" type="datetime4">
              <a:rPr lang="en-US" smtClean="0"/>
              <a:pPr/>
              <a:t>June 25, 2011</a:t>
            </a:fld>
            <a:endParaRPr lang="en-GB"/>
          </a:p>
        </p:txBody>
      </p:sp>
      <p:sp>
        <p:nvSpPr>
          <p:cNvPr id="4" name="Footer Placeholder 3"/>
          <p:cNvSpPr>
            <a:spLocks noGrp="1"/>
          </p:cNvSpPr>
          <p:nvPr>
            <p:ph type="ftr" sz="quarter" idx="11"/>
          </p:nvPr>
        </p:nvSpPr>
        <p:spPr/>
        <p:txBody>
          <a:bodyPr/>
          <a:lstStyle/>
          <a:p>
            <a:r>
              <a:rPr lang="en-US" smtClean="0"/>
              <a:t>© Tom@Gilb.com</a:t>
            </a:r>
            <a:endParaRPr lang="en-GB"/>
          </a:p>
        </p:txBody>
      </p:sp>
      <p:sp>
        <p:nvSpPr>
          <p:cNvPr id="5" name="Slide Number Placeholder 4"/>
          <p:cNvSpPr>
            <a:spLocks noGrp="1"/>
          </p:cNvSpPr>
          <p:nvPr>
            <p:ph type="sldNum" sz="quarter" idx="12"/>
          </p:nvPr>
        </p:nvSpPr>
        <p:spPr/>
        <p:txBody>
          <a:bodyPr/>
          <a:lstStyle/>
          <a:p>
            <a:fld id="{ADF19014-C722-DF44-BBFC-FA17051AFF0E}" type="slidenum">
              <a:rPr lang="en-GB" smtClean="0"/>
              <a:pPr/>
              <a:t>‹#›</a:t>
            </a:fld>
            <a:endParaRPr lang="en-GB"/>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3971E-5669-5F47-A016-902AC0B4241E}" type="datetime4">
              <a:rPr lang="en-US" smtClean="0"/>
              <a:pPr/>
              <a:t>June 25, 2011</a:t>
            </a:fld>
            <a:endParaRPr lang="en-GB"/>
          </a:p>
        </p:txBody>
      </p:sp>
      <p:sp>
        <p:nvSpPr>
          <p:cNvPr id="3" name="Footer Placeholder 2"/>
          <p:cNvSpPr>
            <a:spLocks noGrp="1"/>
          </p:cNvSpPr>
          <p:nvPr>
            <p:ph type="ftr" sz="quarter" idx="11"/>
          </p:nvPr>
        </p:nvSpPr>
        <p:spPr/>
        <p:txBody>
          <a:bodyPr/>
          <a:lstStyle/>
          <a:p>
            <a:r>
              <a:rPr lang="en-US" smtClean="0"/>
              <a:t>© Tom@Gilb.com</a:t>
            </a:r>
            <a:endParaRPr lang="en-GB"/>
          </a:p>
        </p:txBody>
      </p:sp>
      <p:sp>
        <p:nvSpPr>
          <p:cNvPr id="4" name="Slide Number Placeholder 3"/>
          <p:cNvSpPr>
            <a:spLocks noGrp="1"/>
          </p:cNvSpPr>
          <p:nvPr>
            <p:ph type="sldNum" sz="quarter" idx="12"/>
          </p:nvPr>
        </p:nvSpPr>
        <p:spPr/>
        <p:txBody>
          <a:bodyPr/>
          <a:lstStyle/>
          <a:p>
            <a:fld id="{ADF19014-C722-DF44-BBFC-FA17051AFF0E}"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GB"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3961A76-A12A-934D-B4B1-AE603A58BE11}" type="datetime4">
              <a:rPr lang="en-US" smtClean="0"/>
              <a:pPr/>
              <a:t>June 25, 2011</a:t>
            </a:fld>
            <a:endParaRPr lang="en-GB"/>
          </a:p>
        </p:txBody>
      </p:sp>
      <p:sp>
        <p:nvSpPr>
          <p:cNvPr id="6" name="Footer Placeholder 5"/>
          <p:cNvSpPr>
            <a:spLocks noGrp="1"/>
          </p:cNvSpPr>
          <p:nvPr>
            <p:ph type="ftr" sz="quarter" idx="11"/>
          </p:nvPr>
        </p:nvSpPr>
        <p:spPr/>
        <p:txBody>
          <a:bodyPr/>
          <a:lstStyle/>
          <a:p>
            <a:r>
              <a:rPr lang="en-US" smtClean="0"/>
              <a:t>© Tom@Gilb.com</a:t>
            </a:r>
            <a:endParaRPr lang="en-GB"/>
          </a:p>
        </p:txBody>
      </p:sp>
      <p:sp>
        <p:nvSpPr>
          <p:cNvPr id="7" name="Slide Number Placeholder 6"/>
          <p:cNvSpPr>
            <a:spLocks noGrp="1"/>
          </p:cNvSpPr>
          <p:nvPr>
            <p:ph type="sldNum" sz="quarter" idx="12"/>
          </p:nvPr>
        </p:nvSpPr>
        <p:spPr/>
        <p:txBody>
          <a:bodyPr/>
          <a:lstStyle/>
          <a:p>
            <a:fld id="{ADF19014-C722-DF44-BBFC-FA17051AFF0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2FD38-50E8-7647-B8D6-ADBF7088A7C2}" type="datetime4">
              <a:rPr lang="en-US" smtClean="0"/>
              <a:pPr/>
              <a:t>June 25, 2011</a:t>
            </a:fld>
            <a:endParaRPr lang="en-GB"/>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 Tom@Gilb.com</a:t>
            </a:r>
            <a:endParaRPr lang="en-GB"/>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ADF19014-C722-DF44-BBFC-FA17051AFF0E}"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12.emf"/><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14.emf"/><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http://www.coremag.eu/fileadmin/Papers/RQNG_tom_gilb_core_ENG.pdf" TargetMode="External"/><Relationship Id="rId4" Type="http://schemas.openxmlformats.org/officeDocument/2006/relationships/hyperlink" Target="http://www.gilb.com/tiki-download_file.php?fileId=443" TargetMode="External"/><Relationship Id="rId5" Type="http://schemas.openxmlformats.org/officeDocument/2006/relationships/hyperlink" Target="http://www.testingexperience.com/testingexperience11_09_10.pdf" TargetMode="External"/><Relationship Id="rId6" Type="http://schemas.openxmlformats.org/officeDocument/2006/relationships/hyperlink" Target="mailto:Tom@Gilb.com" TargetMode="External"/><Relationship Id="rId7" Type="http://schemas.openxmlformats.org/officeDocument/2006/relationships/hyperlink" Target="http://www.Gilb.com"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 Id="rId3" Type="http://schemas.openxmlformats.org/officeDocument/2006/relationships/hyperlink" Target="mailto:Tom@Gilb.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om@gilb.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1.wdp"/><Relationship Id="rId1" Type="http://schemas.openxmlformats.org/officeDocument/2006/relationships/slideLayout" Target="../slideLayouts/slideLayout5.xml"/><Relationship Id="rId2" Type="http://schemas.openxmlformats.org/officeDocument/2006/relationships/image" Target="../media/image28.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30.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Microsoft_Word_97_-_2004_Document2.doc"/><Relationship Id="rId5" Type="http://schemas.openxmlformats.org/officeDocument/2006/relationships/image" Target="../media/image51.emf"/><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54.emf"/><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What’s Wrong With Requirements Methods? </a:t>
            </a:r>
            <a:endParaRPr lang="en-GB" dirty="0"/>
          </a:p>
        </p:txBody>
      </p:sp>
      <p:sp>
        <p:nvSpPr>
          <p:cNvPr id="3" name="Subtitle 2"/>
          <p:cNvSpPr>
            <a:spLocks noGrp="1"/>
          </p:cNvSpPr>
          <p:nvPr>
            <p:ph type="subTitle" idx="1"/>
          </p:nvPr>
        </p:nvSpPr>
        <p:spPr/>
        <p:txBody>
          <a:bodyPr>
            <a:normAutofit fontScale="62500" lnSpcReduction="20000"/>
          </a:bodyPr>
          <a:lstStyle/>
          <a:p>
            <a:r>
              <a:rPr lang="en-US" i="1" dirty="0" smtClean="0"/>
              <a:t>An analysis of the fundamental failings of conventional thinking about software requirements, and some suggestions for getting it right.</a:t>
            </a:r>
            <a:endParaRPr lang="en-GB" dirty="0" smtClean="0"/>
          </a:p>
          <a:p>
            <a:endParaRPr lang="en-GB" dirty="0"/>
          </a:p>
        </p:txBody>
      </p:sp>
      <p:sp>
        <p:nvSpPr>
          <p:cNvPr id="4" name="Date Placeholder 3"/>
          <p:cNvSpPr>
            <a:spLocks noGrp="1"/>
          </p:cNvSpPr>
          <p:nvPr>
            <p:ph type="dt" sz="half" idx="10"/>
          </p:nvPr>
        </p:nvSpPr>
        <p:spPr/>
        <p:txBody>
          <a:bodyPr/>
          <a:lstStyle/>
          <a:p>
            <a:fld id="{946AA1F2-77E1-9147-9119-ABEBFE1D4D4B}" type="datetime4">
              <a:rPr lang="en-US" smtClean="0"/>
              <a:pPr/>
              <a:t>June 25, 2011</a:t>
            </a:fld>
            <a:endParaRPr lang="en-GB"/>
          </a:p>
        </p:txBody>
      </p:sp>
      <p:sp>
        <p:nvSpPr>
          <p:cNvPr id="5" name="Slide Number Placeholder 4"/>
          <p:cNvSpPr>
            <a:spLocks noGrp="1"/>
          </p:cNvSpPr>
          <p:nvPr>
            <p:ph type="sldNum" sz="quarter" idx="12"/>
          </p:nvPr>
        </p:nvSpPr>
        <p:spPr/>
        <p:txBody>
          <a:bodyPr/>
          <a:lstStyle/>
          <a:p>
            <a:fld id="{ADF19014-C722-DF44-BBFC-FA17051AFF0E}" type="slidenum">
              <a:rPr lang="en-GB" smtClean="0"/>
              <a:pPr/>
              <a:t>1</a:t>
            </a:fld>
            <a:endParaRPr lang="en-GB"/>
          </a:p>
        </p:txBody>
      </p:sp>
      <p:sp>
        <p:nvSpPr>
          <p:cNvPr id="6" name="Footer Placeholder 5"/>
          <p:cNvSpPr>
            <a:spLocks noGrp="1"/>
          </p:cNvSpPr>
          <p:nvPr>
            <p:ph type="ftr" sz="quarter" idx="11"/>
          </p:nvPr>
        </p:nvSpPr>
        <p:spPr/>
        <p:txBody>
          <a:bodyPr/>
          <a:lstStyle/>
          <a:p>
            <a:r>
              <a:rPr lang="en-US" smtClean="0"/>
              <a:t>© Tom@Gilb.com</a:t>
            </a:r>
            <a:endParaRPr lang="en-GB"/>
          </a:p>
        </p:txBody>
      </p:sp>
      <p:sp>
        <p:nvSpPr>
          <p:cNvPr id="7" name="TextBox 6"/>
          <p:cNvSpPr txBox="1"/>
          <p:nvPr/>
        </p:nvSpPr>
        <p:spPr>
          <a:xfrm>
            <a:off x="572124" y="5359400"/>
            <a:ext cx="6673897" cy="923330"/>
          </a:xfrm>
          <a:prstGeom prst="rect">
            <a:avLst/>
          </a:prstGeom>
          <a:noFill/>
        </p:spPr>
        <p:txBody>
          <a:bodyPr wrap="none" rtlCol="0">
            <a:spAutoFit/>
          </a:bodyPr>
          <a:lstStyle/>
          <a:p>
            <a:pPr algn="ctr"/>
            <a:r>
              <a:rPr lang="en-GB" dirty="0" smtClean="0"/>
              <a:t>Talk  27 June 2011 London </a:t>
            </a:r>
            <a:r>
              <a:rPr lang="en-GB" dirty="0" smtClean="0"/>
              <a:t>SPIN</a:t>
            </a:r>
          </a:p>
          <a:p>
            <a:pPr algn="ctr"/>
            <a:r>
              <a:rPr lang="en-GB" dirty="0"/>
              <a:t>6.15 p.m.	Presentation by Tom </a:t>
            </a:r>
            <a:r>
              <a:rPr lang="en-GB" dirty="0" smtClean="0"/>
              <a:t>Gilb (30 minutes total incl. discussion)</a:t>
            </a:r>
          </a:p>
          <a:p>
            <a:pPr algn="ctr"/>
            <a:r>
              <a:rPr lang="en-GB" dirty="0" smtClean="0"/>
              <a:t>Major edit 25 June 2011</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u="sng" dirty="0" smtClean="0"/>
              <a:t>Testability</a:t>
            </a:r>
            <a:r>
              <a:rPr lang="en-GB" dirty="0" smtClean="0"/>
              <a:t> (part of “Robustness”)</a:t>
            </a:r>
            <a:endParaRPr lang="en-GB" dirty="0"/>
          </a:p>
        </p:txBody>
      </p:sp>
      <p:graphicFrame>
        <p:nvGraphicFramePr>
          <p:cNvPr id="8" name="Content Placeholder 7"/>
          <p:cNvGraphicFramePr>
            <a:graphicFrameLocks noGrp="1"/>
          </p:cNvGraphicFramePr>
          <p:nvPr>
            <p:ph sz="half" idx="1"/>
          </p:nvPr>
        </p:nvGraphicFramePr>
        <p:xfrm>
          <a:off x="190500" y="1828800"/>
          <a:ext cx="3670300"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sz="half" idx="2"/>
          </p:nvPr>
        </p:nvGraphicFramePr>
        <p:xfrm>
          <a:off x="3556001" y="2057400"/>
          <a:ext cx="5499100" cy="39798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ectangle 3"/>
          <p:cNvSpPr>
            <a:spLocks noGrp="1" noChangeArrowheads="1"/>
          </p:cNvSpPr>
          <p:nvPr/>
        </p:nvSpPr>
        <p:spPr bwMode="auto">
          <a:xfrm>
            <a:off x="190500" y="1562100"/>
            <a:ext cx="8763000" cy="3733800"/>
          </a:xfrm>
          <a:prstGeom prst="rect">
            <a:avLst/>
          </a:prstGeom>
          <a:noFill/>
          <a:ln w="9525">
            <a:noFill/>
            <a:miter lim="800000"/>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itchFamily="-65" charset="0"/>
              <a:buChar char="•"/>
              <a:defRPr sz="2800" kern="1200">
                <a:solidFill>
                  <a:schemeClr val="dk1"/>
                </a:solidFill>
                <a:latin typeface="+mn-lt"/>
                <a:ea typeface="+mn-ea"/>
                <a:cs typeface="+mn-cs"/>
              </a:defRPr>
            </a:lvl1pPr>
            <a:lvl2pPr marL="742950" indent="-285750" algn="l" defTabSz="457200" rtl="0" eaLnBrk="0" fontAlgn="base" hangingPunct="0">
              <a:spcBef>
                <a:spcPct val="20000"/>
              </a:spcBef>
              <a:spcAft>
                <a:spcPct val="0"/>
              </a:spcAft>
              <a:buFont typeface="Arial" pitchFamily="-65" charset="0"/>
              <a:buChar char="–"/>
              <a:defRPr sz="2400" kern="1200">
                <a:solidFill>
                  <a:schemeClr val="dk1"/>
                </a:solidFill>
                <a:latin typeface="+mn-lt"/>
                <a:ea typeface="+mn-ea"/>
                <a:cs typeface="+mn-cs"/>
              </a:defRPr>
            </a:lvl2pPr>
            <a:lvl3pPr marL="1143000" indent="-228600" algn="l" defTabSz="457200" rtl="0" eaLnBrk="0" fontAlgn="base" hangingPunct="0">
              <a:spcBef>
                <a:spcPct val="20000"/>
              </a:spcBef>
              <a:spcAft>
                <a:spcPct val="0"/>
              </a:spcAft>
              <a:buFont typeface="Arial" pitchFamily="-65" charset="0"/>
              <a:buChar char="•"/>
              <a:defRPr sz="2000" kern="1200">
                <a:solidFill>
                  <a:schemeClr val="dk1"/>
                </a:solidFill>
                <a:latin typeface="+mn-lt"/>
                <a:ea typeface="+mn-ea"/>
                <a:cs typeface="+mn-cs"/>
              </a:defRPr>
            </a:lvl3pPr>
            <a:lvl4pPr marL="1600200" indent="-228600" algn="l" defTabSz="457200" rtl="0" eaLnBrk="0" fontAlgn="base" hangingPunct="0">
              <a:spcBef>
                <a:spcPct val="20000"/>
              </a:spcBef>
              <a:spcAft>
                <a:spcPct val="0"/>
              </a:spcAft>
              <a:buFont typeface="Arial" pitchFamily="-65" charset="0"/>
              <a:buChar char="–"/>
              <a:defRPr sz="1800" kern="1200">
                <a:solidFill>
                  <a:schemeClr val="dk1"/>
                </a:solidFill>
                <a:latin typeface="+mn-lt"/>
                <a:ea typeface="+mn-ea"/>
                <a:cs typeface="+mn-cs"/>
              </a:defRPr>
            </a:lvl4pPr>
            <a:lvl5pPr marL="2057400" indent="-228600" algn="l" defTabSz="457200" rtl="0" eaLnBrk="0" fontAlgn="base" hangingPunct="0">
              <a:spcBef>
                <a:spcPct val="20000"/>
              </a:spcBef>
              <a:spcAft>
                <a:spcPct val="0"/>
              </a:spcAft>
              <a:buFont typeface="Arial" pitchFamily="-65" charset="0"/>
              <a:buChar char="»"/>
              <a:defRPr sz="18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dk1"/>
                </a:solidFill>
                <a:latin typeface="+mn-lt"/>
                <a:ea typeface="+mn-ea"/>
                <a:cs typeface="+mn-cs"/>
              </a:defRPr>
            </a:lvl9pPr>
          </a:lstStyle>
          <a:p>
            <a:pPr marL="0" indent="0" eaLnBrk="1" hangingPunct="1">
              <a:lnSpc>
                <a:spcPct val="80000"/>
              </a:lnSpc>
              <a:buFontTx/>
              <a:buNone/>
            </a:pPr>
            <a:endParaRPr lang="en-US" sz="2000" dirty="0"/>
          </a:p>
        </p:txBody>
      </p:sp>
      <p:sp>
        <p:nvSpPr>
          <p:cNvPr id="9" name="Date Placeholder 8"/>
          <p:cNvSpPr>
            <a:spLocks noGrp="1"/>
          </p:cNvSpPr>
          <p:nvPr>
            <p:ph type="dt" sz="half" idx="10"/>
          </p:nvPr>
        </p:nvSpPr>
        <p:spPr/>
        <p:txBody>
          <a:bodyPr/>
          <a:lstStyle/>
          <a:p>
            <a:fld id="{6ACC9091-6069-2A41-91D5-0D6A6E27C3F7}" type="datetime4">
              <a:rPr lang="en-US" smtClean="0"/>
              <a:pPr/>
              <a:t>June 25, 2011</a:t>
            </a:fld>
            <a:endParaRPr lang="en-GB"/>
          </a:p>
        </p:txBody>
      </p:sp>
      <p:sp>
        <p:nvSpPr>
          <p:cNvPr id="10" name="Slide Number Placeholder 9"/>
          <p:cNvSpPr>
            <a:spLocks noGrp="1"/>
          </p:cNvSpPr>
          <p:nvPr>
            <p:ph type="sldNum" sz="quarter" idx="12"/>
          </p:nvPr>
        </p:nvSpPr>
        <p:spPr/>
        <p:txBody>
          <a:bodyPr/>
          <a:lstStyle/>
          <a:p>
            <a:fld id="{ADF19014-C722-DF44-BBFC-FA17051AFF0E}" type="slidenum">
              <a:rPr lang="en-GB" smtClean="0"/>
              <a:pPr/>
              <a:t>10</a:t>
            </a:fld>
            <a:endParaRPr lang="en-GB"/>
          </a:p>
        </p:txBody>
      </p:sp>
      <p:sp>
        <p:nvSpPr>
          <p:cNvPr id="11" name="Footer Placeholder 10"/>
          <p:cNvSpPr>
            <a:spLocks noGrp="1"/>
          </p:cNvSpPr>
          <p:nvPr>
            <p:ph type="ftr" sz="quarter" idx="11"/>
          </p:nvPr>
        </p:nvSpPr>
        <p:spPr/>
        <p:txBody>
          <a:bodyPr/>
          <a:lstStyle/>
          <a:p>
            <a:r>
              <a:rPr lang="en-US" smtClean="0"/>
              <a:t>© Tom@Gilb.com</a:t>
            </a:r>
            <a:endParaRPr lang="en-GB"/>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Previous Case</a:t>
            </a:r>
            <a:r>
              <a:rPr lang="en-GB" dirty="0" smtClean="0"/>
              <a:t>: Observation</a:t>
            </a:r>
            <a:endParaRPr lang="en-GB" dirty="0"/>
          </a:p>
        </p:txBody>
      </p:sp>
      <p:sp>
        <p:nvSpPr>
          <p:cNvPr id="3" name="Content Placeholder 2"/>
          <p:cNvSpPr>
            <a:spLocks noGrp="1"/>
          </p:cNvSpPr>
          <p:nvPr>
            <p:ph sz="half" idx="1"/>
          </p:nvPr>
        </p:nvSpPr>
        <p:spPr/>
        <p:txBody>
          <a:bodyPr>
            <a:normAutofit/>
          </a:bodyPr>
          <a:lstStyle/>
          <a:p>
            <a:r>
              <a:rPr lang="en-GB" sz="2800" dirty="0" smtClean="0"/>
              <a:t>Management lost over $100 million on this project, and 8 years time,</a:t>
            </a:r>
          </a:p>
          <a:p>
            <a:r>
              <a:rPr lang="en-GB" sz="2800" dirty="0" smtClean="0"/>
              <a:t>Because they failed to clarify (quantify!) critical requirements</a:t>
            </a:r>
          </a:p>
          <a:p>
            <a:r>
              <a:rPr lang="en-GB" sz="2800" dirty="0" smtClean="0"/>
              <a:t>1 days work</a:t>
            </a:r>
            <a:endParaRPr lang="en-GB" sz="2800" dirty="0"/>
          </a:p>
        </p:txBody>
      </p:sp>
      <p:sp>
        <p:nvSpPr>
          <p:cNvPr id="4" name="Content Placeholder 3"/>
          <p:cNvSpPr>
            <a:spLocks noGrp="1"/>
          </p:cNvSpPr>
          <p:nvPr>
            <p:ph sz="half" idx="2"/>
          </p:nvPr>
        </p:nvSpPr>
        <p:spPr/>
        <p:txBody>
          <a:bodyPr/>
          <a:lstStyle/>
          <a:p>
            <a:endParaRPr lang="en-GB" dirty="0"/>
          </a:p>
        </p:txBody>
      </p:sp>
      <p:sp>
        <p:nvSpPr>
          <p:cNvPr id="5" name="Date Placeholder 4"/>
          <p:cNvSpPr>
            <a:spLocks noGrp="1"/>
          </p:cNvSpPr>
          <p:nvPr>
            <p:ph type="dt" sz="half" idx="10"/>
          </p:nvPr>
        </p:nvSpPr>
        <p:spPr/>
        <p:txBody>
          <a:bodyPr/>
          <a:lstStyle/>
          <a:p>
            <a:fld id="{C165DA9F-EC87-5148-8887-8059B5A61C2B}" type="datetime4">
              <a:rPr lang="en-US" smtClean="0"/>
              <a:pPr/>
              <a:t>June 25, 2011</a:t>
            </a:fld>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11</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pic>
        <p:nvPicPr>
          <p:cNvPr id="8" name="Picture 7"/>
          <p:cNvPicPr>
            <a:picLocks noChangeAspect="1"/>
          </p:cNvPicPr>
          <p:nvPr/>
        </p:nvPicPr>
        <p:blipFill>
          <a:blip r:embed="rId3"/>
          <a:stretch>
            <a:fillRect/>
          </a:stretch>
        </p:blipFill>
        <p:spPr>
          <a:xfrm>
            <a:off x="4389120" y="1941914"/>
            <a:ext cx="4529174" cy="336668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Don’t Mix Ends and Means</a:t>
            </a:r>
            <a:r>
              <a:rPr lang="en-GB" dirty="0" smtClean="0"/>
              <a:t/>
            </a:r>
            <a:br>
              <a:rPr lang="en-GB" dirty="0" smtClean="0"/>
            </a:br>
            <a:endParaRPr lang="en-GB" dirty="0"/>
          </a:p>
        </p:txBody>
      </p:sp>
      <p:sp>
        <p:nvSpPr>
          <p:cNvPr id="3" name="Content Placeholder 2"/>
          <p:cNvSpPr>
            <a:spLocks noGrp="1"/>
          </p:cNvSpPr>
          <p:nvPr>
            <p:ph sz="half" idx="1"/>
          </p:nvPr>
        </p:nvSpPr>
        <p:spPr/>
        <p:txBody>
          <a:bodyPr>
            <a:normAutofit fontScale="92500" lnSpcReduction="10000"/>
          </a:bodyPr>
          <a:lstStyle/>
          <a:p>
            <a:r>
              <a:rPr lang="en-US" sz="4000" i="1" dirty="0" smtClean="0"/>
              <a:t>“Perfection of means </a:t>
            </a:r>
            <a:endParaRPr lang="en-US" sz="4000" i="1" dirty="0" smtClean="0"/>
          </a:p>
          <a:p>
            <a:r>
              <a:rPr lang="en-US" sz="4000" i="1" dirty="0" smtClean="0"/>
              <a:t>and </a:t>
            </a:r>
            <a:r>
              <a:rPr lang="en-US" sz="4000" i="1" dirty="0" smtClean="0"/>
              <a:t>confusion of ends </a:t>
            </a:r>
            <a:endParaRPr lang="en-US" sz="4000" i="1" dirty="0" smtClean="0"/>
          </a:p>
          <a:p>
            <a:r>
              <a:rPr lang="en-US" sz="4000" i="1" dirty="0" smtClean="0"/>
              <a:t>seem </a:t>
            </a:r>
            <a:r>
              <a:rPr lang="en-US" sz="4000" i="1" dirty="0" smtClean="0"/>
              <a:t>to characterize our age.” </a:t>
            </a:r>
            <a:endParaRPr lang="en-GB" sz="4000" dirty="0"/>
          </a:p>
        </p:txBody>
      </p:sp>
      <p:pic>
        <p:nvPicPr>
          <p:cNvPr id="5" name="Content Placeholder 4"/>
          <p:cNvPicPr>
            <a:picLocks noGrp="1"/>
          </p:cNvPicPr>
          <p:nvPr>
            <p:ph sz="half" idx="2"/>
          </p:nvPr>
        </p:nvPicPr>
        <p:blipFill>
          <a:blip r:embed="rId2"/>
          <a:srcRect t="-1745" b="-1745"/>
          <a:stretch>
            <a:fillRect/>
          </a:stretch>
        </p:blipFill>
        <p:spPr bwMode="auto">
          <a:prstGeom prst="rect">
            <a:avLst/>
          </a:prstGeom>
          <a:noFill/>
          <a:ln w="9525">
            <a:noFill/>
            <a:miter lim="800000"/>
            <a:headEnd/>
            <a:tailEnd/>
          </a:ln>
        </p:spPr>
      </p:pic>
      <p:sp>
        <p:nvSpPr>
          <p:cNvPr id="6" name="TextBox 5"/>
          <p:cNvSpPr txBox="1"/>
          <p:nvPr/>
        </p:nvSpPr>
        <p:spPr>
          <a:xfrm>
            <a:off x="5372100" y="5994400"/>
            <a:ext cx="2661832" cy="369332"/>
          </a:xfrm>
          <a:prstGeom prst="rect">
            <a:avLst/>
          </a:prstGeom>
          <a:noFill/>
        </p:spPr>
        <p:txBody>
          <a:bodyPr wrap="none" rtlCol="0">
            <a:spAutoFit/>
          </a:bodyPr>
          <a:lstStyle/>
          <a:p>
            <a:r>
              <a:rPr lang="en-US" dirty="0" smtClean="0"/>
              <a:t>Albert Einstein. 1879-1955</a:t>
            </a:r>
            <a:r>
              <a:rPr lang="en-GB" dirty="0" smtClean="0"/>
              <a:t> </a:t>
            </a:r>
            <a:endParaRPr lang="en-GB" dirty="0"/>
          </a:p>
        </p:txBody>
      </p:sp>
      <p:sp>
        <p:nvSpPr>
          <p:cNvPr id="7" name="Date Placeholder 6"/>
          <p:cNvSpPr>
            <a:spLocks noGrp="1"/>
          </p:cNvSpPr>
          <p:nvPr>
            <p:ph type="dt" sz="half" idx="10"/>
          </p:nvPr>
        </p:nvSpPr>
        <p:spPr/>
        <p:txBody>
          <a:bodyPr/>
          <a:lstStyle/>
          <a:p>
            <a:fld id="{BF22EC5A-ABD1-F344-BF4B-A7218A9D6D7E}" type="datetime4">
              <a:rPr lang="en-US" smtClean="0"/>
              <a:pPr/>
              <a:t>June 25, 2011</a:t>
            </a:fld>
            <a:endParaRPr lang="en-GB"/>
          </a:p>
        </p:txBody>
      </p:sp>
      <p:sp>
        <p:nvSpPr>
          <p:cNvPr id="8" name="Slide Number Placeholder 7"/>
          <p:cNvSpPr>
            <a:spLocks noGrp="1"/>
          </p:cNvSpPr>
          <p:nvPr>
            <p:ph type="sldNum" sz="quarter" idx="12"/>
          </p:nvPr>
        </p:nvSpPr>
        <p:spPr/>
        <p:txBody>
          <a:bodyPr/>
          <a:lstStyle/>
          <a:p>
            <a:fld id="{ADF19014-C722-DF44-BBFC-FA17051AFF0E}" type="slidenum">
              <a:rPr lang="en-GB" smtClean="0"/>
              <a:pPr/>
              <a:t>12</a:t>
            </a:fld>
            <a:endParaRPr lang="en-GB"/>
          </a:p>
        </p:txBody>
      </p:sp>
      <p:sp>
        <p:nvSpPr>
          <p:cNvPr id="9" name="Footer Placeholder 8"/>
          <p:cNvSpPr>
            <a:spLocks noGrp="1"/>
          </p:cNvSpPr>
          <p:nvPr>
            <p:ph type="ftr" sz="quarter" idx="11"/>
          </p:nvPr>
        </p:nvSpPr>
        <p:spPr/>
        <p:txBody>
          <a:bodyPr/>
          <a:lstStyle/>
          <a:p>
            <a:r>
              <a:rPr lang="en-US" smtClean="0"/>
              <a:t>© Tom@Gilb.com</a:t>
            </a:r>
            <a:endParaRPr lang="en-GB"/>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Why </a:t>
            </a:r>
            <a:r>
              <a:rPr lang="en-GB" dirty="0" smtClean="0"/>
              <a:t>do people </a:t>
            </a:r>
            <a:r>
              <a:rPr lang="en-GB" dirty="0"/>
              <a:t>s</a:t>
            </a:r>
            <a:r>
              <a:rPr lang="en-GB" dirty="0" smtClean="0"/>
              <a:t>pecify a </a:t>
            </a:r>
            <a:r>
              <a:rPr lang="en-GB" i="1" dirty="0" smtClean="0"/>
              <a:t>Means</a:t>
            </a:r>
            <a:r>
              <a:rPr lang="en-GB" dirty="0" smtClean="0"/>
              <a:t> </a:t>
            </a:r>
            <a:r>
              <a:rPr lang="en-GB" dirty="0" smtClean="0"/>
              <a:t>as </a:t>
            </a:r>
            <a:r>
              <a:rPr lang="en-GB" dirty="0" smtClean="0"/>
              <a:t>if they were their real </a:t>
            </a:r>
            <a:r>
              <a:rPr lang="en-GB" i="1" dirty="0" smtClean="0"/>
              <a:t>Ends</a:t>
            </a:r>
            <a:r>
              <a:rPr lang="en-GB" dirty="0" smtClean="0"/>
              <a:t>?</a:t>
            </a:r>
            <a:endParaRPr lang="en-GB" dirty="0"/>
          </a:p>
        </p:txBody>
      </p:sp>
      <p:sp>
        <p:nvSpPr>
          <p:cNvPr id="3" name="Content Placeholder 2"/>
          <p:cNvSpPr>
            <a:spLocks noGrp="1"/>
          </p:cNvSpPr>
          <p:nvPr>
            <p:ph sz="half" idx="1"/>
          </p:nvPr>
        </p:nvSpPr>
        <p:spPr>
          <a:xfrm>
            <a:off x="114300" y="1816101"/>
            <a:ext cx="3931920" cy="3980328"/>
          </a:xfrm>
        </p:spPr>
        <p:txBody>
          <a:bodyPr>
            <a:noAutofit/>
          </a:bodyPr>
          <a:lstStyle/>
          <a:p>
            <a:r>
              <a:rPr lang="en-GB" sz="3600" dirty="0" smtClean="0"/>
              <a:t>Means = concrete</a:t>
            </a:r>
          </a:p>
          <a:p>
            <a:r>
              <a:rPr lang="en-GB" sz="3600" dirty="0" smtClean="0"/>
              <a:t>Ends = abstract</a:t>
            </a:r>
          </a:p>
          <a:p>
            <a:r>
              <a:rPr lang="en-GB" sz="3600" dirty="0" smtClean="0"/>
              <a:t>Lack of training/education</a:t>
            </a:r>
          </a:p>
          <a:p>
            <a:pPr lvl="1"/>
            <a:r>
              <a:rPr lang="en-GB" sz="3200" dirty="0" smtClean="0"/>
              <a:t>Hopper: Puritan Gift</a:t>
            </a:r>
            <a:endParaRPr lang="en-GB" sz="3200" dirty="0"/>
          </a:p>
        </p:txBody>
      </p:sp>
      <p:sp>
        <p:nvSpPr>
          <p:cNvPr id="4" name="Content Placeholder 3"/>
          <p:cNvSpPr>
            <a:spLocks noGrp="1"/>
          </p:cNvSpPr>
          <p:nvPr>
            <p:ph sz="half" idx="2"/>
          </p:nvPr>
        </p:nvSpPr>
        <p:spPr/>
        <p:txBody>
          <a:bodyPr/>
          <a:lstStyle/>
          <a:p>
            <a:endParaRPr lang="en-GB" dirty="0"/>
          </a:p>
        </p:txBody>
      </p:sp>
      <p:sp>
        <p:nvSpPr>
          <p:cNvPr id="5" name="Date Placeholder 4"/>
          <p:cNvSpPr>
            <a:spLocks noGrp="1"/>
          </p:cNvSpPr>
          <p:nvPr>
            <p:ph type="dt" sz="half" idx="10"/>
          </p:nvPr>
        </p:nvSpPr>
        <p:spPr/>
        <p:txBody>
          <a:bodyPr/>
          <a:lstStyle/>
          <a:p>
            <a:fld id="{1CD5A2B9-2C1F-4B42-932E-FA59214D09B2}" type="datetime4">
              <a:rPr lang="en-US" smtClean="0"/>
              <a:pPr/>
              <a:t>June 25, 2011</a:t>
            </a:fld>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13</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pic>
        <p:nvPicPr>
          <p:cNvPr id="8" name="Picture 7"/>
          <p:cNvPicPr>
            <a:picLocks noChangeAspect="1"/>
          </p:cNvPicPr>
          <p:nvPr/>
        </p:nvPicPr>
        <p:blipFill>
          <a:blip r:embed="rId3"/>
          <a:stretch>
            <a:fillRect/>
          </a:stretch>
        </p:blipFill>
        <p:spPr>
          <a:xfrm>
            <a:off x="3895165" y="1720850"/>
            <a:ext cx="5110974" cy="3740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Finding the right </a:t>
            </a:r>
            <a:r>
              <a:rPr lang="en-GB" i="1" u="sng" dirty="0" smtClean="0"/>
              <a:t>level</a:t>
            </a:r>
            <a:endParaRPr lang="en-GB" i="1" u="sng" dirty="0"/>
          </a:p>
        </p:txBody>
      </p:sp>
      <p:graphicFrame>
        <p:nvGraphicFramePr>
          <p:cNvPr id="8" name="Content Placeholder 7"/>
          <p:cNvGraphicFramePr>
            <a:graphicFrameLocks noGrp="1"/>
          </p:cNvGraphicFramePr>
          <p:nvPr>
            <p:ph sz="half" idx="1"/>
          </p:nvPr>
        </p:nvGraphicFramePr>
        <p:xfrm>
          <a:off x="457200" y="2057401"/>
          <a:ext cx="3931920" cy="3980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sz="half" idx="2"/>
          </p:nvPr>
        </p:nvSpPr>
        <p:spPr/>
        <p:txBody>
          <a:bodyPr/>
          <a:lstStyle/>
          <a:p>
            <a:endParaRPr lang="en-GB" dirty="0"/>
          </a:p>
        </p:txBody>
      </p:sp>
      <p:sp>
        <p:nvSpPr>
          <p:cNvPr id="5" name="Date Placeholder 4"/>
          <p:cNvSpPr>
            <a:spLocks noGrp="1"/>
          </p:cNvSpPr>
          <p:nvPr>
            <p:ph type="dt" sz="half" idx="10"/>
          </p:nvPr>
        </p:nvSpPr>
        <p:spPr/>
        <p:txBody>
          <a:bodyPr/>
          <a:lstStyle/>
          <a:p>
            <a:fld id="{9F102792-3904-C645-AF17-ABB969A92999}" type="datetime4">
              <a:rPr lang="en-US" smtClean="0"/>
              <a:pPr/>
              <a:t>June 25, 2011</a:t>
            </a:fld>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14</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pic>
        <p:nvPicPr>
          <p:cNvPr id="9" name="Picture 8"/>
          <p:cNvPicPr>
            <a:picLocks noChangeAspect="1"/>
          </p:cNvPicPr>
          <p:nvPr/>
        </p:nvPicPr>
        <p:blipFill>
          <a:blip r:embed="rId8"/>
          <a:stretch>
            <a:fillRect/>
          </a:stretch>
        </p:blipFill>
        <p:spPr>
          <a:xfrm>
            <a:off x="4389120" y="1784350"/>
            <a:ext cx="4610100" cy="35117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Why? </a:t>
            </a:r>
            <a:r>
              <a:rPr lang="en-GB" dirty="0" smtClean="0"/>
              <a:t>                    Example</a:t>
            </a:r>
            <a:endParaRPr lang="en-GB" dirty="0"/>
          </a:p>
        </p:txBody>
      </p:sp>
      <p:graphicFrame>
        <p:nvGraphicFramePr>
          <p:cNvPr id="8" name="Content Placeholder 7"/>
          <p:cNvGraphicFramePr>
            <a:graphicFrameLocks noGrp="1"/>
          </p:cNvGraphicFramePr>
          <p:nvPr>
            <p:ph idx="1"/>
          </p:nvPr>
        </p:nvGraphicFramePr>
        <p:xfrm>
          <a:off x="457200" y="1417638"/>
          <a:ext cx="8229600" cy="4602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p:cNvSpPr>
            <a:spLocks noGrp="1"/>
          </p:cNvSpPr>
          <p:nvPr>
            <p:ph type="dt" sz="half" idx="10"/>
          </p:nvPr>
        </p:nvSpPr>
        <p:spPr/>
        <p:txBody>
          <a:bodyPr/>
          <a:lstStyle/>
          <a:p>
            <a:fld id="{F1CB0279-C407-9445-B6F8-F57A9A029D9E}" type="datetime4">
              <a:rPr lang="en-US" smtClean="0"/>
              <a:pPr/>
              <a:t>June 25, 2011</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15</a:t>
            </a:fld>
            <a:endParaRPr lang="en-GB"/>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GB" sz="4000" dirty="0" smtClean="0"/>
              <a:t>Our Client, Real </a:t>
            </a:r>
            <a:r>
              <a:rPr lang="en-GB" sz="4000" dirty="0" smtClean="0"/>
              <a:t>Results</a:t>
            </a:r>
            <a:br>
              <a:rPr lang="en-GB" sz="4000" dirty="0" smtClean="0"/>
            </a:br>
            <a:r>
              <a:rPr lang="en-GB" sz="4000" dirty="0" smtClean="0"/>
              <a:t>Real Immediate Stakeholder value</a:t>
            </a:r>
            <a:endParaRPr lang="en-GB" sz="4000" dirty="0"/>
          </a:p>
        </p:txBody>
      </p:sp>
      <p:sp>
        <p:nvSpPr>
          <p:cNvPr id="5" name="Date Placeholder 4"/>
          <p:cNvSpPr>
            <a:spLocks noGrp="1"/>
          </p:cNvSpPr>
          <p:nvPr>
            <p:ph type="dt" sz="half" idx="10"/>
          </p:nvPr>
        </p:nvSpPr>
        <p:spPr/>
        <p:txBody>
          <a:bodyPr/>
          <a:lstStyle/>
          <a:p>
            <a:fld id="{3D7A25E8-EA44-D647-AFB8-A8DD9EDA8005}" type="datetime4">
              <a:rPr lang="en-US" smtClean="0"/>
              <a:pPr/>
              <a:t>June 25, 2011</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16</a:t>
            </a:fld>
            <a:endParaRPr lang="en-GB"/>
          </a:p>
        </p:txBody>
      </p:sp>
      <p:pic>
        <p:nvPicPr>
          <p:cNvPr id="10" name="Content Placeholder 9"/>
          <p:cNvPicPr>
            <a:picLocks noGrp="1"/>
          </p:cNvPicPr>
          <p:nvPr>
            <p:ph idx="1"/>
          </p:nvPr>
        </p:nvPicPr>
        <p:blipFill>
          <a:blip r:embed="rId3"/>
          <a:srcRect l="-2129" r="-2129"/>
          <a:stretch>
            <a:fillRect/>
          </a:stretch>
        </p:blipFill>
        <p:spPr bwMode="auto">
          <a:prstGeom prst="rect">
            <a:avLst/>
          </a:prstGeom>
          <a:noFill/>
          <a:ln w="9525">
            <a:noFill/>
            <a:miter lim="800000"/>
            <a:headEnd/>
            <a:tailEnd/>
          </a:ln>
        </p:spPr>
      </p:pic>
      <p:sp>
        <p:nvSpPr>
          <p:cNvPr id="2" name="U-Turn Arrow 1"/>
          <p:cNvSpPr/>
          <p:nvPr/>
        </p:nvSpPr>
        <p:spPr>
          <a:xfrm>
            <a:off x="6769100" y="1511300"/>
            <a:ext cx="1460500" cy="584200"/>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Value </a:t>
            </a:r>
            <a:r>
              <a:rPr lang="en-US" sz="3200" dirty="0" smtClean="0"/>
              <a:t>Delivery:</a:t>
            </a:r>
            <a:br>
              <a:rPr lang="en-US" sz="3200" dirty="0" smtClean="0"/>
            </a:br>
            <a:r>
              <a:rPr lang="en-US" sz="3200" dirty="0" smtClean="0"/>
              <a:t> leading to </a:t>
            </a:r>
            <a:r>
              <a:rPr lang="en-US" sz="3200" i="1" dirty="0" smtClean="0"/>
              <a:t>Systems Thinking</a:t>
            </a:r>
            <a:r>
              <a:rPr lang="en-US" sz="3200" dirty="0" smtClean="0"/>
              <a:t>, not </a:t>
            </a:r>
            <a:r>
              <a:rPr lang="en-US" sz="3200" i="1" dirty="0" smtClean="0"/>
              <a:t>Software Silos</a:t>
            </a:r>
            <a:r>
              <a:rPr lang="en-GB" sz="2000" dirty="0" smtClean="0"/>
              <a:t/>
            </a:r>
            <a:br>
              <a:rPr lang="en-GB" sz="2000" dirty="0" smtClean="0"/>
            </a:br>
            <a:endParaRPr lang="en-GB" sz="2000" dirty="0"/>
          </a:p>
        </p:txBody>
      </p:sp>
      <p:sp>
        <p:nvSpPr>
          <p:cNvPr id="5" name="Date Placeholder 4"/>
          <p:cNvSpPr>
            <a:spLocks noGrp="1"/>
          </p:cNvSpPr>
          <p:nvPr>
            <p:ph type="dt" sz="half" idx="10"/>
          </p:nvPr>
        </p:nvSpPr>
        <p:spPr/>
        <p:txBody>
          <a:bodyPr/>
          <a:lstStyle/>
          <a:p>
            <a:fld id="{800050D0-69E1-D743-8A4C-253D256873B4}" type="datetime4">
              <a:rPr lang="en-US" smtClean="0"/>
              <a:pPr/>
              <a:t>June 25, 2011</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17</a:t>
            </a:fld>
            <a:endParaRPr lang="en-GB"/>
          </a:p>
        </p:txBody>
      </p:sp>
      <p:sp>
        <p:nvSpPr>
          <p:cNvPr id="9" name="Smiley Face 8"/>
          <p:cNvSpPr/>
          <p:nvPr/>
        </p:nvSpPr>
        <p:spPr>
          <a:xfrm>
            <a:off x="4953000" y="1310481"/>
            <a:ext cx="1524000" cy="1524000"/>
          </a:xfrm>
          <a:prstGeom prst="smileyFace">
            <a:avLst/>
          </a:prstGeom>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r>
              <a:rPr lang="en-US" dirty="0" smtClean="0">
                <a:solidFill>
                  <a:schemeClr val="accent1"/>
                </a:solidFill>
              </a:rPr>
              <a:t>Stake-holders</a:t>
            </a:r>
            <a:endParaRPr lang="en-US" dirty="0">
              <a:solidFill>
                <a:schemeClr val="accent1"/>
              </a:solidFill>
            </a:endParaRPr>
          </a:p>
        </p:txBody>
      </p:sp>
      <p:sp>
        <p:nvSpPr>
          <p:cNvPr id="10" name="Striped Right Arrow 9"/>
          <p:cNvSpPr/>
          <p:nvPr/>
        </p:nvSpPr>
        <p:spPr>
          <a:xfrm>
            <a:off x="2209800" y="1767681"/>
            <a:ext cx="2743200" cy="609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r>
              <a:rPr lang="en-US" i="1" dirty="0" smtClean="0"/>
              <a:t>Potential </a:t>
            </a:r>
            <a:r>
              <a:rPr lang="en-US" dirty="0" smtClean="0"/>
              <a:t>Value</a:t>
            </a:r>
            <a:endParaRPr lang="en-US" dirty="0"/>
          </a:p>
        </p:txBody>
      </p:sp>
      <p:sp>
        <p:nvSpPr>
          <p:cNvPr id="11" name="Or 10"/>
          <p:cNvSpPr/>
          <p:nvPr/>
        </p:nvSpPr>
        <p:spPr>
          <a:xfrm>
            <a:off x="304800" y="1615281"/>
            <a:ext cx="2654300" cy="25908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r>
              <a:rPr lang="en-US" dirty="0" smtClean="0"/>
              <a:t>Plan        Do</a:t>
            </a:r>
          </a:p>
          <a:p>
            <a:pPr algn="ctr"/>
            <a:r>
              <a:rPr lang="en-US" dirty="0" smtClean="0"/>
              <a:t>       </a:t>
            </a:r>
          </a:p>
          <a:p>
            <a:r>
              <a:rPr lang="en-US" dirty="0" smtClean="0"/>
              <a:t> </a:t>
            </a:r>
            <a:r>
              <a:rPr lang="en-US" dirty="0" smtClean="0"/>
              <a:t>    </a:t>
            </a:r>
            <a:r>
              <a:rPr lang="en-US" dirty="0" smtClean="0"/>
              <a:t>Act </a:t>
            </a:r>
            <a:r>
              <a:rPr lang="en-US" dirty="0" smtClean="0"/>
              <a:t>          Study               </a:t>
            </a:r>
            <a:endParaRPr lang="en-US" dirty="0" smtClean="0"/>
          </a:p>
        </p:txBody>
      </p:sp>
      <p:grpSp>
        <p:nvGrpSpPr>
          <p:cNvPr id="12" name="Group 11"/>
          <p:cNvGrpSpPr/>
          <p:nvPr/>
        </p:nvGrpSpPr>
        <p:grpSpPr>
          <a:xfrm>
            <a:off x="2209800" y="2834479"/>
            <a:ext cx="3733800" cy="685802"/>
            <a:chOff x="4038600" y="3048000"/>
            <a:chExt cx="3543300" cy="914400"/>
          </a:xfrm>
        </p:grpSpPr>
        <p:sp>
          <p:nvSpPr>
            <p:cNvPr id="25" name="Bent-Up Arrow 24"/>
            <p:cNvSpPr/>
            <p:nvPr/>
          </p:nvSpPr>
          <p:spPr>
            <a:xfrm rot="16200000" flipH="1">
              <a:off x="5353050" y="1733550"/>
              <a:ext cx="914400" cy="3543300"/>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endParaRPr lang="en-US" dirty="0"/>
            </a:p>
          </p:txBody>
        </p:sp>
        <p:sp>
          <p:nvSpPr>
            <p:cNvPr id="26" name="TextBox 25"/>
            <p:cNvSpPr txBox="1"/>
            <p:nvPr/>
          </p:nvSpPr>
          <p:spPr>
            <a:xfrm>
              <a:off x="5257800" y="3505200"/>
              <a:ext cx="2082383" cy="369332"/>
            </a:xfrm>
            <a:prstGeom prst="rect">
              <a:avLst/>
            </a:prstGeom>
            <a:noFill/>
          </p:spPr>
          <p:txBody>
            <a:bodyPr wrap="none" rtlCol="0">
              <a:spAutoFit/>
            </a:bodyPr>
            <a:lstStyle>
              <a:defPPr>
                <a:defRPr lang="en-US"/>
              </a:defPPr>
              <a:lvl1pPr algn="ctr" rtl="0" eaLnBrk="0" fontAlgn="base" hangingPunct="0">
                <a:spcBef>
                  <a:spcPct val="0"/>
                </a:spcBef>
                <a:spcAft>
                  <a:spcPct val="0"/>
                </a:spcAft>
                <a:defRPr b="1" kern="1200">
                  <a:solidFill>
                    <a:schemeClr val="tx1"/>
                  </a:solidFill>
                  <a:latin typeface="Arial" pitchFamily="-65" charset="0"/>
                  <a:ea typeface="+mn-ea"/>
                  <a:cs typeface="+mn-cs"/>
                </a:defRPr>
              </a:lvl1pPr>
              <a:lvl2pPr marL="457200" algn="ctr" rtl="0" eaLnBrk="0" fontAlgn="base" hangingPunct="0">
                <a:spcBef>
                  <a:spcPct val="0"/>
                </a:spcBef>
                <a:spcAft>
                  <a:spcPct val="0"/>
                </a:spcAft>
                <a:defRPr b="1" kern="1200">
                  <a:solidFill>
                    <a:schemeClr val="tx1"/>
                  </a:solidFill>
                  <a:latin typeface="Arial" pitchFamily="-65" charset="0"/>
                  <a:ea typeface="+mn-ea"/>
                  <a:cs typeface="+mn-cs"/>
                </a:defRPr>
              </a:lvl2pPr>
              <a:lvl3pPr marL="914400" algn="ctr" rtl="0" eaLnBrk="0" fontAlgn="base" hangingPunct="0">
                <a:spcBef>
                  <a:spcPct val="0"/>
                </a:spcBef>
                <a:spcAft>
                  <a:spcPct val="0"/>
                </a:spcAft>
                <a:defRPr b="1" kern="1200">
                  <a:solidFill>
                    <a:schemeClr val="tx1"/>
                  </a:solidFill>
                  <a:latin typeface="Arial" pitchFamily="-65" charset="0"/>
                  <a:ea typeface="+mn-ea"/>
                  <a:cs typeface="+mn-cs"/>
                </a:defRPr>
              </a:lvl3pPr>
              <a:lvl4pPr marL="1371600" algn="ctr" rtl="0" eaLnBrk="0" fontAlgn="base" hangingPunct="0">
                <a:spcBef>
                  <a:spcPct val="0"/>
                </a:spcBef>
                <a:spcAft>
                  <a:spcPct val="0"/>
                </a:spcAft>
                <a:defRPr b="1" kern="1200">
                  <a:solidFill>
                    <a:schemeClr val="tx1"/>
                  </a:solidFill>
                  <a:latin typeface="Arial" pitchFamily="-65" charset="0"/>
                  <a:ea typeface="+mn-ea"/>
                  <a:cs typeface="+mn-cs"/>
                </a:defRPr>
              </a:lvl4pPr>
              <a:lvl5pPr marL="1828800" algn="ctr" rtl="0" eaLnBrk="0" fontAlgn="base" hangingPunct="0">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a:lstStyle>
            <a:p>
              <a:r>
                <a:rPr lang="en-US" dirty="0" smtClean="0"/>
                <a:t>Perceived Value Info</a:t>
              </a:r>
              <a:endParaRPr lang="en-US" dirty="0"/>
            </a:p>
          </p:txBody>
        </p:sp>
      </p:grpSp>
      <p:sp>
        <p:nvSpPr>
          <p:cNvPr id="13" name="Striped Right Arrow 12"/>
          <p:cNvSpPr/>
          <p:nvPr/>
        </p:nvSpPr>
        <p:spPr>
          <a:xfrm>
            <a:off x="6477000" y="1539081"/>
            <a:ext cx="1371600" cy="9144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dist"/>
            <a:r>
              <a:rPr lang="en-US" sz="1600" i="1" spc="-150" dirty="0" smtClean="0"/>
              <a:t>Realized</a:t>
            </a:r>
          </a:p>
          <a:p>
            <a:pPr algn="dist"/>
            <a:r>
              <a:rPr lang="en-US" sz="1600" spc="-150" dirty="0" smtClean="0"/>
              <a:t>Value</a:t>
            </a:r>
            <a:endParaRPr lang="en-US" sz="1600" spc="-150" dirty="0"/>
          </a:p>
        </p:txBody>
      </p:sp>
      <p:sp>
        <p:nvSpPr>
          <p:cNvPr id="14" name="Smiley Face 13"/>
          <p:cNvSpPr/>
          <p:nvPr/>
        </p:nvSpPr>
        <p:spPr>
          <a:xfrm>
            <a:off x="7696200" y="1204119"/>
            <a:ext cx="1219200" cy="1630360"/>
          </a:xfrm>
          <a:prstGeom prst="smileyFace">
            <a:avLst/>
          </a:prstGeom>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endParaRPr lang="en-US" dirty="0" smtClean="0">
              <a:solidFill>
                <a:schemeClr val="accent1"/>
              </a:solidFill>
            </a:endParaRPr>
          </a:p>
          <a:p>
            <a:pPr algn="ctr"/>
            <a:r>
              <a:rPr lang="en-US" sz="1600" dirty="0" smtClean="0">
                <a:solidFill>
                  <a:schemeClr val="accent1"/>
                </a:solidFill>
              </a:rPr>
              <a:t>Stake-holders</a:t>
            </a:r>
            <a:endParaRPr lang="en-US" sz="1600" dirty="0">
              <a:solidFill>
                <a:schemeClr val="accent1"/>
              </a:solidFill>
            </a:endParaRPr>
          </a:p>
        </p:txBody>
      </p:sp>
      <p:grpSp>
        <p:nvGrpSpPr>
          <p:cNvPr id="15" name="Group 14"/>
          <p:cNvGrpSpPr/>
          <p:nvPr/>
        </p:nvGrpSpPr>
        <p:grpSpPr>
          <a:xfrm>
            <a:off x="1981200" y="2834478"/>
            <a:ext cx="6477000" cy="1436135"/>
            <a:chOff x="4038600" y="3048000"/>
            <a:chExt cx="3543300" cy="914400"/>
          </a:xfrm>
        </p:grpSpPr>
        <p:sp>
          <p:nvSpPr>
            <p:cNvPr id="23" name="Bent-Up Arrow 22"/>
            <p:cNvSpPr/>
            <p:nvPr/>
          </p:nvSpPr>
          <p:spPr>
            <a:xfrm rot="16200000" flipH="1">
              <a:off x="5353050" y="1733550"/>
              <a:ext cx="914400" cy="3543300"/>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endParaRPr lang="en-US" dirty="0"/>
            </a:p>
          </p:txBody>
        </p:sp>
        <p:sp>
          <p:nvSpPr>
            <p:cNvPr id="24" name="TextBox 23"/>
            <p:cNvSpPr txBox="1"/>
            <p:nvPr/>
          </p:nvSpPr>
          <p:spPr>
            <a:xfrm>
              <a:off x="5257800" y="3629891"/>
              <a:ext cx="1664789" cy="201454"/>
            </a:xfrm>
            <a:prstGeom prst="rect">
              <a:avLst/>
            </a:prstGeom>
            <a:noFill/>
          </p:spPr>
          <p:txBody>
            <a:bodyPr wrap="square" rtlCol="0">
              <a:spAutoFit/>
            </a:bodyPr>
            <a:lstStyle>
              <a:defPPr>
                <a:defRPr lang="en-US"/>
              </a:defPPr>
              <a:lvl1pPr algn="ctr" rtl="0" eaLnBrk="0" fontAlgn="base" hangingPunct="0">
                <a:spcBef>
                  <a:spcPct val="0"/>
                </a:spcBef>
                <a:spcAft>
                  <a:spcPct val="0"/>
                </a:spcAft>
                <a:defRPr b="1" kern="1200">
                  <a:solidFill>
                    <a:schemeClr val="tx1"/>
                  </a:solidFill>
                  <a:latin typeface="Arial" pitchFamily="-65" charset="0"/>
                  <a:ea typeface="+mn-ea"/>
                  <a:cs typeface="+mn-cs"/>
                </a:defRPr>
              </a:lvl1pPr>
              <a:lvl2pPr marL="457200" algn="ctr" rtl="0" eaLnBrk="0" fontAlgn="base" hangingPunct="0">
                <a:spcBef>
                  <a:spcPct val="0"/>
                </a:spcBef>
                <a:spcAft>
                  <a:spcPct val="0"/>
                </a:spcAft>
                <a:defRPr b="1" kern="1200">
                  <a:solidFill>
                    <a:schemeClr val="tx1"/>
                  </a:solidFill>
                  <a:latin typeface="Arial" pitchFamily="-65" charset="0"/>
                  <a:ea typeface="+mn-ea"/>
                  <a:cs typeface="+mn-cs"/>
                </a:defRPr>
              </a:lvl2pPr>
              <a:lvl3pPr marL="914400" algn="ctr" rtl="0" eaLnBrk="0" fontAlgn="base" hangingPunct="0">
                <a:spcBef>
                  <a:spcPct val="0"/>
                </a:spcBef>
                <a:spcAft>
                  <a:spcPct val="0"/>
                </a:spcAft>
                <a:defRPr b="1" kern="1200">
                  <a:solidFill>
                    <a:schemeClr val="tx1"/>
                  </a:solidFill>
                  <a:latin typeface="Arial" pitchFamily="-65" charset="0"/>
                  <a:ea typeface="+mn-ea"/>
                  <a:cs typeface="+mn-cs"/>
                </a:defRPr>
              </a:lvl3pPr>
              <a:lvl4pPr marL="1371600" algn="ctr" rtl="0" eaLnBrk="0" fontAlgn="base" hangingPunct="0">
                <a:spcBef>
                  <a:spcPct val="0"/>
                </a:spcBef>
                <a:spcAft>
                  <a:spcPct val="0"/>
                </a:spcAft>
                <a:defRPr b="1" kern="1200">
                  <a:solidFill>
                    <a:schemeClr val="tx1"/>
                  </a:solidFill>
                  <a:latin typeface="Arial" pitchFamily="-65" charset="0"/>
                  <a:ea typeface="+mn-ea"/>
                  <a:cs typeface="+mn-cs"/>
                </a:defRPr>
              </a:lvl4pPr>
              <a:lvl5pPr marL="1828800" algn="ctr" rtl="0" eaLnBrk="0" fontAlgn="base" hangingPunct="0">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a:lstStyle>
            <a:p>
              <a:r>
                <a:rPr lang="en-US" dirty="0" smtClean="0"/>
                <a:t>Realized Value Information</a:t>
              </a:r>
              <a:endParaRPr lang="en-US" dirty="0"/>
            </a:p>
          </p:txBody>
        </p:sp>
      </p:grpSp>
      <p:sp>
        <p:nvSpPr>
          <p:cNvPr id="16" name="Smiley Face 15"/>
          <p:cNvSpPr/>
          <p:nvPr/>
        </p:nvSpPr>
        <p:spPr>
          <a:xfrm>
            <a:off x="457200" y="4663281"/>
            <a:ext cx="1458451" cy="826532"/>
          </a:xfrm>
          <a:prstGeom prst="smileyFace">
            <a:avLst/>
          </a:prstGeom>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r>
              <a:rPr lang="en-US" dirty="0" smtClean="0">
                <a:solidFill>
                  <a:schemeClr val="accent1"/>
                </a:solidFill>
              </a:rPr>
              <a:t>Stake-holders</a:t>
            </a:r>
            <a:endParaRPr lang="en-US" dirty="0">
              <a:solidFill>
                <a:schemeClr val="accent1"/>
              </a:solidFill>
            </a:endParaRPr>
          </a:p>
        </p:txBody>
      </p:sp>
      <p:sp>
        <p:nvSpPr>
          <p:cNvPr id="17" name="Smiley Face 16"/>
          <p:cNvSpPr/>
          <p:nvPr/>
        </p:nvSpPr>
        <p:spPr>
          <a:xfrm>
            <a:off x="5628149" y="4663281"/>
            <a:ext cx="1458451" cy="826532"/>
          </a:xfrm>
          <a:prstGeom prst="smileyFace">
            <a:avLst>
              <a:gd name="adj" fmla="val -4653"/>
            </a:avLst>
          </a:prstGeom>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r>
              <a:rPr lang="en-US" dirty="0" smtClean="0">
                <a:solidFill>
                  <a:schemeClr val="accent1"/>
                </a:solidFill>
              </a:rPr>
              <a:t>Stake-holders</a:t>
            </a:r>
            <a:endParaRPr lang="en-US" dirty="0">
              <a:solidFill>
                <a:schemeClr val="accent1"/>
              </a:solidFill>
            </a:endParaRPr>
          </a:p>
        </p:txBody>
      </p:sp>
      <p:sp>
        <p:nvSpPr>
          <p:cNvPr id="18" name="Smiley Face 17"/>
          <p:cNvSpPr/>
          <p:nvPr/>
        </p:nvSpPr>
        <p:spPr>
          <a:xfrm>
            <a:off x="2180850" y="4663281"/>
            <a:ext cx="1458451" cy="826532"/>
          </a:xfrm>
          <a:prstGeom prst="smileyFace">
            <a:avLst>
              <a:gd name="adj" fmla="val -4653"/>
            </a:avLst>
          </a:prstGeom>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r>
              <a:rPr lang="en-US" dirty="0" smtClean="0">
                <a:solidFill>
                  <a:schemeClr val="accent1"/>
                </a:solidFill>
              </a:rPr>
              <a:t>Stake-holders</a:t>
            </a:r>
            <a:endParaRPr lang="en-US" dirty="0">
              <a:solidFill>
                <a:schemeClr val="accent1"/>
              </a:solidFill>
            </a:endParaRPr>
          </a:p>
        </p:txBody>
      </p:sp>
      <p:sp>
        <p:nvSpPr>
          <p:cNvPr id="19" name="Smiley Face 18"/>
          <p:cNvSpPr/>
          <p:nvPr/>
        </p:nvSpPr>
        <p:spPr>
          <a:xfrm>
            <a:off x="3904500" y="4663281"/>
            <a:ext cx="1458451" cy="826532"/>
          </a:xfrm>
          <a:prstGeom prst="smileyFace">
            <a:avLst/>
          </a:prstGeom>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r>
              <a:rPr lang="en-US" dirty="0" smtClean="0">
                <a:solidFill>
                  <a:schemeClr val="accent1"/>
                </a:solidFill>
              </a:rPr>
              <a:t>Stake-holders</a:t>
            </a:r>
            <a:endParaRPr lang="en-US" dirty="0">
              <a:solidFill>
                <a:schemeClr val="accent1"/>
              </a:solidFill>
            </a:endParaRPr>
          </a:p>
        </p:txBody>
      </p:sp>
      <p:sp>
        <p:nvSpPr>
          <p:cNvPr id="20" name="Up Arrow Callout 19"/>
          <p:cNvSpPr/>
          <p:nvPr/>
        </p:nvSpPr>
        <p:spPr>
          <a:xfrm>
            <a:off x="228600" y="4270613"/>
            <a:ext cx="7772400" cy="1383268"/>
          </a:xfrm>
          <a:prstGeom prst="upArrowCallout">
            <a:avLst>
              <a:gd name="adj1" fmla="val 87473"/>
              <a:gd name="adj2" fmla="val 77461"/>
              <a:gd name="adj3" fmla="val 25000"/>
              <a:gd name="adj4" fmla="val 75000"/>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rtl="0" eaLnBrk="0" fontAlgn="base" hangingPunct="0">
              <a:spcBef>
                <a:spcPct val="0"/>
              </a:spcBef>
              <a:spcAft>
                <a:spcPct val="0"/>
              </a:spcAft>
              <a:defRPr b="1" kern="1200">
                <a:solidFill>
                  <a:schemeClr val="lt1"/>
                </a:solidFill>
                <a:latin typeface="+mn-lt"/>
                <a:ea typeface="+mn-ea"/>
                <a:cs typeface="+mn-cs"/>
              </a:defRPr>
            </a:lvl1pPr>
            <a:lvl2pPr marL="457200" algn="ctr" rtl="0" eaLnBrk="0" fontAlgn="base" hangingPunct="0">
              <a:spcBef>
                <a:spcPct val="0"/>
              </a:spcBef>
              <a:spcAft>
                <a:spcPct val="0"/>
              </a:spcAft>
              <a:defRPr b="1" kern="1200">
                <a:solidFill>
                  <a:schemeClr val="lt1"/>
                </a:solidFill>
                <a:latin typeface="+mn-lt"/>
                <a:ea typeface="+mn-ea"/>
                <a:cs typeface="+mn-cs"/>
              </a:defRPr>
            </a:lvl2pPr>
            <a:lvl3pPr marL="914400" algn="ctr" rtl="0" eaLnBrk="0" fontAlgn="base" hangingPunct="0">
              <a:spcBef>
                <a:spcPct val="0"/>
              </a:spcBef>
              <a:spcAft>
                <a:spcPct val="0"/>
              </a:spcAft>
              <a:defRPr b="1" kern="1200">
                <a:solidFill>
                  <a:schemeClr val="lt1"/>
                </a:solidFill>
                <a:latin typeface="+mn-lt"/>
                <a:ea typeface="+mn-ea"/>
                <a:cs typeface="+mn-cs"/>
              </a:defRPr>
            </a:lvl3pPr>
            <a:lvl4pPr marL="1371600" algn="ctr" rtl="0" eaLnBrk="0" fontAlgn="base" hangingPunct="0">
              <a:spcBef>
                <a:spcPct val="0"/>
              </a:spcBef>
              <a:spcAft>
                <a:spcPct val="0"/>
              </a:spcAft>
              <a:defRPr b="1" kern="1200">
                <a:solidFill>
                  <a:schemeClr val="lt1"/>
                </a:solidFill>
                <a:latin typeface="+mn-lt"/>
                <a:ea typeface="+mn-ea"/>
                <a:cs typeface="+mn-cs"/>
              </a:defRPr>
            </a:lvl4pPr>
            <a:lvl5pPr marL="1828800" algn="ctr" rtl="0" eaLnBrk="0" fontAlgn="base" hangingPunct="0">
              <a:spcBef>
                <a:spcPct val="0"/>
              </a:spcBef>
              <a:spcAft>
                <a:spcPct val="0"/>
              </a:spcAft>
              <a:defRPr b="1" kern="1200">
                <a:solidFill>
                  <a:schemeClr val="lt1"/>
                </a:solidFill>
                <a:latin typeface="+mn-lt"/>
                <a:ea typeface="+mn-ea"/>
                <a:cs typeface="+mn-cs"/>
              </a:defRPr>
            </a:lvl5pPr>
            <a:lvl6pPr marL="2286000" algn="l" defTabSz="457200" rtl="0" eaLnBrk="1" latinLnBrk="0" hangingPunct="1">
              <a:defRPr b="1" kern="1200">
                <a:solidFill>
                  <a:schemeClr val="lt1"/>
                </a:solidFill>
                <a:latin typeface="+mn-lt"/>
                <a:ea typeface="+mn-ea"/>
                <a:cs typeface="+mn-cs"/>
              </a:defRPr>
            </a:lvl6pPr>
            <a:lvl7pPr marL="2743200" algn="l" defTabSz="457200" rtl="0" eaLnBrk="1" latinLnBrk="0" hangingPunct="1">
              <a:defRPr b="1" kern="1200">
                <a:solidFill>
                  <a:schemeClr val="lt1"/>
                </a:solidFill>
                <a:latin typeface="+mn-lt"/>
                <a:ea typeface="+mn-ea"/>
                <a:cs typeface="+mn-cs"/>
              </a:defRPr>
            </a:lvl7pPr>
            <a:lvl8pPr marL="3200400" algn="l" defTabSz="457200" rtl="0" eaLnBrk="1" latinLnBrk="0" hangingPunct="1">
              <a:defRPr b="1" kern="1200">
                <a:solidFill>
                  <a:schemeClr val="lt1"/>
                </a:solidFill>
                <a:latin typeface="+mn-lt"/>
                <a:ea typeface="+mn-ea"/>
                <a:cs typeface="+mn-cs"/>
              </a:defRPr>
            </a:lvl8pPr>
            <a:lvl9pPr marL="3657600" algn="l" defTabSz="457200" rtl="0" eaLnBrk="1" latinLnBrk="0" hangingPunct="1">
              <a:defRPr b="1" kern="1200">
                <a:solidFill>
                  <a:schemeClr val="lt1"/>
                </a:solidFill>
                <a:latin typeface="+mn-lt"/>
                <a:ea typeface="+mn-ea"/>
                <a:cs typeface="+mn-cs"/>
              </a:defRPr>
            </a:lvl9pPr>
          </a:lstStyle>
          <a:p>
            <a:pPr algn="ctr"/>
            <a:endParaRPr lang="en-US"/>
          </a:p>
        </p:txBody>
      </p:sp>
      <p:cxnSp>
        <p:nvCxnSpPr>
          <p:cNvPr id="21" name="Elbow Connector 20"/>
          <p:cNvCxnSpPr/>
          <p:nvPr/>
        </p:nvCxnSpPr>
        <p:spPr>
          <a:xfrm rot="16200000" flipV="1">
            <a:off x="2691884" y="2859365"/>
            <a:ext cx="64532" cy="2781300"/>
          </a:xfrm>
          <a:prstGeom prst="bentConnector3">
            <a:avLst>
              <a:gd name="adj1" fmla="val 50000"/>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086600" y="4663281"/>
            <a:ext cx="856312" cy="923330"/>
          </a:xfrm>
          <a:prstGeom prst="rect">
            <a:avLst/>
          </a:prstGeom>
          <a:noFill/>
        </p:spPr>
        <p:txBody>
          <a:bodyPr wrap="none" rtlCol="0">
            <a:spAutoFit/>
          </a:bodyPr>
          <a:lstStyle>
            <a:defPPr>
              <a:defRPr lang="en-US"/>
            </a:defPPr>
            <a:lvl1pPr algn="ctr" rtl="0" eaLnBrk="0" fontAlgn="base" hangingPunct="0">
              <a:spcBef>
                <a:spcPct val="0"/>
              </a:spcBef>
              <a:spcAft>
                <a:spcPct val="0"/>
              </a:spcAft>
              <a:defRPr b="1" kern="1200">
                <a:solidFill>
                  <a:schemeClr val="tx1"/>
                </a:solidFill>
                <a:latin typeface="Arial" pitchFamily="-65" charset="0"/>
                <a:ea typeface="+mn-ea"/>
                <a:cs typeface="+mn-cs"/>
              </a:defRPr>
            </a:lvl1pPr>
            <a:lvl2pPr marL="457200" algn="ctr" rtl="0" eaLnBrk="0" fontAlgn="base" hangingPunct="0">
              <a:spcBef>
                <a:spcPct val="0"/>
              </a:spcBef>
              <a:spcAft>
                <a:spcPct val="0"/>
              </a:spcAft>
              <a:defRPr b="1" kern="1200">
                <a:solidFill>
                  <a:schemeClr val="tx1"/>
                </a:solidFill>
                <a:latin typeface="Arial" pitchFamily="-65" charset="0"/>
                <a:ea typeface="+mn-ea"/>
                <a:cs typeface="+mn-cs"/>
              </a:defRPr>
            </a:lvl2pPr>
            <a:lvl3pPr marL="914400" algn="ctr" rtl="0" eaLnBrk="0" fontAlgn="base" hangingPunct="0">
              <a:spcBef>
                <a:spcPct val="0"/>
              </a:spcBef>
              <a:spcAft>
                <a:spcPct val="0"/>
              </a:spcAft>
              <a:defRPr b="1" kern="1200">
                <a:solidFill>
                  <a:schemeClr val="tx1"/>
                </a:solidFill>
                <a:latin typeface="Arial" pitchFamily="-65" charset="0"/>
                <a:ea typeface="+mn-ea"/>
                <a:cs typeface="+mn-cs"/>
              </a:defRPr>
            </a:lvl3pPr>
            <a:lvl4pPr marL="1371600" algn="ctr" rtl="0" eaLnBrk="0" fontAlgn="base" hangingPunct="0">
              <a:spcBef>
                <a:spcPct val="0"/>
              </a:spcBef>
              <a:spcAft>
                <a:spcPct val="0"/>
              </a:spcAft>
              <a:defRPr b="1" kern="1200">
                <a:solidFill>
                  <a:schemeClr val="tx1"/>
                </a:solidFill>
                <a:latin typeface="Arial" pitchFamily="-65" charset="0"/>
                <a:ea typeface="+mn-ea"/>
                <a:cs typeface="+mn-cs"/>
              </a:defRPr>
            </a:lvl4pPr>
            <a:lvl5pPr marL="1828800" algn="ctr" rtl="0" eaLnBrk="0" fontAlgn="base" hangingPunct="0">
              <a:spcBef>
                <a:spcPct val="0"/>
              </a:spcBef>
              <a:spcAft>
                <a:spcPct val="0"/>
              </a:spcAft>
              <a:defRPr b="1" kern="1200">
                <a:solidFill>
                  <a:schemeClr val="tx1"/>
                </a:solidFill>
                <a:latin typeface="Arial" pitchFamily="-65" charset="0"/>
                <a:ea typeface="+mn-ea"/>
                <a:cs typeface="+mn-cs"/>
              </a:defRPr>
            </a:lvl5pPr>
            <a:lvl6pPr marL="2286000" algn="l" defTabSz="457200" rtl="0" eaLnBrk="1" latinLnBrk="0" hangingPunct="1">
              <a:defRPr b="1" kern="1200">
                <a:solidFill>
                  <a:schemeClr val="tx1"/>
                </a:solidFill>
                <a:latin typeface="Arial" pitchFamily="-65" charset="0"/>
                <a:ea typeface="+mn-ea"/>
                <a:cs typeface="+mn-cs"/>
              </a:defRPr>
            </a:lvl6pPr>
            <a:lvl7pPr marL="2743200" algn="l" defTabSz="457200" rtl="0" eaLnBrk="1" latinLnBrk="0" hangingPunct="1">
              <a:defRPr b="1" kern="1200">
                <a:solidFill>
                  <a:schemeClr val="tx1"/>
                </a:solidFill>
                <a:latin typeface="Arial" pitchFamily="-65" charset="0"/>
                <a:ea typeface="+mn-ea"/>
                <a:cs typeface="+mn-cs"/>
              </a:defRPr>
            </a:lvl7pPr>
            <a:lvl8pPr marL="3200400" algn="l" defTabSz="457200" rtl="0" eaLnBrk="1" latinLnBrk="0" hangingPunct="1">
              <a:defRPr b="1" kern="1200">
                <a:solidFill>
                  <a:schemeClr val="tx1"/>
                </a:solidFill>
                <a:latin typeface="Arial" pitchFamily="-65" charset="0"/>
                <a:ea typeface="+mn-ea"/>
                <a:cs typeface="+mn-cs"/>
              </a:defRPr>
            </a:lvl8pPr>
            <a:lvl9pPr marL="3657600" algn="l" defTabSz="457200" rtl="0" eaLnBrk="1" latinLnBrk="0" hangingPunct="1">
              <a:defRPr b="1" kern="1200">
                <a:solidFill>
                  <a:schemeClr val="tx1"/>
                </a:solidFill>
                <a:latin typeface="Arial" pitchFamily="-65" charset="0"/>
                <a:ea typeface="+mn-ea"/>
                <a:cs typeface="+mn-cs"/>
              </a:defRPr>
            </a:lvl9pPr>
          </a:lstStyle>
          <a:p>
            <a:r>
              <a:rPr lang="en-US" dirty="0" smtClean="0"/>
              <a:t>Other</a:t>
            </a:r>
          </a:p>
          <a:p>
            <a:r>
              <a:rPr lang="en-US" dirty="0" smtClean="0"/>
              <a:t>Critical</a:t>
            </a:r>
          </a:p>
          <a:p>
            <a:r>
              <a:rPr lang="en-US" dirty="0" smtClean="0"/>
              <a:t>Factors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Value Requirements</a:t>
            </a:r>
            <a:endParaRPr lang="en-GB" dirty="0"/>
          </a:p>
        </p:txBody>
      </p:sp>
      <p:sp>
        <p:nvSpPr>
          <p:cNvPr id="3" name="Content Placeholder 2"/>
          <p:cNvSpPr>
            <a:spLocks noGrp="1"/>
          </p:cNvSpPr>
          <p:nvPr>
            <p:ph sz="half" idx="1"/>
          </p:nvPr>
        </p:nvSpPr>
        <p:spPr>
          <a:xfrm>
            <a:off x="457200" y="1676401"/>
            <a:ext cx="3931920" cy="3980328"/>
          </a:xfrm>
        </p:spPr>
        <p:txBody>
          <a:bodyPr/>
          <a:lstStyle/>
          <a:p>
            <a:r>
              <a:rPr lang="en-US" dirty="0" smtClean="0"/>
              <a:t>If requirements are NOT closely tied to value then:</a:t>
            </a:r>
            <a:endParaRPr lang="en-GB" dirty="0" smtClean="0"/>
          </a:p>
          <a:p>
            <a:pPr lvl="1"/>
            <a:r>
              <a:rPr lang="en-US" dirty="0" smtClean="0"/>
              <a:t>We risk failure to deliver the value expected, even if ‘requirements’ are satisfied.</a:t>
            </a:r>
            <a:endParaRPr lang="en-GB" dirty="0" smtClean="0"/>
          </a:p>
          <a:p>
            <a:endParaRPr lang="en-GB" dirty="0"/>
          </a:p>
        </p:txBody>
      </p:sp>
      <p:graphicFrame>
        <p:nvGraphicFramePr>
          <p:cNvPr id="8" name="Content Placeholder 7"/>
          <p:cNvGraphicFramePr>
            <a:graphicFrameLocks noGrp="1"/>
          </p:cNvGraphicFramePr>
          <p:nvPr>
            <p:ph sz="half" idx="2"/>
          </p:nvPr>
        </p:nvGraphicFramePr>
        <p:xfrm>
          <a:off x="4754563" y="2057400"/>
          <a:ext cx="3932237" cy="3979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p:cNvSpPr>
            <a:spLocks noGrp="1"/>
          </p:cNvSpPr>
          <p:nvPr>
            <p:ph type="dt" sz="half" idx="10"/>
          </p:nvPr>
        </p:nvSpPr>
        <p:spPr/>
        <p:txBody>
          <a:bodyPr/>
          <a:lstStyle/>
          <a:p>
            <a:fld id="{D9F1CEEB-7A1F-A94A-BF4E-807EE5D8C790}" type="datetime4">
              <a:rPr lang="en-US" smtClean="0"/>
              <a:pPr/>
              <a:t>June 25, 2011</a:t>
            </a:fld>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18</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pic>
        <p:nvPicPr>
          <p:cNvPr id="9" name="Picture 8"/>
          <p:cNvPicPr>
            <a:picLocks noChangeAspect="1"/>
          </p:cNvPicPr>
          <p:nvPr/>
        </p:nvPicPr>
        <p:blipFill>
          <a:blip r:embed="rId8"/>
          <a:stretch>
            <a:fillRect/>
          </a:stretch>
        </p:blipFill>
        <p:spPr>
          <a:xfrm>
            <a:off x="604520" y="3473450"/>
            <a:ext cx="3784600" cy="2882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13600" cy="1143000"/>
          </a:xfrm>
        </p:spPr>
        <p:txBody>
          <a:bodyPr>
            <a:noAutofit/>
          </a:bodyPr>
          <a:lstStyle/>
          <a:p>
            <a:r>
              <a:rPr lang="en-GB" sz="2000" dirty="0" smtClean="0"/>
              <a:t>How can we articulate and document notions of value </a:t>
            </a:r>
            <a:br>
              <a:rPr lang="en-GB" sz="2000" dirty="0" smtClean="0"/>
            </a:br>
            <a:r>
              <a:rPr lang="en-GB" sz="2000" dirty="0" smtClean="0"/>
              <a:t>in a requirement specification?</a:t>
            </a:r>
            <a:br>
              <a:rPr lang="en-GB" sz="2000" dirty="0" smtClean="0"/>
            </a:br>
            <a:r>
              <a:rPr lang="en-GB" sz="2000" dirty="0" smtClean="0"/>
              <a:t>Initial Definitions: to base levels requirement levels on</a:t>
            </a:r>
            <a:br>
              <a:rPr lang="en-GB" sz="2000" dirty="0" smtClean="0"/>
            </a:br>
            <a:r>
              <a:rPr lang="en-GB" sz="2000" dirty="0" smtClean="0">
                <a:solidFill>
                  <a:schemeClr val="accent3">
                    <a:lumMod val="60000"/>
                    <a:lumOff val="40000"/>
                  </a:schemeClr>
                </a:solidFill>
              </a:rPr>
              <a:t>(</a:t>
            </a:r>
            <a:r>
              <a:rPr lang="en-GB" sz="2000" dirty="0" smtClean="0">
                <a:solidFill>
                  <a:schemeClr val="accent3">
                    <a:lumMod val="60000"/>
                    <a:lumOff val="40000"/>
                  </a:schemeClr>
                </a:solidFill>
              </a:rPr>
              <a:t>this is how the spec looks in ‘</a:t>
            </a:r>
            <a:r>
              <a:rPr lang="en-GB" sz="2000" dirty="0" err="1" smtClean="0">
                <a:solidFill>
                  <a:schemeClr val="accent3">
                    <a:lumMod val="60000"/>
                    <a:lumOff val="40000"/>
                  </a:schemeClr>
                </a:solidFill>
              </a:rPr>
              <a:t>Planguage</a:t>
            </a:r>
            <a:r>
              <a:rPr lang="en-GB" sz="2000" dirty="0" smtClean="0">
                <a:solidFill>
                  <a:schemeClr val="accent3">
                    <a:lumMod val="60000"/>
                    <a:lumOff val="40000"/>
                  </a:schemeClr>
                </a:solidFill>
              </a:rPr>
              <a:t>’)</a:t>
            </a:r>
            <a:r>
              <a:rPr lang="en-GB" sz="2000" dirty="0" smtClean="0"/>
              <a:t/>
            </a:r>
            <a:br>
              <a:rPr lang="en-GB" sz="2000" dirty="0" smtClean="0"/>
            </a:br>
            <a:endParaRPr lang="en-GB" sz="2000" dirty="0"/>
          </a:p>
        </p:txBody>
      </p:sp>
      <p:sp>
        <p:nvSpPr>
          <p:cNvPr id="8" name="Content Placeholder 7"/>
          <p:cNvSpPr>
            <a:spLocks noGrp="1"/>
          </p:cNvSpPr>
          <p:nvPr>
            <p:ph idx="1"/>
          </p:nvPr>
        </p:nvSpPr>
        <p:spPr>
          <a:xfrm>
            <a:off x="0" y="1727200"/>
            <a:ext cx="8966200" cy="4737100"/>
          </a:xfrm>
        </p:spPr>
        <p:txBody>
          <a:bodyPr>
            <a:normAutofit fontScale="85000" lnSpcReduction="20000"/>
          </a:bodyPr>
          <a:lstStyle/>
          <a:p>
            <a:pPr>
              <a:lnSpc>
                <a:spcPct val="90000"/>
              </a:lnSpc>
              <a:buFont typeface="Wingdings" charset="2"/>
              <a:buChar char="§"/>
            </a:pPr>
            <a:r>
              <a:rPr lang="en-GB" dirty="0" err="1" smtClean="0">
                <a:solidFill>
                  <a:srgbClr val="A7FC5A"/>
                </a:solidFill>
              </a:rPr>
              <a:t>Usability.Intuitiveness</a:t>
            </a:r>
            <a:r>
              <a:rPr lang="en-GB" dirty="0" smtClean="0">
                <a:solidFill>
                  <a:srgbClr val="A7FC5A"/>
                </a:solidFill>
              </a:rPr>
              <a:t>:</a:t>
            </a:r>
          </a:p>
          <a:p>
            <a:pPr>
              <a:lnSpc>
                <a:spcPct val="90000"/>
              </a:lnSpc>
              <a:buFont typeface="Wingdings" charset="2"/>
              <a:buChar char="§"/>
            </a:pPr>
            <a:r>
              <a:rPr lang="en-GB" dirty="0" smtClean="0">
                <a:solidFill>
                  <a:srgbClr val="A7FC5A"/>
                </a:solidFill>
              </a:rPr>
              <a:t>Type:           Marketing Product Requirement.</a:t>
            </a:r>
          </a:p>
          <a:p>
            <a:pPr>
              <a:lnSpc>
                <a:spcPct val="90000"/>
              </a:lnSpc>
              <a:buFont typeface="Wingdings" charset="2"/>
              <a:buChar char="§"/>
            </a:pPr>
            <a:r>
              <a:rPr lang="en-GB" dirty="0" smtClean="0">
                <a:solidFill>
                  <a:srgbClr val="A7FC5A"/>
                </a:solidFill>
              </a:rPr>
              <a:t>Stakeholders:        Marketing Director, Support Manager, Training </a:t>
            </a:r>
            <a:r>
              <a:rPr lang="en-GB" dirty="0" err="1" smtClean="0">
                <a:solidFill>
                  <a:srgbClr val="A7FC5A"/>
                </a:solidFill>
              </a:rPr>
              <a:t>Center</a:t>
            </a:r>
            <a:endParaRPr lang="en-GB" dirty="0" smtClean="0">
              <a:solidFill>
                <a:srgbClr val="A7FC5A"/>
              </a:solidFill>
            </a:endParaRPr>
          </a:p>
          <a:p>
            <a:pPr>
              <a:lnSpc>
                <a:spcPct val="90000"/>
              </a:lnSpc>
              <a:buFont typeface="Wingdings" charset="2"/>
              <a:buChar char="§"/>
            </a:pPr>
            <a:r>
              <a:rPr lang="en-GB" dirty="0" smtClean="0">
                <a:solidFill>
                  <a:srgbClr val="A7FC5A"/>
                </a:solidFill>
              </a:rPr>
              <a:t>Impacts:        Product Sales, Support Costs, Training Effort, Documentation </a:t>
            </a:r>
            <a:r>
              <a:rPr lang="en-GB" dirty="0" smtClean="0">
                <a:solidFill>
                  <a:srgbClr val="A7FC5A"/>
                </a:solidFill>
              </a:rPr>
              <a:t>								Design</a:t>
            </a:r>
            <a:r>
              <a:rPr lang="en-GB" dirty="0" smtClean="0">
                <a:solidFill>
                  <a:srgbClr val="A7FC5A"/>
                </a:solidFill>
              </a:rPr>
              <a:t>.</a:t>
            </a:r>
          </a:p>
          <a:p>
            <a:pPr>
              <a:lnSpc>
                <a:spcPct val="90000"/>
              </a:lnSpc>
              <a:buFont typeface="Wingdings" charset="2"/>
              <a:buChar char="§"/>
            </a:pPr>
            <a:r>
              <a:rPr lang="en-GB" dirty="0" smtClean="0">
                <a:solidFill>
                  <a:srgbClr val="A7FC5A"/>
                </a:solidFill>
              </a:rPr>
              <a:t>Supports:         Corporate Quality Policy 2.3</a:t>
            </a:r>
          </a:p>
          <a:p>
            <a:pPr>
              <a:lnSpc>
                <a:spcPct val="90000"/>
              </a:lnSpc>
              <a:buFont typeface="Wingdings" charset="2"/>
              <a:buChar char="§"/>
            </a:pPr>
            <a:r>
              <a:rPr lang="en-GB" dirty="0" smtClean="0">
                <a:solidFill>
                  <a:srgbClr val="A7FC5A"/>
                </a:solidFill>
              </a:rPr>
              <a:t>Ambition:        Any potential user, any age, can immediately discover and </a:t>
            </a:r>
            <a:r>
              <a:rPr lang="en-GB" dirty="0" smtClean="0">
                <a:solidFill>
                  <a:srgbClr val="A7FC5A"/>
                </a:solidFill>
              </a:rPr>
              <a:t>		correctly </a:t>
            </a:r>
            <a:r>
              <a:rPr lang="en-GB" dirty="0" smtClean="0">
                <a:solidFill>
                  <a:srgbClr val="A7FC5A"/>
                </a:solidFill>
              </a:rPr>
              <a:t>use all </a:t>
            </a:r>
            <a:r>
              <a:rPr lang="en-GB" dirty="0" smtClean="0">
                <a:solidFill>
                  <a:srgbClr val="A7FC5A"/>
                </a:solidFill>
              </a:rPr>
              <a:t>	functions </a:t>
            </a:r>
            <a:r>
              <a:rPr lang="en-GB" dirty="0" smtClean="0">
                <a:solidFill>
                  <a:srgbClr val="A7FC5A"/>
                </a:solidFill>
              </a:rPr>
              <a:t>of the product, without training, </a:t>
            </a:r>
            <a:r>
              <a:rPr lang="en-GB" dirty="0" smtClean="0">
                <a:solidFill>
                  <a:srgbClr val="A7FC5A"/>
                </a:solidFill>
              </a:rPr>
              <a:t>			help </a:t>
            </a:r>
            <a:r>
              <a:rPr lang="en-GB" dirty="0" smtClean="0">
                <a:solidFill>
                  <a:srgbClr val="A7FC5A"/>
                </a:solidFill>
              </a:rPr>
              <a:t>from friends, or external documentation</a:t>
            </a:r>
          </a:p>
          <a:p>
            <a:pPr>
              <a:lnSpc>
                <a:spcPct val="90000"/>
              </a:lnSpc>
              <a:buFont typeface="Wingdings" charset="2"/>
              <a:buChar char="§"/>
            </a:pPr>
            <a:r>
              <a:rPr lang="en-GB" dirty="0" smtClean="0">
                <a:solidFill>
                  <a:srgbClr val="A7FC5A"/>
                </a:solidFill>
              </a:rPr>
              <a:t>Scale:      % chance that defined [User] can successfully complete defined </a:t>
            </a:r>
            <a:r>
              <a:rPr lang="en-GB" dirty="0" smtClean="0">
                <a:solidFill>
                  <a:srgbClr val="A7FC5A"/>
                </a:solidFill>
              </a:rPr>
              <a:t>		[</a:t>
            </a:r>
            <a:r>
              <a:rPr lang="en-GB" dirty="0" smtClean="0">
                <a:solidFill>
                  <a:srgbClr val="A7FC5A"/>
                </a:solidFill>
              </a:rPr>
              <a:t>Tasks] </a:t>
            </a:r>
            <a:r>
              <a:rPr lang="en-GB" dirty="0" smtClean="0">
                <a:solidFill>
                  <a:srgbClr val="A7FC5A"/>
                </a:solidFill>
              </a:rPr>
              <a:t> 	Immediately</a:t>
            </a:r>
            <a:r>
              <a:rPr lang="en-GB" dirty="0" smtClean="0">
                <a:solidFill>
                  <a:srgbClr val="A7FC5A"/>
                </a:solidFill>
              </a:rPr>
              <a:t>, with no External help.</a:t>
            </a:r>
          </a:p>
          <a:p>
            <a:pPr>
              <a:lnSpc>
                <a:spcPct val="90000"/>
              </a:lnSpc>
              <a:buFont typeface="Wingdings" charset="2"/>
              <a:buChar char="§"/>
            </a:pPr>
            <a:r>
              <a:rPr lang="en-GB" dirty="0" smtClean="0">
                <a:solidFill>
                  <a:srgbClr val="A7FC5A"/>
                </a:solidFill>
              </a:rPr>
              <a:t>Meter      [Consumer Reports] tests all tasks for all defined user types, and gives public </a:t>
            </a:r>
            <a:r>
              <a:rPr lang="en-GB" dirty="0" smtClean="0">
                <a:solidFill>
                  <a:srgbClr val="A7FC5A"/>
                </a:solidFill>
              </a:rPr>
              <a:t> report</a:t>
            </a:r>
            <a:r>
              <a:rPr lang="en-GB" dirty="0" smtClean="0">
                <a:solidFill>
                  <a:srgbClr val="A7FC5A"/>
                </a:solidFill>
              </a:rPr>
              <a:t>.</a:t>
            </a:r>
          </a:p>
          <a:p>
            <a:pPr>
              <a:lnSpc>
                <a:spcPct val="90000"/>
              </a:lnSpc>
              <a:buFont typeface="Wingdings" charset="2"/>
              <a:buChar char="§"/>
            </a:pPr>
            <a:endParaRPr lang="en-GB" dirty="0">
              <a:solidFill>
                <a:srgbClr val="A7FC5A"/>
              </a:solidFill>
            </a:endParaRPr>
          </a:p>
        </p:txBody>
      </p:sp>
      <p:sp>
        <p:nvSpPr>
          <p:cNvPr id="5" name="Date Placeholder 4"/>
          <p:cNvSpPr>
            <a:spLocks noGrp="1"/>
          </p:cNvSpPr>
          <p:nvPr>
            <p:ph type="dt" sz="half" idx="10"/>
          </p:nvPr>
        </p:nvSpPr>
        <p:spPr/>
        <p:txBody>
          <a:bodyPr/>
          <a:lstStyle/>
          <a:p>
            <a:fld id="{ABA93630-17E1-F543-AC10-E59CCE43B9BC}" type="datetime4">
              <a:rPr lang="en-US" smtClean="0"/>
              <a:pPr/>
              <a:t>June 25, 2011</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19</a:t>
            </a:fld>
            <a:endParaRPr lang="en-GB"/>
          </a:p>
        </p:txBody>
      </p:sp>
      <p:pic>
        <p:nvPicPr>
          <p:cNvPr id="11" name="Picture 10"/>
          <p:cNvPicPr>
            <a:picLocks noChangeAspect="1"/>
          </p:cNvPicPr>
          <p:nvPr/>
        </p:nvPicPr>
        <p:blipFill>
          <a:blip r:embed="rId2"/>
          <a:stretch>
            <a:fillRect/>
          </a:stretch>
        </p:blipFill>
        <p:spPr>
          <a:xfrm>
            <a:off x="7454900" y="0"/>
            <a:ext cx="1689100" cy="1106361"/>
          </a:xfrm>
          <a:prstGeom prst="rect">
            <a:avLst/>
          </a:prstGeom>
        </p:spPr>
      </p:pic>
      <p:sp>
        <p:nvSpPr>
          <p:cNvPr id="12" name="Down Arrow 11"/>
          <p:cNvSpPr/>
          <p:nvPr/>
        </p:nvSpPr>
        <p:spPr>
          <a:xfrm>
            <a:off x="4267200" y="1328738"/>
            <a:ext cx="444500" cy="9191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Talk Background Data</a:t>
            </a:r>
            <a:endParaRPr lang="en-GB" dirty="0"/>
          </a:p>
        </p:txBody>
      </p:sp>
      <p:sp>
        <p:nvSpPr>
          <p:cNvPr id="3" name="Content Placeholder 2"/>
          <p:cNvSpPr>
            <a:spLocks noGrp="1"/>
          </p:cNvSpPr>
          <p:nvPr>
            <p:ph idx="1"/>
          </p:nvPr>
        </p:nvSpPr>
        <p:spPr>
          <a:xfrm>
            <a:off x="457200" y="1752600"/>
            <a:ext cx="8229600" cy="4603750"/>
          </a:xfrm>
        </p:spPr>
        <p:txBody>
          <a:bodyPr>
            <a:normAutofit fontScale="85000" lnSpcReduction="20000"/>
          </a:bodyPr>
          <a:lstStyle/>
          <a:p>
            <a:r>
              <a:rPr lang="nb-NO" dirty="0" err="1" smtClean="0"/>
              <a:t>Evening</a:t>
            </a:r>
            <a:r>
              <a:rPr lang="nb-NO" dirty="0" smtClean="0"/>
              <a:t> </a:t>
            </a:r>
            <a:r>
              <a:rPr lang="nb-NO" dirty="0" smtClean="0"/>
              <a:t>25-30 </a:t>
            </a:r>
            <a:r>
              <a:rPr lang="nb-NO" dirty="0" err="1" smtClean="0"/>
              <a:t>minute</a:t>
            </a:r>
            <a:r>
              <a:rPr lang="nb-NO" dirty="0" smtClean="0"/>
              <a:t> London </a:t>
            </a:r>
            <a:r>
              <a:rPr lang="nb-NO" dirty="0" smtClean="0"/>
              <a:t>SPIN </a:t>
            </a:r>
            <a:r>
              <a:rPr lang="nb-NO" dirty="0" smtClean="0"/>
              <a:t>talk  6:15 to 6:45</a:t>
            </a:r>
            <a:endParaRPr lang="en-GB" dirty="0" smtClean="0"/>
          </a:p>
          <a:p>
            <a:r>
              <a:rPr lang="en-GB" u="sng" dirty="0" smtClean="0"/>
              <a:t> </a:t>
            </a:r>
          </a:p>
          <a:p>
            <a:pPr marL="0" indent="0">
              <a:buNone/>
            </a:pPr>
            <a:r>
              <a:rPr lang="en-GB" dirty="0" smtClean="0"/>
              <a:t>Paper , Publication</a:t>
            </a:r>
          </a:p>
          <a:p>
            <a:pPr lvl="2"/>
            <a:r>
              <a:rPr lang="en-GB" dirty="0">
                <a:hlinkClick r:id="rId3"/>
              </a:rPr>
              <a:t>http://www.coremag.eu/fileadmin/Papers/</a:t>
            </a:r>
            <a:r>
              <a:rPr lang="en-GB" dirty="0" smtClean="0">
                <a:hlinkClick r:id="rId3"/>
              </a:rPr>
              <a:t>RQNG_tom_gilb_core_ENG.pdf</a:t>
            </a:r>
            <a:endParaRPr lang="en-GB" dirty="0" smtClean="0"/>
          </a:p>
          <a:p>
            <a:pPr lvl="2"/>
            <a:r>
              <a:rPr lang="en-GB" dirty="0">
                <a:hlinkClick r:id="rId4"/>
              </a:rPr>
              <a:t>http://www.gilb.com/tiki-download_file.php?fileId=</a:t>
            </a:r>
            <a:r>
              <a:rPr lang="en-GB" dirty="0" smtClean="0">
                <a:hlinkClick r:id="rId4"/>
              </a:rPr>
              <a:t>443</a:t>
            </a:r>
            <a:r>
              <a:rPr lang="en-GB" dirty="0" smtClean="0"/>
              <a:t>  (Journal </a:t>
            </a:r>
            <a:r>
              <a:rPr lang="en-GB" dirty="0" err="1" smtClean="0"/>
              <a:t>Sw</a:t>
            </a:r>
            <a:r>
              <a:rPr lang="en-GB" dirty="0" smtClean="0"/>
              <a:t> </a:t>
            </a:r>
            <a:r>
              <a:rPr lang="en-GB" dirty="0" err="1" smtClean="0"/>
              <a:t>Eng</a:t>
            </a:r>
            <a:r>
              <a:rPr lang="en-GB" dirty="0" smtClean="0"/>
              <a:t> version)</a:t>
            </a:r>
          </a:p>
          <a:p>
            <a:pPr lvl="2"/>
            <a:r>
              <a:rPr lang="en-GB" dirty="0">
                <a:hlinkClick r:id="rId5"/>
              </a:rPr>
              <a:t>http://www.testingexperience.com/testingexperience11_09_10.</a:t>
            </a:r>
            <a:r>
              <a:rPr lang="en-GB" dirty="0" smtClean="0">
                <a:hlinkClick r:id="rId5"/>
              </a:rPr>
              <a:t>pdf</a:t>
            </a:r>
            <a:r>
              <a:rPr lang="en-GB" dirty="0" smtClean="0"/>
              <a:t>  (Test </a:t>
            </a:r>
            <a:r>
              <a:rPr lang="en-GB" dirty="0" err="1" smtClean="0"/>
              <a:t>exp</a:t>
            </a:r>
            <a:r>
              <a:rPr lang="en-GB" dirty="0" smtClean="0"/>
              <a:t> version)</a:t>
            </a:r>
          </a:p>
          <a:p>
            <a:pPr lvl="3"/>
            <a:r>
              <a:rPr lang="en-GB" dirty="0" smtClean="0"/>
              <a:t>Registration required</a:t>
            </a:r>
          </a:p>
          <a:p>
            <a:r>
              <a:rPr lang="en-US" dirty="0" smtClean="0"/>
              <a:t>Presented by Tom Gilb, Independent Consultant, Author, Teacher</a:t>
            </a:r>
          </a:p>
          <a:p>
            <a:pPr lvl="1"/>
            <a:r>
              <a:rPr lang="en-US" dirty="0" smtClean="0">
                <a:hlinkClick r:id="rId6"/>
              </a:rPr>
              <a:t>Tom@Gilb.com</a:t>
            </a:r>
            <a:endParaRPr lang="en-US" dirty="0" smtClean="0"/>
          </a:p>
          <a:p>
            <a:pPr lvl="1"/>
            <a:r>
              <a:rPr lang="en-US" dirty="0" smtClean="0">
                <a:hlinkClick r:id="rId7"/>
              </a:rPr>
              <a:t>www.Gilb.com</a:t>
            </a:r>
            <a:endParaRPr lang="en-US" dirty="0" smtClean="0"/>
          </a:p>
          <a:p>
            <a:pPr lvl="1"/>
            <a:r>
              <a:rPr lang="en-US" dirty="0" smtClean="0"/>
              <a:t>@</a:t>
            </a:r>
            <a:r>
              <a:rPr lang="en-US" dirty="0" err="1" smtClean="0"/>
              <a:t>ImTomGilb</a:t>
            </a:r>
            <a:r>
              <a:rPr lang="en-US" dirty="0" smtClean="0"/>
              <a:t>   </a:t>
            </a:r>
            <a:r>
              <a:rPr lang="en-US" dirty="0" smtClean="0"/>
              <a:t>on twitter</a:t>
            </a:r>
          </a:p>
          <a:p>
            <a:pPr lvl="1"/>
            <a:endParaRPr lang="en-GB" dirty="0" smtClean="0"/>
          </a:p>
          <a:p>
            <a:endParaRPr lang="en-GB" dirty="0"/>
          </a:p>
        </p:txBody>
      </p:sp>
      <p:sp>
        <p:nvSpPr>
          <p:cNvPr id="4" name="Date Placeholder 3"/>
          <p:cNvSpPr>
            <a:spLocks noGrp="1"/>
          </p:cNvSpPr>
          <p:nvPr>
            <p:ph type="dt" sz="half" idx="10"/>
          </p:nvPr>
        </p:nvSpPr>
        <p:spPr/>
        <p:txBody>
          <a:bodyPr/>
          <a:lstStyle/>
          <a:p>
            <a:fld id="{F85D1F3B-6A24-3A49-B8D6-56060B16BA45}" type="datetime4">
              <a:rPr lang="en-US" smtClean="0"/>
              <a:pPr/>
              <a:t>June 25, 2011</a:t>
            </a:fld>
            <a:endParaRPr lang="en-GB"/>
          </a:p>
        </p:txBody>
      </p:sp>
      <p:sp>
        <p:nvSpPr>
          <p:cNvPr id="5" name="Slide Number Placeholder 4"/>
          <p:cNvSpPr>
            <a:spLocks noGrp="1"/>
          </p:cNvSpPr>
          <p:nvPr>
            <p:ph type="sldNum" sz="quarter" idx="12"/>
          </p:nvPr>
        </p:nvSpPr>
        <p:spPr/>
        <p:txBody>
          <a:bodyPr/>
          <a:lstStyle/>
          <a:p>
            <a:fld id="{ADF19014-C722-DF44-BBFC-FA17051AFF0E}" type="slidenum">
              <a:rPr lang="en-GB" smtClean="0"/>
              <a:pPr/>
              <a:t>2</a:t>
            </a:fld>
            <a:endParaRPr lang="en-GB"/>
          </a:p>
        </p:txBody>
      </p:sp>
      <p:sp>
        <p:nvSpPr>
          <p:cNvPr id="6" name="Footer Placeholder 5"/>
          <p:cNvSpPr>
            <a:spLocks noGrp="1"/>
          </p:cNvSpPr>
          <p:nvPr>
            <p:ph type="ftr" sz="quarter" idx="11"/>
          </p:nvPr>
        </p:nvSpPr>
        <p:spPr/>
        <p:txBody>
          <a:bodyPr/>
          <a:lstStyle/>
          <a:p>
            <a:r>
              <a:rPr lang="en-US" smtClean="0"/>
              <a:t>© Tom@Gilb.com</a:t>
            </a:r>
            <a:endParaRPr lang="en-GB"/>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53300" cy="1143000"/>
          </a:xfrm>
        </p:spPr>
        <p:txBody>
          <a:bodyPr>
            <a:noAutofit/>
          </a:bodyPr>
          <a:lstStyle/>
          <a:p>
            <a:r>
              <a:rPr lang="en-GB" sz="2000" dirty="0" smtClean="0"/>
              <a:t>How can we articulate and document notions of value </a:t>
            </a:r>
            <a:br>
              <a:rPr lang="en-GB" sz="2000" dirty="0" smtClean="0"/>
            </a:br>
            <a:r>
              <a:rPr lang="en-GB" sz="2000" dirty="0" smtClean="0"/>
              <a:t>in a </a:t>
            </a:r>
            <a:r>
              <a:rPr lang="en-GB" sz="2000" u="sng" dirty="0" smtClean="0"/>
              <a:t>single </a:t>
            </a:r>
            <a:r>
              <a:rPr lang="en-GB" sz="2000" dirty="0" smtClean="0"/>
              <a:t>requirement specification?</a:t>
            </a:r>
            <a:br>
              <a:rPr lang="en-GB" sz="2000" dirty="0" smtClean="0"/>
            </a:br>
            <a:r>
              <a:rPr lang="en-GB" sz="2000" dirty="0" smtClean="0"/>
              <a:t>Graphic of previous slide:  here are some “Value relationships”</a:t>
            </a:r>
            <a:r>
              <a:rPr lang="en-GB" sz="2000" dirty="0" smtClean="0"/>
              <a:t/>
            </a:r>
            <a:br>
              <a:rPr lang="en-GB" sz="2000" dirty="0" smtClean="0"/>
            </a:br>
            <a:endParaRPr lang="en-GB" sz="20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758689262"/>
              </p:ext>
            </p:extLst>
          </p:nvPr>
        </p:nvGraphicFramePr>
        <p:xfrm>
          <a:off x="0" y="1676400"/>
          <a:ext cx="8966200" cy="4343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p:cNvSpPr>
            <a:spLocks noGrp="1"/>
          </p:cNvSpPr>
          <p:nvPr>
            <p:ph type="dt" sz="half" idx="10"/>
          </p:nvPr>
        </p:nvSpPr>
        <p:spPr/>
        <p:txBody>
          <a:bodyPr/>
          <a:lstStyle/>
          <a:p>
            <a:fld id="{ABA93630-17E1-F543-AC10-E59CCE43B9BC}" type="datetime4">
              <a:rPr lang="en-US" smtClean="0"/>
              <a:pPr/>
              <a:t>June 25, 2011</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20</a:t>
            </a:fld>
            <a:endParaRPr lang="en-GB"/>
          </a:p>
        </p:txBody>
      </p:sp>
      <p:pic>
        <p:nvPicPr>
          <p:cNvPr id="8" name="Picture 7"/>
          <p:cNvPicPr>
            <a:picLocks noChangeAspect="1"/>
          </p:cNvPicPr>
          <p:nvPr/>
        </p:nvPicPr>
        <p:blipFill>
          <a:blip r:embed="rId7"/>
          <a:stretch>
            <a:fillRect/>
          </a:stretch>
        </p:blipFill>
        <p:spPr>
          <a:xfrm>
            <a:off x="7454900" y="0"/>
            <a:ext cx="1689100" cy="110636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9738"/>
            <a:ext cx="8229600" cy="1143000"/>
          </a:xfrm>
        </p:spPr>
        <p:txBody>
          <a:bodyPr>
            <a:noAutofit/>
          </a:bodyPr>
          <a:lstStyle/>
          <a:p>
            <a:r>
              <a:rPr lang="en-GB" sz="3600" dirty="0" smtClean="0"/>
              <a:t>More Requirement Info?</a:t>
            </a:r>
            <a:r>
              <a:rPr lang="en-GB" sz="3600" dirty="0" smtClean="0"/>
              <a:t/>
            </a:r>
            <a:br>
              <a:rPr lang="en-GB" sz="3600" dirty="0" smtClean="0"/>
            </a:br>
            <a:r>
              <a:rPr lang="en-GB" sz="3600" dirty="0" smtClean="0"/>
              <a:t>What values are we competing against?</a:t>
            </a:r>
            <a:endParaRPr lang="en-GB" sz="3600" dirty="0"/>
          </a:p>
        </p:txBody>
      </p:sp>
      <p:sp>
        <p:nvSpPr>
          <p:cNvPr id="3" name="Content Placeholder 2"/>
          <p:cNvSpPr>
            <a:spLocks noGrp="1"/>
          </p:cNvSpPr>
          <p:nvPr>
            <p:ph idx="1"/>
          </p:nvPr>
        </p:nvSpPr>
        <p:spPr/>
        <p:txBody>
          <a:bodyPr>
            <a:normAutofit/>
          </a:bodyPr>
          <a:lstStyle/>
          <a:p>
            <a:r>
              <a:rPr lang="en-GB" dirty="0" smtClean="0">
                <a:solidFill>
                  <a:srgbClr val="A7FC5A"/>
                </a:solidFill>
              </a:rPr>
              <a:t>Analysis</a:t>
            </a:r>
          </a:p>
          <a:p>
            <a:pPr lvl="1"/>
            <a:r>
              <a:rPr lang="en-GB" u="sng" dirty="0" smtClean="0">
                <a:solidFill>
                  <a:srgbClr val="A7FC5A"/>
                </a:solidFill>
              </a:rPr>
              <a:t>Trend</a:t>
            </a:r>
            <a:r>
              <a:rPr lang="en-GB" dirty="0" smtClean="0">
                <a:solidFill>
                  <a:srgbClr val="A7FC5A"/>
                </a:solidFill>
              </a:rPr>
              <a:t>     [Market = Asia, User = {Teenager, Early Adopters}, Product = Main Competitor, Projection = 2013] 95%±3% &lt;- Market Analysis</a:t>
            </a:r>
          </a:p>
          <a:p>
            <a:pPr lvl="1"/>
            <a:r>
              <a:rPr lang="en-GB" u="sng" dirty="0" smtClean="0">
                <a:solidFill>
                  <a:srgbClr val="A7FC5A"/>
                </a:solidFill>
              </a:rPr>
              <a:t>Past</a:t>
            </a:r>
            <a:r>
              <a:rPr lang="en-GB" dirty="0" smtClean="0">
                <a:solidFill>
                  <a:srgbClr val="A7FC5A"/>
                </a:solidFill>
              </a:rPr>
              <a:t>     [ Market = USA, User = Seniors, Product = Old Version, Task = Photo Tasks Set, When = 2010] 70% ±10%  &lt;- Our Labs Measures</a:t>
            </a:r>
          </a:p>
          <a:p>
            <a:pPr lvl="1"/>
            <a:r>
              <a:rPr lang="en-GB" u="sng" dirty="0" smtClean="0">
                <a:solidFill>
                  <a:srgbClr val="A7FC5A"/>
                </a:solidFill>
              </a:rPr>
              <a:t>Record</a:t>
            </a:r>
            <a:r>
              <a:rPr lang="en-GB" dirty="0" smtClean="0">
                <a:solidFill>
                  <a:srgbClr val="A7FC5A"/>
                </a:solidFill>
              </a:rPr>
              <a:t>        [Market = Finland, User = {Android Mobile Phone, Teenagers}, Task = </a:t>
            </a:r>
            <a:r>
              <a:rPr lang="en-GB" dirty="0" err="1" smtClean="0">
                <a:solidFill>
                  <a:srgbClr val="A7FC5A"/>
                </a:solidFill>
              </a:rPr>
              <a:t>Phone+SMS</a:t>
            </a:r>
            <a:r>
              <a:rPr lang="en-GB" dirty="0" smtClean="0">
                <a:solidFill>
                  <a:srgbClr val="A7FC5A"/>
                </a:solidFill>
              </a:rPr>
              <a:t> Task Set, Record Set = January 2010] 98% ±1%   &lt;- Secret Report</a:t>
            </a:r>
          </a:p>
          <a:p>
            <a:endParaRPr lang="en-GB" dirty="0"/>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21</a:t>
            </a:fld>
            <a:endParaRPr lang="en-GB"/>
          </a:p>
        </p:txBody>
      </p:sp>
      <p:pic>
        <p:nvPicPr>
          <p:cNvPr id="7" name="Picture 6"/>
          <p:cNvPicPr>
            <a:picLocks noChangeAspect="1"/>
          </p:cNvPicPr>
          <p:nvPr/>
        </p:nvPicPr>
        <p:blipFill>
          <a:blip r:embed="rId2"/>
          <a:stretch>
            <a:fillRect/>
          </a:stretch>
        </p:blipFill>
        <p:spPr>
          <a:xfrm>
            <a:off x="7454900" y="0"/>
            <a:ext cx="1689100" cy="1106361"/>
          </a:xfrm>
          <a:prstGeom prst="rect">
            <a:avLst/>
          </a:prstGeom>
        </p:spPr>
      </p:pic>
      <p:sp>
        <p:nvSpPr>
          <p:cNvPr id="8" name="TextBox 7"/>
          <p:cNvSpPr txBox="1"/>
          <p:nvPr/>
        </p:nvSpPr>
        <p:spPr>
          <a:xfrm>
            <a:off x="3962400" y="1841500"/>
            <a:ext cx="1517475" cy="369332"/>
          </a:xfrm>
          <a:prstGeom prst="rect">
            <a:avLst/>
          </a:prstGeom>
          <a:noFill/>
        </p:spPr>
        <p:txBody>
          <a:bodyPr wrap="none" rtlCol="0">
            <a:spAutoFit/>
          </a:bodyPr>
          <a:lstStyle/>
          <a:p>
            <a:r>
              <a:rPr lang="en-GB" dirty="0" smtClean="0"/>
              <a:t>In ‘</a:t>
            </a:r>
            <a:r>
              <a:rPr lang="en-GB" dirty="0" err="1" smtClean="0">
                <a:solidFill>
                  <a:srgbClr val="A7FC5A"/>
                </a:solidFill>
              </a:rPr>
              <a:t>Planguage</a:t>
            </a:r>
            <a:r>
              <a:rPr lang="en-GB" dirty="0" smtClean="0"/>
              <a:t>’</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452438"/>
            <a:ext cx="8940800" cy="1143000"/>
          </a:xfrm>
        </p:spPr>
        <p:txBody>
          <a:bodyPr>
            <a:noAutofit/>
          </a:bodyPr>
          <a:lstStyle/>
          <a:p>
            <a:r>
              <a:rPr lang="en-GB" sz="2800" dirty="0" smtClean="0"/>
              <a:t>Graphic of previous slide</a:t>
            </a:r>
            <a:br>
              <a:rPr lang="en-GB" sz="2800" dirty="0" smtClean="0"/>
            </a:br>
            <a:r>
              <a:rPr lang="en-GB" sz="2800" dirty="0" smtClean="0"/>
              <a:t>“</a:t>
            </a:r>
            <a:r>
              <a:rPr lang="en-GB" sz="2800" dirty="0" smtClean="0"/>
              <a:t>What </a:t>
            </a:r>
            <a:r>
              <a:rPr lang="en-GB" sz="2800" dirty="0" smtClean="0"/>
              <a:t>values are we competing against</a:t>
            </a:r>
            <a:r>
              <a:rPr lang="en-GB" sz="2800" dirty="0" smtClean="0"/>
              <a:t>?” (analysis)</a:t>
            </a:r>
            <a:endParaRPr lang="en-GB" sz="2800" dirty="0"/>
          </a:p>
        </p:txBody>
      </p:sp>
      <p:graphicFrame>
        <p:nvGraphicFramePr>
          <p:cNvPr id="8" name="Content Placeholder 7"/>
          <p:cNvGraphicFramePr>
            <a:graphicFrameLocks noGrp="1"/>
          </p:cNvGraphicFramePr>
          <p:nvPr>
            <p:ph idx="1"/>
          </p:nvPr>
        </p:nvGraphicFramePr>
        <p:xfrm>
          <a:off x="457200" y="2057401"/>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22</a:t>
            </a:fld>
            <a:endParaRPr lang="en-GB"/>
          </a:p>
        </p:txBody>
      </p:sp>
      <p:pic>
        <p:nvPicPr>
          <p:cNvPr id="7" name="Picture 6"/>
          <p:cNvPicPr>
            <a:picLocks noChangeAspect="1"/>
          </p:cNvPicPr>
          <p:nvPr/>
        </p:nvPicPr>
        <p:blipFill>
          <a:blip r:embed="rId7"/>
          <a:stretch>
            <a:fillRect/>
          </a:stretch>
        </p:blipFill>
        <p:spPr>
          <a:xfrm>
            <a:off x="7454900" y="0"/>
            <a:ext cx="1689100" cy="110636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7700" cy="1143000"/>
          </a:xfrm>
        </p:spPr>
        <p:txBody>
          <a:bodyPr>
            <a:noAutofit/>
          </a:bodyPr>
          <a:lstStyle/>
          <a:p>
            <a:r>
              <a:rPr lang="en-GB" sz="3600" dirty="0" smtClean="0"/>
              <a:t>Requirement-Level Priority Specs</a:t>
            </a:r>
            <a:br>
              <a:rPr lang="en-GB" sz="3600" dirty="0" smtClean="0"/>
            </a:br>
            <a:r>
              <a:rPr lang="en-GB" sz="3600" dirty="0" smtClean="0"/>
              <a:t>&amp; who</a:t>
            </a:r>
            <a:r>
              <a:rPr lang="en-GB" sz="3600" dirty="0" smtClean="0"/>
              <a:t>, where, </a:t>
            </a:r>
            <a:r>
              <a:rPr lang="en-GB" sz="3600" dirty="0" smtClean="0"/>
              <a:t>when for </a:t>
            </a:r>
            <a:r>
              <a:rPr lang="en-GB" sz="3600" dirty="0" smtClean="0"/>
              <a:t>‘Value</a:t>
            </a:r>
            <a:r>
              <a:rPr lang="en-GB" sz="3600" dirty="0" smtClean="0"/>
              <a:t>’</a:t>
            </a:r>
            <a:endParaRPr lang="en-GB" sz="3600" dirty="0"/>
          </a:p>
        </p:txBody>
      </p:sp>
      <p:graphicFrame>
        <p:nvGraphicFramePr>
          <p:cNvPr id="7" name="Content Placeholder 6"/>
          <p:cNvGraphicFramePr>
            <a:graphicFrameLocks noGrp="1"/>
          </p:cNvGraphicFramePr>
          <p:nvPr>
            <p:ph idx="1"/>
          </p:nvPr>
        </p:nvGraphicFramePr>
        <p:xfrm>
          <a:off x="457200" y="1612900"/>
          <a:ext cx="8229600" cy="4743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23</a:t>
            </a:fld>
            <a:endParaRPr lang="en-GB"/>
          </a:p>
        </p:txBody>
      </p:sp>
      <p:pic>
        <p:nvPicPr>
          <p:cNvPr id="8" name="Picture 7"/>
          <p:cNvPicPr>
            <a:picLocks noChangeAspect="1"/>
          </p:cNvPicPr>
          <p:nvPr/>
        </p:nvPicPr>
        <p:blipFill>
          <a:blip r:embed="rId8"/>
          <a:stretch>
            <a:fillRect/>
          </a:stretch>
        </p:blipFill>
        <p:spPr>
          <a:xfrm>
            <a:off x="7454900" y="0"/>
            <a:ext cx="1689100" cy="110636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 </a:t>
            </a:r>
            <a:r>
              <a:rPr lang="en-US" sz="2400" dirty="0" smtClean="0"/>
              <a:t>Quantification: not ‘Software Poetry’ – a basis for real Software Engineering – not mere ‘</a:t>
            </a:r>
            <a:r>
              <a:rPr lang="en-US" sz="2400" dirty="0" err="1" smtClean="0"/>
              <a:t>Softcrafting</a:t>
            </a:r>
            <a:r>
              <a:rPr lang="en-US" sz="2400" dirty="0" smtClean="0"/>
              <a:t>’</a:t>
            </a:r>
            <a:r>
              <a:rPr lang="en-GB" sz="2400" dirty="0" smtClean="0"/>
              <a:t/>
            </a:r>
            <a:br>
              <a:rPr lang="en-GB" sz="2400" dirty="0" smtClean="0"/>
            </a:br>
            <a:endParaRPr lang="en-GB" sz="2400" dirty="0"/>
          </a:p>
        </p:txBody>
      </p:sp>
      <p:sp>
        <p:nvSpPr>
          <p:cNvPr id="7" name="Content Placeholder 6"/>
          <p:cNvSpPr>
            <a:spLocks noGrp="1"/>
          </p:cNvSpPr>
          <p:nvPr>
            <p:ph sz="half" idx="1"/>
          </p:nvPr>
        </p:nvSpPr>
        <p:spPr>
          <a:xfrm>
            <a:off x="43180" y="1701800"/>
            <a:ext cx="5138420" cy="4335929"/>
          </a:xfrm>
        </p:spPr>
        <p:txBody>
          <a:bodyPr>
            <a:normAutofit fontScale="70000" lnSpcReduction="20000"/>
          </a:bodyPr>
          <a:lstStyle/>
          <a:p>
            <a:r>
              <a:rPr lang="en-US" dirty="0" smtClean="0"/>
              <a:t>In physical science the first essential step in the direction of learning any subject is to find principles of numerical reckoning and practicable methods for measuring some quality connected with it.</a:t>
            </a:r>
          </a:p>
          <a:p>
            <a:r>
              <a:rPr lang="en-US" sz="3097" dirty="0" smtClean="0"/>
              <a:t> I often say that when you can measure what you are speaking about, and express it in numbers, you know something about it;</a:t>
            </a:r>
          </a:p>
          <a:p>
            <a:r>
              <a:rPr lang="en-US" sz="3097" dirty="0" smtClean="0"/>
              <a:t> but when you cannot measure it, when you cannot express it in numbers, your knowledge is of a </a:t>
            </a:r>
            <a:r>
              <a:rPr lang="en-GB" sz="3097" dirty="0" smtClean="0"/>
              <a:t>meagre</a:t>
            </a:r>
            <a:r>
              <a:rPr lang="en-US" sz="3097" dirty="0" smtClean="0"/>
              <a:t> and unsatisfactory kind;</a:t>
            </a:r>
          </a:p>
          <a:p>
            <a:r>
              <a:rPr lang="en-US" dirty="0" smtClean="0"/>
              <a:t> it may be the beginning of knowledge, but you have scarcely in your thoughts advanced to the state of </a:t>
            </a:r>
            <a:r>
              <a:rPr lang="en-US" i="1" dirty="0" smtClean="0"/>
              <a:t>Science</a:t>
            </a:r>
            <a:r>
              <a:rPr lang="en-US" dirty="0" smtClean="0"/>
              <a:t>, whatever the matter may be.”</a:t>
            </a:r>
          </a:p>
          <a:p>
            <a:endParaRPr lang="en-US" dirty="0" smtClean="0"/>
          </a:p>
          <a:p>
            <a:r>
              <a:rPr lang="en-US" dirty="0" smtClean="0"/>
              <a:t> [PLA, vol. 1, "Electrical Units of Measurement", 1883-05-03]</a:t>
            </a:r>
            <a:endParaRPr lang="en-GB" dirty="0" smtClean="0"/>
          </a:p>
          <a:p>
            <a:r>
              <a:rPr lang="en-GB" dirty="0" smtClean="0"/>
              <a:t>Lord Kelvin, Sir William Thompson</a:t>
            </a:r>
            <a:endParaRPr lang="en-GB" dirty="0"/>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24</a:t>
            </a:fld>
            <a:endParaRPr lang="en-GB"/>
          </a:p>
        </p:txBody>
      </p:sp>
      <p:pic>
        <p:nvPicPr>
          <p:cNvPr id="9" name="Content Placeholder 8"/>
          <p:cNvPicPr>
            <a:picLocks noGrp="1"/>
          </p:cNvPicPr>
          <p:nvPr>
            <p:ph sz="half" idx="2"/>
          </p:nvPr>
        </p:nvPicPr>
        <p:blipFill>
          <a:blip r:embed="rId2"/>
          <a:srcRect l="-14454" r="-14454"/>
          <a:stretch>
            <a:fillRect/>
          </a:stretch>
        </p:blipFill>
        <p:spPr bwMode="auto">
          <a:xfrm>
            <a:off x="4876800" y="2057401"/>
            <a:ext cx="3931920" cy="398032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can not measure it, you can not improve it.”</a:t>
            </a:r>
            <a:endParaRPr lang="en-GB" dirty="0"/>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25</a:t>
            </a:fld>
            <a:endParaRPr lang="en-GB"/>
          </a:p>
        </p:txBody>
      </p:sp>
      <p:pic>
        <p:nvPicPr>
          <p:cNvPr id="8" name="Content Placeholder 7"/>
          <p:cNvPicPr>
            <a:picLocks noGrp="1"/>
          </p:cNvPicPr>
          <p:nvPr>
            <p:ph idx="1"/>
          </p:nvPr>
        </p:nvPicPr>
        <p:blipFill>
          <a:blip r:embed="rId3"/>
          <a:srcRect l="-85487" r="-85487"/>
          <a:stretch>
            <a:fillRect/>
          </a:stretch>
        </p:blipFill>
        <p:spPr bwMode="auto">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71" y="736423"/>
            <a:ext cx="7254586" cy="1143000"/>
          </a:xfrm>
        </p:spPr>
        <p:txBody>
          <a:bodyPr/>
          <a:lstStyle/>
          <a:p>
            <a:r>
              <a:rPr lang="en-GB" dirty="0" smtClean="0"/>
              <a:t>Many Qualities and costs</a:t>
            </a:r>
            <a:endParaRPr lang="en-GB" dirty="0"/>
          </a:p>
        </p:txBody>
      </p:sp>
      <p:sp>
        <p:nvSpPr>
          <p:cNvPr id="4" name="Date Placeholder 3"/>
          <p:cNvSpPr>
            <a:spLocks noGrp="1"/>
          </p:cNvSpPr>
          <p:nvPr>
            <p:ph type="dt" sz="half" idx="10"/>
          </p:nvPr>
        </p:nvSpPr>
        <p:spPr>
          <a:xfrm>
            <a:off x="6553200" y="6818135"/>
            <a:ext cx="2133600" cy="365125"/>
          </a:xfrm>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a:xfrm>
            <a:off x="439271" y="6818135"/>
            <a:ext cx="2895600" cy="365125"/>
          </a:xfrm>
        </p:spPr>
        <p:txBody>
          <a:bodyPr/>
          <a:lstStyle/>
          <a:p>
            <a:r>
              <a:rPr lang="en-US" smtClean="0"/>
              <a:t>© Tom@Gilb.com</a:t>
            </a:r>
            <a:endParaRPr lang="en-GB"/>
          </a:p>
        </p:txBody>
      </p:sp>
      <p:sp>
        <p:nvSpPr>
          <p:cNvPr id="6" name="Slide Number Placeholder 5"/>
          <p:cNvSpPr>
            <a:spLocks noGrp="1"/>
          </p:cNvSpPr>
          <p:nvPr>
            <p:ph type="sldNum" sz="quarter" idx="12"/>
          </p:nvPr>
        </p:nvSpPr>
        <p:spPr>
          <a:xfrm>
            <a:off x="4249271" y="6818135"/>
            <a:ext cx="609600" cy="365125"/>
          </a:xfrm>
        </p:spPr>
        <p:txBody>
          <a:bodyPr/>
          <a:lstStyle/>
          <a:p>
            <a:fld id="{ADF19014-C722-DF44-BBFC-FA17051AFF0E}" type="slidenum">
              <a:rPr lang="en-GB" smtClean="0"/>
              <a:pPr/>
              <a:t>26</a:t>
            </a:fld>
            <a:endParaRPr lang="en-GB"/>
          </a:p>
        </p:txBody>
      </p:sp>
      <p:pic>
        <p:nvPicPr>
          <p:cNvPr id="7" name="Content Placeholder 6" descr="Screen shot 2010-07-26 at 20.34.21.png"/>
          <p:cNvPicPr>
            <a:picLocks noGrp="1"/>
          </p:cNvPicPr>
          <p:nvPr>
            <p:ph idx="1"/>
          </p:nvPr>
        </p:nvPicPr>
        <p:blipFill>
          <a:blip r:embed="rId3"/>
          <a:srcRect l="-10921" r="-10921"/>
          <a:stretch>
            <a:fillRect/>
          </a:stretch>
        </p:blipFill>
        <p:spPr>
          <a:xfrm>
            <a:off x="439271" y="1879423"/>
            <a:ext cx="8229600" cy="3962400"/>
          </a:xfrm>
          <a:prstGeom prst="rect">
            <a:avLst/>
          </a:prstGeom>
        </p:spPr>
      </p:pic>
      <p:pic>
        <p:nvPicPr>
          <p:cNvPr id="10" name="Picture 9"/>
          <p:cNvPicPr>
            <a:picLocks noChangeAspect="1"/>
          </p:cNvPicPr>
          <p:nvPr/>
        </p:nvPicPr>
        <p:blipFill>
          <a:blip r:embed="rId4"/>
          <a:stretch>
            <a:fillRect/>
          </a:stretch>
        </p:blipFill>
        <p:spPr>
          <a:xfrm>
            <a:off x="3677696" y="3243262"/>
            <a:ext cx="1524076" cy="1447446"/>
          </a:xfrm>
          <a:prstGeom prst="rect">
            <a:avLst/>
          </a:prstGeom>
        </p:spPr>
      </p:pic>
      <p:sp>
        <p:nvSpPr>
          <p:cNvPr id="11" name="TextBox 10"/>
          <p:cNvSpPr txBox="1"/>
          <p:nvPr/>
        </p:nvSpPr>
        <p:spPr>
          <a:xfrm>
            <a:off x="3957171" y="4322408"/>
            <a:ext cx="1244600" cy="369332"/>
          </a:xfrm>
          <a:prstGeom prst="rect">
            <a:avLst/>
          </a:prstGeom>
          <a:noFill/>
        </p:spPr>
        <p:txBody>
          <a:bodyPr wrap="square" rtlCol="0">
            <a:spAutoFit/>
          </a:bodyPr>
          <a:lstStyle/>
          <a:p>
            <a:r>
              <a:rPr lang="en-GB" dirty="0" smtClean="0">
                <a:solidFill>
                  <a:schemeClr val="accent5">
                    <a:lumMod val="75000"/>
                  </a:schemeClr>
                </a:solidFill>
              </a:rPr>
              <a:t>Function</a:t>
            </a:r>
            <a:endParaRPr lang="en-GB" dirty="0">
              <a:solidFill>
                <a:schemeClr val="accent5">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Quantitative Design</a:t>
            </a:r>
            <a:endParaRPr lang="en-GB" dirty="0"/>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27</a:t>
            </a:fld>
            <a:endParaRPr lang="en-GB"/>
          </a:p>
        </p:txBody>
      </p:sp>
      <p:pic>
        <p:nvPicPr>
          <p:cNvPr id="7" name="Content Placeholder 6" descr="Screen shot 2010-07-26 at 20.36.36.png"/>
          <p:cNvPicPr>
            <a:picLocks noGrp="1"/>
          </p:cNvPicPr>
          <p:nvPr>
            <p:ph idx="1"/>
          </p:nvPr>
        </p:nvPicPr>
        <p:blipFill>
          <a:blip r:embed="rId3"/>
          <a:srcRect l="-1544" r="-1544"/>
          <a:stretch>
            <a:fillRect/>
          </a:stretch>
        </p:blipFill>
        <p:spPr>
          <a:prstGeom prst="rect">
            <a:avLst/>
          </a:prstGeom>
        </p:spPr>
      </p:pic>
      <p:pic>
        <p:nvPicPr>
          <p:cNvPr id="8" name="Picture 7"/>
          <p:cNvPicPr>
            <a:picLocks noChangeAspect="1"/>
          </p:cNvPicPr>
          <p:nvPr/>
        </p:nvPicPr>
        <p:blipFill>
          <a:blip r:embed="rId4"/>
          <a:stretch>
            <a:fillRect/>
          </a:stretch>
        </p:blipFill>
        <p:spPr>
          <a:xfrm>
            <a:off x="3937000" y="3268662"/>
            <a:ext cx="1176768" cy="11176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0562"/>
          </a:xfrm>
        </p:spPr>
        <p:txBody>
          <a:bodyPr>
            <a:normAutofit fontScale="90000"/>
          </a:bodyPr>
          <a:lstStyle/>
          <a:p>
            <a:r>
              <a:rPr lang="en-GB" dirty="0" smtClean="0">
                <a:solidFill>
                  <a:schemeClr val="accent2"/>
                </a:solidFill>
              </a:rPr>
              <a:t>Quality </a:t>
            </a:r>
            <a:r>
              <a:rPr lang="en-GB" dirty="0" smtClean="0">
                <a:solidFill>
                  <a:srgbClr val="A7FC5A"/>
                </a:solidFill>
              </a:rPr>
              <a:t>Quantification</a:t>
            </a:r>
            <a:r>
              <a:rPr lang="en-GB" dirty="0" smtClean="0"/>
              <a:t/>
            </a:r>
            <a:br>
              <a:rPr lang="en-GB" dirty="0" smtClean="0"/>
            </a:br>
            <a:r>
              <a:rPr lang="en-GB" dirty="0" smtClean="0"/>
              <a:t>in ‘</a:t>
            </a:r>
            <a:r>
              <a:rPr lang="en-GB" dirty="0" err="1" smtClean="0"/>
              <a:t>Planguage</a:t>
            </a:r>
            <a:r>
              <a:rPr lang="en-GB" dirty="0" smtClean="0"/>
              <a:t>’</a:t>
            </a:r>
            <a:endParaRPr lang="en-GB" dirty="0"/>
          </a:p>
        </p:txBody>
      </p:sp>
      <p:sp>
        <p:nvSpPr>
          <p:cNvPr id="3" name="Content Placeholder 2"/>
          <p:cNvSpPr>
            <a:spLocks noGrp="1"/>
          </p:cNvSpPr>
          <p:nvPr>
            <p:ph idx="1"/>
          </p:nvPr>
        </p:nvSpPr>
        <p:spPr>
          <a:xfrm>
            <a:off x="0" y="1524000"/>
            <a:ext cx="9144000" cy="4883150"/>
          </a:xfrm>
        </p:spPr>
        <p:txBody>
          <a:bodyPr>
            <a:noAutofit/>
          </a:bodyPr>
          <a:lstStyle/>
          <a:p>
            <a:pPr>
              <a:buNone/>
            </a:pPr>
            <a:r>
              <a:rPr lang="en-GB" sz="3400" dirty="0" err="1" smtClean="0">
                <a:solidFill>
                  <a:srgbClr val="F97817"/>
                </a:solidFill>
                <a:latin typeface="Arial Black"/>
                <a:cs typeface="Arial Black"/>
              </a:rPr>
              <a:t>Usability.</a:t>
            </a:r>
            <a:r>
              <a:rPr lang="en-GB" sz="3400" u="sng" dirty="0" err="1" smtClean="0">
                <a:solidFill>
                  <a:srgbClr val="F97817"/>
                </a:solidFill>
                <a:latin typeface="Arial Black"/>
                <a:cs typeface="Arial Black"/>
              </a:rPr>
              <a:t>Intuitiveness</a:t>
            </a:r>
            <a:r>
              <a:rPr lang="en-GB" sz="3400" dirty="0" smtClean="0">
                <a:solidFill>
                  <a:srgbClr val="F97817"/>
                </a:solidFill>
                <a:latin typeface="Arial Black"/>
                <a:cs typeface="Arial Black"/>
              </a:rPr>
              <a:t>:</a:t>
            </a:r>
          </a:p>
          <a:p>
            <a:pPr>
              <a:buNone/>
            </a:pPr>
            <a:r>
              <a:rPr lang="en-GB" sz="2000" u="sng" dirty="0" smtClean="0">
                <a:latin typeface="Arial Black"/>
                <a:cs typeface="Arial Black"/>
              </a:rPr>
              <a:t>Type</a:t>
            </a:r>
            <a:r>
              <a:rPr lang="en-GB" sz="2000" dirty="0" smtClean="0">
                <a:latin typeface="Arial Black"/>
                <a:cs typeface="Arial Black"/>
              </a:rPr>
              <a:t>: Marketing Product Quality Requirement.</a:t>
            </a:r>
          </a:p>
          <a:p>
            <a:pPr>
              <a:buNone/>
            </a:pPr>
            <a:r>
              <a:rPr lang="en-GB" sz="2000" u="sng" dirty="0" smtClean="0">
                <a:latin typeface="Arial Black"/>
                <a:cs typeface="Arial Black"/>
              </a:rPr>
              <a:t>Ambition</a:t>
            </a:r>
            <a:r>
              <a:rPr lang="en-GB" sz="2000" dirty="0" smtClean="0">
                <a:latin typeface="Arial Black"/>
                <a:cs typeface="Arial Black"/>
              </a:rPr>
              <a:t>: Any potential user, any age, can immediately discover and correctly use all functions of the product, without training, help from friends, or external documentation</a:t>
            </a:r>
          </a:p>
          <a:p>
            <a:pPr>
              <a:buNone/>
            </a:pPr>
            <a:r>
              <a:rPr lang="en-GB" sz="2000" u="sng" dirty="0" smtClean="0">
                <a:latin typeface="Arial Black"/>
                <a:cs typeface="Arial Black"/>
              </a:rPr>
              <a:t>Scale</a:t>
            </a:r>
            <a:r>
              <a:rPr lang="en-GB" sz="2000" dirty="0" smtClean="0">
                <a:latin typeface="Arial Black"/>
                <a:cs typeface="Arial Black"/>
              </a:rPr>
              <a:t>: </a:t>
            </a:r>
            <a:r>
              <a:rPr lang="en-GB" sz="2000" dirty="0" smtClean="0">
                <a:solidFill>
                  <a:srgbClr val="A7FC5A"/>
                </a:solidFill>
                <a:latin typeface="Arial Black"/>
                <a:cs typeface="Arial Black"/>
              </a:rPr>
              <a:t>% chance that defined [User] can successfully complete defined [Tasks] Immediately, with no External help.</a:t>
            </a:r>
          </a:p>
          <a:p>
            <a:pPr>
              <a:buNone/>
            </a:pPr>
            <a:r>
              <a:rPr lang="en-GB" sz="2000" u="sng" dirty="0" smtClean="0">
                <a:latin typeface="Arial Black"/>
                <a:cs typeface="Arial Black"/>
              </a:rPr>
              <a:t>Meter</a:t>
            </a:r>
            <a:r>
              <a:rPr lang="en-GB" sz="2000" dirty="0" smtClean="0">
                <a:latin typeface="Arial Black"/>
                <a:cs typeface="Arial Black"/>
              </a:rPr>
              <a:t> [Consumer Reports] tests all tasks for all defined user types, and gives public report.</a:t>
            </a:r>
          </a:p>
          <a:p>
            <a:pPr>
              <a:buNone/>
            </a:pPr>
            <a:r>
              <a:rPr lang="en-GB" sz="2000" u="sng" dirty="0" smtClean="0">
                <a:latin typeface="Arial Black"/>
                <a:cs typeface="Arial Black"/>
              </a:rPr>
              <a:t>Goal</a:t>
            </a:r>
            <a:r>
              <a:rPr lang="en-GB" sz="2000" dirty="0" smtClean="0">
                <a:latin typeface="Arial Black"/>
                <a:cs typeface="Arial Black"/>
              </a:rPr>
              <a:t> [ Market = USA, User = Seniors, Product = New Version, Task = Photo Tasks Set, When = 2012] </a:t>
            </a:r>
            <a:r>
              <a:rPr lang="en-GB" sz="2000" dirty="0" smtClean="0">
                <a:solidFill>
                  <a:srgbClr val="A7FC5A"/>
                </a:solidFill>
                <a:latin typeface="Arial Black"/>
                <a:cs typeface="Arial Black"/>
              </a:rPr>
              <a:t>80% ±10%  </a:t>
            </a:r>
            <a:r>
              <a:rPr lang="en-GB" sz="1000" dirty="0" smtClean="0">
                <a:latin typeface="Arial Black"/>
                <a:cs typeface="Arial Black"/>
              </a:rPr>
              <a:t>&lt;- Draft Marketing Plan </a:t>
            </a:r>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dirty="0" smtClean="0"/>
              <a:t>© </a:t>
            </a:r>
            <a:r>
              <a:rPr lang="en-US" dirty="0" err="1" smtClean="0"/>
              <a:t>Tom@Gilb.com</a:t>
            </a:r>
            <a:endParaRPr lang="en-GB" dirty="0"/>
          </a:p>
        </p:txBody>
      </p:sp>
      <p:sp>
        <p:nvSpPr>
          <p:cNvPr id="6" name="Slide Number Placeholder 5"/>
          <p:cNvSpPr>
            <a:spLocks noGrp="1"/>
          </p:cNvSpPr>
          <p:nvPr>
            <p:ph type="sldNum" sz="quarter" idx="12"/>
          </p:nvPr>
        </p:nvSpPr>
        <p:spPr/>
        <p:txBody>
          <a:bodyPr/>
          <a:lstStyle/>
          <a:p>
            <a:fld id="{ADF19014-C722-DF44-BBFC-FA17051AFF0E}" type="slidenum">
              <a:rPr lang="en-GB" smtClean="0"/>
              <a:pPr/>
              <a:t>28</a:t>
            </a:fld>
            <a:endParaRPr lang="en-GB"/>
          </a:p>
        </p:txBody>
      </p:sp>
      <p:pic>
        <p:nvPicPr>
          <p:cNvPr id="7" name="Picture 6"/>
          <p:cNvPicPr>
            <a:picLocks noChangeAspect="1"/>
          </p:cNvPicPr>
          <p:nvPr/>
        </p:nvPicPr>
        <p:blipFill>
          <a:blip r:embed="rId3"/>
          <a:stretch>
            <a:fillRect/>
          </a:stretch>
        </p:blipFill>
        <p:spPr>
          <a:xfrm>
            <a:off x="7454900" y="0"/>
            <a:ext cx="1689100" cy="110636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638"/>
            <a:ext cx="8229600" cy="1143000"/>
          </a:xfrm>
        </p:spPr>
        <p:txBody>
          <a:bodyPr>
            <a:noAutofit/>
          </a:bodyPr>
          <a:lstStyle/>
          <a:p>
            <a:r>
              <a:rPr lang="en-US" sz="3600" dirty="0" smtClean="0"/>
              <a:t> </a:t>
            </a:r>
            <a:r>
              <a:rPr lang="en-US" sz="3600" i="1" dirty="0" smtClean="0">
                <a:solidFill>
                  <a:srgbClr val="FFFF00"/>
                </a:solidFill>
              </a:rPr>
              <a:t>Rich</a:t>
            </a:r>
            <a:r>
              <a:rPr lang="en-US" sz="3600" dirty="0" smtClean="0">
                <a:solidFill>
                  <a:srgbClr val="FFFF00"/>
                </a:solidFill>
              </a:rPr>
              <a:t> </a:t>
            </a:r>
            <a:r>
              <a:rPr lang="en-US" sz="3600" dirty="0" smtClean="0"/>
              <a:t>Specification: </a:t>
            </a:r>
            <a:br>
              <a:rPr lang="en-US" sz="3600" dirty="0" smtClean="0"/>
            </a:br>
            <a:r>
              <a:rPr lang="en-US" sz="3600" dirty="0" smtClean="0"/>
              <a:t>Requirement specifications need far more </a:t>
            </a:r>
            <a:r>
              <a:rPr lang="en-US" sz="3600" dirty="0" smtClean="0"/>
              <a:t>info, </a:t>
            </a:r>
            <a:r>
              <a:rPr lang="en-US" sz="3600" dirty="0" smtClean="0"/>
              <a:t>than the </a:t>
            </a:r>
            <a:r>
              <a:rPr lang="en-US" sz="3600" dirty="0" smtClean="0"/>
              <a:t>‘requirement’ </a:t>
            </a:r>
            <a:r>
              <a:rPr lang="en-US" sz="3600" i="1" dirty="0" smtClean="0"/>
              <a:t>itself</a:t>
            </a:r>
            <a:r>
              <a:rPr lang="en-US" sz="3600" dirty="0" smtClean="0"/>
              <a:t>!</a:t>
            </a:r>
            <a:r>
              <a:rPr lang="en-GB" sz="3600" dirty="0" smtClean="0"/>
              <a:t/>
            </a:r>
            <a:br>
              <a:rPr lang="en-GB" sz="3600" dirty="0" smtClean="0"/>
            </a:br>
            <a:endParaRPr lang="en-GB"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37114028"/>
              </p:ext>
            </p:extLst>
          </p:nvPr>
        </p:nvGraphicFramePr>
        <p:xfrm>
          <a:off x="88900" y="1777102"/>
          <a:ext cx="9055100" cy="4579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29</a:t>
            </a:fld>
            <a:endParaRPr lang="en-GB"/>
          </a:p>
        </p:txBody>
      </p:sp>
      <p:pic>
        <p:nvPicPr>
          <p:cNvPr id="8" name="Picture 7" descr="Screen shot 2010-09-16 at 22.48.06.png"/>
          <p:cNvPicPr>
            <a:picLocks noChangeAspect="1"/>
          </p:cNvPicPr>
          <p:nvPr/>
        </p:nvPicPr>
        <p:blipFill>
          <a:blip r:embed="rId8"/>
          <a:stretch>
            <a:fillRect/>
          </a:stretch>
        </p:blipFill>
        <p:spPr>
          <a:xfrm>
            <a:off x="5898029" y="1777102"/>
            <a:ext cx="2584450" cy="1816997"/>
          </a:xfrm>
          <a:prstGeom prst="rect">
            <a:avLst/>
          </a:prstGeom>
        </p:spPr>
      </p:pic>
      <p:pic>
        <p:nvPicPr>
          <p:cNvPr id="10" name="Picture 9" descr="Screen shot 2010-09-16 at 23.09.32.png"/>
          <p:cNvPicPr>
            <a:picLocks noChangeAspect="1"/>
          </p:cNvPicPr>
          <p:nvPr/>
        </p:nvPicPr>
        <p:blipFill>
          <a:blip r:embed="rId9"/>
          <a:stretch>
            <a:fillRect/>
          </a:stretch>
        </p:blipFill>
        <p:spPr>
          <a:xfrm>
            <a:off x="6997700" y="4038601"/>
            <a:ext cx="1219200" cy="1054100"/>
          </a:xfrm>
          <a:prstGeom prst="rect">
            <a:avLst/>
          </a:prstGeom>
        </p:spPr>
      </p:pic>
      <p:pic>
        <p:nvPicPr>
          <p:cNvPr id="11" name="Picture 10" descr="Screen shot 2010-09-16 at 23.13.33.png"/>
          <p:cNvPicPr>
            <a:picLocks noChangeAspect="1"/>
          </p:cNvPicPr>
          <p:nvPr/>
        </p:nvPicPr>
        <p:blipFill>
          <a:blip r:embed="rId10"/>
          <a:stretch>
            <a:fillRect/>
          </a:stretch>
        </p:blipFill>
        <p:spPr>
          <a:xfrm>
            <a:off x="0" y="3594099"/>
            <a:ext cx="1921602" cy="1162050"/>
          </a:xfrm>
          <a:prstGeom prst="rect">
            <a:avLst/>
          </a:prstGeom>
        </p:spPr>
      </p:pic>
      <p:pic>
        <p:nvPicPr>
          <p:cNvPr id="12" name="Picture 11" descr="Screen shot 2010-09-16 at 23.25.44.png"/>
          <p:cNvPicPr>
            <a:picLocks noChangeAspect="1"/>
          </p:cNvPicPr>
          <p:nvPr/>
        </p:nvPicPr>
        <p:blipFill>
          <a:blip r:embed="rId11"/>
          <a:stretch>
            <a:fillRect/>
          </a:stretch>
        </p:blipFill>
        <p:spPr>
          <a:xfrm>
            <a:off x="3864742" y="3917950"/>
            <a:ext cx="1592316" cy="11747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What is wrong with Requirements Practice?</a:t>
            </a:r>
            <a:endParaRPr lang="en-GB" sz="3200" dirty="0"/>
          </a:p>
        </p:txBody>
      </p:sp>
      <p:sp>
        <p:nvSpPr>
          <p:cNvPr id="3" name="Content Placeholder 2"/>
          <p:cNvSpPr>
            <a:spLocks noGrp="1"/>
          </p:cNvSpPr>
          <p:nvPr>
            <p:ph sz="half" idx="1"/>
          </p:nvPr>
        </p:nvSpPr>
        <p:spPr>
          <a:xfrm>
            <a:off x="457200" y="2057401"/>
            <a:ext cx="8064500" cy="3980328"/>
          </a:xfrm>
        </p:spPr>
        <p:txBody>
          <a:bodyPr>
            <a:normAutofit lnSpcReduction="10000"/>
          </a:bodyPr>
          <a:lstStyle/>
          <a:p>
            <a:r>
              <a:rPr lang="en-GB" sz="4000" i="1" dirty="0" smtClean="0"/>
              <a:t>Lack of</a:t>
            </a:r>
          </a:p>
          <a:p>
            <a:pPr marL="349250" lvl="1" indent="0" algn="ctr">
              <a:buNone/>
            </a:pPr>
            <a:r>
              <a:rPr lang="en-GB" sz="6000" dirty="0" smtClean="0"/>
              <a:t>Critical</a:t>
            </a:r>
          </a:p>
          <a:p>
            <a:pPr marL="349250" lvl="1" indent="0" algn="ctr">
              <a:buNone/>
            </a:pPr>
            <a:r>
              <a:rPr lang="en-GB" sz="6000" dirty="0" smtClean="0"/>
              <a:t> Value </a:t>
            </a:r>
          </a:p>
          <a:p>
            <a:pPr marL="349250" lvl="1" indent="0" algn="ctr">
              <a:buNone/>
            </a:pPr>
            <a:r>
              <a:rPr lang="en-GB" sz="6000" dirty="0" smtClean="0"/>
              <a:t>Requirements</a:t>
            </a:r>
            <a:endParaRPr lang="en-GB" sz="6000" dirty="0"/>
          </a:p>
        </p:txBody>
      </p:sp>
      <p:sp>
        <p:nvSpPr>
          <p:cNvPr id="5" name="Date Placeholder 4"/>
          <p:cNvSpPr>
            <a:spLocks noGrp="1"/>
          </p:cNvSpPr>
          <p:nvPr>
            <p:ph type="dt" sz="half" idx="10"/>
          </p:nvPr>
        </p:nvSpPr>
        <p:spPr/>
        <p:txBody>
          <a:bodyPr/>
          <a:lstStyle/>
          <a:p>
            <a:fld id="{38E0A159-1BE7-2E49-8F7C-5541C66C8317}" type="datetime4">
              <a:rPr lang="en-US" smtClean="0"/>
              <a:pPr/>
              <a:t>June 25, 2011</a:t>
            </a:fld>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Core Specs</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87618358"/>
              </p:ext>
            </p:extLst>
          </p:nvPr>
        </p:nvGraphicFramePr>
        <p:xfrm>
          <a:off x="177800" y="1549400"/>
          <a:ext cx="8966200" cy="4806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30</a:t>
            </a:fld>
            <a:endParaRPr lang="en-GB"/>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Commentary</a:t>
            </a:r>
            <a:r>
              <a:rPr lang="en-GB" dirty="0" smtClean="0"/>
              <a:t> Specs</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52127256"/>
              </p:ext>
            </p:extLst>
          </p:nvPr>
        </p:nvGraphicFramePr>
        <p:xfrm>
          <a:off x="0" y="1689100"/>
          <a:ext cx="91440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31</a:t>
            </a:fld>
            <a:endParaRPr lang="en-GB"/>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“Background” Specs</a:t>
            </a:r>
            <a:br>
              <a:rPr lang="en-GB" dirty="0" smtClean="0"/>
            </a:br>
            <a:r>
              <a:rPr lang="en-GB" dirty="0" smtClean="0"/>
              <a:t>(often, “Relationships”)</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49133451"/>
              </p:ext>
            </p:extLst>
          </p:nvPr>
        </p:nvGraphicFramePr>
        <p:xfrm>
          <a:off x="25400" y="1727200"/>
          <a:ext cx="9118600" cy="4724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32</a:t>
            </a:fld>
            <a:endParaRPr lang="en-GB"/>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GB" sz="2400" dirty="0" smtClean="0"/>
              <a:t>Why do the background specification elements need to be included?</a:t>
            </a:r>
            <a:br>
              <a:rPr lang="en-GB" sz="2400" dirty="0" smtClean="0"/>
            </a:br>
            <a:r>
              <a:rPr lang="en-GB" sz="2400" dirty="0" smtClean="0"/>
              <a:t> Here are </a:t>
            </a:r>
            <a:r>
              <a:rPr lang="en-GB" sz="2400" smtClean="0"/>
              <a:t>some functions </a:t>
            </a:r>
            <a:r>
              <a:rPr lang="en-GB" sz="2400" dirty="0" smtClean="0"/>
              <a:t>of the background information:</a:t>
            </a:r>
            <a:br>
              <a:rPr lang="en-GB" sz="2400" dirty="0" smtClean="0"/>
            </a:br>
            <a:endParaRPr lang="en-GB" sz="2400" dirty="0"/>
          </a:p>
        </p:txBody>
      </p:sp>
      <p:graphicFrame>
        <p:nvGraphicFramePr>
          <p:cNvPr id="7" name="Content Placeholder 6"/>
          <p:cNvGraphicFramePr>
            <a:graphicFrameLocks noGrp="1"/>
          </p:cNvGraphicFramePr>
          <p:nvPr>
            <p:ph idx="1"/>
          </p:nvPr>
        </p:nvGraphicFramePr>
        <p:xfrm>
          <a:off x="457200" y="1841500"/>
          <a:ext cx="8229600" cy="4178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33</a:t>
            </a:fld>
            <a:endParaRPr lang="en-GB"/>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 for Core Specs</a:t>
            </a:r>
            <a:endParaRPr lang="en-GB" dirty="0"/>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34</a:t>
            </a:fld>
            <a:endParaRPr lang="en-GB"/>
          </a:p>
        </p:txBody>
      </p:sp>
      <p:pic>
        <p:nvPicPr>
          <p:cNvPr id="7" name="Content Placeholder 6" descr="Screen shot 2010-07-26 at 23.38.04.png"/>
          <p:cNvPicPr>
            <a:picLocks noGrp="1"/>
          </p:cNvPicPr>
          <p:nvPr>
            <p:ph idx="1"/>
          </p:nvPr>
        </p:nvPicPr>
        <p:blipFill>
          <a:blip r:embed="rId3"/>
          <a:srcRect l="-24131" r="-24131"/>
          <a:stretch>
            <a:fillRect/>
          </a:stretch>
        </p:blipFill>
        <p:spPr>
          <a:xfrm>
            <a:off x="-558800" y="1308100"/>
            <a:ext cx="10172700" cy="49149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74638"/>
            <a:ext cx="8686800" cy="1143000"/>
          </a:xfrm>
        </p:spPr>
        <p:txBody>
          <a:bodyPr>
            <a:noAutofit/>
          </a:bodyPr>
          <a:lstStyle/>
          <a:p>
            <a:r>
              <a:rPr lang="en-US" sz="2000" dirty="0" smtClean="0"/>
              <a:t>10. Ten Principles for Successful Requirements Methods.</a:t>
            </a:r>
            <a:r>
              <a:rPr lang="en-GB" sz="2000" dirty="0" smtClean="0"/>
              <a:t/>
            </a:r>
            <a:br>
              <a:rPr lang="en-GB" sz="2000" dirty="0" smtClean="0"/>
            </a:br>
            <a:r>
              <a:rPr lang="en-GB" sz="2000" dirty="0" smtClean="0"/>
              <a:t> </a:t>
            </a:r>
            <a:br>
              <a:rPr lang="en-GB" sz="2000" dirty="0" smtClean="0"/>
            </a:br>
            <a:r>
              <a:rPr lang="en-GB" sz="2000" dirty="0" smtClean="0"/>
              <a:t>Here is a summary of my advice for more successful requirement methods in the form of some principles, or ‘admonishments’:</a:t>
            </a:r>
            <a:endParaRPr lang="en-GB" sz="2000" dirty="0"/>
          </a:p>
        </p:txBody>
      </p:sp>
      <p:sp>
        <p:nvSpPr>
          <p:cNvPr id="3" name="Content Placeholder 2"/>
          <p:cNvSpPr>
            <a:spLocks noGrp="1"/>
          </p:cNvSpPr>
          <p:nvPr>
            <p:ph idx="1"/>
          </p:nvPr>
        </p:nvSpPr>
        <p:spPr>
          <a:xfrm>
            <a:off x="1" y="1752601"/>
            <a:ext cx="8978900" cy="4267200"/>
          </a:xfrm>
        </p:spPr>
        <p:txBody>
          <a:bodyPr>
            <a:noAutofit/>
          </a:bodyPr>
          <a:lstStyle/>
          <a:p>
            <a:r>
              <a:rPr lang="en-GB" sz="1800" dirty="0" smtClean="0"/>
              <a:t>1. Quality requirements must be quantified.</a:t>
            </a:r>
          </a:p>
          <a:p>
            <a:r>
              <a:rPr lang="en-GB" sz="1800" dirty="0" smtClean="0"/>
              <a:t>2. Requirement specifications must be rich with relevant background</a:t>
            </a:r>
          </a:p>
          <a:p>
            <a:r>
              <a:rPr lang="en-GB" sz="1800" dirty="0" smtClean="0"/>
              <a:t>3. Requirements must be finally developed based on incremental feedback from stakeholders, as to their real value</a:t>
            </a:r>
          </a:p>
          <a:p>
            <a:r>
              <a:rPr lang="en-GB" sz="1800" dirty="0" smtClean="0"/>
              <a:t>4. Requirements need to be accompanied by many types of signals about their priority, and value</a:t>
            </a:r>
          </a:p>
          <a:p>
            <a:r>
              <a:rPr lang="en-GB" sz="1800" dirty="0" smtClean="0"/>
              <a:t>5. Requirements must represent the stakeholders’ real and core values, not a perceived means of delivering those values</a:t>
            </a:r>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35</a:t>
            </a:fld>
            <a:endParaRPr lang="en-GB"/>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US" sz="2000" dirty="0" smtClean="0"/>
              <a:t>10. Ten Principles for Successful Requirements Methods.</a:t>
            </a:r>
            <a:r>
              <a:rPr lang="en-GB" sz="2000" dirty="0" smtClean="0"/>
              <a:t/>
            </a:r>
            <a:br>
              <a:rPr lang="en-GB" sz="2000" dirty="0" smtClean="0"/>
            </a:br>
            <a:r>
              <a:rPr lang="en-GB" sz="2000" dirty="0" smtClean="0"/>
              <a:t> </a:t>
            </a:r>
            <a:br>
              <a:rPr lang="en-GB" sz="2000" dirty="0" smtClean="0"/>
            </a:br>
            <a:r>
              <a:rPr lang="en-GB" sz="2000" dirty="0" smtClean="0"/>
              <a:t>Here is a summary of my advice for more successful requirement methods in the form of some principles, or ‘admonishments’:</a:t>
            </a:r>
            <a:endParaRPr lang="en-GB" sz="2000" dirty="0"/>
          </a:p>
        </p:txBody>
      </p:sp>
      <p:sp>
        <p:nvSpPr>
          <p:cNvPr id="3" name="Content Placeholder 2"/>
          <p:cNvSpPr>
            <a:spLocks noGrp="1"/>
          </p:cNvSpPr>
          <p:nvPr>
            <p:ph idx="1"/>
          </p:nvPr>
        </p:nvSpPr>
        <p:spPr>
          <a:xfrm>
            <a:off x="1" y="1752601"/>
            <a:ext cx="8978900" cy="4267200"/>
          </a:xfrm>
        </p:spPr>
        <p:txBody>
          <a:bodyPr>
            <a:noAutofit/>
          </a:bodyPr>
          <a:lstStyle/>
          <a:p>
            <a:r>
              <a:rPr lang="en-GB" sz="1800" dirty="0" smtClean="0"/>
              <a:t>6. The top-level most-critical-few project requirements, are the major focus; all others are supporting details</a:t>
            </a:r>
          </a:p>
          <a:p>
            <a:r>
              <a:rPr lang="en-GB" sz="1800" dirty="0" smtClean="0"/>
              <a:t>7.  Requirements are not ‘required’: they are merely </a:t>
            </a:r>
            <a:r>
              <a:rPr lang="en-GB" sz="1800" i="1" dirty="0" smtClean="0"/>
              <a:t>valued</a:t>
            </a:r>
            <a:endParaRPr lang="en-GB" sz="1800" dirty="0" smtClean="0"/>
          </a:p>
          <a:p>
            <a:r>
              <a:rPr lang="en-GB" sz="1800" dirty="0" smtClean="0"/>
              <a:t>8. The top ten critical requirements for any project can be quantified and put on a single page.</a:t>
            </a:r>
          </a:p>
          <a:p>
            <a:r>
              <a:rPr lang="en-GB" sz="1800" dirty="0" smtClean="0"/>
              <a:t>9. A good first draft of the top ten critical requirements for any project can be made in a day’s work.</a:t>
            </a:r>
          </a:p>
          <a:p>
            <a:r>
              <a:rPr lang="en-GB" sz="1800" dirty="0" smtClean="0"/>
              <a:t>10. Requirements will forever change, because our world is changing, so don’t ask to get final stable requirements from anyone ever.</a:t>
            </a:r>
          </a:p>
          <a:p>
            <a:pPr>
              <a:buNone/>
            </a:pPr>
            <a:endParaRPr lang="en-GB" sz="1800" dirty="0"/>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36</a:t>
            </a:fld>
            <a:endParaRPr lang="en-GB"/>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Teachable Details</a:t>
            </a:r>
            <a:endParaRPr lang="en-GB" dirty="0"/>
          </a:p>
        </p:txBody>
      </p:sp>
      <p:pic>
        <p:nvPicPr>
          <p:cNvPr id="7" name="Content Placeholder 6" descr="CE Cover.png"/>
          <p:cNvPicPr>
            <a:picLocks noGrp="1" noChangeAspect="1"/>
          </p:cNvPicPr>
          <p:nvPr>
            <p:ph sz="half" idx="1"/>
          </p:nvPr>
        </p:nvPicPr>
        <p:blipFill>
          <a:blip r:embed="rId2"/>
          <a:srcRect l="-12483" r="-12483"/>
          <a:stretch>
            <a:fillRect/>
          </a:stretch>
        </p:blipFill>
        <p:spPr/>
      </p:pic>
      <p:sp>
        <p:nvSpPr>
          <p:cNvPr id="8" name="Content Placeholder 7"/>
          <p:cNvSpPr>
            <a:spLocks noGrp="1"/>
          </p:cNvSpPr>
          <p:nvPr>
            <p:ph sz="half" idx="2"/>
          </p:nvPr>
        </p:nvSpPr>
        <p:spPr>
          <a:xfrm>
            <a:off x="4267200" y="1790700"/>
            <a:ext cx="4419600" cy="4247029"/>
          </a:xfrm>
        </p:spPr>
        <p:txBody>
          <a:bodyPr>
            <a:normAutofit fontScale="92500" lnSpcReduction="10000"/>
          </a:bodyPr>
          <a:lstStyle/>
          <a:p>
            <a:r>
              <a:rPr lang="en-GB" dirty="0" smtClean="0"/>
              <a:t>Classic  Ideas</a:t>
            </a:r>
          </a:p>
          <a:p>
            <a:pPr lvl="1"/>
            <a:r>
              <a:rPr lang="en-GB" dirty="0" smtClean="0"/>
              <a:t>Principles</a:t>
            </a:r>
          </a:p>
          <a:p>
            <a:pPr lvl="1"/>
            <a:r>
              <a:rPr lang="en-GB" dirty="0" smtClean="0"/>
              <a:t>Measures</a:t>
            </a:r>
          </a:p>
          <a:p>
            <a:pPr lvl="1"/>
            <a:r>
              <a:rPr lang="en-GB" dirty="0" smtClean="0"/>
              <a:t>Processes</a:t>
            </a:r>
          </a:p>
          <a:p>
            <a:pPr lvl="1"/>
            <a:r>
              <a:rPr lang="en-GB" dirty="0" smtClean="0"/>
              <a:t>Concept Glossary</a:t>
            </a:r>
          </a:p>
          <a:p>
            <a:r>
              <a:rPr lang="en-GB" dirty="0" smtClean="0"/>
              <a:t>Cases</a:t>
            </a:r>
          </a:p>
          <a:p>
            <a:r>
              <a:rPr lang="en-GB" dirty="0" smtClean="0"/>
              <a:t>Systems Engineering Level</a:t>
            </a:r>
          </a:p>
          <a:p>
            <a:r>
              <a:rPr lang="en-GB" dirty="0" smtClean="0"/>
              <a:t>60% </a:t>
            </a:r>
            <a:r>
              <a:rPr lang="en-GB" dirty="0" smtClean="0"/>
              <a:t>of book is about Requirements</a:t>
            </a:r>
          </a:p>
          <a:p>
            <a:endParaRPr lang="en-GB" dirty="0"/>
          </a:p>
          <a:p>
            <a:r>
              <a:rPr lang="en-GB" dirty="0" smtClean="0"/>
              <a:t>Free  digital copy?</a:t>
            </a:r>
          </a:p>
          <a:p>
            <a:pPr lvl="1"/>
            <a:r>
              <a:rPr lang="en-GB" dirty="0" smtClean="0"/>
              <a:t>Email </a:t>
            </a:r>
            <a:r>
              <a:rPr lang="en-GB" dirty="0" smtClean="0">
                <a:hlinkClick r:id="rId3"/>
              </a:rPr>
              <a:t>Tom@Gilb.com</a:t>
            </a:r>
            <a:endParaRPr lang="en-GB" dirty="0" smtClean="0"/>
          </a:p>
          <a:p>
            <a:pPr lvl="2"/>
            <a:r>
              <a:rPr lang="en-GB" dirty="0" smtClean="0"/>
              <a:t>Request “BOOK”</a:t>
            </a:r>
          </a:p>
          <a:p>
            <a:pPr lvl="2"/>
            <a:r>
              <a:rPr lang="en-GB" dirty="0" smtClean="0"/>
              <a:t>And/or request “SLIDES”</a:t>
            </a:r>
          </a:p>
          <a:p>
            <a:pPr lvl="2"/>
            <a:r>
              <a:rPr lang="en-GB" dirty="0" smtClean="0"/>
              <a:t>And/or request “PAPER”</a:t>
            </a:r>
            <a:endParaRPr lang="en-GB" dirty="0"/>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37</a:t>
            </a:fld>
            <a:endParaRPr lang="en-GB"/>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 of SPIN lecture</a:t>
            </a:r>
            <a:endParaRPr lang="en-GB" dirty="0"/>
          </a:p>
        </p:txBody>
      </p:sp>
      <p:sp>
        <p:nvSpPr>
          <p:cNvPr id="3" name="Content Placeholder 2"/>
          <p:cNvSpPr>
            <a:spLocks noGrp="1"/>
          </p:cNvSpPr>
          <p:nvPr>
            <p:ph sz="half" idx="1"/>
          </p:nvPr>
        </p:nvSpPr>
        <p:spPr/>
        <p:txBody>
          <a:bodyPr/>
          <a:lstStyle/>
          <a:p>
            <a:r>
              <a:rPr lang="en-GB" dirty="0" smtClean="0"/>
              <a:t>The following slides are included to give more realistic detail from recent work we have done in London (2010)</a:t>
            </a:r>
          </a:p>
          <a:p>
            <a:r>
              <a:rPr lang="en-GB" dirty="0" smtClean="0"/>
              <a:t>We have no illusions of presenting them in the SPIN 30 minute time frame , unless a speaker falls away!</a:t>
            </a:r>
          </a:p>
          <a:p>
            <a:endParaRPr lang="en-GB" dirty="0"/>
          </a:p>
          <a:p>
            <a:endParaRPr lang="en-GB" dirty="0"/>
          </a:p>
        </p:txBody>
      </p:sp>
      <p:sp>
        <p:nvSpPr>
          <p:cNvPr id="4" name="Content Placeholder 3"/>
          <p:cNvSpPr>
            <a:spLocks noGrp="1"/>
          </p:cNvSpPr>
          <p:nvPr>
            <p:ph sz="half" idx="2"/>
          </p:nvPr>
        </p:nvSpPr>
        <p:spPr/>
        <p:txBody>
          <a:bodyPr/>
          <a:lstStyle/>
          <a:p>
            <a:endParaRPr lang="en-GB"/>
          </a:p>
        </p:txBody>
      </p:sp>
      <p:sp>
        <p:nvSpPr>
          <p:cNvPr id="5" name="Date Placeholder 4"/>
          <p:cNvSpPr>
            <a:spLocks noGrp="1"/>
          </p:cNvSpPr>
          <p:nvPr>
            <p:ph type="dt" sz="half" idx="10"/>
          </p:nvPr>
        </p:nvSpPr>
        <p:spPr/>
        <p:txBody>
          <a:bodyPr/>
          <a:lstStyle/>
          <a:p>
            <a:fld id="{D0B8F37F-4C49-AA49-AC41-124F8FB32259}" type="datetime4">
              <a:rPr lang="en-US" smtClean="0"/>
              <a:pPr/>
              <a:t>June 25, 2011</a:t>
            </a:fld>
            <a:endParaRPr lang="en-GB"/>
          </a:p>
        </p:txBody>
      </p:sp>
      <p:sp>
        <p:nvSpPr>
          <p:cNvPr id="6" name="Footer Placeholder 5"/>
          <p:cNvSpPr>
            <a:spLocks noGrp="1"/>
          </p:cNvSpPr>
          <p:nvPr>
            <p:ph type="ftr" sz="quarter" idx="11"/>
          </p:nvPr>
        </p:nvSpPr>
        <p:spPr/>
        <p:txBody>
          <a:bodyPr/>
          <a:lstStyle/>
          <a:p>
            <a:r>
              <a:rPr lang="en-US" smtClean="0"/>
              <a:t>© Tom@Gilb.com</a:t>
            </a:r>
            <a:endParaRPr lang="en-GB"/>
          </a:p>
        </p:txBody>
      </p:sp>
      <p:sp>
        <p:nvSpPr>
          <p:cNvPr id="7" name="Slide Number Placeholder 6"/>
          <p:cNvSpPr>
            <a:spLocks noGrp="1"/>
          </p:cNvSpPr>
          <p:nvPr>
            <p:ph type="sldNum" sz="quarter" idx="12"/>
          </p:nvPr>
        </p:nvSpPr>
        <p:spPr/>
        <p:txBody>
          <a:bodyPr/>
          <a:lstStyle/>
          <a:p>
            <a:fld id="{ADF19014-C722-DF44-BBFC-FA17051AFF0E}" type="slidenum">
              <a:rPr lang="en-GB" smtClean="0"/>
              <a:pPr/>
              <a:t>38</a:t>
            </a:fld>
            <a:endParaRPr lang="en-GB"/>
          </a:p>
        </p:txBody>
      </p:sp>
    </p:spTree>
    <p:extLst>
      <p:ext uri="{BB962C8B-B14F-4D97-AF65-F5344CB8AC3E}">
        <p14:creationId xmlns:p14="http://schemas.microsoft.com/office/powerpoint/2010/main" val="5264673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3600450"/>
          </a:xfrm>
        </p:spPr>
        <p:txBody>
          <a:bodyPr>
            <a:normAutofit/>
          </a:bodyPr>
          <a:lstStyle/>
          <a:p>
            <a:r>
              <a:rPr lang="en-US" b="1" dirty="0"/>
              <a:t>Setting and Tracking </a:t>
            </a:r>
            <a:r>
              <a:rPr lang="en-US" b="1" dirty="0" smtClean="0"/>
              <a:t/>
            </a:r>
            <a:br>
              <a:rPr lang="en-US" b="1" dirty="0" smtClean="0"/>
            </a:br>
            <a:r>
              <a:rPr lang="en-US" b="1" dirty="0" smtClean="0"/>
              <a:t>Project </a:t>
            </a:r>
            <a:r>
              <a:rPr lang="en-US" b="1" dirty="0"/>
              <a:t>Objectives </a:t>
            </a:r>
            <a:r>
              <a:rPr lang="en-US" b="1" dirty="0" smtClean="0"/>
              <a:t/>
            </a:r>
            <a:br>
              <a:rPr lang="en-US" b="1" dirty="0" smtClean="0"/>
            </a:br>
            <a:r>
              <a:rPr lang="en-US" dirty="0" smtClean="0"/>
              <a:t> </a:t>
            </a:r>
            <a:r>
              <a:rPr lang="en-US" dirty="0"/>
              <a:t>The Tom Gilb </a:t>
            </a:r>
            <a:r>
              <a:rPr lang="en-US" dirty="0" smtClean="0"/>
              <a:t>Approach.</a:t>
            </a:r>
            <a:endParaRPr lang="en-US" dirty="0"/>
          </a:p>
        </p:txBody>
      </p:sp>
      <p:sp>
        <p:nvSpPr>
          <p:cNvPr id="3" name="Subtitle 2"/>
          <p:cNvSpPr>
            <a:spLocks noGrp="1"/>
          </p:cNvSpPr>
          <p:nvPr>
            <p:ph type="subTitle" idx="1"/>
          </p:nvPr>
        </p:nvSpPr>
        <p:spPr/>
        <p:txBody>
          <a:bodyPr>
            <a:normAutofit fontScale="40000" lnSpcReduction="20000"/>
          </a:bodyPr>
          <a:lstStyle/>
          <a:p>
            <a:r>
              <a:rPr lang="en-US" b="1" dirty="0">
                <a:solidFill>
                  <a:schemeClr val="tx1"/>
                </a:solidFill>
              </a:rPr>
              <a:t>Tuesday 7 Dec </a:t>
            </a:r>
            <a:r>
              <a:rPr lang="en-US" b="1" dirty="0" smtClean="0">
                <a:solidFill>
                  <a:schemeClr val="tx1"/>
                </a:solidFill>
              </a:rPr>
              <a:t>20xx</a:t>
            </a:r>
          </a:p>
          <a:p>
            <a:r>
              <a:rPr lang="en-US" b="1" dirty="0" smtClean="0">
                <a:solidFill>
                  <a:schemeClr val="tx1"/>
                </a:solidFill>
              </a:rPr>
              <a:t>At BCS London</a:t>
            </a:r>
          </a:p>
          <a:p>
            <a:r>
              <a:rPr lang="en-US" dirty="0" smtClean="0">
                <a:solidFill>
                  <a:schemeClr val="tx1"/>
                </a:solidFill>
              </a:rPr>
              <a:t>Reused for ACCU 15 April </a:t>
            </a:r>
            <a:r>
              <a:rPr lang="en-US" dirty="0" smtClean="0">
                <a:solidFill>
                  <a:schemeClr val="tx1"/>
                </a:solidFill>
              </a:rPr>
              <a:t>2011</a:t>
            </a:r>
          </a:p>
          <a:p>
            <a:r>
              <a:rPr lang="en-US" dirty="0" smtClean="0">
                <a:solidFill>
                  <a:schemeClr val="tx1"/>
                </a:solidFill>
              </a:rPr>
              <a:t>Included for SPIN 27 June 2011 London</a:t>
            </a:r>
          </a:p>
          <a:p>
            <a:r>
              <a:rPr lang="en-US" dirty="0">
                <a:solidFill>
                  <a:schemeClr val="tx1"/>
                </a:solidFill>
              </a:rPr>
              <a:t> </a:t>
            </a:r>
            <a:r>
              <a:rPr lang="en-US" dirty="0" smtClean="0">
                <a:solidFill>
                  <a:schemeClr val="tx1"/>
                </a:solidFill>
              </a:rPr>
              <a:t>  as extra examples</a:t>
            </a:r>
            <a:endParaRPr lang="en-US" dirty="0"/>
          </a:p>
        </p:txBody>
      </p:sp>
      <p:pic>
        <p:nvPicPr>
          <p:cNvPr id="4" name="Picture 3" descr="Screen shot 2010-12-05 at 21.41.3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8800" y="3632200"/>
            <a:ext cx="2946400" cy="1270000"/>
          </a:xfrm>
          <a:prstGeom prst="rect">
            <a:avLst/>
          </a:prstGeom>
        </p:spPr>
      </p:pic>
      <p:pic>
        <p:nvPicPr>
          <p:cNvPr id="5" name="Picture 4" descr="Screen shot 2010-12-05 at 21.41.2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7550" y="5207000"/>
            <a:ext cx="927100" cy="1282700"/>
          </a:xfrm>
          <a:prstGeom prst="rect">
            <a:avLst/>
          </a:prstGeom>
        </p:spPr>
      </p:pic>
      <p:sp>
        <p:nvSpPr>
          <p:cNvPr id="6" name="Date Placeholder 5"/>
          <p:cNvSpPr>
            <a:spLocks noGrp="1"/>
          </p:cNvSpPr>
          <p:nvPr>
            <p:ph type="dt" sz="half" idx="10"/>
          </p:nvPr>
        </p:nvSpPr>
        <p:spPr/>
        <p:txBody>
          <a:bodyPr/>
          <a:lstStyle/>
          <a:p>
            <a:fld id="{53EBFEF1-BF54-9440-816B-C85DE7AF6470}" type="datetime3">
              <a:rPr lang="en-GB" smtClean="0"/>
              <a:t>25 June 2011</a:t>
            </a:fld>
            <a:endParaRPr lang="en-US"/>
          </a:p>
        </p:txBody>
      </p:sp>
      <p:sp>
        <p:nvSpPr>
          <p:cNvPr id="7" name="Footer Placeholder 6"/>
          <p:cNvSpPr>
            <a:spLocks noGrp="1"/>
          </p:cNvSpPr>
          <p:nvPr>
            <p:ph type="ftr" sz="quarter" idx="11"/>
          </p:nvPr>
        </p:nvSpPr>
        <p:spPr/>
        <p:txBody>
          <a:bodyPr/>
          <a:lstStyle/>
          <a:p>
            <a:r>
              <a:rPr lang="en-US" smtClean="0"/>
              <a:t>© Gilb.com</a:t>
            </a:r>
            <a:endParaRPr lang="en-US"/>
          </a:p>
        </p:txBody>
      </p:sp>
      <p:sp>
        <p:nvSpPr>
          <p:cNvPr id="8" name="Slide Number Placeholder 7"/>
          <p:cNvSpPr>
            <a:spLocks noGrp="1"/>
          </p:cNvSpPr>
          <p:nvPr>
            <p:ph type="sldNum" sz="quarter" idx="12"/>
          </p:nvPr>
        </p:nvSpPr>
        <p:spPr/>
        <p:txBody>
          <a:bodyPr/>
          <a:lstStyle/>
          <a:p>
            <a:fld id="{CBA6293D-7383-234F-8E54-523790FF221D}" type="slidenum">
              <a:rPr lang="en-US" smtClean="0"/>
              <a:t>39</a:t>
            </a:fld>
            <a:endParaRPr lang="en-US"/>
          </a:p>
        </p:txBody>
      </p:sp>
    </p:spTree>
    <p:extLst>
      <p:ext uri="{BB962C8B-B14F-4D97-AF65-F5344CB8AC3E}">
        <p14:creationId xmlns:p14="http://schemas.microsoft.com/office/powerpoint/2010/main" val="4803484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Talk </a:t>
            </a:r>
            <a:r>
              <a:rPr lang="en-US" sz="2800" dirty="0" smtClean="0"/>
              <a:t>Outline</a:t>
            </a:r>
            <a:br>
              <a:rPr lang="en-US" sz="2800" dirty="0" smtClean="0"/>
            </a:br>
            <a:r>
              <a:rPr lang="en-US" sz="2800" dirty="0" smtClean="0"/>
              <a:t>Time permitting, then see slides at </a:t>
            </a:r>
            <a:r>
              <a:rPr lang="en-US" sz="2800" dirty="0" err="1" smtClean="0"/>
              <a:t>www.gilb.com</a:t>
            </a:r>
            <a:r>
              <a:rPr lang="en-US" sz="2800" dirty="0" smtClean="0"/>
              <a:t/>
            </a:r>
            <a:br>
              <a:rPr lang="en-US" sz="2800" dirty="0" smtClean="0"/>
            </a:br>
            <a:endParaRPr lang="en-GB" sz="2800" dirty="0"/>
          </a:p>
        </p:txBody>
      </p:sp>
      <p:sp>
        <p:nvSpPr>
          <p:cNvPr id="3" name="Content Placeholder 2"/>
          <p:cNvSpPr>
            <a:spLocks noGrp="1"/>
          </p:cNvSpPr>
          <p:nvPr>
            <p:ph sz="half" idx="1"/>
          </p:nvPr>
        </p:nvSpPr>
        <p:spPr>
          <a:xfrm>
            <a:off x="114300" y="1701800"/>
            <a:ext cx="4640580" cy="4335929"/>
          </a:xfrm>
        </p:spPr>
        <p:txBody>
          <a:bodyPr>
            <a:normAutofit fontScale="77500" lnSpcReduction="20000"/>
          </a:bodyPr>
          <a:lstStyle/>
          <a:p>
            <a:pPr>
              <a:buNone/>
            </a:pPr>
            <a:r>
              <a:rPr lang="en-US" dirty="0" smtClean="0"/>
              <a:t>1. Requirement definition: ‘Stakeholder Prioritized End State’</a:t>
            </a:r>
          </a:p>
          <a:p>
            <a:pPr>
              <a:buNone/>
            </a:pPr>
            <a:r>
              <a:rPr lang="en-US" dirty="0" smtClean="0"/>
              <a:t>2. Ten Reasons Why Requirements Methods Fail</a:t>
            </a:r>
          </a:p>
          <a:p>
            <a:pPr>
              <a:buNone/>
            </a:pPr>
            <a:r>
              <a:rPr lang="en-US" dirty="0" smtClean="0"/>
              <a:t>3. Top Level Critical Objectives: the missing link</a:t>
            </a:r>
          </a:p>
          <a:p>
            <a:pPr>
              <a:buNone/>
            </a:pPr>
            <a:r>
              <a:rPr lang="en-US" dirty="0" smtClean="0"/>
              <a:t>4. Don’t Mix Ends and Means</a:t>
            </a:r>
          </a:p>
          <a:p>
            <a:pPr>
              <a:buNone/>
            </a:pPr>
            <a:r>
              <a:rPr lang="en-US" dirty="0" smtClean="0"/>
              <a:t>5. Requirements are not always ‘Required’: Intelligent Dynamic Prioritization</a:t>
            </a:r>
          </a:p>
          <a:p>
            <a:pPr>
              <a:buNone/>
            </a:pPr>
            <a:r>
              <a:rPr lang="en-US" dirty="0" smtClean="0"/>
              <a:t>6. Stakeholders: not just users and customers!</a:t>
            </a:r>
          </a:p>
          <a:p>
            <a:pPr>
              <a:buNone/>
            </a:pPr>
            <a:r>
              <a:rPr lang="en-US" dirty="0" smtClean="0"/>
              <a:t>7. Value Delivery: leading to Systems Thinking, not Software Silos</a:t>
            </a:r>
          </a:p>
          <a:p>
            <a:pPr>
              <a:buNone/>
            </a:pPr>
            <a:r>
              <a:rPr lang="en-US" dirty="0" smtClean="0"/>
              <a:t>8. Quantification: not ‘Software Poetry’ – a basis for real Software Engineering – not mere ‘</a:t>
            </a:r>
            <a:r>
              <a:rPr lang="en-US" dirty="0" err="1" smtClean="0"/>
              <a:t>Softcrafting</a:t>
            </a:r>
            <a:r>
              <a:rPr lang="en-US" dirty="0" smtClean="0"/>
              <a:t>’</a:t>
            </a:r>
          </a:p>
          <a:p>
            <a:pPr>
              <a:buNone/>
            </a:pPr>
            <a:r>
              <a:rPr lang="en-US" dirty="0" smtClean="0"/>
              <a:t>9. Rich Specification: Requirement specifications need far more info than the requirement itself!</a:t>
            </a:r>
          </a:p>
          <a:p>
            <a:pPr>
              <a:buNone/>
            </a:pPr>
            <a:r>
              <a:rPr lang="en-US" dirty="0" smtClean="0"/>
              <a:t>10. Ten Principles for Successful Requirements Methods.</a:t>
            </a:r>
          </a:p>
          <a:p>
            <a:pPr>
              <a:buNone/>
            </a:pPr>
            <a:r>
              <a:rPr lang="en-US" dirty="0" smtClean="0"/>
              <a:t>11. Who or What will Change things?</a:t>
            </a:r>
          </a:p>
          <a:p>
            <a:pPr>
              <a:buNone/>
            </a:pPr>
            <a:r>
              <a:rPr lang="en-US" dirty="0" smtClean="0"/>
              <a:t>12. Summary</a:t>
            </a:r>
            <a:endParaRPr lang="en-GB" dirty="0"/>
          </a:p>
        </p:txBody>
      </p:sp>
      <p:pic>
        <p:nvPicPr>
          <p:cNvPr id="8" name="Content Placeholder 7" descr=" COVER CE.pdf"/>
          <p:cNvPicPr>
            <a:picLocks noGrp="1" noChangeAspect="1"/>
          </p:cNvPicPr>
          <p:nvPr>
            <p:ph sz="half" idx="2"/>
          </p:nvPr>
        </p:nvPicPr>
        <p:blipFill>
          <a:blip r:embed="rId3"/>
          <a:srcRect t="-22039" b="-22039"/>
          <a:stretch>
            <a:fillRect/>
          </a:stretch>
        </p:blipFill>
        <p:spPr/>
      </p:pic>
      <p:sp>
        <p:nvSpPr>
          <p:cNvPr id="5" name="Date Placeholder 4"/>
          <p:cNvSpPr>
            <a:spLocks noGrp="1"/>
          </p:cNvSpPr>
          <p:nvPr>
            <p:ph type="dt" sz="half" idx="10"/>
          </p:nvPr>
        </p:nvSpPr>
        <p:spPr/>
        <p:txBody>
          <a:bodyPr/>
          <a:lstStyle/>
          <a:p>
            <a:fld id="{0DE27C12-9FA6-6748-8468-97D101F5BA7B}" type="datetime4">
              <a:rPr lang="en-US" smtClean="0"/>
              <a:pPr/>
              <a:t>June 25, 2011</a:t>
            </a:fld>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4</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entire talk, for those who like simple slides</a:t>
            </a:r>
            <a:endParaRPr lang="en-US" sz="32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Quantify all improvement requirements</a:t>
            </a:r>
          </a:p>
          <a:p>
            <a:pPr marL="514350" indent="-514350">
              <a:buFont typeface="+mj-lt"/>
              <a:buAutoNum type="arabicPeriod"/>
            </a:pPr>
            <a:r>
              <a:rPr lang="en-US" dirty="0" smtClean="0"/>
              <a:t>Estimate quantified impact of all ´means´ </a:t>
            </a:r>
          </a:p>
          <a:p>
            <a:pPr marL="514350" indent="-514350">
              <a:buFont typeface="+mj-lt"/>
              <a:buAutoNum type="arabicPeriod"/>
            </a:pPr>
            <a:r>
              <a:rPr lang="en-US" dirty="0" smtClean="0"/>
              <a:t>Do the project in small 2% increments</a:t>
            </a:r>
          </a:p>
          <a:p>
            <a:pPr marL="971550" lvl="1" indent="-514350">
              <a:buFont typeface="+mj-lt"/>
              <a:buAutoNum type="arabicPeriod"/>
            </a:pPr>
            <a:r>
              <a:rPr lang="en-US" dirty="0" smtClean="0"/>
              <a:t>Highest value for stakeholder first</a:t>
            </a:r>
          </a:p>
          <a:p>
            <a:pPr marL="971550" lvl="1" indent="-514350">
              <a:buFont typeface="+mj-lt"/>
              <a:buAutoNum type="arabicPeriod"/>
            </a:pPr>
            <a:r>
              <a:rPr lang="en-US" dirty="0" smtClean="0"/>
              <a:t>Measure real value delivered (Goals reached)</a:t>
            </a:r>
          </a:p>
          <a:p>
            <a:pPr marL="971550" lvl="1" indent="-514350">
              <a:buFont typeface="+mj-lt"/>
              <a:buAutoNum type="arabicPeriod"/>
            </a:pPr>
            <a:r>
              <a:rPr lang="en-US" dirty="0" smtClean="0"/>
              <a:t>Learn from deviations and successes</a:t>
            </a:r>
          </a:p>
          <a:p>
            <a:pPr marL="971550" lvl="1" indent="-514350">
              <a:buFont typeface="+mj-lt"/>
              <a:buAutoNum type="arabicPeriod"/>
            </a:pPr>
            <a:r>
              <a:rPr lang="en-US" dirty="0" smtClean="0"/>
              <a:t>Modify all requirements and designs as experience and </a:t>
            </a:r>
            <a:r>
              <a:rPr lang="en-US" smtClean="0"/>
              <a:t>environment dictates</a:t>
            </a:r>
            <a:endParaRPr lang="en-US" dirty="0"/>
          </a:p>
        </p:txBody>
      </p:sp>
      <p:sp>
        <p:nvSpPr>
          <p:cNvPr id="4" name="Date Placeholder 3"/>
          <p:cNvSpPr>
            <a:spLocks noGrp="1"/>
          </p:cNvSpPr>
          <p:nvPr>
            <p:ph type="dt" sz="half" idx="10"/>
          </p:nvPr>
        </p:nvSpPr>
        <p:spPr/>
        <p:txBody>
          <a:bodyPr/>
          <a:lstStyle/>
          <a:p>
            <a:fld id="{6F803892-488E-4045-8EB7-46B7514B657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40</a:t>
            </a:fld>
            <a:endParaRPr lang="en-US"/>
          </a:p>
        </p:txBody>
      </p:sp>
    </p:spTree>
    <p:extLst>
      <p:ext uri="{BB962C8B-B14F-4D97-AF65-F5344CB8AC3E}">
        <p14:creationId xmlns:p14="http://schemas.microsoft.com/office/powerpoint/2010/main" val="1086376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details</a:t>
            </a:r>
            <a:endParaRPr lang="en-US" dirty="0"/>
          </a:p>
        </p:txBody>
      </p:sp>
      <p:sp>
        <p:nvSpPr>
          <p:cNvPr id="3" name="Content Placeholder 2"/>
          <p:cNvSpPr>
            <a:spLocks noGrp="1"/>
          </p:cNvSpPr>
          <p:nvPr>
            <p:ph idx="1"/>
          </p:nvPr>
        </p:nvSpPr>
        <p:spPr>
          <a:xfrm>
            <a:off x="0" y="1676400"/>
            <a:ext cx="9029700" cy="4679950"/>
          </a:xfrm>
        </p:spPr>
        <p:txBody>
          <a:bodyPr>
            <a:noAutofit/>
          </a:bodyPr>
          <a:lstStyle/>
          <a:p>
            <a:r>
              <a:rPr lang="en-US" sz="1400" dirty="0" smtClean="0"/>
              <a:t>If you like simplified slides and unfounded </a:t>
            </a:r>
            <a:r>
              <a:rPr lang="en-US" sz="1400" dirty="0" err="1" smtClean="0"/>
              <a:t>generalisations</a:t>
            </a:r>
            <a:endParaRPr lang="en-US" sz="1400" dirty="0" smtClean="0"/>
          </a:p>
          <a:p>
            <a:pPr lvl="1"/>
            <a:r>
              <a:rPr lang="en-US" sz="1200" dirty="0" smtClean="0"/>
              <a:t>Leave now, or fall asleep, or check messages and news on your phone.</a:t>
            </a:r>
          </a:p>
          <a:p>
            <a:pPr lvl="1"/>
            <a:endParaRPr lang="en-US" sz="1200" dirty="0"/>
          </a:p>
          <a:p>
            <a:r>
              <a:rPr lang="en-US" sz="1400" dirty="0" smtClean="0"/>
              <a:t>I personally prefer concrete details, and real examples</a:t>
            </a:r>
            <a:r>
              <a:rPr lang="en-US" sz="1400" dirty="0">
                <a:latin typeface="Zapf Dingbats"/>
                <a:ea typeface="Zapf Dingbats"/>
                <a:cs typeface="Zapf Dingbats"/>
                <a:sym typeface="Zapf Dingbats"/>
              </a:rPr>
              <a:t>★</a:t>
            </a:r>
            <a:endParaRPr lang="en-US" sz="1400" dirty="0" smtClean="0"/>
          </a:p>
          <a:p>
            <a:pPr lvl="1"/>
            <a:r>
              <a:rPr lang="en-US" sz="1200" dirty="0" smtClean="0"/>
              <a:t>So if you choose to stay on, there is going to be a lot of detail</a:t>
            </a:r>
          </a:p>
          <a:p>
            <a:pPr lvl="1"/>
            <a:r>
              <a:rPr lang="en-US" sz="1200" dirty="0" smtClean="0"/>
              <a:t>In fact – you will not be able to study and get explained all detail</a:t>
            </a:r>
          </a:p>
          <a:p>
            <a:pPr lvl="1"/>
            <a:r>
              <a:rPr lang="en-US" sz="1200" dirty="0" smtClean="0"/>
              <a:t>But the slides are now at </a:t>
            </a:r>
            <a:r>
              <a:rPr lang="en-US" sz="1200" dirty="0" err="1" smtClean="0"/>
              <a:t>gilb</a:t>
            </a:r>
            <a:r>
              <a:rPr lang="en-US" sz="1200" dirty="0" smtClean="0"/>
              <a:t>-com/downloads</a:t>
            </a:r>
          </a:p>
          <a:p>
            <a:pPr lvl="1"/>
            <a:r>
              <a:rPr lang="en-US" sz="1200" dirty="0" smtClean="0"/>
              <a:t>So, if they seem interesting you can study them at your leisure</a:t>
            </a:r>
          </a:p>
          <a:p>
            <a:pPr lvl="1"/>
            <a:r>
              <a:rPr lang="en-US" sz="1200" dirty="0" smtClean="0"/>
              <a:t>In addition, if you need detailed explanation you will find it in the book Competitive Engineering. If you ask me at </a:t>
            </a:r>
            <a:r>
              <a:rPr lang="en-US" sz="1200" dirty="0" smtClean="0">
                <a:hlinkClick r:id="rId2"/>
              </a:rPr>
              <a:t>tom@gilb.com</a:t>
            </a:r>
            <a:r>
              <a:rPr lang="en-US" sz="1200" dirty="0" smtClean="0"/>
              <a:t> I´ll be happy to send you a free digital copy.</a:t>
            </a:r>
          </a:p>
          <a:p>
            <a:pPr lvl="1"/>
            <a:r>
              <a:rPr lang="en-US" sz="1200" dirty="0" smtClean="0"/>
              <a:t>If you are too shy to ask, then copies can be acquired the usual way, and there is plenty of detail free at </a:t>
            </a:r>
            <a:r>
              <a:rPr lang="en-US" sz="1200" dirty="0" err="1" smtClean="0"/>
              <a:t>gilb.com</a:t>
            </a:r>
            <a:endParaRPr lang="en-US" sz="1200" dirty="0" smtClean="0"/>
          </a:p>
          <a:p>
            <a:r>
              <a:rPr lang="en-US" sz="1400" dirty="0" smtClean="0"/>
              <a:t>Last chance to escape is </a:t>
            </a:r>
            <a:r>
              <a:rPr lang="en-US" sz="1400" dirty="0" smtClean="0"/>
              <a:t>NOW</a:t>
            </a:r>
            <a:endParaRPr lang="en-US" sz="1400" dirty="0"/>
          </a:p>
          <a:p>
            <a:r>
              <a:rPr lang="en-US" sz="1400" dirty="0" smtClean="0">
                <a:latin typeface="Zapf Dingbats"/>
                <a:ea typeface="Zapf Dingbats"/>
                <a:cs typeface="Zapf Dingbats"/>
                <a:sym typeface="Zapf Dingbats"/>
              </a:rPr>
              <a:t>★    </a:t>
            </a:r>
            <a:r>
              <a:rPr lang="en-US" sz="1400" dirty="0" smtClean="0"/>
              <a:t>I want to show examples as realistic as possible, but in order to maintain client confidentiality I have:   </a:t>
            </a:r>
          </a:p>
          <a:p>
            <a:pPr lvl="1"/>
            <a:r>
              <a:rPr lang="en-US" sz="1200" dirty="0" smtClean="0"/>
              <a:t> not revealed client names, person names, project names, site location, application names.</a:t>
            </a:r>
          </a:p>
          <a:p>
            <a:pPr lvl="1"/>
            <a:r>
              <a:rPr lang="en-US" sz="1200" dirty="0" smtClean="0"/>
              <a:t> I have also randomly changed numbers. It is the principles of realistic use I want to share.</a:t>
            </a:r>
          </a:p>
          <a:p>
            <a:endParaRPr lang="en-US" sz="1400" dirty="0"/>
          </a:p>
          <a:p>
            <a:endParaRPr lang="en-US" sz="1400" dirty="0">
              <a:latin typeface="Zapf Dingbats"/>
              <a:ea typeface="Zapf Dingbats"/>
              <a:cs typeface="Zapf Dingbats"/>
              <a:sym typeface="Zapf Dingbats"/>
            </a:endParaRPr>
          </a:p>
          <a:p>
            <a:r>
              <a:rPr lang="en-US" sz="1400" dirty="0" smtClean="0">
                <a:latin typeface="Zapf Dingbats"/>
                <a:ea typeface="Zapf Dingbats"/>
                <a:cs typeface="Zapf Dingbats"/>
                <a:sym typeface="Zapf Dingbats"/>
              </a:rPr>
              <a:t> </a:t>
            </a:r>
            <a:endParaRPr lang="en-US" sz="1400" dirty="0"/>
          </a:p>
          <a:p>
            <a:pPr marL="457200" lvl="1" indent="0">
              <a:buNone/>
            </a:pPr>
            <a:endParaRPr lang="en-US" sz="1200" dirty="0"/>
          </a:p>
        </p:txBody>
      </p:sp>
      <p:sp>
        <p:nvSpPr>
          <p:cNvPr id="4" name="Date Placeholder 3"/>
          <p:cNvSpPr>
            <a:spLocks noGrp="1"/>
          </p:cNvSpPr>
          <p:nvPr>
            <p:ph type="dt" sz="half" idx="10"/>
          </p:nvPr>
        </p:nvSpPr>
        <p:spPr/>
        <p:txBody>
          <a:bodyPr/>
          <a:lstStyle/>
          <a:p>
            <a:fld id="{6F803892-488E-4045-8EB7-46B7514B657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41</a:t>
            </a:fld>
            <a:endParaRPr lang="en-US"/>
          </a:p>
        </p:txBody>
      </p:sp>
    </p:spTree>
    <p:extLst>
      <p:ext uri="{BB962C8B-B14F-4D97-AF65-F5344CB8AC3E}">
        <p14:creationId xmlns:p14="http://schemas.microsoft.com/office/powerpoint/2010/main" val="32313149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400" b="0" kern="1200" dirty="0" smtClean="0">
                <a:solidFill>
                  <a:schemeClr val="tx1"/>
                </a:solidFill>
                <a:effectLst/>
                <a:latin typeface="+mj-lt"/>
                <a:ea typeface="+mj-ea"/>
                <a:cs typeface="+mj-cs"/>
              </a:rPr>
              <a:t>  The theory and practice of our</a:t>
            </a:r>
            <a:r>
              <a:rPr lang="en-US" sz="4400" b="0" kern="1200" baseline="0" dirty="0" smtClean="0">
                <a:solidFill>
                  <a:schemeClr val="tx1"/>
                </a:solidFill>
                <a:effectLst/>
                <a:latin typeface="+mj-lt"/>
                <a:ea typeface="+mj-ea"/>
                <a:cs typeface="+mj-cs"/>
              </a:rPr>
              <a:t> </a:t>
            </a:r>
            <a:r>
              <a:rPr lang="en-US" dirty="0"/>
              <a:t>`</a:t>
            </a:r>
            <a:r>
              <a:rPr lang="en-US" sz="4400" b="0" kern="1200" dirty="0" err="1" smtClean="0">
                <a:solidFill>
                  <a:schemeClr val="tx1"/>
                </a:solidFill>
                <a:effectLst/>
                <a:latin typeface="+mj-lt"/>
                <a:ea typeface="+mj-ea"/>
                <a:cs typeface="+mj-cs"/>
              </a:rPr>
              <a:t>Evo</a:t>
            </a:r>
            <a:r>
              <a:rPr lang="en-US" dirty="0"/>
              <a:t>´</a:t>
            </a:r>
            <a:r>
              <a:rPr lang="en-US" sz="4400" b="0" kern="1200" dirty="0" smtClean="0">
                <a:solidFill>
                  <a:schemeClr val="tx1"/>
                </a:solidFill>
                <a:effectLst/>
                <a:latin typeface="+mj-lt"/>
                <a:ea typeface="+mj-ea"/>
                <a:cs typeface="+mj-cs"/>
              </a:rPr>
              <a:t> method for project management</a:t>
            </a:r>
            <a:endParaRPr lang="en-US" dirty="0" smtClean="0">
              <a:effectLst/>
            </a:endParaRPr>
          </a:p>
          <a:p>
            <a:pPr rtl="0" eaLnBrk="1" latinLnBrk="0" hangingPunct="1"/>
            <a:endParaRPr lang="en-US" dirty="0"/>
          </a:p>
        </p:txBody>
      </p:sp>
      <p:pic>
        <p:nvPicPr>
          <p:cNvPr id="7" name="Content Placeholder 6" descr=" COVER CE.pdf"/>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l="33517" t="-245" b="1706"/>
          <a:stretch/>
        </p:blipFill>
        <p:spPr>
          <a:xfrm>
            <a:off x="216180" y="1293736"/>
            <a:ext cx="4072748" cy="4240581"/>
          </a:xfrm>
        </p:spPr>
      </p:pic>
      <p:pic>
        <p:nvPicPr>
          <p:cNvPr id="11" name="Picture 10" descr="POSEM Cover 2009.jpg"/>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t="-7921"/>
          <a:stretch/>
        </p:blipFill>
        <p:spPr>
          <a:xfrm>
            <a:off x="5127603" y="1293736"/>
            <a:ext cx="2729848" cy="4126518"/>
          </a:xfrm>
          <a:prstGeom prst="rect">
            <a:avLst/>
          </a:prstGeom>
          <a:effectLst>
            <a:glow rad="101600">
              <a:schemeClr val="accent3">
                <a:satMod val="175000"/>
                <a:alpha val="40000"/>
              </a:schemeClr>
            </a:glow>
          </a:effectLst>
        </p:spPr>
      </p:pic>
      <p:sp>
        <p:nvSpPr>
          <p:cNvPr id="13" name="Date Placeholder 12"/>
          <p:cNvSpPr>
            <a:spLocks noGrp="1"/>
          </p:cNvSpPr>
          <p:nvPr>
            <p:ph type="dt" sz="half" idx="10"/>
          </p:nvPr>
        </p:nvSpPr>
        <p:spPr/>
        <p:txBody>
          <a:bodyPr/>
          <a:lstStyle/>
          <a:p>
            <a:fld id="{98448A77-5705-4646-A01C-382FF3BB4678}" type="datetime3">
              <a:rPr lang="en-GB" smtClean="0"/>
              <a:t>25 June 2011</a:t>
            </a:fld>
            <a:endParaRPr lang="en-US"/>
          </a:p>
        </p:txBody>
      </p:sp>
      <p:sp>
        <p:nvSpPr>
          <p:cNvPr id="14" name="Footer Placeholder 13"/>
          <p:cNvSpPr>
            <a:spLocks noGrp="1"/>
          </p:cNvSpPr>
          <p:nvPr>
            <p:ph type="ftr" sz="quarter" idx="11"/>
          </p:nvPr>
        </p:nvSpPr>
        <p:spPr/>
        <p:txBody>
          <a:bodyPr/>
          <a:lstStyle/>
          <a:p>
            <a:r>
              <a:rPr lang="en-US" smtClean="0"/>
              <a:t>© Gilb.com</a:t>
            </a:r>
            <a:endParaRPr lang="en-US"/>
          </a:p>
        </p:txBody>
      </p:sp>
      <p:sp>
        <p:nvSpPr>
          <p:cNvPr id="15" name="Slide Number Placeholder 14"/>
          <p:cNvSpPr>
            <a:spLocks noGrp="1"/>
          </p:cNvSpPr>
          <p:nvPr>
            <p:ph type="sldNum" sz="quarter" idx="12"/>
          </p:nvPr>
        </p:nvSpPr>
        <p:spPr/>
        <p:txBody>
          <a:bodyPr/>
          <a:lstStyle/>
          <a:p>
            <a:fld id="{CBA6293D-7383-234F-8E54-523790FF221D}" type="slidenum">
              <a:rPr lang="en-US" smtClean="0"/>
              <a:t>42</a:t>
            </a:fld>
            <a:endParaRPr lang="en-US"/>
          </a:p>
        </p:txBody>
      </p:sp>
      <p:sp>
        <p:nvSpPr>
          <p:cNvPr id="16" name="TextBox 15"/>
          <p:cNvSpPr txBox="1"/>
          <p:nvPr/>
        </p:nvSpPr>
        <p:spPr>
          <a:xfrm>
            <a:off x="1126153" y="5785876"/>
            <a:ext cx="808635" cy="461665"/>
          </a:xfrm>
          <a:prstGeom prst="rect">
            <a:avLst/>
          </a:prstGeom>
          <a:noFill/>
        </p:spPr>
        <p:txBody>
          <a:bodyPr wrap="none" rtlCol="0">
            <a:spAutoFit/>
          </a:bodyPr>
          <a:lstStyle/>
          <a:p>
            <a:r>
              <a:rPr lang="en-US" sz="2400" dirty="0" smtClean="0"/>
              <a:t>2005</a:t>
            </a:r>
            <a:endParaRPr lang="en-US" sz="2400" dirty="0"/>
          </a:p>
        </p:txBody>
      </p:sp>
      <p:sp>
        <p:nvSpPr>
          <p:cNvPr id="17" name="TextBox 16"/>
          <p:cNvSpPr txBox="1"/>
          <p:nvPr/>
        </p:nvSpPr>
        <p:spPr>
          <a:xfrm>
            <a:off x="6148882" y="5785876"/>
            <a:ext cx="808635" cy="461665"/>
          </a:xfrm>
          <a:prstGeom prst="rect">
            <a:avLst/>
          </a:prstGeom>
          <a:noFill/>
        </p:spPr>
        <p:txBody>
          <a:bodyPr wrap="none" rtlCol="0">
            <a:spAutoFit/>
          </a:bodyPr>
          <a:lstStyle/>
          <a:p>
            <a:r>
              <a:rPr lang="en-US" sz="2400" dirty="0" smtClean="0"/>
              <a:t>1983</a:t>
            </a:r>
            <a:endParaRPr lang="en-US" sz="2400" dirty="0"/>
          </a:p>
        </p:txBody>
      </p:sp>
    </p:spTree>
    <p:extLst>
      <p:ext uri="{BB962C8B-B14F-4D97-AF65-F5344CB8AC3E}">
        <p14:creationId xmlns:p14="http://schemas.microsoft.com/office/powerpoint/2010/main" val="29560011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b="0" kern="1200" dirty="0" smtClean="0">
                <a:solidFill>
                  <a:schemeClr val="tx1"/>
                </a:solidFill>
                <a:effectLst/>
                <a:latin typeface="+mj-lt"/>
                <a:ea typeface="+mj-ea"/>
                <a:cs typeface="+mj-cs"/>
              </a:rPr>
              <a:t> </a:t>
            </a:r>
            <a:r>
              <a:rPr lang="en-US" sz="4400" b="0" kern="1200" dirty="0" err="1" smtClean="0">
                <a:solidFill>
                  <a:schemeClr val="tx1"/>
                </a:solidFill>
                <a:effectLst/>
                <a:latin typeface="+mj-lt"/>
                <a:ea typeface="+mj-ea"/>
                <a:cs typeface="+mj-cs"/>
              </a:rPr>
              <a:t>Planguage</a:t>
            </a:r>
            <a:r>
              <a:rPr lang="en-US" sz="4400" b="0" kern="1200" dirty="0" smtClean="0">
                <a:solidFill>
                  <a:schemeClr val="tx1"/>
                </a:solidFill>
                <a:effectLst/>
                <a:latin typeface="+mj-lt"/>
                <a:ea typeface="+mj-ea"/>
                <a:cs typeface="+mj-cs"/>
              </a:rPr>
              <a:t> (Planning Language). </a:t>
            </a:r>
            <a:endParaRPr lang="en-US" dirty="0" smtClean="0">
              <a:effectLst/>
            </a:endParaRPr>
          </a:p>
          <a:p>
            <a:pPr rtl="0" eaLnBrk="1" latinLnBrk="0" hangingPunct="1"/>
            <a:endParaRPr lang="en-US" dirty="0"/>
          </a:p>
        </p:txBody>
      </p:sp>
      <p:sp>
        <p:nvSpPr>
          <p:cNvPr id="8" name="Content Placeholder 7"/>
          <p:cNvSpPr>
            <a:spLocks noGrp="1"/>
          </p:cNvSpPr>
          <p:nvPr>
            <p:ph sz="half" idx="1"/>
          </p:nvPr>
        </p:nvSpPr>
        <p:spPr>
          <a:xfrm>
            <a:off x="143762" y="1197904"/>
            <a:ext cx="4208272" cy="4928259"/>
          </a:xfrm>
        </p:spPr>
        <p:txBody>
          <a:bodyPr>
            <a:normAutofit/>
          </a:bodyPr>
          <a:lstStyle/>
          <a:p>
            <a:pPr>
              <a:lnSpc>
                <a:spcPct val="90000"/>
              </a:lnSpc>
            </a:pPr>
            <a:r>
              <a:rPr lang="en-US" dirty="0" smtClean="0">
                <a:latin typeface="Arial"/>
                <a:cs typeface="Arial"/>
              </a:rPr>
              <a:t>A Planning Language - an engineering language</a:t>
            </a:r>
          </a:p>
          <a:p>
            <a:pPr>
              <a:lnSpc>
                <a:spcPct val="90000"/>
              </a:lnSpc>
            </a:pPr>
            <a:r>
              <a:rPr lang="en-US" dirty="0" smtClean="0">
                <a:latin typeface="Arial"/>
                <a:cs typeface="Arial"/>
              </a:rPr>
              <a:t>A systems engineering language (software, management)</a:t>
            </a:r>
          </a:p>
          <a:p>
            <a:pPr>
              <a:lnSpc>
                <a:spcPct val="90000"/>
              </a:lnSpc>
            </a:pPr>
            <a:r>
              <a:rPr lang="en-US" dirty="0" smtClean="0">
                <a:latin typeface="Arial"/>
                <a:cs typeface="Arial"/>
              </a:rPr>
              <a:t>Concept Glossary</a:t>
            </a:r>
          </a:p>
          <a:p>
            <a:pPr>
              <a:lnSpc>
                <a:spcPct val="90000"/>
              </a:lnSpc>
            </a:pPr>
            <a:r>
              <a:rPr lang="en-US" dirty="0" smtClean="0">
                <a:latin typeface="Arial"/>
                <a:cs typeface="Arial"/>
              </a:rPr>
              <a:t>Graphical Language</a:t>
            </a:r>
          </a:p>
          <a:p>
            <a:pPr>
              <a:lnSpc>
                <a:spcPct val="90000"/>
              </a:lnSpc>
            </a:pPr>
            <a:r>
              <a:rPr lang="en-US" dirty="0" smtClean="0">
                <a:latin typeface="Arial"/>
                <a:cs typeface="Arial"/>
              </a:rPr>
              <a:t>Control of Multiple dimensions: Performance, Costs, Constraints</a:t>
            </a:r>
          </a:p>
          <a:p>
            <a:pPr>
              <a:lnSpc>
                <a:spcPct val="90000"/>
              </a:lnSpc>
            </a:pPr>
            <a:r>
              <a:rPr lang="en-US" dirty="0" smtClean="0">
                <a:latin typeface="Arial"/>
                <a:cs typeface="Arial"/>
              </a:rPr>
              <a:t>Extendible, </a:t>
            </a:r>
            <a:r>
              <a:rPr lang="en-US" dirty="0" err="1" smtClean="0">
                <a:latin typeface="Arial"/>
                <a:cs typeface="Arial"/>
              </a:rPr>
              <a:t>Tailorable</a:t>
            </a:r>
            <a:r>
              <a:rPr lang="en-US" dirty="0" smtClean="0">
                <a:latin typeface="Arial"/>
                <a:cs typeface="Arial"/>
              </a:rPr>
              <a:t>, Open </a:t>
            </a:r>
          </a:p>
          <a:p>
            <a:pPr>
              <a:lnSpc>
                <a:spcPct val="90000"/>
              </a:lnSpc>
            </a:pPr>
            <a:r>
              <a:rPr lang="en-US" dirty="0" smtClean="0">
                <a:latin typeface="Arial"/>
                <a:cs typeface="Arial"/>
              </a:rPr>
              <a:t>Rich views, traceability, configuration management</a:t>
            </a:r>
          </a:p>
          <a:p>
            <a:pPr>
              <a:lnSpc>
                <a:spcPct val="90000"/>
              </a:lnSpc>
            </a:pPr>
            <a:r>
              <a:rPr lang="en-US" dirty="0" smtClean="0">
                <a:latin typeface="Arial"/>
                <a:cs typeface="Arial"/>
              </a:rPr>
              <a:t>Risk Management</a:t>
            </a:r>
          </a:p>
          <a:p>
            <a:pPr>
              <a:lnSpc>
                <a:spcPct val="90000"/>
              </a:lnSpc>
            </a:pPr>
            <a:r>
              <a:rPr lang="en-US" dirty="0" smtClean="0">
                <a:latin typeface="Arial"/>
                <a:cs typeface="Arial"/>
              </a:rPr>
              <a:t>Priority Management</a:t>
            </a:r>
          </a:p>
          <a:p>
            <a:endParaRPr lang="en-US" dirty="0">
              <a:latin typeface="Arial"/>
              <a:cs typeface="Arial"/>
            </a:endParaRPr>
          </a:p>
        </p:txBody>
      </p:sp>
      <p:graphicFrame>
        <p:nvGraphicFramePr>
          <p:cNvPr id="11" name="Object 6"/>
          <p:cNvGraphicFramePr>
            <a:graphicFrameLocks noGrp="1" noChangeAspect="1"/>
          </p:cNvGraphicFramePr>
          <p:nvPr>
            <p:ph sz="half" idx="2"/>
            <p:extLst>
              <p:ext uri="{D42A27DB-BD31-4B8C-83A1-F6EECF244321}">
                <p14:modId xmlns:p14="http://schemas.microsoft.com/office/powerpoint/2010/main" val="501454411"/>
              </p:ext>
            </p:extLst>
          </p:nvPr>
        </p:nvGraphicFramePr>
        <p:xfrm>
          <a:off x="3840098" y="1193031"/>
          <a:ext cx="5303902" cy="3877292"/>
        </p:xfrm>
        <a:graphic>
          <a:graphicData uri="http://schemas.openxmlformats.org/presentationml/2006/ole">
            <mc:AlternateContent xmlns:mc="http://schemas.openxmlformats.org/markup-compatibility/2006">
              <mc:Choice xmlns:v="urn:schemas-microsoft-com:vml" Requires="v">
                <p:oleObj spid="_x0000_s1108" name="Document" r:id="rId3" imgW="4953000" imgH="3621024" progId="Word.Document.8">
                  <p:embed/>
                </p:oleObj>
              </mc:Choice>
              <mc:Fallback>
                <p:oleObj name="Document" r:id="rId3" imgW="4953000" imgH="362102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098" y="1193031"/>
                        <a:ext cx="5303902" cy="3877292"/>
                      </a:xfrm>
                      <a:prstGeom prst="rect">
                        <a:avLst/>
                      </a:prstGeom>
                      <a:noFill/>
                      <a:ln>
                        <a:noFill/>
                      </a:ln>
                      <a:effectLst/>
                    </p:spPr>
                  </p:pic>
                </p:oleObj>
              </mc:Fallback>
            </mc:AlternateContent>
          </a:graphicData>
        </a:graphic>
      </p:graphicFrame>
      <p:sp>
        <p:nvSpPr>
          <p:cNvPr id="4" name="Date Placeholder 3"/>
          <p:cNvSpPr>
            <a:spLocks noGrp="1"/>
          </p:cNvSpPr>
          <p:nvPr>
            <p:ph type="dt" sz="half" idx="10"/>
          </p:nvPr>
        </p:nvSpPr>
        <p:spPr/>
        <p:txBody>
          <a:bodyPr/>
          <a:lstStyle/>
          <a:p>
            <a:fld id="{2E3F5317-CB98-E44E-AB56-745F7867587B}"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43</a:t>
            </a:fld>
            <a:endParaRPr lang="en-US"/>
          </a:p>
        </p:txBody>
      </p:sp>
    </p:spTree>
    <p:extLst>
      <p:ext uri="{BB962C8B-B14F-4D97-AF65-F5344CB8AC3E}">
        <p14:creationId xmlns:p14="http://schemas.microsoft.com/office/powerpoint/2010/main" val="41854769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2000" b="0" kern="1200" dirty="0" smtClean="0">
                <a:solidFill>
                  <a:schemeClr val="tx1"/>
                </a:solidFill>
                <a:effectLst/>
              </a:rPr>
              <a:t>The </a:t>
            </a:r>
            <a:r>
              <a:rPr lang="en-US" sz="2000" b="0" kern="1200" dirty="0" err="1" smtClean="0">
                <a:solidFill>
                  <a:schemeClr val="tx1"/>
                </a:solidFill>
                <a:effectLst/>
              </a:rPr>
              <a:t>Evo</a:t>
            </a:r>
            <a:r>
              <a:rPr lang="en-US" sz="2000" b="0" kern="1200" dirty="0" smtClean="0">
                <a:solidFill>
                  <a:schemeClr val="tx1"/>
                </a:solidFill>
                <a:effectLst/>
              </a:rPr>
              <a:t> method (also known as Value Delivery Method VDM) is a radical simplification (Lean!) from a project management view.</a:t>
            </a:r>
            <a:endParaRPr lang="en-US" sz="2000" dirty="0"/>
          </a:p>
        </p:txBody>
      </p:sp>
      <p:sp>
        <p:nvSpPr>
          <p:cNvPr id="3" name="Content Placeholder 2"/>
          <p:cNvSpPr>
            <a:spLocks noGrp="1"/>
          </p:cNvSpPr>
          <p:nvPr>
            <p:ph sz="half" idx="1"/>
          </p:nvPr>
        </p:nvSpPr>
        <p:spPr/>
        <p:txBody>
          <a:bodyPr>
            <a:normAutofit fontScale="55000" lnSpcReduction="20000"/>
          </a:bodyPr>
          <a:lstStyle/>
          <a:p>
            <a:r>
              <a:rPr lang="en-GB" sz="3200" kern="1200" dirty="0" smtClean="0">
                <a:solidFill>
                  <a:schemeClr val="tx1"/>
                </a:solidFill>
                <a:effectLst/>
                <a:latin typeface="+mn-lt"/>
                <a:ea typeface="+mn-ea"/>
                <a:cs typeface="+mn-cs"/>
              </a:rPr>
              <a:t> </a:t>
            </a:r>
            <a:r>
              <a:rPr lang="en-GB" sz="3200" b="1" kern="1200" dirty="0" smtClean="0">
                <a:solidFill>
                  <a:schemeClr val="tx1"/>
                </a:solidFill>
                <a:effectLst/>
                <a:latin typeface="+mn-lt"/>
                <a:ea typeface="+mn-ea"/>
                <a:cs typeface="+mn-cs"/>
              </a:rPr>
              <a:t>VALUE CLARITY</a:t>
            </a:r>
            <a:r>
              <a:rPr lang="en-GB" sz="3200" kern="1200" dirty="0" smtClean="0">
                <a:solidFill>
                  <a:schemeClr val="tx1"/>
                </a:solidFill>
                <a:effectLst/>
                <a:latin typeface="+mn-lt"/>
                <a:ea typeface="+mn-ea"/>
                <a:cs typeface="+mn-cs"/>
              </a:rPr>
              <a:t>: Quantify the most-critical project objectives on day 1</a:t>
            </a:r>
            <a:endParaRPr lang="en-US" sz="3200" kern="1200" dirty="0" smtClean="0">
              <a:solidFill>
                <a:schemeClr val="tx1"/>
              </a:solidFill>
              <a:effectLst/>
              <a:latin typeface="+mn-lt"/>
              <a:ea typeface="+mn-ea"/>
              <a:cs typeface="+mn-cs"/>
            </a:endParaRPr>
          </a:p>
          <a:p>
            <a:r>
              <a:rPr lang="en-GB" sz="3200" b="1" kern="1200" dirty="0" smtClean="0">
                <a:solidFill>
                  <a:schemeClr val="tx1"/>
                </a:solidFill>
                <a:effectLst/>
                <a:latin typeface="+mn-lt"/>
                <a:ea typeface="+mn-ea"/>
                <a:cs typeface="+mn-cs"/>
              </a:rPr>
              <a:t>SOLUTION RESPONSIBILITY</a:t>
            </a:r>
            <a:r>
              <a:rPr lang="en-GB" sz="3200" kern="1200" dirty="0" smtClean="0">
                <a:solidFill>
                  <a:schemeClr val="tx1"/>
                </a:solidFill>
                <a:effectLst/>
                <a:latin typeface="+mn-lt"/>
                <a:ea typeface="+mn-ea"/>
                <a:cs typeface="+mn-cs"/>
              </a:rPr>
              <a:t>: Quantify impact of all suggested strategies, architectures, on all critical objectives, deadline,  and </a:t>
            </a:r>
            <a:r>
              <a:rPr lang="en-GB" sz="3200" b="1" kern="1200" dirty="0" smtClean="0">
                <a:solidFill>
                  <a:schemeClr val="tx1"/>
                </a:solidFill>
                <a:effectLst/>
                <a:latin typeface="+mn-lt"/>
                <a:ea typeface="+mn-ea"/>
                <a:cs typeface="+mn-cs"/>
              </a:rPr>
              <a:t>budget.</a:t>
            </a:r>
            <a:endParaRPr lang="en-US" sz="3200" b="1" kern="1200" dirty="0" smtClean="0">
              <a:solidFill>
                <a:schemeClr val="tx1"/>
              </a:solidFill>
              <a:effectLst/>
              <a:latin typeface="+mn-lt"/>
              <a:ea typeface="+mn-ea"/>
              <a:cs typeface="+mn-cs"/>
            </a:endParaRPr>
          </a:p>
          <a:p>
            <a:r>
              <a:rPr lang="en-GB" sz="3200" b="1" kern="1200" dirty="0" smtClean="0">
                <a:solidFill>
                  <a:schemeClr val="tx1"/>
                </a:solidFill>
                <a:effectLst/>
                <a:latin typeface="+mn-lt"/>
                <a:ea typeface="+mn-ea"/>
                <a:cs typeface="+mn-cs"/>
              </a:rPr>
              <a:t>VALUE REPORTING</a:t>
            </a:r>
            <a:r>
              <a:rPr lang="en-GB" sz="3200" kern="1200" dirty="0" smtClean="0">
                <a:solidFill>
                  <a:schemeClr val="tx1"/>
                </a:solidFill>
                <a:effectLst/>
                <a:latin typeface="+mn-lt"/>
                <a:ea typeface="+mn-ea"/>
                <a:cs typeface="+mn-cs"/>
              </a:rPr>
              <a:t>: Measure project progress early, continuously, in terms of top ten objectives</a:t>
            </a:r>
            <a:endParaRPr lang="en-US" sz="3200" kern="1200" dirty="0" smtClean="0">
              <a:solidFill>
                <a:schemeClr val="tx1"/>
              </a:solidFill>
              <a:effectLst/>
              <a:latin typeface="+mn-lt"/>
              <a:ea typeface="+mn-ea"/>
              <a:cs typeface="+mn-cs"/>
            </a:endParaRPr>
          </a:p>
          <a:p>
            <a:r>
              <a:rPr lang="en-GB" sz="3200" b="1" kern="1200" dirty="0" smtClean="0">
                <a:solidFill>
                  <a:schemeClr val="tx1"/>
                </a:solidFill>
                <a:effectLst/>
                <a:latin typeface="+mn-lt"/>
                <a:ea typeface="+mn-ea"/>
                <a:cs typeface="+mn-cs"/>
              </a:rPr>
              <a:t>JUST-IN-TIME PLANNING</a:t>
            </a:r>
            <a:r>
              <a:rPr lang="en-GB" sz="3200" kern="1200" dirty="0" smtClean="0">
                <a:solidFill>
                  <a:schemeClr val="tx1"/>
                </a:solidFill>
                <a:effectLst/>
                <a:latin typeface="+mn-lt"/>
                <a:ea typeface="+mn-ea"/>
                <a:cs typeface="+mn-cs"/>
              </a:rPr>
              <a:t>: Dynamic intelligent do-next prioritisation: Value/cost based</a:t>
            </a:r>
            <a:endParaRPr lang="en-US" sz="3200" kern="1200" dirty="0" smtClean="0">
              <a:solidFill>
                <a:schemeClr val="tx1"/>
              </a:solidFill>
              <a:effectLst/>
              <a:latin typeface="+mn-lt"/>
              <a:ea typeface="+mn-ea"/>
              <a:cs typeface="+mn-cs"/>
            </a:endParaRPr>
          </a:p>
          <a:p>
            <a:endParaRPr lang="en-US" dirty="0" smtClean="0"/>
          </a:p>
        </p:txBody>
      </p:sp>
      <p:pic>
        <p:nvPicPr>
          <p:cNvPr id="25" name="Content Placeholder 24"/>
          <p:cNvPicPr>
            <a:picLocks noGrp="1" noChangeAspect="1"/>
          </p:cNvPicPr>
          <p:nvPr>
            <p:ph sz="half" idx="2"/>
          </p:nvPr>
        </p:nvPicPr>
        <p:blipFill rotWithShape="1">
          <a:blip r:embed="rId2"/>
          <a:srcRect l="2062" r="551"/>
          <a:stretch/>
        </p:blipFill>
        <p:spPr>
          <a:xfrm>
            <a:off x="4495800" y="1600200"/>
            <a:ext cx="4648199" cy="4525963"/>
          </a:xfrm>
        </p:spPr>
      </p:pic>
      <p:sp>
        <p:nvSpPr>
          <p:cNvPr id="4" name="Date Placeholder 3"/>
          <p:cNvSpPr>
            <a:spLocks noGrp="1"/>
          </p:cNvSpPr>
          <p:nvPr>
            <p:ph type="dt" sz="half" idx="10"/>
          </p:nvPr>
        </p:nvSpPr>
        <p:spPr/>
        <p:txBody>
          <a:bodyPr/>
          <a:lstStyle/>
          <a:p>
            <a:fld id="{F6560261-CA61-7B45-82C7-5704DE08E8FD}"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44</a:t>
            </a:fld>
            <a:endParaRPr lang="en-US"/>
          </a:p>
        </p:txBody>
      </p:sp>
      <p:sp>
        <p:nvSpPr>
          <p:cNvPr id="26" name="TextBox 25"/>
          <p:cNvSpPr txBox="1"/>
          <p:nvPr/>
        </p:nvSpPr>
        <p:spPr>
          <a:xfrm>
            <a:off x="5532744" y="6327152"/>
            <a:ext cx="2777135" cy="369332"/>
          </a:xfrm>
          <a:prstGeom prst="rect">
            <a:avLst/>
          </a:prstGeom>
          <a:noFill/>
        </p:spPr>
        <p:txBody>
          <a:bodyPr wrap="none" rtlCol="0">
            <a:spAutoFit/>
          </a:bodyPr>
          <a:lstStyle/>
          <a:p>
            <a:r>
              <a:rPr lang="en-US" dirty="0" smtClean="0"/>
              <a:t>Original diagram by Kai Gilb</a:t>
            </a:r>
            <a:endParaRPr lang="en-US" dirty="0"/>
          </a:p>
        </p:txBody>
      </p:sp>
      <p:sp>
        <p:nvSpPr>
          <p:cNvPr id="27" name="Rectangle 26"/>
          <p:cNvSpPr/>
          <p:nvPr/>
        </p:nvSpPr>
        <p:spPr>
          <a:xfrm>
            <a:off x="6165099" y="3288513"/>
            <a:ext cx="1222397" cy="923330"/>
          </a:xfrm>
          <a:prstGeom prst="rect">
            <a:avLst/>
          </a:prstGeom>
          <a:noFill/>
        </p:spPr>
        <p:txBody>
          <a:bodyPr wrap="none" lIns="91440" tIns="45720" rIns="91440" bIns="45720">
            <a:spAutoFit/>
          </a:bodyPr>
          <a:lstStyle/>
          <a:p>
            <a:pPr algn="ctr"/>
            <a:r>
              <a:rPr lang="nb-NO" sz="5400" b="1" cap="none" spc="0" dirty="0" err="1" smtClean="0">
                <a:ln w="12700">
                  <a:solidFill>
                    <a:schemeClr val="tx2">
                      <a:satMod val="155000"/>
                    </a:schemeClr>
                  </a:solidFill>
                  <a:prstDash val="solid"/>
                </a:ln>
                <a:solidFill>
                  <a:schemeClr val="bg2">
                    <a:tint val="85000"/>
                    <a:satMod val="155000"/>
                  </a:schemeClr>
                </a:solidFill>
                <a:effectLst>
                  <a:glow rad="139700">
                    <a:schemeClr val="accent3">
                      <a:satMod val="175000"/>
                      <a:alpha val="40000"/>
                    </a:schemeClr>
                  </a:glow>
                  <a:outerShdw blurRad="41275" dist="20320" dir="1800000" algn="tl" rotWithShape="0">
                    <a:srgbClr val="000000">
                      <a:alpha val="40000"/>
                    </a:srgbClr>
                  </a:outerShdw>
                </a:effectLst>
              </a:rPr>
              <a:t>Evo</a:t>
            </a:r>
            <a:endParaRPr lang="nb-NO" sz="5400" b="1" cap="none" spc="0" dirty="0">
              <a:ln w="12700">
                <a:solidFill>
                  <a:schemeClr val="tx2">
                    <a:satMod val="155000"/>
                  </a:schemeClr>
                </a:solidFill>
                <a:prstDash val="solid"/>
              </a:ln>
              <a:solidFill>
                <a:schemeClr val="bg2">
                  <a:tint val="85000"/>
                  <a:satMod val="155000"/>
                </a:schemeClr>
              </a:solidFill>
              <a:effectLst>
                <a:glow rad="139700">
                  <a:schemeClr val="accent3">
                    <a:satMod val="175000"/>
                    <a:alpha val="40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960479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Lack of clear top level project objectives has seen real projects fail for $100</a:t>
            </a:r>
            <a:r>
              <a:rPr lang="en-US" sz="2400" dirty="0"/>
              <a:t>+</a:t>
            </a:r>
            <a:r>
              <a:rPr lang="en-US" sz="2400" dirty="0" smtClean="0"/>
              <a:t> million: personal experience, real case</a:t>
            </a:r>
            <a:endParaRPr lang="en-US" sz="2400" dirty="0"/>
          </a:p>
        </p:txBody>
      </p:sp>
      <p:sp>
        <p:nvSpPr>
          <p:cNvPr id="16" name="Text Placeholder 15"/>
          <p:cNvSpPr>
            <a:spLocks noGrp="1"/>
          </p:cNvSpPr>
          <p:nvPr>
            <p:ph type="body" idx="1"/>
          </p:nvPr>
        </p:nvSpPr>
        <p:spPr>
          <a:xfrm>
            <a:off x="457200" y="1417639"/>
            <a:ext cx="4040188" cy="322262"/>
          </a:xfrm>
        </p:spPr>
        <p:txBody>
          <a:bodyPr>
            <a:normAutofit fontScale="62500" lnSpcReduction="20000"/>
          </a:bodyPr>
          <a:lstStyle/>
          <a:p>
            <a:r>
              <a:rPr lang="en-US" dirty="0" smtClean="0"/>
              <a:t>Bad Objectives, for 8 years</a:t>
            </a:r>
            <a:endParaRPr lang="en-US" dirty="0"/>
          </a:p>
        </p:txBody>
      </p:sp>
      <p:sp>
        <p:nvSpPr>
          <p:cNvPr id="3" name="Content Placeholder 2"/>
          <p:cNvSpPr>
            <a:spLocks noGrp="1"/>
          </p:cNvSpPr>
          <p:nvPr>
            <p:ph sz="half" idx="2"/>
          </p:nvPr>
        </p:nvSpPr>
        <p:spPr>
          <a:xfrm>
            <a:off x="101600" y="1739900"/>
            <a:ext cx="4395788" cy="4724399"/>
          </a:xfrm>
          <a:ln>
            <a:solidFill>
              <a:srgbClr val="000000"/>
            </a:solidFill>
          </a:ln>
        </p:spPr>
        <p:txBody>
          <a:bodyPr>
            <a:normAutofit fontScale="62500" lnSpcReduction="20000"/>
          </a:bodyPr>
          <a:lstStyle/>
          <a:p>
            <a:pPr marL="0" indent="0">
              <a:spcAft>
                <a:spcPts val="1800"/>
              </a:spcAft>
              <a:buNone/>
              <a:defRPr/>
            </a:pPr>
            <a:r>
              <a:rPr lang="en-US" i="1" dirty="0"/>
              <a:t>1. Central to The Corporations business strategy is to be the world’s </a:t>
            </a:r>
            <a:r>
              <a:rPr lang="en-US" b="1" i="1" dirty="0"/>
              <a:t>premier </a:t>
            </a:r>
            <a:r>
              <a:rPr lang="en-US" i="1" dirty="0"/>
              <a:t>integrated</a:t>
            </a:r>
            <a:r>
              <a:rPr lang="en-US" b="1" i="1" u="sng" dirty="0"/>
              <a:t> </a:t>
            </a:r>
            <a:r>
              <a:rPr lang="en-US" i="1" dirty="0"/>
              <a:t> &lt;domain&gt; service </a:t>
            </a:r>
            <a:r>
              <a:rPr lang="en-US" b="1" i="1" dirty="0"/>
              <a:t>provider</a:t>
            </a:r>
            <a:r>
              <a:rPr lang="en-US" i="1" dirty="0"/>
              <a:t>.</a:t>
            </a:r>
            <a:endParaRPr lang="en-GB" dirty="0"/>
          </a:p>
          <a:p>
            <a:pPr marL="0" indent="0">
              <a:spcAft>
                <a:spcPts val="1800"/>
              </a:spcAft>
              <a:buNone/>
              <a:defRPr/>
            </a:pPr>
            <a:r>
              <a:rPr lang="en-US" i="1" dirty="0"/>
              <a:t>2. Will provide a much more efficient </a:t>
            </a:r>
            <a:r>
              <a:rPr lang="en-US" b="1" i="1" dirty="0"/>
              <a:t>user </a:t>
            </a:r>
            <a:r>
              <a:rPr lang="en-US" i="1" dirty="0"/>
              <a:t>experience</a:t>
            </a:r>
            <a:endParaRPr lang="en-GB" dirty="0"/>
          </a:p>
          <a:p>
            <a:pPr marL="0" indent="0">
              <a:spcAft>
                <a:spcPts val="1800"/>
              </a:spcAft>
              <a:buNone/>
              <a:defRPr/>
            </a:pPr>
            <a:r>
              <a:rPr lang="en-US" i="1" dirty="0"/>
              <a:t>3. Dramatically scale back the </a:t>
            </a:r>
            <a:r>
              <a:rPr lang="en-US" b="1" i="1" dirty="0"/>
              <a:t>time </a:t>
            </a:r>
            <a:r>
              <a:rPr lang="en-US" i="1" dirty="0"/>
              <a:t>frequently needed after the last data is acquired to time align, depth correct, splice, merge, </a:t>
            </a:r>
            <a:r>
              <a:rPr lang="en-US" i="1" dirty="0" err="1"/>
              <a:t>recompute</a:t>
            </a:r>
            <a:r>
              <a:rPr lang="en-US" i="1" dirty="0"/>
              <a:t> and/or do whatever else is needed to </a:t>
            </a:r>
            <a:r>
              <a:rPr lang="en-US" b="1" i="1" dirty="0"/>
              <a:t>generate </a:t>
            </a:r>
            <a:r>
              <a:rPr lang="en-US" i="1" dirty="0"/>
              <a:t>the desired </a:t>
            </a:r>
            <a:r>
              <a:rPr lang="en-US" b="1" i="1" dirty="0"/>
              <a:t>products</a:t>
            </a:r>
            <a:endParaRPr lang="en-GB" b="1" dirty="0"/>
          </a:p>
          <a:p>
            <a:pPr marL="0" indent="0">
              <a:spcAft>
                <a:spcPts val="1800"/>
              </a:spcAft>
              <a:buNone/>
              <a:defRPr/>
            </a:pPr>
            <a:r>
              <a:rPr lang="en-US" i="1" dirty="0"/>
              <a:t>4. Make the system much </a:t>
            </a:r>
            <a:r>
              <a:rPr lang="en-US" b="1" i="1" dirty="0"/>
              <a:t>easier </a:t>
            </a:r>
            <a:r>
              <a:rPr lang="en-US" i="1" dirty="0"/>
              <a:t>to </a:t>
            </a:r>
            <a:r>
              <a:rPr lang="en-US" b="1" i="1" dirty="0"/>
              <a:t>understand </a:t>
            </a:r>
            <a:r>
              <a:rPr lang="en-US" i="1" dirty="0"/>
              <a:t>and </a:t>
            </a:r>
            <a:r>
              <a:rPr lang="en-US" b="1" i="1" dirty="0"/>
              <a:t>use </a:t>
            </a:r>
            <a:r>
              <a:rPr lang="en-US" i="1" dirty="0"/>
              <a:t>than has been the case for previous system.</a:t>
            </a:r>
            <a:endParaRPr lang="en-GB" dirty="0"/>
          </a:p>
          <a:p>
            <a:pPr marL="0" indent="0">
              <a:spcAft>
                <a:spcPts val="1800"/>
              </a:spcAft>
              <a:buNone/>
              <a:defRPr/>
            </a:pPr>
            <a:r>
              <a:rPr lang="en-US" i="1" dirty="0"/>
              <a:t>5. A primary goal is to provide a much more </a:t>
            </a:r>
            <a:r>
              <a:rPr lang="en-US" b="1" i="1" dirty="0"/>
              <a:t>productive </a:t>
            </a:r>
            <a:r>
              <a:rPr lang="en-US" i="1" dirty="0"/>
              <a:t>system </a:t>
            </a:r>
            <a:r>
              <a:rPr lang="en-US" b="1" i="1" dirty="0"/>
              <a:t>development </a:t>
            </a:r>
            <a:r>
              <a:rPr lang="en-US" i="1" dirty="0"/>
              <a:t>environment than was previously the case.</a:t>
            </a:r>
            <a:endParaRPr lang="en-GB" dirty="0"/>
          </a:p>
          <a:p>
            <a:pPr marL="0" indent="0">
              <a:spcAft>
                <a:spcPts val="1800"/>
              </a:spcAft>
              <a:buNone/>
              <a:defRPr/>
            </a:pPr>
            <a:r>
              <a:rPr lang="en-US" i="1" dirty="0"/>
              <a:t>6. Will provide a richer set of functionality for </a:t>
            </a:r>
            <a:r>
              <a:rPr lang="en-US" b="1" i="1" dirty="0"/>
              <a:t>supporting </a:t>
            </a:r>
            <a:r>
              <a:rPr lang="en-US" i="1" dirty="0"/>
              <a:t>next-generation logging </a:t>
            </a:r>
            <a:r>
              <a:rPr lang="en-US" b="1" i="1" dirty="0"/>
              <a:t>tools </a:t>
            </a:r>
            <a:r>
              <a:rPr lang="en-US" i="1" dirty="0"/>
              <a:t>and applications.</a:t>
            </a:r>
            <a:endParaRPr lang="en-GB" dirty="0"/>
          </a:p>
          <a:p>
            <a:pPr marL="0" indent="0">
              <a:spcAft>
                <a:spcPts val="1800"/>
              </a:spcAft>
              <a:buNone/>
              <a:defRPr/>
            </a:pPr>
            <a:r>
              <a:rPr lang="en-US" i="1" dirty="0"/>
              <a:t>7. </a:t>
            </a:r>
            <a:r>
              <a:rPr lang="en-US" b="1" i="1" dirty="0"/>
              <a:t>Robustness </a:t>
            </a:r>
            <a:r>
              <a:rPr lang="en-US" i="1" dirty="0"/>
              <a:t>is an essential system requirement (see </a:t>
            </a:r>
            <a:r>
              <a:rPr lang="en-US" i="1" dirty="0" smtClean="0"/>
              <a:t>partial rewrite </a:t>
            </a:r>
            <a:r>
              <a:rPr lang="en-US" i="1" dirty="0"/>
              <a:t>in example </a:t>
            </a:r>
            <a:r>
              <a:rPr lang="en-US" i="1" dirty="0" smtClean="0"/>
              <a:t>at right)</a:t>
            </a:r>
            <a:endParaRPr lang="en-GB" dirty="0"/>
          </a:p>
          <a:p>
            <a:pPr marL="0" indent="0">
              <a:spcAft>
                <a:spcPts val="1800"/>
              </a:spcAft>
              <a:buNone/>
              <a:defRPr/>
            </a:pPr>
            <a:r>
              <a:rPr lang="en-US" i="1" dirty="0"/>
              <a:t>8. Major improvements in </a:t>
            </a:r>
            <a:r>
              <a:rPr lang="en-US" b="1" i="1" dirty="0"/>
              <a:t>data quality </a:t>
            </a:r>
            <a:r>
              <a:rPr lang="en-US" i="1" dirty="0"/>
              <a:t>over current </a:t>
            </a:r>
            <a:r>
              <a:rPr lang="en-US" i="1" dirty="0" smtClean="0"/>
              <a:t>practice</a:t>
            </a:r>
            <a:endParaRPr lang="en-GB" dirty="0"/>
          </a:p>
        </p:txBody>
      </p:sp>
      <p:sp>
        <p:nvSpPr>
          <p:cNvPr id="17" name="Text Placeholder 16"/>
          <p:cNvSpPr>
            <a:spLocks noGrp="1"/>
          </p:cNvSpPr>
          <p:nvPr>
            <p:ph type="body" sz="quarter" idx="3"/>
          </p:nvPr>
        </p:nvSpPr>
        <p:spPr>
          <a:xfrm>
            <a:off x="4645025" y="1417638"/>
            <a:ext cx="4041775" cy="322263"/>
          </a:xfrm>
        </p:spPr>
        <p:txBody>
          <a:bodyPr>
            <a:normAutofit fontScale="62500" lnSpcReduction="20000"/>
          </a:bodyPr>
          <a:lstStyle/>
          <a:p>
            <a:r>
              <a:rPr lang="en-US" dirty="0" smtClean="0"/>
              <a:t>Quantified Objectives (in </a:t>
            </a:r>
            <a:r>
              <a:rPr lang="en-US" dirty="0" err="1" smtClean="0"/>
              <a:t>Planguage</a:t>
            </a:r>
            <a:r>
              <a:rPr lang="en-US" dirty="0" smtClean="0"/>
              <a:t>), </a:t>
            </a:r>
            <a:endParaRPr lang="en-US" dirty="0"/>
          </a:p>
        </p:txBody>
      </p:sp>
      <p:sp>
        <p:nvSpPr>
          <p:cNvPr id="18" name="Content Placeholder 17"/>
          <p:cNvSpPr>
            <a:spLocks noGrp="1"/>
          </p:cNvSpPr>
          <p:nvPr>
            <p:ph sz="quarter" idx="4"/>
          </p:nvPr>
        </p:nvSpPr>
        <p:spPr>
          <a:xfrm>
            <a:off x="4497388" y="1739901"/>
            <a:ext cx="4646611" cy="4386262"/>
          </a:xfrm>
        </p:spPr>
        <p:txBody>
          <a:bodyPr>
            <a:noAutofit/>
          </a:bodyPr>
          <a:lstStyle/>
          <a:p>
            <a:pPr marL="0" indent="0">
              <a:lnSpc>
                <a:spcPct val="80000"/>
              </a:lnSpc>
              <a:buNone/>
            </a:pPr>
            <a:r>
              <a:rPr lang="en-GB" sz="1600" b="1" u="sng" dirty="0" err="1" smtClean="0">
                <a:latin typeface="Times New Roman" pitchFamily="-65" charset="0"/>
              </a:rPr>
              <a:t>Robustness.Testability</a:t>
            </a:r>
            <a:r>
              <a:rPr lang="en-GB" sz="1600" dirty="0">
                <a:latin typeface="Times New Roman" pitchFamily="-65" charset="0"/>
              </a:rPr>
              <a:t>:</a:t>
            </a:r>
          </a:p>
          <a:p>
            <a:pPr marL="0" indent="0">
              <a:lnSpc>
                <a:spcPct val="80000"/>
              </a:lnSpc>
              <a:buNone/>
            </a:pPr>
            <a:endParaRPr lang="en-GB" sz="1600" b="1" dirty="0" smtClean="0">
              <a:latin typeface="Times New Roman" pitchFamily="-65" charset="0"/>
            </a:endParaRPr>
          </a:p>
          <a:p>
            <a:pPr marL="0" indent="0">
              <a:lnSpc>
                <a:spcPct val="80000"/>
              </a:lnSpc>
              <a:buNone/>
            </a:pPr>
            <a:r>
              <a:rPr lang="en-GB" sz="1600" b="1" dirty="0" smtClean="0">
                <a:latin typeface="Times New Roman" pitchFamily="-65" charset="0"/>
              </a:rPr>
              <a:t>Type</a:t>
            </a:r>
            <a:r>
              <a:rPr lang="en-GB" sz="1600" dirty="0">
                <a:latin typeface="Times New Roman" pitchFamily="-65" charset="0"/>
              </a:rPr>
              <a:t>: Software Quality Requirement.</a:t>
            </a:r>
          </a:p>
          <a:p>
            <a:pPr marL="0" indent="0">
              <a:lnSpc>
                <a:spcPct val="80000"/>
              </a:lnSpc>
              <a:buNone/>
            </a:pPr>
            <a:r>
              <a:rPr lang="en-GB" sz="1600" b="1" dirty="0">
                <a:latin typeface="Times New Roman" pitchFamily="-65" charset="0"/>
              </a:rPr>
              <a:t>Version</a:t>
            </a:r>
            <a:r>
              <a:rPr lang="en-GB" sz="1600" dirty="0">
                <a:latin typeface="Times New Roman" pitchFamily="-65" charset="0"/>
              </a:rPr>
              <a:t>: 20 Oct 2006-10-20 </a:t>
            </a:r>
          </a:p>
          <a:p>
            <a:pPr marL="0" indent="0">
              <a:lnSpc>
                <a:spcPct val="80000"/>
              </a:lnSpc>
              <a:buNone/>
            </a:pPr>
            <a:r>
              <a:rPr lang="en-GB" sz="1600" b="1" dirty="0">
                <a:latin typeface="Times New Roman" pitchFamily="-65" charset="0"/>
              </a:rPr>
              <a:t>Status</a:t>
            </a:r>
            <a:r>
              <a:rPr lang="en-GB" sz="1600" dirty="0">
                <a:latin typeface="Times New Roman" pitchFamily="-65" charset="0"/>
              </a:rPr>
              <a:t>: Demo draft,</a:t>
            </a:r>
          </a:p>
          <a:p>
            <a:pPr marL="0" indent="0">
              <a:lnSpc>
                <a:spcPct val="80000"/>
              </a:lnSpc>
              <a:buNone/>
            </a:pPr>
            <a:r>
              <a:rPr lang="en-GB" sz="1600" b="1" dirty="0">
                <a:latin typeface="Times New Roman" pitchFamily="-65" charset="0"/>
              </a:rPr>
              <a:t>Stakeholder</a:t>
            </a:r>
            <a:r>
              <a:rPr lang="en-GB" sz="1600" dirty="0">
                <a:latin typeface="Times New Roman" pitchFamily="-65" charset="0"/>
              </a:rPr>
              <a:t>: {Operator, Tester}.</a:t>
            </a:r>
          </a:p>
          <a:p>
            <a:pPr marL="0" indent="0">
              <a:lnSpc>
                <a:spcPct val="80000"/>
              </a:lnSpc>
              <a:buNone/>
            </a:pPr>
            <a:r>
              <a:rPr lang="en-GB" sz="1600" b="1" dirty="0">
                <a:latin typeface="Times New Roman" pitchFamily="-65" charset="0"/>
              </a:rPr>
              <a:t>Ambition</a:t>
            </a:r>
            <a:r>
              <a:rPr lang="en-GB" sz="1600" dirty="0">
                <a:latin typeface="Times New Roman" pitchFamily="-65" charset="0"/>
              </a:rPr>
              <a:t>: Rapid-duration automatic testing of &lt;critical complex tests&gt;, with extreme operator setup and initiation. </a:t>
            </a:r>
          </a:p>
          <a:p>
            <a:pPr marL="0" indent="0">
              <a:lnSpc>
                <a:spcPct val="80000"/>
              </a:lnSpc>
              <a:buNone/>
            </a:pPr>
            <a:endParaRPr lang="en-GB" sz="1600" dirty="0">
              <a:latin typeface="Times New Roman" pitchFamily="-65" charset="0"/>
            </a:endParaRPr>
          </a:p>
          <a:p>
            <a:pPr marL="0" indent="0">
              <a:lnSpc>
                <a:spcPct val="80000"/>
              </a:lnSpc>
              <a:spcAft>
                <a:spcPts val="600"/>
              </a:spcAft>
              <a:buNone/>
            </a:pPr>
            <a:r>
              <a:rPr lang="en-GB" sz="1600" b="1" dirty="0">
                <a:latin typeface="Arial Black"/>
                <a:cs typeface="Arial Black"/>
              </a:rPr>
              <a:t>Scale</a:t>
            </a:r>
            <a:r>
              <a:rPr lang="en-GB" sz="1600" dirty="0">
                <a:latin typeface="Arial Black"/>
                <a:cs typeface="Arial Black"/>
              </a:rPr>
              <a:t>: the duration of a defined [Volume] of testing, or a defined [Type], by a defined [Skill Level] of system operator, under defined [Operating Conditions].</a:t>
            </a:r>
          </a:p>
          <a:p>
            <a:pPr marL="0" indent="0">
              <a:lnSpc>
                <a:spcPct val="80000"/>
              </a:lnSpc>
              <a:buNone/>
            </a:pPr>
            <a:endParaRPr lang="en-GB" sz="1600" dirty="0">
              <a:latin typeface="Times New Roman" pitchFamily="-65" charset="0"/>
            </a:endParaRPr>
          </a:p>
          <a:p>
            <a:pPr marL="0" indent="0">
              <a:lnSpc>
                <a:spcPct val="80000"/>
              </a:lnSpc>
              <a:buNone/>
            </a:pPr>
            <a:r>
              <a:rPr lang="en-GB" sz="1600" b="1" dirty="0">
                <a:latin typeface="Times New Roman" pitchFamily="-65" charset="0"/>
              </a:rPr>
              <a:t>Goal</a:t>
            </a:r>
            <a:r>
              <a:rPr lang="en-GB" sz="1600" dirty="0">
                <a:latin typeface="Times New Roman" pitchFamily="-65" charset="0"/>
              </a:rPr>
              <a:t> [All Customer Use, Volume = 1,000,000 data items, Type = </a:t>
            </a:r>
            <a:r>
              <a:rPr lang="en-GB" sz="1600" dirty="0" err="1">
                <a:latin typeface="Times New Roman" pitchFamily="-65" charset="0"/>
              </a:rPr>
              <a:t>WireXXXX</a:t>
            </a:r>
            <a:r>
              <a:rPr lang="en-GB" sz="1600" dirty="0">
                <a:latin typeface="Times New Roman" pitchFamily="-65" charset="0"/>
              </a:rPr>
              <a:t> </a:t>
            </a:r>
            <a:r>
              <a:rPr lang="en-GB" sz="1600" dirty="0" err="1">
                <a:latin typeface="Times New Roman" pitchFamily="-65" charset="0"/>
              </a:rPr>
              <a:t>Vs</a:t>
            </a:r>
            <a:r>
              <a:rPr lang="en-GB" sz="1600" dirty="0">
                <a:latin typeface="Times New Roman" pitchFamily="-65" charset="0"/>
              </a:rPr>
              <a:t> DXX, Skill = First Time Novice, Operating Conditions = Field, {Sea Or Desert}.  &lt;10 </a:t>
            </a:r>
            <a:r>
              <a:rPr lang="en-GB" sz="1600" dirty="0" err="1">
                <a:latin typeface="Times New Roman" pitchFamily="-65" charset="0"/>
              </a:rPr>
              <a:t>mins</a:t>
            </a:r>
            <a:r>
              <a:rPr lang="en-GB" sz="1600" dirty="0">
                <a:latin typeface="Times New Roman" pitchFamily="-65" charset="0"/>
              </a:rPr>
              <a:t>.</a:t>
            </a:r>
          </a:p>
          <a:p>
            <a:pPr marL="0" indent="0">
              <a:lnSpc>
                <a:spcPct val="80000"/>
              </a:lnSpc>
              <a:buNone/>
            </a:pPr>
            <a:endParaRPr lang="en-GB" sz="1600" dirty="0">
              <a:latin typeface="Times New Roman" pitchFamily="-65" charset="0"/>
            </a:endParaRPr>
          </a:p>
          <a:p>
            <a:endParaRPr lang="en-US" sz="1600" dirty="0"/>
          </a:p>
        </p:txBody>
      </p:sp>
      <p:sp>
        <p:nvSpPr>
          <p:cNvPr id="5" name="Date Placeholder 4"/>
          <p:cNvSpPr>
            <a:spLocks noGrp="1"/>
          </p:cNvSpPr>
          <p:nvPr>
            <p:ph type="dt" sz="half" idx="10"/>
          </p:nvPr>
        </p:nvSpPr>
        <p:spPr/>
        <p:txBody>
          <a:bodyPr/>
          <a:lstStyle/>
          <a:p>
            <a:fld id="{3028DA62-7DC3-D847-8DAC-441EF87A16C0}" type="datetime3">
              <a:rPr lang="en-GB" smtClean="0"/>
              <a:t>25 June 2011</a:t>
            </a:fld>
            <a:endParaRPr lang="en-US"/>
          </a:p>
        </p:txBody>
      </p:sp>
      <p:sp>
        <p:nvSpPr>
          <p:cNvPr id="6" name="Footer Placeholder 5"/>
          <p:cNvSpPr>
            <a:spLocks noGrp="1"/>
          </p:cNvSpPr>
          <p:nvPr>
            <p:ph type="ftr" sz="quarter" idx="11"/>
          </p:nvPr>
        </p:nvSpPr>
        <p:spPr/>
        <p:txBody>
          <a:bodyPr/>
          <a:lstStyle/>
          <a:p>
            <a:r>
              <a:rPr lang="en-US" smtClean="0"/>
              <a:t>© Gilb.com</a:t>
            </a:r>
            <a:endParaRPr lang="en-US"/>
          </a:p>
        </p:txBody>
      </p:sp>
      <p:sp>
        <p:nvSpPr>
          <p:cNvPr id="7" name="Slide Number Placeholder 6"/>
          <p:cNvSpPr>
            <a:spLocks noGrp="1"/>
          </p:cNvSpPr>
          <p:nvPr>
            <p:ph type="sldNum" sz="quarter" idx="12"/>
          </p:nvPr>
        </p:nvSpPr>
        <p:spPr/>
        <p:txBody>
          <a:bodyPr/>
          <a:lstStyle/>
          <a:p>
            <a:fld id="{CBA6293D-7383-234F-8E54-523790FF221D}" type="slidenum">
              <a:rPr lang="en-US" smtClean="0"/>
              <a:t>45</a:t>
            </a:fld>
            <a:endParaRPr lang="en-US"/>
          </a:p>
        </p:txBody>
      </p:sp>
      <p:cxnSp>
        <p:nvCxnSpPr>
          <p:cNvPr id="21" name="Straight Arrow Connector 20"/>
          <p:cNvCxnSpPr/>
          <p:nvPr/>
        </p:nvCxnSpPr>
        <p:spPr>
          <a:xfrm flipV="1">
            <a:off x="1041400" y="2032000"/>
            <a:ext cx="3603625" cy="3467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88607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995"/>
            <a:ext cx="8229600" cy="656966"/>
          </a:xfrm>
        </p:spPr>
        <p:txBody>
          <a:bodyPr>
            <a:noAutofit/>
          </a:bodyPr>
          <a:lstStyle/>
          <a:p>
            <a:r>
              <a:rPr lang="en-GB" sz="2000" kern="1200" dirty="0" smtClean="0">
                <a:solidFill>
                  <a:schemeClr val="tx1"/>
                </a:solidFill>
                <a:effectLst/>
              </a:rPr>
              <a:t>VALUE CLARITY: </a:t>
            </a:r>
            <a:br>
              <a:rPr lang="en-GB" sz="2000" kern="1200" dirty="0" smtClean="0">
                <a:solidFill>
                  <a:schemeClr val="tx1"/>
                </a:solidFill>
                <a:effectLst/>
              </a:rPr>
            </a:br>
            <a:r>
              <a:rPr lang="en-GB" sz="2000" kern="1200" dirty="0" smtClean="0">
                <a:solidFill>
                  <a:schemeClr val="tx1"/>
                </a:solidFill>
                <a:effectLst/>
              </a:rPr>
              <a:t>Quantify the most-critical project objectives on day 1</a:t>
            </a:r>
            <a:endParaRPr lang="en-US" sz="2000" kern="1200" dirty="0" smtClean="0">
              <a:solidFill>
                <a:schemeClr val="tx1"/>
              </a:solidFill>
              <a:effectLst/>
            </a:endParaRPr>
          </a:p>
          <a:p>
            <a:endParaRPr lang="en-US" sz="2000" dirty="0"/>
          </a:p>
        </p:txBody>
      </p:sp>
      <p:sp>
        <p:nvSpPr>
          <p:cNvPr id="3" name="Content Placeholder 2"/>
          <p:cNvSpPr>
            <a:spLocks noGrp="1"/>
          </p:cNvSpPr>
          <p:nvPr>
            <p:ph idx="1"/>
          </p:nvPr>
        </p:nvSpPr>
        <p:spPr>
          <a:xfrm>
            <a:off x="1" y="656966"/>
            <a:ext cx="9144000" cy="5699384"/>
          </a:xfrm>
        </p:spPr>
        <p:txBody>
          <a:bodyPr numCol="2">
            <a:noAutofit/>
          </a:bodyPr>
          <a:lstStyle/>
          <a:p>
            <a:pPr marL="0" indent="0">
              <a:buNone/>
            </a:pPr>
            <a:r>
              <a:rPr lang="en-GB" sz="1200" b="1" u="sng" dirty="0" err="1"/>
              <a:t>P&amp;L-Consistency&amp;T</a:t>
            </a:r>
            <a:r>
              <a:rPr lang="en-GB" sz="1200" b="1" u="sng" dirty="0"/>
              <a:t> P&amp;L</a:t>
            </a:r>
            <a:r>
              <a:rPr lang="en-GB" sz="1200" dirty="0"/>
              <a:t>: </a:t>
            </a:r>
            <a:r>
              <a:rPr lang="en-GB" sz="1200" b="1" dirty="0"/>
              <a:t>Scale: </a:t>
            </a:r>
            <a:r>
              <a:rPr lang="en-GB" sz="1200" dirty="0"/>
              <a:t>total adjustments btw Flash/Predict and Actual (T+1) signed off P&amp;L. per day. </a:t>
            </a:r>
            <a:r>
              <a:rPr lang="en-GB" sz="1200" b="1" dirty="0"/>
              <a:t>Past</a:t>
            </a:r>
            <a:r>
              <a:rPr lang="en-GB" sz="1200" dirty="0"/>
              <a:t> </a:t>
            </a:r>
            <a:r>
              <a:rPr lang="en-GB" sz="1200" b="1" dirty="0"/>
              <a:t>60</a:t>
            </a:r>
            <a:r>
              <a:rPr lang="en-GB" sz="1200" dirty="0"/>
              <a:t> </a:t>
            </a:r>
            <a:r>
              <a:rPr lang="en-GB" sz="1200" b="1" dirty="0"/>
              <a:t>Goal</a:t>
            </a:r>
            <a:r>
              <a:rPr lang="en-GB" sz="1200" dirty="0"/>
              <a:t>: </a:t>
            </a:r>
            <a:r>
              <a:rPr lang="en-GB" sz="1200" b="1" dirty="0"/>
              <a:t>15</a:t>
            </a:r>
            <a:endParaRPr lang="en-US" sz="1200" dirty="0"/>
          </a:p>
          <a:p>
            <a:pPr marL="0" indent="0">
              <a:buNone/>
            </a:pPr>
            <a:endParaRPr lang="en-GB" sz="1200" b="1" dirty="0" smtClean="0"/>
          </a:p>
          <a:p>
            <a:pPr marL="0" indent="0">
              <a:buNone/>
            </a:pPr>
            <a:r>
              <a:rPr lang="en-GB" sz="1200" b="1" u="sng" dirty="0" smtClean="0"/>
              <a:t>Speed</a:t>
            </a:r>
            <a:r>
              <a:rPr lang="en-GB" sz="1200" b="1" u="sng" dirty="0"/>
              <a:t>-To-Deliver</a:t>
            </a:r>
            <a:r>
              <a:rPr lang="en-GB" sz="1200" dirty="0"/>
              <a:t>: </a:t>
            </a:r>
            <a:r>
              <a:rPr lang="en-GB" sz="1200" b="1" dirty="0"/>
              <a:t>Scale</a:t>
            </a:r>
            <a:r>
              <a:rPr lang="en-GB" sz="1200" dirty="0"/>
              <a:t>: average Calendar days needed from New Idea Approved until Idea Operational, for given Tasks, on given Markets. </a:t>
            </a:r>
            <a:br>
              <a:rPr lang="en-GB" sz="1200" dirty="0"/>
            </a:br>
            <a:r>
              <a:rPr lang="en-GB" sz="1200" b="1" dirty="0"/>
              <a:t>Past</a:t>
            </a:r>
            <a:r>
              <a:rPr lang="en-GB" sz="1200" dirty="0"/>
              <a:t> [2009, Market = </a:t>
            </a:r>
            <a:r>
              <a:rPr lang="en-GB" sz="1200" dirty="0" err="1"/>
              <a:t>EURex</a:t>
            </a:r>
            <a:r>
              <a:rPr lang="en-GB" sz="1200" dirty="0"/>
              <a:t>, Task =Bond Execution] </a:t>
            </a:r>
            <a:r>
              <a:rPr lang="en-GB" sz="1200" b="1" dirty="0"/>
              <a:t>2</a:t>
            </a:r>
            <a:r>
              <a:rPr lang="en-GB" sz="1200" b="1" dirty="0" smtClean="0"/>
              <a:t>-3  </a:t>
            </a:r>
            <a:r>
              <a:rPr lang="en-GB" sz="1200" b="1" dirty="0"/>
              <a:t>months</a:t>
            </a:r>
            <a:r>
              <a:rPr lang="en-GB" sz="1200" dirty="0"/>
              <a:t> ? </a:t>
            </a:r>
            <a:br>
              <a:rPr lang="en-GB" sz="1200" dirty="0"/>
            </a:br>
            <a:r>
              <a:rPr lang="en-GB" sz="1200" b="1" dirty="0"/>
              <a:t>Goal</a:t>
            </a:r>
            <a:r>
              <a:rPr lang="en-GB" sz="1200" dirty="0"/>
              <a:t> [Deadline =End </a:t>
            </a:r>
            <a:r>
              <a:rPr lang="en-GB" sz="1200" dirty="0" smtClean="0"/>
              <a:t>20xz, </a:t>
            </a:r>
            <a:r>
              <a:rPr lang="en-GB" sz="1200" dirty="0"/>
              <a:t>Market = </a:t>
            </a:r>
            <a:r>
              <a:rPr lang="en-GB" sz="1200" dirty="0" err="1"/>
              <a:t>EURex</a:t>
            </a:r>
            <a:r>
              <a:rPr lang="en-GB" sz="1200" dirty="0"/>
              <a:t>, Task =Bond Execution] </a:t>
            </a:r>
            <a:r>
              <a:rPr lang="en-GB" sz="1200" b="1" dirty="0"/>
              <a:t>5 days</a:t>
            </a:r>
            <a:r>
              <a:rPr lang="en-GB" sz="1200" dirty="0"/>
              <a:t>  </a:t>
            </a:r>
            <a:endParaRPr lang="en-US" sz="1200" dirty="0"/>
          </a:p>
          <a:p>
            <a:pPr marL="0" indent="0">
              <a:buNone/>
            </a:pPr>
            <a:endParaRPr lang="en-GB" sz="1200" b="1" dirty="0" smtClean="0"/>
          </a:p>
          <a:p>
            <a:pPr marL="0" indent="0">
              <a:buNone/>
            </a:pPr>
            <a:r>
              <a:rPr lang="en-GB" sz="1200" b="1" u="sng" dirty="0" smtClean="0"/>
              <a:t>Operational</a:t>
            </a:r>
            <a:r>
              <a:rPr lang="en-GB" sz="1200" b="1" u="sng" dirty="0"/>
              <a:t>-Control</a:t>
            </a:r>
            <a:r>
              <a:rPr lang="en-GB" sz="1200" dirty="0"/>
              <a:t>: </a:t>
            </a:r>
            <a:r>
              <a:rPr lang="en-GB" sz="1200" b="1" dirty="0"/>
              <a:t>Scale</a:t>
            </a:r>
            <a:r>
              <a:rPr lang="en-GB" sz="1200" dirty="0"/>
              <a:t>: % of trades per day, where the calculated economic difference between </a:t>
            </a:r>
            <a:r>
              <a:rPr lang="en-GB" sz="1200" dirty="0" smtClean="0"/>
              <a:t>OUR CO and </a:t>
            </a:r>
            <a:r>
              <a:rPr lang="en-GB" sz="1200" dirty="0"/>
              <a:t>Marketplace/Clients, is less than “1 Yen”(or equivalent). </a:t>
            </a:r>
            <a:br>
              <a:rPr lang="en-GB" sz="1200" dirty="0"/>
            </a:br>
            <a:r>
              <a:rPr lang="en-GB" sz="1200" b="1" dirty="0"/>
              <a:t>Past</a:t>
            </a:r>
            <a:r>
              <a:rPr lang="en-GB" sz="1200" dirty="0"/>
              <a:t> [April </a:t>
            </a:r>
            <a:r>
              <a:rPr lang="en-GB" sz="1200" dirty="0" smtClean="0"/>
              <a:t>20xx] </a:t>
            </a:r>
            <a:r>
              <a:rPr lang="en-GB" sz="1200" b="1" dirty="0"/>
              <a:t>10%</a:t>
            </a:r>
            <a:r>
              <a:rPr lang="en-GB" sz="1200" dirty="0"/>
              <a:t>  change this to 90% NH </a:t>
            </a:r>
            <a:r>
              <a:rPr lang="en-GB" sz="1200" b="1" dirty="0"/>
              <a:t>Goal</a:t>
            </a:r>
            <a:r>
              <a:rPr lang="en-GB" sz="1200" dirty="0"/>
              <a:t> [Dec. </a:t>
            </a:r>
            <a:r>
              <a:rPr lang="en-GB" sz="1200" dirty="0" smtClean="0"/>
              <a:t>20xy] </a:t>
            </a:r>
            <a:r>
              <a:rPr lang="en-GB" sz="1200" b="1" dirty="0"/>
              <a:t>100%</a:t>
            </a:r>
            <a:endParaRPr lang="en-US" sz="1200" dirty="0"/>
          </a:p>
          <a:p>
            <a:pPr marL="0" indent="0">
              <a:buNone/>
            </a:pPr>
            <a:endParaRPr lang="en-GB" sz="1200" b="1" dirty="0" smtClean="0"/>
          </a:p>
          <a:p>
            <a:pPr marL="0" indent="0">
              <a:buNone/>
            </a:pPr>
            <a:r>
              <a:rPr lang="en-GB" sz="1200" b="1" u="sng" dirty="0" smtClean="0"/>
              <a:t>Operational</a:t>
            </a:r>
            <a:r>
              <a:rPr lang="en-GB" sz="1200" b="1" u="sng" dirty="0"/>
              <a:t>-</a:t>
            </a:r>
            <a:r>
              <a:rPr lang="en-GB" sz="1200" b="1" u="sng" dirty="0" err="1"/>
              <a:t>Control.Consistent</a:t>
            </a:r>
            <a:r>
              <a:rPr lang="en-GB" sz="1200" dirty="0"/>
              <a:t>: </a:t>
            </a:r>
            <a:r>
              <a:rPr lang="en-GB" sz="1200" b="1" dirty="0"/>
              <a:t>Scale</a:t>
            </a:r>
            <a:r>
              <a:rPr lang="en-GB" sz="1200" dirty="0"/>
              <a:t>: % of defined [Trades] failing full STP across the transaction cycle. </a:t>
            </a:r>
            <a:r>
              <a:rPr lang="en-GB" sz="1200" b="1" dirty="0"/>
              <a:t>Past</a:t>
            </a:r>
            <a:r>
              <a:rPr lang="en-GB" sz="1200" dirty="0"/>
              <a:t> [April </a:t>
            </a:r>
            <a:r>
              <a:rPr lang="en-GB" sz="1200" dirty="0" smtClean="0"/>
              <a:t>20xx, </a:t>
            </a:r>
            <a:r>
              <a:rPr lang="en-GB" sz="1200" dirty="0"/>
              <a:t>Trades=Voice Trades] </a:t>
            </a:r>
            <a:r>
              <a:rPr lang="en-GB" sz="1200" b="1" dirty="0"/>
              <a:t>95%</a:t>
            </a:r>
            <a:r>
              <a:rPr lang="en-GB" sz="1200" dirty="0"/>
              <a:t> </a:t>
            </a:r>
            <a:br>
              <a:rPr lang="en-GB" sz="1200" dirty="0"/>
            </a:br>
            <a:r>
              <a:rPr lang="en-GB" sz="1200" b="1" dirty="0"/>
              <a:t>Past</a:t>
            </a:r>
            <a:r>
              <a:rPr lang="en-GB" sz="1200" dirty="0"/>
              <a:t> [April </a:t>
            </a:r>
            <a:r>
              <a:rPr lang="en-GB" sz="1200" dirty="0" smtClean="0"/>
              <a:t>20xx, </a:t>
            </a:r>
            <a:r>
              <a:rPr lang="en-GB" sz="1200" dirty="0"/>
              <a:t>Trades=</a:t>
            </a:r>
            <a:r>
              <a:rPr lang="en-GB" sz="1200" dirty="0" err="1"/>
              <a:t>eTrades</a:t>
            </a:r>
            <a:r>
              <a:rPr lang="en-GB" sz="1200" dirty="0"/>
              <a:t>] </a:t>
            </a:r>
            <a:r>
              <a:rPr lang="en-GB" sz="1200" b="1" dirty="0" smtClean="0"/>
              <a:t>93%</a:t>
            </a:r>
            <a:r>
              <a:rPr lang="en-GB" sz="1200" dirty="0" smtClean="0"/>
              <a:t> </a:t>
            </a:r>
            <a:r>
              <a:rPr lang="en-GB" sz="1200" dirty="0"/>
              <a:t/>
            </a:r>
            <a:br>
              <a:rPr lang="en-GB" sz="1200" dirty="0"/>
            </a:br>
            <a:r>
              <a:rPr lang="en-GB" sz="1200" b="1" dirty="0"/>
              <a:t>Goal</a:t>
            </a:r>
            <a:r>
              <a:rPr lang="en-GB" sz="1200" dirty="0"/>
              <a:t> [April </a:t>
            </a:r>
            <a:r>
              <a:rPr lang="en-GB" sz="1200" dirty="0" smtClean="0"/>
              <a:t>20xz, </a:t>
            </a:r>
            <a:r>
              <a:rPr lang="en-GB" sz="1200" dirty="0"/>
              <a:t>Trades=Voice Trades] &lt;</a:t>
            </a:r>
            <a:r>
              <a:rPr lang="en-GB" sz="1200" b="1" dirty="0" smtClean="0"/>
              <a:t>95 </a:t>
            </a:r>
            <a:r>
              <a:rPr lang="en-GB" sz="1200" b="1" dirty="0"/>
              <a:t>± 2%</a:t>
            </a:r>
            <a:r>
              <a:rPr lang="en-GB" sz="1200" dirty="0"/>
              <a:t>&gt;  </a:t>
            </a:r>
            <a:br>
              <a:rPr lang="en-GB" sz="1200" dirty="0"/>
            </a:br>
            <a:r>
              <a:rPr lang="en-GB" sz="1200" b="1" dirty="0"/>
              <a:t>Goal</a:t>
            </a:r>
            <a:r>
              <a:rPr lang="en-GB" sz="1200" dirty="0"/>
              <a:t> [April </a:t>
            </a:r>
            <a:r>
              <a:rPr lang="en-GB" sz="1200" dirty="0" smtClean="0"/>
              <a:t>20xz, </a:t>
            </a:r>
            <a:r>
              <a:rPr lang="en-GB" sz="1200" dirty="0"/>
              <a:t>Trades=</a:t>
            </a:r>
            <a:r>
              <a:rPr lang="en-GB" sz="1200" dirty="0" err="1"/>
              <a:t>eTrades</a:t>
            </a:r>
            <a:r>
              <a:rPr lang="en-GB" sz="1200" dirty="0"/>
              <a:t>] </a:t>
            </a:r>
            <a:r>
              <a:rPr lang="en-GB" sz="1200" b="1" dirty="0" smtClean="0"/>
              <a:t>98.5 </a:t>
            </a:r>
            <a:r>
              <a:rPr lang="en-GB" sz="1200" b="1" dirty="0"/>
              <a:t>± 0.5 %</a:t>
            </a:r>
            <a:r>
              <a:rPr lang="en-GB" sz="1200" dirty="0"/>
              <a:t>  </a:t>
            </a:r>
            <a:endParaRPr lang="en-US" sz="1200" dirty="0"/>
          </a:p>
          <a:p>
            <a:pPr marL="0" indent="0">
              <a:buNone/>
            </a:pPr>
            <a:endParaRPr lang="en-GB" sz="1200" b="1" dirty="0" smtClean="0"/>
          </a:p>
          <a:p>
            <a:pPr marL="0" indent="0">
              <a:buNone/>
            </a:pPr>
            <a:r>
              <a:rPr lang="en-GB" sz="1200" b="1" u="sng" dirty="0" err="1" smtClean="0"/>
              <a:t>Operational</a:t>
            </a:r>
            <a:r>
              <a:rPr lang="en-GB" sz="1200" b="1" u="sng" dirty="0" err="1"/>
              <a:t>-Control.Timely.End&amp;OvernightP&amp;L</a:t>
            </a:r>
            <a:r>
              <a:rPr lang="en-GB" sz="1200" u="sng" dirty="0"/>
              <a:t> </a:t>
            </a:r>
            <a:r>
              <a:rPr lang="en-GB" sz="1200" b="1" dirty="0"/>
              <a:t>Scale: </a:t>
            </a:r>
            <a:r>
              <a:rPr lang="en-GB" sz="1200" dirty="0"/>
              <a:t>number of times, per quarter, the P&amp;L information is not delivered timely to the defined [Bach-Run]. </a:t>
            </a:r>
            <a:br>
              <a:rPr lang="en-GB" sz="1200" dirty="0"/>
            </a:br>
            <a:r>
              <a:rPr lang="en-GB" sz="1200" b="1" dirty="0"/>
              <a:t>Past</a:t>
            </a:r>
            <a:r>
              <a:rPr lang="en-GB" sz="1200" dirty="0"/>
              <a:t> [April </a:t>
            </a:r>
            <a:r>
              <a:rPr lang="en-GB" sz="1200" dirty="0" smtClean="0"/>
              <a:t>20xx, </a:t>
            </a:r>
            <a:r>
              <a:rPr lang="en-GB" sz="1200" dirty="0"/>
              <a:t>Batch-Run=Overnight] 1 </a:t>
            </a:r>
            <a:r>
              <a:rPr lang="en-GB" sz="1200" b="1" dirty="0"/>
              <a:t>Goal</a:t>
            </a:r>
            <a:r>
              <a:rPr lang="en-GB" sz="1200" dirty="0"/>
              <a:t> [Dec. </a:t>
            </a:r>
            <a:r>
              <a:rPr lang="en-GB" sz="1200" dirty="0" smtClean="0"/>
              <a:t>20xy, </a:t>
            </a:r>
            <a:r>
              <a:rPr lang="en-GB" sz="1200" dirty="0"/>
              <a:t>Batch-Run=Overnight] &lt;</a:t>
            </a:r>
            <a:r>
              <a:rPr lang="en-GB" sz="1200" b="1" dirty="0"/>
              <a:t>0.5</a:t>
            </a:r>
            <a:r>
              <a:rPr lang="en-GB" sz="1200" dirty="0"/>
              <a:t>&gt; </a:t>
            </a:r>
            <a:r>
              <a:rPr lang="en-GB" sz="1200" b="1" dirty="0"/>
              <a:t>Past</a:t>
            </a:r>
            <a:r>
              <a:rPr lang="en-GB" sz="1200" dirty="0"/>
              <a:t> [April </a:t>
            </a:r>
            <a:r>
              <a:rPr lang="en-GB" sz="1200" dirty="0" smtClean="0"/>
              <a:t>20xx, </a:t>
            </a:r>
            <a:r>
              <a:rPr lang="en-GB" sz="1200" dirty="0"/>
              <a:t>Batch-Run= </a:t>
            </a:r>
            <a:r>
              <a:rPr lang="en-GB" sz="1200" b="1" dirty="0"/>
              <a:t>T+1</a:t>
            </a:r>
            <a:r>
              <a:rPr lang="en-GB" sz="1200" dirty="0"/>
              <a:t>] </a:t>
            </a:r>
            <a:r>
              <a:rPr lang="en-GB" sz="1200" b="1" dirty="0"/>
              <a:t>1</a:t>
            </a:r>
            <a:r>
              <a:rPr lang="en-GB" sz="1200" dirty="0"/>
              <a:t> </a:t>
            </a:r>
            <a:r>
              <a:rPr lang="en-GB" sz="1200" b="1" dirty="0"/>
              <a:t>Goal</a:t>
            </a:r>
            <a:r>
              <a:rPr lang="en-GB" sz="1200" dirty="0"/>
              <a:t> [Dec. </a:t>
            </a:r>
            <a:r>
              <a:rPr lang="en-GB" sz="1200" dirty="0" smtClean="0"/>
              <a:t>20xy, </a:t>
            </a:r>
            <a:r>
              <a:rPr lang="en-GB" sz="1200" dirty="0"/>
              <a:t>Batch-Run=End-Of-Day, Delay&lt;1hour] </a:t>
            </a:r>
            <a:r>
              <a:rPr lang="en-GB" sz="1200" b="1" dirty="0"/>
              <a:t>1</a:t>
            </a:r>
            <a:endParaRPr lang="en-US" sz="1200" dirty="0"/>
          </a:p>
          <a:p>
            <a:pPr marL="0" indent="0">
              <a:buNone/>
            </a:pPr>
            <a:r>
              <a:rPr lang="en-GB" sz="1200" b="1" u="sng" dirty="0" err="1"/>
              <a:t>Operational-Control.Timely.IntradayP&amp;L</a:t>
            </a:r>
            <a:r>
              <a:rPr lang="en-GB" sz="1200" u="sng" dirty="0"/>
              <a:t> </a:t>
            </a:r>
            <a:r>
              <a:rPr lang="en-GB" sz="1200" b="1" dirty="0"/>
              <a:t>Scale: </a:t>
            </a:r>
            <a:r>
              <a:rPr lang="en-GB" sz="1200" dirty="0"/>
              <a:t>number of times per day the intraday P&amp;L process is delayed more than 0.5 sec. </a:t>
            </a:r>
            <a:endParaRPr lang="en-US" sz="1200" dirty="0"/>
          </a:p>
          <a:p>
            <a:pPr marL="0" indent="0">
              <a:buNone/>
            </a:pPr>
            <a:r>
              <a:rPr lang="en-GB" sz="1200" b="1" dirty="0"/>
              <a:t>Operational-</a:t>
            </a:r>
            <a:r>
              <a:rPr lang="en-GB" sz="1200" b="1" dirty="0" err="1"/>
              <a:t>Control.Timely.Trade</a:t>
            </a:r>
            <a:r>
              <a:rPr lang="en-GB" sz="1200" b="1" dirty="0"/>
              <a:t>-</a:t>
            </a:r>
            <a:r>
              <a:rPr lang="en-GB" sz="1200" b="1" u="sng" dirty="0"/>
              <a:t>Bookings</a:t>
            </a:r>
            <a:r>
              <a:rPr lang="en-GB" sz="1200" u="sng" dirty="0"/>
              <a:t> </a:t>
            </a:r>
            <a:r>
              <a:rPr lang="en-GB" sz="1200" b="1" u="sng" dirty="0"/>
              <a:t>Scale: </a:t>
            </a:r>
            <a:r>
              <a:rPr lang="en-GB" sz="1200" u="sng" dirty="0"/>
              <a:t>number of trades per </a:t>
            </a:r>
            <a:r>
              <a:rPr lang="en-GB" sz="1200" dirty="0"/>
              <a:t>day that are not booked on trade date. </a:t>
            </a:r>
            <a:r>
              <a:rPr lang="en-GB" sz="1200" b="1" dirty="0"/>
              <a:t>Past</a:t>
            </a:r>
            <a:r>
              <a:rPr lang="en-GB" sz="1200" dirty="0"/>
              <a:t> [April </a:t>
            </a:r>
            <a:r>
              <a:rPr lang="en-GB" sz="1200" dirty="0" smtClean="0"/>
              <a:t>20xx] </a:t>
            </a:r>
            <a:r>
              <a:rPr lang="en-GB" sz="1200" b="1" dirty="0"/>
              <a:t>20 ?</a:t>
            </a:r>
            <a:r>
              <a:rPr lang="en-GB" sz="1200" dirty="0"/>
              <a:t> </a:t>
            </a:r>
            <a:endParaRPr lang="en-US" sz="1200" dirty="0"/>
          </a:p>
          <a:p>
            <a:pPr marL="0" indent="0">
              <a:buNone/>
            </a:pPr>
            <a:endParaRPr lang="en-GB" sz="1200" b="1" dirty="0" smtClean="0"/>
          </a:p>
          <a:p>
            <a:pPr marL="0" indent="0">
              <a:buNone/>
            </a:pPr>
            <a:r>
              <a:rPr lang="en-GB" sz="1200" b="1" u="sng" dirty="0" smtClean="0"/>
              <a:t>Front</a:t>
            </a:r>
            <a:r>
              <a:rPr lang="en-GB" sz="1200" b="1" u="sng" dirty="0"/>
              <a:t>-Office-Trade-Management-Efficiency</a:t>
            </a:r>
            <a:r>
              <a:rPr lang="en-GB" sz="1200" u="sng" dirty="0"/>
              <a:t> </a:t>
            </a:r>
            <a:r>
              <a:rPr lang="en-GB" sz="1200" b="1" dirty="0"/>
              <a:t>Scale</a:t>
            </a:r>
            <a:r>
              <a:rPr lang="en-GB" sz="1200" dirty="0"/>
              <a:t>: Time from </a:t>
            </a:r>
            <a:r>
              <a:rPr lang="en-GB" sz="1200" u="sng" dirty="0"/>
              <a:t>Ticket Launch</a:t>
            </a:r>
            <a:r>
              <a:rPr lang="en-GB" sz="1200" dirty="0"/>
              <a:t> to trade updating real-time risk view </a:t>
            </a:r>
            <a:br>
              <a:rPr lang="en-GB" sz="1200" dirty="0"/>
            </a:br>
            <a:r>
              <a:rPr lang="en-GB" sz="1200" b="1" dirty="0"/>
              <a:t>Past</a:t>
            </a:r>
            <a:r>
              <a:rPr lang="en-GB" sz="1200" dirty="0"/>
              <a:t> </a:t>
            </a:r>
            <a:r>
              <a:rPr lang="en-GB" sz="1200" dirty="0" smtClean="0"/>
              <a:t>[20xx, </a:t>
            </a:r>
            <a:r>
              <a:rPr lang="en-GB" sz="1200" dirty="0"/>
              <a:t>Function = Risk </a:t>
            </a:r>
            <a:r>
              <a:rPr lang="en-GB" sz="1200" dirty="0" err="1" smtClean="0"/>
              <a:t>Mgt</a:t>
            </a:r>
            <a:r>
              <a:rPr lang="en-GB" sz="1200" dirty="0" smtClean="0"/>
              <a:t>, </a:t>
            </a:r>
            <a:r>
              <a:rPr lang="en-GB" sz="1200" dirty="0"/>
              <a:t>Region = Global] </a:t>
            </a:r>
            <a:r>
              <a:rPr lang="en-GB" sz="1200" b="1" dirty="0"/>
              <a:t>~ </a:t>
            </a:r>
            <a:r>
              <a:rPr lang="en-GB" sz="1200" b="1" dirty="0" smtClean="0"/>
              <a:t>80s</a:t>
            </a:r>
            <a:r>
              <a:rPr lang="en-GB" sz="1200" dirty="0" smtClean="0"/>
              <a:t> </a:t>
            </a:r>
            <a:r>
              <a:rPr lang="en-GB" sz="1200" dirty="0"/>
              <a:t>+/- </a:t>
            </a:r>
            <a:r>
              <a:rPr lang="en-GB" sz="1200" b="1" dirty="0"/>
              <a:t>45s </a:t>
            </a:r>
            <a:r>
              <a:rPr lang="en-GB" sz="1200" dirty="0"/>
              <a:t>?? </a:t>
            </a:r>
            <a:br>
              <a:rPr lang="en-GB" sz="1200" dirty="0"/>
            </a:br>
            <a:r>
              <a:rPr lang="en-GB" sz="1200" b="1" dirty="0"/>
              <a:t>Goal</a:t>
            </a:r>
            <a:r>
              <a:rPr lang="en-GB" sz="1200" dirty="0"/>
              <a:t> [End </a:t>
            </a:r>
            <a:r>
              <a:rPr lang="en-GB" sz="1200" dirty="0" smtClean="0"/>
              <a:t>20xz, </a:t>
            </a:r>
            <a:r>
              <a:rPr lang="en-GB" sz="1200" dirty="0"/>
              <a:t>Function = Risk </a:t>
            </a:r>
            <a:r>
              <a:rPr lang="en-GB" sz="1200" dirty="0" err="1" smtClean="0"/>
              <a:t>Mgt</a:t>
            </a:r>
            <a:r>
              <a:rPr lang="en-GB" sz="1200" dirty="0" smtClean="0"/>
              <a:t>, </a:t>
            </a:r>
            <a:r>
              <a:rPr lang="en-GB" sz="1200" dirty="0"/>
              <a:t>Region = Global] </a:t>
            </a:r>
            <a:r>
              <a:rPr lang="en-GB" sz="1200" b="1" dirty="0"/>
              <a:t>~ 50%</a:t>
            </a:r>
            <a:r>
              <a:rPr lang="en-GB" sz="1200" dirty="0"/>
              <a:t> better?</a:t>
            </a:r>
            <a:endParaRPr lang="en-US" sz="1200" dirty="0"/>
          </a:p>
          <a:p>
            <a:pPr marL="0" indent="0">
              <a:buNone/>
            </a:pPr>
            <a:r>
              <a:rPr lang="en-GB" sz="1200" dirty="0"/>
              <a:t>Managing Risk – Accurate – Consolidated – Real Time</a:t>
            </a:r>
            <a:endParaRPr lang="en-US" sz="1200" dirty="0"/>
          </a:p>
          <a:p>
            <a:pPr marL="0" indent="0">
              <a:buNone/>
            </a:pPr>
            <a:endParaRPr lang="en-GB" sz="1200" b="1" dirty="0" smtClean="0"/>
          </a:p>
          <a:p>
            <a:pPr marL="0" indent="0">
              <a:buNone/>
            </a:pPr>
            <a:r>
              <a:rPr lang="en-GB" sz="1200" b="1" u="sng" dirty="0" err="1" smtClean="0"/>
              <a:t>Risk.Cross</a:t>
            </a:r>
            <a:r>
              <a:rPr lang="en-GB" sz="1200" b="1" u="sng" dirty="0"/>
              <a:t>-Product</a:t>
            </a:r>
            <a:r>
              <a:rPr lang="en-GB" sz="1200" u="sng" dirty="0"/>
              <a:t> </a:t>
            </a:r>
            <a:r>
              <a:rPr lang="en-GB" sz="1200" b="1" u="sng" dirty="0"/>
              <a:t>Scale</a:t>
            </a:r>
            <a:r>
              <a:rPr lang="en-GB" sz="1200" b="1" dirty="0"/>
              <a:t>: </a:t>
            </a:r>
            <a:r>
              <a:rPr lang="en-GB" sz="1200" dirty="0"/>
              <a:t>% of financial products that risk metrics can be displayed in a single position blotter in a way appropriate for the trader (i.e. – around a benchmark vs. across the curve). </a:t>
            </a:r>
            <a:br>
              <a:rPr lang="en-GB" sz="1200" dirty="0"/>
            </a:br>
            <a:r>
              <a:rPr lang="en-GB" sz="1200" b="1" dirty="0"/>
              <a:t>Past</a:t>
            </a:r>
            <a:r>
              <a:rPr lang="en-GB" sz="1200" dirty="0"/>
              <a:t> [April </a:t>
            </a:r>
            <a:r>
              <a:rPr lang="en-GB" sz="1200" dirty="0" smtClean="0"/>
              <a:t>20xx] </a:t>
            </a:r>
            <a:r>
              <a:rPr lang="en-GB" sz="1200" b="1" dirty="0"/>
              <a:t>0% </a:t>
            </a:r>
            <a:r>
              <a:rPr lang="en-GB" sz="1200" dirty="0"/>
              <a:t>95</a:t>
            </a:r>
            <a:r>
              <a:rPr lang="en-GB" sz="1200" dirty="0" smtClean="0"/>
              <a:t>%.           </a:t>
            </a:r>
            <a:r>
              <a:rPr lang="en-GB" sz="1200" b="1" dirty="0"/>
              <a:t>Goal</a:t>
            </a:r>
            <a:r>
              <a:rPr lang="en-GB" sz="1200" dirty="0"/>
              <a:t> [Dec. </a:t>
            </a:r>
            <a:r>
              <a:rPr lang="en-GB" sz="1200" dirty="0" smtClean="0"/>
              <a:t>20xy] </a:t>
            </a:r>
            <a:r>
              <a:rPr lang="en-GB" sz="1200" b="1" dirty="0" smtClean="0"/>
              <a:t>100%</a:t>
            </a:r>
            <a:endParaRPr lang="en-US" sz="1200" dirty="0"/>
          </a:p>
          <a:p>
            <a:pPr marL="0" indent="0">
              <a:buNone/>
            </a:pPr>
            <a:r>
              <a:rPr lang="en-GB" sz="1200" b="1" u="sng" dirty="0" err="1"/>
              <a:t>Risk.Low</a:t>
            </a:r>
            <a:r>
              <a:rPr lang="en-GB" sz="1200" b="1" u="sng" dirty="0"/>
              <a:t>-latenc</a:t>
            </a:r>
            <a:r>
              <a:rPr lang="en-GB" sz="1200" b="1" dirty="0"/>
              <a:t>y</a:t>
            </a:r>
            <a:r>
              <a:rPr lang="en-GB" sz="1200" dirty="0"/>
              <a:t> </a:t>
            </a:r>
            <a:r>
              <a:rPr lang="en-GB" sz="1200" b="1" dirty="0"/>
              <a:t>Scale: </a:t>
            </a:r>
            <a:r>
              <a:rPr lang="en-GB" sz="1200" dirty="0"/>
              <a:t>number of times per day the intraday risk metrics is delayed by more than 0.5 sec.</a:t>
            </a:r>
            <a:r>
              <a:rPr lang="en-GB" sz="1200" b="1" dirty="0"/>
              <a:t> Past</a:t>
            </a:r>
            <a:r>
              <a:rPr lang="en-GB" sz="1200" dirty="0"/>
              <a:t> [April </a:t>
            </a:r>
            <a:r>
              <a:rPr lang="en-GB" sz="1200" dirty="0" smtClean="0"/>
              <a:t>20xx, </a:t>
            </a:r>
            <a:r>
              <a:rPr lang="en-GB" sz="1200" dirty="0"/>
              <a:t>NA] </a:t>
            </a:r>
            <a:r>
              <a:rPr lang="en-GB" sz="1200" b="1" dirty="0"/>
              <a:t>1% Past</a:t>
            </a:r>
            <a:r>
              <a:rPr lang="en-GB" sz="1200" dirty="0"/>
              <a:t> [April </a:t>
            </a:r>
            <a:r>
              <a:rPr lang="en-GB" sz="1200" dirty="0" smtClean="0"/>
              <a:t>20xx, </a:t>
            </a:r>
            <a:r>
              <a:rPr lang="en-GB" sz="1200" dirty="0"/>
              <a:t>EMEA] ??</a:t>
            </a:r>
            <a:r>
              <a:rPr lang="en-GB" sz="1200" b="1" dirty="0"/>
              <a:t>% </a:t>
            </a:r>
            <a:r>
              <a:rPr lang="en-GB" sz="1200" dirty="0"/>
              <a:t> </a:t>
            </a:r>
            <a:r>
              <a:rPr lang="en-GB" sz="1200" b="1" dirty="0"/>
              <a:t>Past</a:t>
            </a:r>
            <a:r>
              <a:rPr lang="en-GB" sz="1200" dirty="0"/>
              <a:t> [April </a:t>
            </a:r>
            <a:r>
              <a:rPr lang="en-GB" sz="1200" dirty="0" smtClean="0"/>
              <a:t>20xx, </a:t>
            </a:r>
            <a:r>
              <a:rPr lang="en-GB" sz="1200" dirty="0"/>
              <a:t>AP] 100</a:t>
            </a:r>
            <a:r>
              <a:rPr lang="en-GB" sz="1200" b="1" dirty="0"/>
              <a:t>% Goal</a:t>
            </a:r>
            <a:r>
              <a:rPr lang="en-GB" sz="1200" dirty="0"/>
              <a:t> [Dec. </a:t>
            </a:r>
            <a:r>
              <a:rPr lang="en-GB" sz="1200" dirty="0" smtClean="0"/>
              <a:t>20xy] </a:t>
            </a:r>
            <a:r>
              <a:rPr lang="en-GB" sz="1200" b="1" dirty="0"/>
              <a:t>0%</a:t>
            </a:r>
            <a:endParaRPr lang="en-US" sz="1200" dirty="0"/>
          </a:p>
          <a:p>
            <a:pPr marL="0" indent="0">
              <a:buNone/>
            </a:pPr>
            <a:r>
              <a:rPr lang="en-GB" sz="1200" dirty="0" err="1"/>
              <a:t>Risk.Accuracy</a:t>
            </a:r>
            <a:endParaRPr lang="en-US" sz="1200" dirty="0"/>
          </a:p>
          <a:p>
            <a:pPr marL="0" indent="0">
              <a:buNone/>
            </a:pPr>
            <a:r>
              <a:rPr lang="en-GB" sz="1200" b="1" u="sng" dirty="0"/>
              <a:t>Risk. user-configurable</a:t>
            </a:r>
            <a:r>
              <a:rPr lang="en-GB" sz="1200" u="sng" dirty="0"/>
              <a:t> </a:t>
            </a:r>
            <a:r>
              <a:rPr lang="en-GB" sz="1200" b="1" dirty="0"/>
              <a:t>Scale: </a:t>
            </a:r>
            <a:r>
              <a:rPr lang="en-GB" sz="1200" dirty="0"/>
              <a:t>??? pretty binary – feature is there or not – how do we represent?</a:t>
            </a:r>
            <a:r>
              <a:rPr lang="en-GB" sz="1200" b="1" dirty="0"/>
              <a:t> </a:t>
            </a:r>
            <a:br>
              <a:rPr lang="en-GB" sz="1200" b="1" dirty="0"/>
            </a:br>
            <a:r>
              <a:rPr lang="en-GB" sz="1200" b="1" dirty="0"/>
              <a:t>Past</a:t>
            </a:r>
            <a:r>
              <a:rPr lang="en-GB" sz="1200" dirty="0"/>
              <a:t> [April </a:t>
            </a:r>
            <a:r>
              <a:rPr lang="en-GB" sz="1200" dirty="0" smtClean="0"/>
              <a:t>20xx] </a:t>
            </a:r>
            <a:r>
              <a:rPr lang="en-GB" sz="1200" b="1" dirty="0"/>
              <a:t>1% Goal</a:t>
            </a:r>
            <a:r>
              <a:rPr lang="en-GB" sz="1200" dirty="0"/>
              <a:t> [Dec. </a:t>
            </a:r>
            <a:r>
              <a:rPr lang="en-GB" sz="1200" dirty="0" smtClean="0"/>
              <a:t>20xy] </a:t>
            </a:r>
            <a:r>
              <a:rPr lang="en-GB" sz="1200" b="1" dirty="0"/>
              <a:t>0%</a:t>
            </a:r>
            <a:endParaRPr lang="en-US" sz="1200" dirty="0"/>
          </a:p>
          <a:p>
            <a:pPr marL="0" indent="0">
              <a:buNone/>
            </a:pPr>
            <a:r>
              <a:rPr lang="en-GB" sz="1200" b="1" u="sng" dirty="0"/>
              <a:t>Operational Cost Efficiency</a:t>
            </a:r>
            <a:r>
              <a:rPr lang="en-GB" sz="1200" dirty="0"/>
              <a:t> </a:t>
            </a:r>
            <a:r>
              <a:rPr lang="en-GB" sz="1200" b="1" dirty="0"/>
              <a:t>Scale</a:t>
            </a:r>
            <a:r>
              <a:rPr lang="en-GB" sz="1200" dirty="0"/>
              <a:t>: &lt;Increased efficiency (Straight through processing STP Rates )&gt;</a:t>
            </a:r>
            <a:endParaRPr lang="en-US" sz="1200" dirty="0"/>
          </a:p>
          <a:p>
            <a:pPr marL="0" indent="0">
              <a:buNone/>
            </a:pPr>
            <a:r>
              <a:rPr lang="en-GB" sz="1200" b="1" u="sng" dirty="0"/>
              <a:t>Cost-Per-Trade</a:t>
            </a:r>
            <a:r>
              <a:rPr lang="en-GB" sz="1200" dirty="0"/>
              <a:t> </a:t>
            </a:r>
            <a:r>
              <a:rPr lang="en-GB" sz="1200" b="1" dirty="0"/>
              <a:t>Scale</a:t>
            </a:r>
            <a:r>
              <a:rPr lang="en-GB" sz="1200" dirty="0"/>
              <a:t>: % reduction in Cost-Per-Trade </a:t>
            </a:r>
            <a:br>
              <a:rPr lang="en-GB" sz="1200" dirty="0"/>
            </a:br>
            <a:r>
              <a:rPr lang="en-GB" sz="1200" b="1" dirty="0"/>
              <a:t>Goal</a:t>
            </a:r>
            <a:r>
              <a:rPr lang="en-GB" sz="1200" dirty="0"/>
              <a:t> (EOY </a:t>
            </a:r>
            <a:r>
              <a:rPr lang="en-GB" sz="1200" dirty="0" smtClean="0"/>
              <a:t>20xy, </a:t>
            </a:r>
            <a:r>
              <a:rPr lang="en-GB" sz="1200" dirty="0"/>
              <a:t>cost type = I 1 – REGION = ALL) </a:t>
            </a:r>
            <a:r>
              <a:rPr lang="en-GB" sz="1200" b="1" dirty="0"/>
              <a:t>Reduce cost by 60%</a:t>
            </a:r>
            <a:r>
              <a:rPr lang="en-GB" sz="1200" dirty="0"/>
              <a:t> (BW) </a:t>
            </a:r>
            <a:br>
              <a:rPr lang="en-GB" sz="1200" dirty="0"/>
            </a:br>
            <a:r>
              <a:rPr lang="en-GB" sz="1200" b="1" dirty="0"/>
              <a:t>Goal</a:t>
            </a:r>
            <a:r>
              <a:rPr lang="en-GB" sz="1200" dirty="0"/>
              <a:t> (EOY </a:t>
            </a:r>
            <a:r>
              <a:rPr lang="en-GB" sz="1200" dirty="0" smtClean="0"/>
              <a:t>20xy, </a:t>
            </a:r>
            <a:r>
              <a:rPr lang="en-GB" sz="1200" dirty="0"/>
              <a:t>cost type = I 2 – REGION = ALL) </a:t>
            </a:r>
            <a:r>
              <a:rPr lang="en-GB" sz="1200" b="1" dirty="0"/>
              <a:t>Reduce cost by  x %</a:t>
            </a:r>
            <a:r>
              <a:rPr lang="en-GB" sz="1200" dirty="0"/>
              <a:t> </a:t>
            </a:r>
            <a:br>
              <a:rPr lang="en-GB" sz="1200" dirty="0"/>
            </a:br>
            <a:r>
              <a:rPr lang="en-GB" sz="1200" b="1" dirty="0"/>
              <a:t>Goal</a:t>
            </a:r>
            <a:r>
              <a:rPr lang="en-GB" sz="1200" dirty="0"/>
              <a:t> (EOY </a:t>
            </a:r>
            <a:r>
              <a:rPr lang="en-GB" sz="1200" dirty="0" smtClean="0"/>
              <a:t>20xy, </a:t>
            </a:r>
            <a:r>
              <a:rPr lang="en-GB" sz="1200" dirty="0"/>
              <a:t>cost type = E1 – REGION = ALL) </a:t>
            </a:r>
            <a:r>
              <a:rPr lang="en-GB" sz="1200" b="1" dirty="0"/>
              <a:t>Reduce cost by x %</a:t>
            </a:r>
            <a:r>
              <a:rPr lang="en-GB" sz="1200" dirty="0"/>
              <a:t> </a:t>
            </a:r>
            <a:br>
              <a:rPr lang="en-GB" sz="1200" dirty="0"/>
            </a:br>
            <a:r>
              <a:rPr lang="en-GB" sz="1200" b="1" dirty="0"/>
              <a:t>Goal </a:t>
            </a:r>
            <a:r>
              <a:rPr lang="en-GB" sz="1200" dirty="0"/>
              <a:t>(EOY </a:t>
            </a:r>
            <a:r>
              <a:rPr lang="en-GB" sz="1200" dirty="0" smtClean="0"/>
              <a:t>20xy, </a:t>
            </a:r>
            <a:r>
              <a:rPr lang="en-GB" sz="1200" dirty="0"/>
              <a:t>cost type = E 2 – REGION = ALL) </a:t>
            </a:r>
            <a:r>
              <a:rPr lang="en-GB" sz="1200" b="1" dirty="0"/>
              <a:t>Reduce cost by 100%</a:t>
            </a:r>
            <a:r>
              <a:rPr lang="en-GB" sz="1200" dirty="0"/>
              <a:t> </a:t>
            </a:r>
            <a:br>
              <a:rPr lang="en-GB" sz="1200" dirty="0"/>
            </a:br>
            <a:r>
              <a:rPr lang="en-GB" sz="1200" b="1" dirty="0"/>
              <a:t>Goal </a:t>
            </a:r>
            <a:r>
              <a:rPr lang="en-GB" sz="1200" dirty="0"/>
              <a:t>(EOY </a:t>
            </a:r>
            <a:r>
              <a:rPr lang="en-GB" sz="1200" dirty="0" smtClean="0"/>
              <a:t>20xy, </a:t>
            </a:r>
            <a:r>
              <a:rPr lang="en-GB" sz="1200" dirty="0"/>
              <a:t>cost type = E 3 – REGION = ALL) </a:t>
            </a:r>
            <a:r>
              <a:rPr lang="en-GB" sz="1200" b="1" dirty="0"/>
              <a:t>Reduce cost by  x %</a:t>
            </a:r>
            <a:endParaRPr lang="en-US" sz="1200" dirty="0"/>
          </a:p>
          <a:p>
            <a:pPr marL="0" indent="0">
              <a:buNone/>
            </a:pPr>
            <a:endParaRPr lang="en-US" sz="1200" dirty="0"/>
          </a:p>
        </p:txBody>
      </p:sp>
      <p:sp>
        <p:nvSpPr>
          <p:cNvPr id="4" name="Date Placeholder 3"/>
          <p:cNvSpPr>
            <a:spLocks noGrp="1"/>
          </p:cNvSpPr>
          <p:nvPr>
            <p:ph type="dt" sz="half" idx="10"/>
          </p:nvPr>
        </p:nvSpPr>
        <p:spPr/>
        <p:txBody>
          <a:bodyPr/>
          <a:lstStyle/>
          <a:p>
            <a:fld id="{1A237327-4019-8649-9D8E-CFDCF231F3E2}"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46</a:t>
            </a:fld>
            <a:endParaRPr lang="en-US"/>
          </a:p>
        </p:txBody>
      </p:sp>
    </p:spTree>
    <p:extLst>
      <p:ext uri="{BB962C8B-B14F-4D97-AF65-F5344CB8AC3E}">
        <p14:creationId xmlns:p14="http://schemas.microsoft.com/office/powerpoint/2010/main" val="7453097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Example of Estimating the Value of a Technical IT System Improvement (20xx)</a:t>
            </a:r>
            <a:endParaRPr lang="en-US" sz="3200" dirty="0"/>
          </a:p>
        </p:txBody>
      </p:sp>
      <p:pic>
        <p:nvPicPr>
          <p:cNvPr id="7" name="Content Placeholder 6" descr="Screen shot 2010-12-06 at 03.24.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13" r="3275"/>
          <a:stretch/>
        </p:blipFill>
        <p:spPr>
          <a:xfrm>
            <a:off x="0" y="1600200"/>
            <a:ext cx="8826500" cy="4525963"/>
          </a:xfrm>
        </p:spPr>
      </p:pic>
      <p:sp>
        <p:nvSpPr>
          <p:cNvPr id="4" name="Date Placeholder 3"/>
          <p:cNvSpPr>
            <a:spLocks noGrp="1"/>
          </p:cNvSpPr>
          <p:nvPr>
            <p:ph type="dt" sz="half" idx="10"/>
          </p:nvPr>
        </p:nvSpPr>
        <p:spPr/>
        <p:txBody>
          <a:bodyPr/>
          <a:lstStyle/>
          <a:p>
            <a:fld id="{6F803892-488E-4045-8EB7-46B7514B657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47</a:t>
            </a:fld>
            <a:endParaRPr lang="en-US"/>
          </a:p>
        </p:txBody>
      </p:sp>
      <p:sp>
        <p:nvSpPr>
          <p:cNvPr id="3" name="TextBox 2"/>
          <p:cNvSpPr txBox="1"/>
          <p:nvPr/>
        </p:nvSpPr>
        <p:spPr>
          <a:xfrm>
            <a:off x="1181100" y="6210300"/>
            <a:ext cx="6225482" cy="400110"/>
          </a:xfrm>
          <a:prstGeom prst="rect">
            <a:avLst/>
          </a:prstGeom>
          <a:noFill/>
        </p:spPr>
        <p:txBody>
          <a:bodyPr wrap="none" rtlCol="0">
            <a:spAutoFit/>
          </a:bodyPr>
          <a:lstStyle/>
          <a:p>
            <a:r>
              <a:rPr lang="en-US" sz="1000" dirty="0"/>
              <a:t>This is an example made to reason about specification standards and is not supposed to be a real spec. Just realistic.</a:t>
            </a:r>
          </a:p>
          <a:p>
            <a:endParaRPr lang="en-US" sz="1000" dirty="0"/>
          </a:p>
        </p:txBody>
      </p:sp>
    </p:spTree>
    <p:extLst>
      <p:ext uri="{BB962C8B-B14F-4D97-AF65-F5344CB8AC3E}">
        <p14:creationId xmlns:p14="http://schemas.microsoft.com/office/powerpoint/2010/main" val="13641661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803892-488E-4045-8EB7-46B7514B657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48</a:t>
            </a:fld>
            <a:endParaRPr lang="en-US"/>
          </a:p>
        </p:txBody>
      </p:sp>
      <p:sp>
        <p:nvSpPr>
          <p:cNvPr id="2" name="Title 1"/>
          <p:cNvSpPr>
            <a:spLocks noGrp="1"/>
          </p:cNvSpPr>
          <p:nvPr>
            <p:ph type="title"/>
          </p:nvPr>
        </p:nvSpPr>
        <p:spPr>
          <a:xfrm>
            <a:off x="457200" y="-12700"/>
            <a:ext cx="8229600" cy="723900"/>
          </a:xfrm>
        </p:spPr>
        <p:txBody>
          <a:bodyPr>
            <a:noAutofit/>
          </a:bodyPr>
          <a:lstStyle/>
          <a:p>
            <a:r>
              <a:rPr lang="en-US" sz="2800" dirty="0" smtClean="0"/>
              <a:t>Quantified Objective in </a:t>
            </a:r>
            <a:r>
              <a:rPr lang="en-US" sz="2800" dirty="0" err="1" smtClean="0"/>
              <a:t>Planguage</a:t>
            </a:r>
            <a:r>
              <a:rPr lang="en-US" sz="2800" dirty="0" smtClean="0"/>
              <a:t> Tool:</a:t>
            </a:r>
            <a:br>
              <a:rPr lang="en-US" sz="2800" dirty="0" smtClean="0"/>
            </a:br>
            <a:r>
              <a:rPr lang="en-US" sz="2800" dirty="0" smtClean="0"/>
              <a:t> notice Stakeholders</a:t>
            </a:r>
            <a:endParaRPr lang="en-US" sz="2800" dirty="0"/>
          </a:p>
        </p:txBody>
      </p:sp>
      <p:sp>
        <p:nvSpPr>
          <p:cNvPr id="3" name="TextBox 2"/>
          <p:cNvSpPr txBox="1"/>
          <p:nvPr/>
        </p:nvSpPr>
        <p:spPr>
          <a:xfrm>
            <a:off x="889000" y="558800"/>
            <a:ext cx="1422400" cy="369332"/>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908300" y="2794000"/>
            <a:ext cx="419100" cy="3416320"/>
          </a:xfrm>
          <a:prstGeom prst="rect">
            <a:avLst/>
          </a:prstGeom>
          <a:solidFill>
            <a:srgbClr val="FFFFFF"/>
          </a:solidFill>
        </p:spPr>
        <p:txBody>
          <a:bodyPr wrap="square" rtlCol="0">
            <a:spAutoFit/>
          </a:bodyPr>
          <a:lstStyle/>
          <a:p>
            <a:r>
              <a:rPr lang="en-US" dirty="0" smtClean="0"/>
              <a:t>                 ……………………………</a:t>
            </a:r>
            <a:endParaRPr lang="en-US" dirty="0"/>
          </a:p>
        </p:txBody>
      </p:sp>
      <p:pic>
        <p:nvPicPr>
          <p:cNvPr id="10" name="Content Placeholder 9" descr="Screen shot 2010-12-07 at 11.11.54.png"/>
          <p:cNvPicPr>
            <a:picLocks noGrp="1" noChangeAspect="1"/>
          </p:cNvPicPr>
          <p:nvPr>
            <p:ph idx="1"/>
          </p:nvPr>
        </p:nvPicPr>
        <p:blipFill rotWithShape="1">
          <a:blip r:embed="rId3">
            <a:extLst>
              <a:ext uri="{28A0092B-C50C-407E-A947-70E740481C1C}">
                <a14:useLocalDpi xmlns:a14="http://schemas.microsoft.com/office/drawing/2010/main" val="0"/>
              </a:ext>
            </a:extLst>
          </a:blip>
          <a:srcRect t="375" b="4698"/>
          <a:stretch/>
        </p:blipFill>
        <p:spPr>
          <a:xfrm>
            <a:off x="457200" y="1384300"/>
            <a:ext cx="8229600" cy="4741863"/>
          </a:xfrm>
        </p:spPr>
      </p:pic>
      <p:sp>
        <p:nvSpPr>
          <p:cNvPr id="11" name="TextBox 10"/>
          <p:cNvSpPr txBox="1"/>
          <p:nvPr/>
        </p:nvSpPr>
        <p:spPr>
          <a:xfrm>
            <a:off x="2908300" y="3276600"/>
            <a:ext cx="520700" cy="369332"/>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1760164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u="sng" kern="1200" dirty="0" smtClean="0">
                <a:solidFill>
                  <a:schemeClr val="tx1"/>
                </a:solidFill>
                <a:effectLst/>
              </a:rPr>
              <a:t>SOLUTION</a:t>
            </a:r>
            <a:r>
              <a:rPr lang="en-GB" sz="2400" kern="1200" dirty="0" smtClean="0">
                <a:solidFill>
                  <a:schemeClr val="tx1"/>
                </a:solidFill>
                <a:effectLst/>
              </a:rPr>
              <a:t> RESPONSIBILITY: </a:t>
            </a:r>
            <a:br>
              <a:rPr lang="en-GB" sz="2400" kern="1200" dirty="0" smtClean="0">
                <a:solidFill>
                  <a:schemeClr val="tx1"/>
                </a:solidFill>
                <a:effectLst/>
              </a:rPr>
            </a:br>
            <a:r>
              <a:rPr lang="en-GB" sz="2400" kern="1200" dirty="0" smtClean="0">
                <a:solidFill>
                  <a:schemeClr val="tx1"/>
                </a:solidFill>
                <a:effectLst/>
              </a:rPr>
              <a:t>Quantify impact of all suggested </a:t>
            </a:r>
            <a:r>
              <a:rPr lang="en-GB" sz="2400" b="1" kern="1200" dirty="0" smtClean="0">
                <a:solidFill>
                  <a:schemeClr val="tx1"/>
                </a:solidFill>
                <a:effectLst/>
              </a:rPr>
              <a:t>strategies, architectures</a:t>
            </a:r>
            <a:r>
              <a:rPr lang="en-GB" sz="2400" kern="1200" dirty="0" smtClean="0">
                <a:solidFill>
                  <a:schemeClr val="tx1"/>
                </a:solidFill>
                <a:effectLst/>
              </a:rPr>
              <a:t>,</a:t>
            </a:r>
            <a:br>
              <a:rPr lang="en-GB" sz="2400" kern="1200" dirty="0" smtClean="0">
                <a:solidFill>
                  <a:schemeClr val="tx1"/>
                </a:solidFill>
                <a:effectLst/>
              </a:rPr>
            </a:br>
            <a:r>
              <a:rPr lang="en-GB" sz="2400" kern="1200" dirty="0" smtClean="0">
                <a:solidFill>
                  <a:schemeClr val="tx1"/>
                </a:solidFill>
                <a:effectLst/>
              </a:rPr>
              <a:t> on all critical objectives, deadline,  and budget.</a:t>
            </a:r>
            <a:endParaRPr lang="en-US" sz="2400" kern="1200" dirty="0" smtClean="0">
              <a:solidFill>
                <a:schemeClr val="tx1"/>
              </a:solidFill>
              <a:effectLst/>
            </a:endParaRPr>
          </a:p>
        </p:txBody>
      </p:sp>
      <p:sp>
        <p:nvSpPr>
          <p:cNvPr id="7" name="Text Placeholder 6"/>
          <p:cNvSpPr>
            <a:spLocks noGrp="1"/>
          </p:cNvSpPr>
          <p:nvPr>
            <p:ph type="body" idx="1"/>
          </p:nvPr>
        </p:nvSpPr>
        <p:spPr/>
        <p:txBody>
          <a:bodyPr/>
          <a:lstStyle/>
          <a:p>
            <a:r>
              <a:rPr lang="en-US" dirty="0" smtClean="0"/>
              <a:t>                  NOT    </a:t>
            </a:r>
            <a:r>
              <a:rPr lang="en-US" dirty="0" smtClean="0">
                <a:sym typeface="Wingdings"/>
              </a:rPr>
              <a:t></a:t>
            </a:r>
            <a:endParaRPr lang="en-US" dirty="0"/>
          </a:p>
        </p:txBody>
      </p:sp>
      <p:sp>
        <p:nvSpPr>
          <p:cNvPr id="8" name="Content Placeholder 7"/>
          <p:cNvSpPr>
            <a:spLocks noGrp="1"/>
          </p:cNvSpPr>
          <p:nvPr>
            <p:ph sz="half" idx="2"/>
          </p:nvPr>
        </p:nvSpPr>
        <p:spPr>
          <a:xfrm>
            <a:off x="88899" y="2174875"/>
            <a:ext cx="4556125" cy="3951288"/>
          </a:xfrm>
        </p:spPr>
        <p:txBody>
          <a:bodyPr>
            <a:normAutofit fontScale="92500" lnSpcReduction="20000"/>
          </a:bodyPr>
          <a:lstStyle/>
          <a:p>
            <a:r>
              <a:rPr lang="en-US" dirty="0" smtClean="0"/>
              <a:t>Just </a:t>
            </a:r>
            <a:r>
              <a:rPr lang="en-US" i="1" dirty="0" smtClean="0"/>
              <a:t>name</a:t>
            </a:r>
            <a:r>
              <a:rPr lang="en-US" dirty="0" smtClean="0"/>
              <a:t> an idea/design</a:t>
            </a:r>
          </a:p>
          <a:p>
            <a:r>
              <a:rPr lang="en-US" dirty="0" smtClean="0"/>
              <a:t>Assert the design is good</a:t>
            </a:r>
          </a:p>
          <a:p>
            <a:r>
              <a:rPr lang="en-US" dirty="0" smtClean="0"/>
              <a:t>Fail to explain how you know</a:t>
            </a:r>
          </a:p>
          <a:p>
            <a:r>
              <a:rPr lang="en-US" dirty="0" smtClean="0"/>
              <a:t>Fail to take responsibility</a:t>
            </a:r>
          </a:p>
          <a:p>
            <a:r>
              <a:rPr lang="en-US" dirty="0" smtClean="0"/>
              <a:t>Fail to measure results</a:t>
            </a:r>
          </a:p>
          <a:p>
            <a:r>
              <a:rPr lang="en-US" dirty="0" smtClean="0"/>
              <a:t>Fail to consider all requirements</a:t>
            </a:r>
          </a:p>
          <a:p>
            <a:r>
              <a:rPr lang="en-US" dirty="0" smtClean="0"/>
              <a:t>Fail to even estimate costs</a:t>
            </a:r>
          </a:p>
          <a:p>
            <a:r>
              <a:rPr lang="en-GB" b="1" i="1" u="sng" dirty="0" smtClean="0">
                <a:latin typeface="Times New Roman" pitchFamily="-65" charset="0"/>
              </a:rPr>
              <a:t>“</a:t>
            </a:r>
            <a:r>
              <a:rPr lang="en-GB" i="1" dirty="0" smtClean="0">
                <a:latin typeface="Times New Roman" pitchFamily="-65" charset="0"/>
              </a:rPr>
              <a:t>Tool </a:t>
            </a:r>
            <a:r>
              <a:rPr lang="en-GB" i="1" dirty="0">
                <a:latin typeface="Times New Roman" pitchFamily="-65" charset="0"/>
              </a:rPr>
              <a:t>Simulators,  Reverse Cracking Tool, Generation of simulated telemetry frames entirely in software, Application specific sophistication, for </a:t>
            </a:r>
            <a:r>
              <a:rPr lang="en-GB" i="1" dirty="0" smtClean="0">
                <a:latin typeface="Times New Roman" pitchFamily="-65" charset="0"/>
              </a:rPr>
              <a:t>&lt;our domain&gt;– </a:t>
            </a:r>
            <a:r>
              <a:rPr lang="en-GB" i="1" dirty="0">
                <a:latin typeface="Times New Roman" pitchFamily="-65" charset="0"/>
              </a:rPr>
              <a:t>recorded mode simulation by playing back the dump file, Application test harness </a:t>
            </a:r>
            <a:r>
              <a:rPr lang="en-GB" i="1" dirty="0" smtClean="0">
                <a:latin typeface="Times New Roman" pitchFamily="-65" charset="0"/>
              </a:rPr>
              <a:t>console” </a:t>
            </a:r>
            <a:r>
              <a:rPr lang="en-GB" i="1" dirty="0">
                <a:latin typeface="Times New Roman" pitchFamily="-65" charset="0"/>
              </a:rPr>
              <a:t>&lt;-6.2.1 HFA</a:t>
            </a:r>
            <a:endParaRPr lang="en-GB" dirty="0">
              <a:latin typeface="Times New Roman" pitchFamily="-65" charset="0"/>
            </a:endParaRPr>
          </a:p>
          <a:p>
            <a:endParaRPr lang="en-US" dirty="0"/>
          </a:p>
        </p:txBody>
      </p:sp>
      <p:sp>
        <p:nvSpPr>
          <p:cNvPr id="9" name="Text Placeholder 8"/>
          <p:cNvSpPr>
            <a:spLocks noGrp="1"/>
          </p:cNvSpPr>
          <p:nvPr>
            <p:ph type="body" sz="quarter" idx="3"/>
          </p:nvPr>
        </p:nvSpPr>
        <p:spPr/>
        <p:txBody>
          <a:bodyPr/>
          <a:lstStyle/>
          <a:p>
            <a:r>
              <a:rPr lang="en-US" dirty="0" smtClean="0"/>
              <a:t>                  YES !     </a:t>
            </a:r>
            <a:r>
              <a:rPr lang="en-US" dirty="0" smtClean="0">
                <a:sym typeface="Wingdings"/>
              </a:rPr>
              <a:t></a:t>
            </a:r>
            <a:endParaRPr lang="en-US" dirty="0"/>
          </a:p>
        </p:txBody>
      </p:sp>
      <p:sp>
        <p:nvSpPr>
          <p:cNvPr id="10" name="Content Placeholder 9"/>
          <p:cNvSpPr>
            <a:spLocks noGrp="1"/>
          </p:cNvSpPr>
          <p:nvPr>
            <p:ph sz="quarter" idx="4"/>
          </p:nvPr>
        </p:nvSpPr>
        <p:spPr>
          <a:xfrm>
            <a:off x="4645025" y="2174875"/>
            <a:ext cx="4397375" cy="3951288"/>
          </a:xfrm>
        </p:spPr>
        <p:txBody>
          <a:bodyPr/>
          <a:lstStyle/>
          <a:p>
            <a:r>
              <a:rPr lang="en-US" dirty="0" smtClean="0"/>
              <a:t>Describe detail for estimation</a:t>
            </a:r>
          </a:p>
          <a:p>
            <a:r>
              <a:rPr lang="en-US" dirty="0" smtClean="0"/>
              <a:t>Estimate the impact on Goals</a:t>
            </a:r>
          </a:p>
          <a:p>
            <a:r>
              <a:rPr lang="en-US" dirty="0" smtClean="0"/>
              <a:t>Estimate the ± uncertainty</a:t>
            </a:r>
          </a:p>
          <a:p>
            <a:r>
              <a:rPr lang="en-US" dirty="0" smtClean="0"/>
              <a:t>Specify the estimate evidence</a:t>
            </a:r>
          </a:p>
          <a:p>
            <a:r>
              <a:rPr lang="en-US" dirty="0" smtClean="0"/>
              <a:t>Estimate all objectives</a:t>
            </a:r>
          </a:p>
          <a:p>
            <a:r>
              <a:rPr lang="en-US" dirty="0" smtClean="0"/>
              <a:t>Estimate all resources</a:t>
            </a:r>
          </a:p>
          <a:p>
            <a:endParaRPr lang="en-US" dirty="0" smtClean="0"/>
          </a:p>
          <a:p>
            <a:endParaRPr lang="en-US" dirty="0"/>
          </a:p>
        </p:txBody>
      </p:sp>
      <p:sp>
        <p:nvSpPr>
          <p:cNvPr id="4" name="Date Placeholder 3"/>
          <p:cNvSpPr>
            <a:spLocks noGrp="1"/>
          </p:cNvSpPr>
          <p:nvPr>
            <p:ph type="dt" sz="half" idx="10"/>
          </p:nvPr>
        </p:nvSpPr>
        <p:spPr/>
        <p:txBody>
          <a:bodyPr/>
          <a:lstStyle/>
          <a:p>
            <a:fld id="{83516289-9940-DF42-B00A-43CEEEE2DBB2}"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49</a:t>
            </a:fld>
            <a:endParaRPr lang="en-US"/>
          </a:p>
        </p:txBody>
      </p:sp>
    </p:spTree>
    <p:extLst>
      <p:ext uri="{BB962C8B-B14F-4D97-AF65-F5344CB8AC3E}">
        <p14:creationId xmlns:p14="http://schemas.microsoft.com/office/powerpoint/2010/main" val="8766796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“Requirement” is</a:t>
            </a:r>
            <a:endParaRPr lang="en-GB" dirty="0"/>
          </a:p>
        </p:txBody>
      </p:sp>
      <p:sp>
        <p:nvSpPr>
          <p:cNvPr id="3" name="Content Placeholder 2"/>
          <p:cNvSpPr>
            <a:spLocks noGrp="1"/>
          </p:cNvSpPr>
          <p:nvPr>
            <p:ph sz="half" idx="1"/>
          </p:nvPr>
        </p:nvSpPr>
        <p:spPr>
          <a:xfrm>
            <a:off x="457200" y="2057401"/>
            <a:ext cx="4203700" cy="3980328"/>
          </a:xfrm>
        </p:spPr>
        <p:txBody>
          <a:bodyPr>
            <a:normAutofit/>
          </a:bodyPr>
          <a:lstStyle/>
          <a:p>
            <a:pPr algn="ctr">
              <a:buNone/>
            </a:pPr>
            <a:r>
              <a:rPr lang="en-US" sz="5400" dirty="0" smtClean="0"/>
              <a:t>“Stakeholder </a:t>
            </a:r>
            <a:r>
              <a:rPr lang="en-US" sz="5400" dirty="0" smtClean="0"/>
              <a:t>Valued</a:t>
            </a:r>
          </a:p>
          <a:p>
            <a:pPr algn="ctr">
              <a:buNone/>
            </a:pPr>
            <a:r>
              <a:rPr lang="en-US" sz="5400" dirty="0" smtClean="0"/>
              <a:t> End </a:t>
            </a:r>
            <a:r>
              <a:rPr lang="en-US" sz="5400" dirty="0" smtClean="0"/>
              <a:t>State”</a:t>
            </a:r>
          </a:p>
          <a:p>
            <a:pPr algn="ctr">
              <a:buNone/>
            </a:pPr>
            <a:r>
              <a:rPr lang="en-US" dirty="0" smtClean="0"/>
              <a:t>Source: Gilb, </a:t>
            </a:r>
            <a:r>
              <a:rPr lang="en-US" dirty="0" err="1" smtClean="0"/>
              <a:t>Planguage</a:t>
            </a:r>
            <a:r>
              <a:rPr lang="en-US" dirty="0" smtClean="0"/>
              <a:t> Concept Glossary 2011 version</a:t>
            </a:r>
          </a:p>
          <a:p>
            <a:pPr algn="ctr">
              <a:buNone/>
            </a:pPr>
            <a:r>
              <a:rPr lang="en-US" sz="1200" dirty="0"/>
              <a:t>http://</a:t>
            </a:r>
            <a:r>
              <a:rPr lang="en-US" sz="1200" dirty="0" err="1"/>
              <a:t>www.gilb.com</a:t>
            </a:r>
            <a:r>
              <a:rPr lang="en-US" sz="1200" dirty="0"/>
              <a:t>/</a:t>
            </a:r>
            <a:r>
              <a:rPr lang="en-US" sz="1200" dirty="0" err="1"/>
              <a:t>tiki-download_file.php?fileId</a:t>
            </a:r>
            <a:r>
              <a:rPr lang="en-US" sz="1200" dirty="0"/>
              <a:t>=386</a:t>
            </a:r>
          </a:p>
          <a:p>
            <a:pPr algn="ctr">
              <a:buNone/>
            </a:pPr>
            <a:endParaRPr lang="en-GB" dirty="0"/>
          </a:p>
        </p:txBody>
      </p:sp>
      <p:sp>
        <p:nvSpPr>
          <p:cNvPr id="4" name="Content Placeholder 3"/>
          <p:cNvSpPr>
            <a:spLocks noGrp="1"/>
          </p:cNvSpPr>
          <p:nvPr>
            <p:ph sz="half" idx="2"/>
          </p:nvPr>
        </p:nvSpPr>
        <p:spPr/>
        <p:txBody>
          <a:bodyPr>
            <a:normAutofit/>
          </a:bodyPr>
          <a:lstStyle/>
          <a:p>
            <a:endParaRPr lang="en-GB"/>
          </a:p>
        </p:txBody>
      </p:sp>
      <p:sp>
        <p:nvSpPr>
          <p:cNvPr id="5" name="Date Placeholder 4"/>
          <p:cNvSpPr>
            <a:spLocks noGrp="1"/>
          </p:cNvSpPr>
          <p:nvPr>
            <p:ph type="dt" sz="half" idx="10"/>
          </p:nvPr>
        </p:nvSpPr>
        <p:spPr/>
        <p:txBody>
          <a:bodyPr/>
          <a:lstStyle/>
          <a:p>
            <a:fld id="{294D4934-4AF7-FB43-B141-65BE7BE0E73F}" type="datetime4">
              <a:rPr lang="en-US" smtClean="0"/>
              <a:pPr/>
              <a:t>June 25, 2011</a:t>
            </a:fld>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5</a:t>
            </a:fld>
            <a:endParaRPr lang="en-GB"/>
          </a:p>
        </p:txBody>
      </p:sp>
      <p:sp>
        <p:nvSpPr>
          <p:cNvPr id="7" name="Footer Placeholder 6"/>
          <p:cNvSpPr>
            <a:spLocks noGrp="1"/>
          </p:cNvSpPr>
          <p:nvPr>
            <p:ph type="ftr" sz="quarter" idx="11"/>
          </p:nvPr>
        </p:nvSpPr>
        <p:spPr/>
        <p:txBody>
          <a:bodyPr/>
          <a:lstStyle/>
          <a:p>
            <a:r>
              <a:rPr lang="en-US" smtClean="0"/>
              <a:t>© Tom@Gilb.com</a:t>
            </a:r>
            <a:endParaRPr lang="en-GB"/>
          </a:p>
        </p:txBody>
      </p:sp>
      <p:pic>
        <p:nvPicPr>
          <p:cNvPr id="8" name="Picture 7"/>
          <p:cNvPicPr>
            <a:picLocks noChangeAspect="1"/>
          </p:cNvPicPr>
          <p:nvPr/>
        </p:nvPicPr>
        <p:blipFill>
          <a:blip r:embed="rId3"/>
          <a:stretch>
            <a:fillRect/>
          </a:stretch>
        </p:blipFill>
        <p:spPr>
          <a:xfrm>
            <a:off x="5009029" y="1927152"/>
            <a:ext cx="3695700" cy="442919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Don´t we need more detail to estimate costs and other attributes of a design?</a:t>
            </a:r>
            <a:endParaRPr lang="en-US" sz="3600" dirty="0"/>
          </a:p>
        </p:txBody>
      </p:sp>
      <p:sp>
        <p:nvSpPr>
          <p:cNvPr id="3" name="Text Placeholder 2"/>
          <p:cNvSpPr>
            <a:spLocks noGrp="1"/>
          </p:cNvSpPr>
          <p:nvPr>
            <p:ph type="body" idx="1"/>
          </p:nvPr>
        </p:nvSpPr>
        <p:spPr/>
        <p:txBody>
          <a:bodyPr/>
          <a:lstStyle/>
          <a:p>
            <a:r>
              <a:rPr lang="en-US" dirty="0" smtClean="0"/>
              <a:t>Simple design description</a:t>
            </a:r>
            <a:endParaRPr lang="en-US" dirty="0"/>
          </a:p>
        </p:txBody>
      </p:sp>
      <p:sp>
        <p:nvSpPr>
          <p:cNvPr id="4" name="Content Placeholder 3"/>
          <p:cNvSpPr>
            <a:spLocks noGrp="1"/>
          </p:cNvSpPr>
          <p:nvPr>
            <p:ph sz="half" idx="2"/>
          </p:nvPr>
        </p:nvSpPr>
        <p:spPr>
          <a:xfrm>
            <a:off x="215900" y="2514600"/>
            <a:ext cx="4173220" cy="3523129"/>
          </a:xfrm>
        </p:spPr>
        <p:txBody>
          <a:bodyPr/>
          <a:lstStyle/>
          <a:p>
            <a:r>
              <a:rPr lang="en-US" dirty="0" smtClean="0"/>
              <a:t>Design Spec:</a:t>
            </a:r>
          </a:p>
          <a:p>
            <a:pPr lvl="1"/>
            <a:r>
              <a:rPr lang="en-US" sz="4400" dirty="0" smtClean="0"/>
              <a:t> </a:t>
            </a:r>
            <a:r>
              <a:rPr lang="en-US" sz="4400" dirty="0"/>
              <a:t>R</a:t>
            </a:r>
            <a:r>
              <a:rPr lang="en-US" sz="4400" dirty="0" smtClean="0"/>
              <a:t>isk </a:t>
            </a:r>
            <a:r>
              <a:rPr lang="en-US" sz="4400" dirty="0"/>
              <a:t>and P/L aggregation service</a:t>
            </a:r>
          </a:p>
        </p:txBody>
      </p:sp>
      <p:sp>
        <p:nvSpPr>
          <p:cNvPr id="5" name="Text Placeholder 4"/>
          <p:cNvSpPr>
            <a:spLocks noGrp="1"/>
          </p:cNvSpPr>
          <p:nvPr>
            <p:ph type="body" sz="quarter" idx="3"/>
          </p:nvPr>
        </p:nvSpPr>
        <p:spPr/>
        <p:txBody>
          <a:bodyPr>
            <a:normAutofit fontScale="70000" lnSpcReduction="20000"/>
          </a:bodyPr>
          <a:lstStyle/>
          <a:p>
            <a:r>
              <a:rPr lang="en-US" dirty="0" smtClean="0"/>
              <a:t>Ask the following questions about such brief design descriptions</a:t>
            </a:r>
            <a:endParaRPr lang="en-US" dirty="0"/>
          </a:p>
        </p:txBody>
      </p:sp>
      <p:sp>
        <p:nvSpPr>
          <p:cNvPr id="6" name="Content Placeholder 5"/>
          <p:cNvSpPr>
            <a:spLocks noGrp="1"/>
          </p:cNvSpPr>
          <p:nvPr>
            <p:ph sz="quarter" idx="4"/>
          </p:nvPr>
        </p:nvSpPr>
        <p:spPr/>
        <p:txBody>
          <a:bodyPr>
            <a:normAutofit fontScale="92500" lnSpcReduction="20000"/>
          </a:bodyPr>
          <a:lstStyle/>
          <a:p>
            <a:r>
              <a:rPr lang="en-US" dirty="0" smtClean="0"/>
              <a:t>What will it cost to develop?</a:t>
            </a:r>
          </a:p>
          <a:p>
            <a:r>
              <a:rPr lang="en-US" dirty="0" smtClean="0"/>
              <a:t>What will it cost to operate?</a:t>
            </a:r>
          </a:p>
          <a:p>
            <a:r>
              <a:rPr lang="en-US" dirty="0" smtClean="0"/>
              <a:t>Will we deliver any or all of the quality and performance Goal levels on time?</a:t>
            </a:r>
          </a:p>
          <a:p>
            <a:r>
              <a:rPr lang="en-US" dirty="0" smtClean="0"/>
              <a:t>What are the critical assumptions, that might fail or be untrue?</a:t>
            </a:r>
          </a:p>
          <a:p>
            <a:r>
              <a:rPr lang="en-US" dirty="0" smtClean="0"/>
              <a:t>What are the known risks?</a:t>
            </a:r>
          </a:p>
          <a:p>
            <a:r>
              <a:rPr lang="en-US" dirty="0" smtClean="0"/>
              <a:t>Do we actually understand anything of consequence from such a short design specification?</a:t>
            </a:r>
            <a:endParaRPr lang="en-US" dirty="0"/>
          </a:p>
        </p:txBody>
      </p:sp>
      <p:sp>
        <p:nvSpPr>
          <p:cNvPr id="7" name="Date Placeholder 6"/>
          <p:cNvSpPr>
            <a:spLocks noGrp="1"/>
          </p:cNvSpPr>
          <p:nvPr>
            <p:ph type="dt" sz="half" idx="10"/>
          </p:nvPr>
        </p:nvSpPr>
        <p:spPr/>
        <p:txBody>
          <a:bodyPr/>
          <a:lstStyle/>
          <a:p>
            <a:fld id="{B7F72458-B20D-244D-B212-5B0DF69734B2}" type="datetime3">
              <a:rPr lang="en-GB" smtClean="0"/>
              <a:t>25 June 2011</a:t>
            </a:fld>
            <a:endParaRPr lang="en-US"/>
          </a:p>
        </p:txBody>
      </p:sp>
      <p:sp>
        <p:nvSpPr>
          <p:cNvPr id="8" name="Footer Placeholder 7"/>
          <p:cNvSpPr>
            <a:spLocks noGrp="1"/>
          </p:cNvSpPr>
          <p:nvPr>
            <p:ph type="ftr" sz="quarter" idx="11"/>
          </p:nvPr>
        </p:nvSpPr>
        <p:spPr/>
        <p:txBody>
          <a:bodyPr/>
          <a:lstStyle/>
          <a:p>
            <a:r>
              <a:rPr lang="en-US" smtClean="0"/>
              <a:t>© Gilb.com</a:t>
            </a:r>
            <a:endParaRPr lang="en-US"/>
          </a:p>
        </p:txBody>
      </p:sp>
      <p:sp>
        <p:nvSpPr>
          <p:cNvPr id="9" name="Slide Number Placeholder 8"/>
          <p:cNvSpPr>
            <a:spLocks noGrp="1"/>
          </p:cNvSpPr>
          <p:nvPr>
            <p:ph type="sldNum" sz="quarter" idx="12"/>
          </p:nvPr>
        </p:nvSpPr>
        <p:spPr/>
        <p:txBody>
          <a:bodyPr/>
          <a:lstStyle/>
          <a:p>
            <a:fld id="{CBA6293D-7383-234F-8E54-523790FF221D}" type="slidenum">
              <a:rPr lang="en-US" smtClean="0"/>
              <a:t>50</a:t>
            </a:fld>
            <a:endParaRPr lang="en-US"/>
          </a:p>
        </p:txBody>
      </p:sp>
    </p:spTree>
    <p:extLst>
      <p:ext uri="{BB962C8B-B14F-4D97-AF65-F5344CB8AC3E}">
        <p14:creationId xmlns:p14="http://schemas.microsoft.com/office/powerpoint/2010/main" val="53377186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229600" cy="690562"/>
          </a:xfrm>
          <a:ln>
            <a:solidFill>
              <a:srgbClr val="000000"/>
            </a:solidFill>
          </a:ln>
        </p:spPr>
        <p:txBody>
          <a:bodyPr>
            <a:normAutofit/>
          </a:bodyPr>
          <a:lstStyle/>
          <a:p>
            <a:r>
              <a:rPr lang="en-US" sz="1600" b="1" dirty="0" smtClean="0"/>
              <a:t>Defining a Design</a:t>
            </a:r>
            <a:r>
              <a:rPr lang="en-US" sz="1600" dirty="0" smtClean="0"/>
              <a:t>/Solution/Architecture/Strategy (</a:t>
            </a:r>
            <a:r>
              <a:rPr lang="en-US" sz="1600" dirty="0" err="1" smtClean="0"/>
              <a:t>Planguage</a:t>
            </a:r>
            <a:r>
              <a:rPr lang="en-US" sz="1600" dirty="0" smtClean="0"/>
              <a:t>, CE Design Template)</a:t>
            </a:r>
            <a:br>
              <a:rPr lang="en-US" sz="1600" dirty="0" smtClean="0"/>
            </a:br>
            <a:r>
              <a:rPr lang="en-US" sz="1600" dirty="0" smtClean="0"/>
              <a:t>1. enough detail to estimate, 2. some impact assertion, 3. Assumptions, Risks, Issues</a:t>
            </a:r>
            <a:endParaRPr lang="en-US" sz="1600" dirty="0"/>
          </a:p>
        </p:txBody>
      </p:sp>
      <p:sp>
        <p:nvSpPr>
          <p:cNvPr id="7" name="Date Placeholder 6"/>
          <p:cNvSpPr>
            <a:spLocks noGrp="1"/>
          </p:cNvSpPr>
          <p:nvPr>
            <p:ph type="dt" sz="half" idx="10"/>
          </p:nvPr>
        </p:nvSpPr>
        <p:spPr/>
        <p:txBody>
          <a:bodyPr/>
          <a:lstStyle/>
          <a:p>
            <a:fld id="{B7F72458-B20D-244D-B212-5B0DF69734B2}" type="datetime3">
              <a:rPr lang="en-GB" smtClean="0"/>
              <a:t>25 June 2011</a:t>
            </a:fld>
            <a:endParaRPr lang="en-US"/>
          </a:p>
        </p:txBody>
      </p:sp>
      <p:sp>
        <p:nvSpPr>
          <p:cNvPr id="8" name="Footer Placeholder 7"/>
          <p:cNvSpPr>
            <a:spLocks noGrp="1"/>
          </p:cNvSpPr>
          <p:nvPr>
            <p:ph type="ftr" sz="quarter" idx="11"/>
          </p:nvPr>
        </p:nvSpPr>
        <p:spPr/>
        <p:txBody>
          <a:bodyPr/>
          <a:lstStyle/>
          <a:p>
            <a:r>
              <a:rPr lang="en-US" dirty="0" smtClean="0"/>
              <a:t>© </a:t>
            </a:r>
            <a:r>
              <a:rPr lang="en-US" dirty="0" err="1" smtClean="0"/>
              <a:t>Gilb.com</a:t>
            </a:r>
            <a:endParaRPr lang="en-US" dirty="0"/>
          </a:p>
        </p:txBody>
      </p:sp>
      <p:sp>
        <p:nvSpPr>
          <p:cNvPr id="9" name="Slide Number Placeholder 8"/>
          <p:cNvSpPr>
            <a:spLocks noGrp="1"/>
          </p:cNvSpPr>
          <p:nvPr>
            <p:ph type="sldNum" sz="quarter" idx="12"/>
          </p:nvPr>
        </p:nvSpPr>
        <p:spPr/>
        <p:txBody>
          <a:bodyPr/>
          <a:lstStyle/>
          <a:p>
            <a:fld id="{CBA6293D-7383-234F-8E54-523790FF221D}" type="slidenum">
              <a:rPr lang="en-US" smtClean="0"/>
              <a:t>51</a:t>
            </a:fld>
            <a:endParaRPr lang="en-US"/>
          </a:p>
        </p:txBody>
      </p:sp>
      <p:sp>
        <p:nvSpPr>
          <p:cNvPr id="4" name="Content Placeholder 3"/>
          <p:cNvSpPr>
            <a:spLocks noGrp="1"/>
          </p:cNvSpPr>
          <p:nvPr>
            <p:ph sz="half" idx="1"/>
          </p:nvPr>
        </p:nvSpPr>
        <p:spPr>
          <a:xfrm>
            <a:off x="88900" y="1054100"/>
            <a:ext cx="4559300" cy="5803900"/>
          </a:xfrm>
          <a:solidFill>
            <a:schemeClr val="bg1"/>
          </a:solidFill>
        </p:spPr>
        <p:txBody>
          <a:bodyPr>
            <a:noAutofit/>
          </a:bodyPr>
          <a:lstStyle/>
          <a:p>
            <a:pPr marL="0" lvl="0" indent="0">
              <a:buNone/>
            </a:pPr>
            <a:r>
              <a:rPr lang="en-US" sz="900" b="1" u="sng" dirty="0" smtClean="0"/>
              <a:t>Orbit Application </a:t>
            </a:r>
            <a:r>
              <a:rPr lang="en-US" sz="900" b="1" u="sng" dirty="0"/>
              <a:t>Base</a:t>
            </a:r>
            <a:r>
              <a:rPr lang="en-US" sz="900" dirty="0"/>
              <a:t>:  (formal Cross reference Tag)</a:t>
            </a:r>
          </a:p>
          <a:p>
            <a:pPr marL="0" lvl="0" indent="0">
              <a:buNone/>
            </a:pPr>
            <a:r>
              <a:rPr lang="en-US" sz="900" b="1" dirty="0"/>
              <a:t>Type</a:t>
            </a:r>
            <a:r>
              <a:rPr lang="en-US" sz="900" dirty="0"/>
              <a:t>: Primary Architecture Option</a:t>
            </a:r>
          </a:p>
          <a:p>
            <a:pPr marL="0" lvl="0" indent="0">
              <a:buNone/>
            </a:pPr>
            <a:r>
              <a:rPr lang="en-US" sz="900" dirty="0"/>
              <a:t>============ Basic Information ==========</a:t>
            </a:r>
          </a:p>
          <a:p>
            <a:pPr marL="0" lvl="0" indent="0">
              <a:buNone/>
            </a:pPr>
            <a:r>
              <a:rPr lang="en-US" sz="900" b="1" dirty="0"/>
              <a:t>Version</a:t>
            </a:r>
            <a:r>
              <a:rPr lang="en-US" sz="900" dirty="0"/>
              <a:t>: Nov. 30 </a:t>
            </a:r>
            <a:r>
              <a:rPr lang="en-US" sz="900" dirty="0" smtClean="0"/>
              <a:t>20xx  </a:t>
            </a:r>
            <a:r>
              <a:rPr lang="en-US" sz="900" dirty="0"/>
              <a:t>16:49, updated 2.Dec by telephone and in meeting. 14:34 </a:t>
            </a:r>
          </a:p>
          <a:p>
            <a:pPr marL="0" lvl="0" indent="0">
              <a:buNone/>
            </a:pPr>
            <a:r>
              <a:rPr lang="en-US" sz="900" b="1" dirty="0"/>
              <a:t>Status</a:t>
            </a:r>
            <a:r>
              <a:rPr lang="en-US" sz="900" dirty="0"/>
              <a:t>: Draft</a:t>
            </a:r>
          </a:p>
          <a:p>
            <a:pPr marL="0" lvl="0" indent="0">
              <a:buNone/>
            </a:pPr>
            <a:r>
              <a:rPr lang="en-US" sz="900" b="1" dirty="0"/>
              <a:t>Owner</a:t>
            </a:r>
            <a:r>
              <a:rPr lang="en-US" sz="900" dirty="0"/>
              <a:t>: Brent </a:t>
            </a:r>
            <a:r>
              <a:rPr lang="en-US" sz="900" dirty="0" smtClean="0"/>
              <a:t>Barclays</a:t>
            </a:r>
            <a:endParaRPr lang="en-US" sz="900" dirty="0"/>
          </a:p>
          <a:p>
            <a:pPr marL="0" lvl="0" indent="0">
              <a:buNone/>
            </a:pPr>
            <a:r>
              <a:rPr lang="en-US" sz="900" b="1" dirty="0"/>
              <a:t>Expert</a:t>
            </a:r>
            <a:r>
              <a:rPr lang="en-US" sz="900" dirty="0"/>
              <a:t>: Raj </a:t>
            </a:r>
            <a:r>
              <a:rPr lang="en-US" sz="900" dirty="0" smtClean="0"/>
              <a:t>Shell, </a:t>
            </a:r>
            <a:r>
              <a:rPr lang="en-US" sz="900" dirty="0"/>
              <a:t>London</a:t>
            </a:r>
          </a:p>
          <a:p>
            <a:pPr marL="0" lvl="0" indent="0">
              <a:buNone/>
            </a:pPr>
            <a:r>
              <a:rPr lang="en-US" sz="900" b="1" dirty="0" smtClean="0"/>
              <a:t>Authority</a:t>
            </a:r>
            <a:r>
              <a:rPr lang="en-US" sz="900" dirty="0" smtClean="0"/>
              <a:t>: for differentiating business environment characteristics, Raj Shell, Brent Barclays(for overview)</a:t>
            </a:r>
          </a:p>
          <a:p>
            <a:pPr marL="0" lvl="0" indent="0">
              <a:buNone/>
            </a:pPr>
            <a:r>
              <a:rPr lang="en-US" sz="900" b="1" dirty="0" smtClean="0"/>
              <a:t>Source</a:t>
            </a:r>
            <a:r>
              <a:rPr lang="en-US" sz="900" dirty="0"/>
              <a:t>: &lt;Source references for the information in this specification. Could include people&gt;.  Various, can be done later BB</a:t>
            </a:r>
          </a:p>
          <a:p>
            <a:pPr marL="0" lvl="0" indent="0">
              <a:buNone/>
            </a:pPr>
            <a:r>
              <a:rPr lang="en-US" sz="900" b="1" dirty="0"/>
              <a:t>Gist</a:t>
            </a:r>
            <a:r>
              <a:rPr lang="en-US" sz="900" dirty="0"/>
              <a:t>: risk and P/L aggregation service, which also provides work flow/adjustment and outbound and inbound feed support. Currently used by Rates </a:t>
            </a:r>
            <a:r>
              <a:rPr lang="en-US" sz="900" dirty="0" err="1" smtClean="0"/>
              <a:t>ExtraBusiness</a:t>
            </a:r>
            <a:r>
              <a:rPr lang="en-US" sz="900" dirty="0"/>
              <a:t>, Front Office and Middle Office, </a:t>
            </a:r>
            <a:r>
              <a:rPr lang="en-US" sz="900" dirty="0" smtClean="0"/>
              <a:t>USA </a:t>
            </a:r>
            <a:r>
              <a:rPr lang="en-US" sz="900" dirty="0"/>
              <a:t>&amp; </a:t>
            </a:r>
            <a:r>
              <a:rPr lang="en-US" sz="900" dirty="0" smtClean="0"/>
              <a:t>UK.</a:t>
            </a:r>
            <a:endParaRPr lang="en-US" sz="900" dirty="0"/>
          </a:p>
          <a:p>
            <a:pPr marL="0" lvl="0" indent="0">
              <a:buNone/>
            </a:pPr>
            <a:r>
              <a:rPr lang="en-US" sz="900" b="1" dirty="0"/>
              <a:t>Description</a:t>
            </a:r>
            <a:r>
              <a:rPr lang="en-US" sz="900" dirty="0"/>
              <a:t>: &lt;Describe the design idea in sufficient detail to support the estimated impacts and costs given below&gt;.</a:t>
            </a:r>
          </a:p>
          <a:p>
            <a:pPr marL="457200" lvl="1" indent="0">
              <a:buNone/>
            </a:pPr>
            <a:r>
              <a:rPr lang="en-US" sz="900" b="1" dirty="0"/>
              <a:t>D1</a:t>
            </a:r>
            <a:r>
              <a:rPr lang="en-US" sz="900" dirty="0"/>
              <a:t>: ETL Layer. Rules based highly configurable implementation of the ETL Pattern, which allows the data to be </a:t>
            </a:r>
            <a:r>
              <a:rPr lang="en-US" sz="900" dirty="0" err="1"/>
              <a:t>onboarded</a:t>
            </a:r>
            <a:r>
              <a:rPr lang="en-US" sz="900" dirty="0"/>
              <a:t> more quickly. Load and persist new data very quickly. With minimal development required. -&gt; </a:t>
            </a:r>
            <a:r>
              <a:rPr lang="en-US" sz="900" u="sng" dirty="0"/>
              <a:t>Business-Capability-Time-To-Market, Business Scalability</a:t>
            </a:r>
            <a:endParaRPr lang="en-US" sz="900" dirty="0"/>
          </a:p>
          <a:p>
            <a:pPr marL="457200" lvl="1" indent="0">
              <a:buNone/>
            </a:pPr>
            <a:r>
              <a:rPr lang="en-US" sz="900" b="1" dirty="0"/>
              <a:t>D2</a:t>
            </a:r>
            <a:r>
              <a:rPr lang="en-US" sz="900" dirty="0"/>
              <a:t>: high performance risk and P/L aggregation processing (Cube Building).  -&gt; </a:t>
            </a:r>
            <a:r>
              <a:rPr lang="en-US" sz="900" u="sng" dirty="0"/>
              <a:t>Timeliness, P/L Explanation, Risk &amp; P/L Understanding, Decision Support, Business Scalability, Responsiveness.</a:t>
            </a:r>
            <a:endParaRPr lang="en-US" sz="900" dirty="0"/>
          </a:p>
          <a:p>
            <a:pPr marL="457200" lvl="1" indent="0">
              <a:buNone/>
            </a:pPr>
            <a:r>
              <a:rPr lang="en-US" sz="900" b="1" dirty="0"/>
              <a:t>D3</a:t>
            </a:r>
            <a:r>
              <a:rPr lang="en-US" sz="900" dirty="0"/>
              <a:t>: </a:t>
            </a:r>
            <a:r>
              <a:rPr lang="en-US" sz="900" dirty="0" smtClean="0"/>
              <a:t>Orbit supports </a:t>
            </a:r>
            <a:r>
              <a:rPr lang="en-US" sz="900" dirty="0"/>
              <a:t>BOTH Risk and P/L  -&gt; </a:t>
            </a:r>
            <a:r>
              <a:rPr lang="en-US" sz="900" u="sng" dirty="0"/>
              <a:t>P/L Explanation, Risk &amp; P/L Consistency,  Risk &amp; P/L Understanding, Decision Support.</a:t>
            </a:r>
            <a:endParaRPr lang="en-US" sz="900" dirty="0"/>
          </a:p>
          <a:p>
            <a:pPr marL="457200" lvl="1" indent="0">
              <a:buNone/>
            </a:pPr>
            <a:r>
              <a:rPr lang="en-US" sz="900" b="1" dirty="0"/>
              <a:t>D4</a:t>
            </a:r>
            <a:r>
              <a:rPr lang="en-US" sz="900" dirty="0"/>
              <a:t>: a flexible configurable workflow tool, which can be used to easily define new workflow processes -&gt; </a:t>
            </a:r>
            <a:r>
              <a:rPr lang="en-US" sz="900" u="sng" dirty="0"/>
              <a:t>Books/Records Consistency, Business Process Effectiveness, Business Capability Time to Market.</a:t>
            </a:r>
            <a:endParaRPr lang="en-US" sz="900" dirty="0"/>
          </a:p>
          <a:p>
            <a:pPr marL="457200" lvl="1" indent="0">
              <a:buNone/>
            </a:pPr>
            <a:r>
              <a:rPr lang="en-US" sz="900" b="1" dirty="0"/>
              <a:t>D5:</a:t>
            </a:r>
            <a:r>
              <a:rPr lang="en-US" sz="900" dirty="0"/>
              <a:t> a report definition language, which provides 90+% of the business logic contained with </a:t>
            </a:r>
            <a:r>
              <a:rPr lang="en-US" sz="900" dirty="0" smtClean="0"/>
              <a:t>Orbit, </a:t>
            </a:r>
            <a:r>
              <a:rPr lang="en-US" sz="900" dirty="0"/>
              <a:t>allows a quick turnaround of new and enhanced reports with minimal regression testing and release procedure impact. -&gt; </a:t>
            </a:r>
            <a:r>
              <a:rPr lang="en-US" sz="900" u="sng" dirty="0"/>
              <a:t>P/L Explanation, Risk &amp; P/L Understanding, Business Capability Time to Market, Business Scalability.</a:t>
            </a:r>
            <a:endParaRPr lang="en-US" sz="900" dirty="0"/>
          </a:p>
          <a:p>
            <a:pPr marL="457200" lvl="1" indent="0">
              <a:buNone/>
            </a:pPr>
            <a:r>
              <a:rPr lang="en-US" sz="900" b="1" dirty="0"/>
              <a:t>D6: </a:t>
            </a:r>
            <a:r>
              <a:rPr lang="en-US" sz="900" dirty="0" smtClean="0"/>
              <a:t>Orbit GUI</a:t>
            </a:r>
            <a:r>
              <a:rPr lang="en-US" sz="900" dirty="0"/>
              <a:t>. Utilizes </a:t>
            </a:r>
            <a:r>
              <a:rPr lang="en-US" sz="900" dirty="0" smtClean="0"/>
              <a:t>an </a:t>
            </a:r>
            <a:r>
              <a:rPr lang="en-US" sz="900" dirty="0"/>
              <a:t>Outlook Explorer metaphor for ease of use, and the </a:t>
            </a:r>
            <a:r>
              <a:rPr lang="en-US" sz="900" dirty="0" err="1" smtClean="0"/>
              <a:t>Dxx</a:t>
            </a:r>
            <a:r>
              <a:rPr lang="en-US" sz="900" dirty="0" smtClean="0"/>
              <a:t> </a:t>
            </a:r>
            <a:r>
              <a:rPr lang="en-US" sz="900" dirty="0"/>
              <a:t>Express Grid Control, to provide high performance Cube Interrogation Capability. -&gt; </a:t>
            </a:r>
            <a:r>
              <a:rPr lang="en-US" sz="900" u="sng" dirty="0"/>
              <a:t>Responsiveness, People Interchangeability, Decision Support, Risk &amp; P/L Understanding.</a:t>
            </a:r>
          </a:p>
          <a:p>
            <a:pPr marL="457200" lvl="1" indent="0">
              <a:buNone/>
            </a:pPr>
            <a:r>
              <a:rPr lang="en-US" sz="900" b="1" dirty="0"/>
              <a:t>D7: </a:t>
            </a:r>
            <a:r>
              <a:rPr lang="en-US" sz="900" dirty="0"/>
              <a:t>downstream feeds. A configurable event-driven data export service, which is used to generate feeds .  -</a:t>
            </a:r>
            <a:r>
              <a:rPr lang="en-US" sz="900" u="sng" dirty="0"/>
              <a:t>&gt; Business Process Effectiveness, Business Capability Time to Market</a:t>
            </a:r>
            <a:r>
              <a:rPr lang="en-US" sz="900" u="sng" dirty="0" smtClean="0"/>
              <a:t>.</a:t>
            </a:r>
            <a:endParaRPr lang="en-US" sz="900" u="sng" dirty="0"/>
          </a:p>
          <a:p>
            <a:pPr marL="0" lvl="0" indent="0">
              <a:buNone/>
            </a:pPr>
            <a:r>
              <a:rPr lang="en-US" sz="900" b="1" dirty="0"/>
              <a:t> </a:t>
            </a:r>
            <a:endParaRPr lang="en-US" sz="900" dirty="0"/>
          </a:p>
          <a:p>
            <a:pPr marL="0" lvl="0" indent="0">
              <a:buNone/>
            </a:pPr>
            <a:r>
              <a:rPr lang="en-US" sz="900" b="1" dirty="0"/>
              <a:t> </a:t>
            </a:r>
            <a:endParaRPr lang="en-US" sz="900" dirty="0"/>
          </a:p>
          <a:p>
            <a:pPr marL="0" indent="0">
              <a:buNone/>
            </a:pPr>
            <a:endParaRPr lang="en-US" sz="900" dirty="0"/>
          </a:p>
        </p:txBody>
      </p:sp>
      <p:sp>
        <p:nvSpPr>
          <p:cNvPr id="12" name="Content Placeholder 11"/>
          <p:cNvSpPr>
            <a:spLocks noGrp="1"/>
          </p:cNvSpPr>
          <p:nvPr>
            <p:ph sz="half" idx="2"/>
          </p:nvPr>
        </p:nvSpPr>
        <p:spPr>
          <a:xfrm>
            <a:off x="4648200" y="1054100"/>
            <a:ext cx="4495800" cy="5803900"/>
          </a:xfrm>
          <a:solidFill>
            <a:schemeClr val="bg1"/>
          </a:solidFill>
        </p:spPr>
        <p:txBody>
          <a:bodyPr>
            <a:noAutofit/>
          </a:bodyPr>
          <a:lstStyle/>
          <a:p>
            <a:pPr marL="0" lvl="0" indent="0">
              <a:buNone/>
            </a:pPr>
            <a:r>
              <a:rPr lang="en-US" sz="900" b="1" dirty="0"/>
              <a:t>========</a:t>
            </a:r>
            <a:r>
              <a:rPr lang="en-US" sz="900" b="1" dirty="0" smtClean="0"/>
              <a:t>===========</a:t>
            </a:r>
            <a:r>
              <a:rPr lang="en-US" sz="900" b="1" dirty="0"/>
              <a:t>== Priority and Risk Management ======</a:t>
            </a:r>
            <a:r>
              <a:rPr lang="en-US" sz="900" b="1" dirty="0" smtClean="0"/>
              <a:t>=</a:t>
            </a:r>
            <a:r>
              <a:rPr lang="en-US" sz="900" dirty="0" smtClean="0"/>
              <a:t>==============</a:t>
            </a:r>
          </a:p>
          <a:p>
            <a:pPr marL="0" lvl="0" indent="0">
              <a:buNone/>
            </a:pPr>
            <a:r>
              <a:rPr lang="en-US" sz="900" b="1" dirty="0" smtClean="0"/>
              <a:t>Assumptions</a:t>
            </a:r>
            <a:r>
              <a:rPr lang="en-US" sz="900" dirty="0"/>
              <a:t>: &lt;Any assumptions that have been made&gt;.</a:t>
            </a:r>
          </a:p>
          <a:p>
            <a:pPr marL="457200" lvl="1" indent="0">
              <a:buNone/>
            </a:pPr>
            <a:r>
              <a:rPr lang="en-US" sz="900" dirty="0"/>
              <a:t>A1: </a:t>
            </a:r>
            <a:r>
              <a:rPr lang="en-US" sz="900" b="1" dirty="0"/>
              <a:t>FCCP is assumed to be a part of </a:t>
            </a:r>
            <a:r>
              <a:rPr lang="en-US" sz="900" b="1" dirty="0" smtClean="0"/>
              <a:t>Orbit.</a:t>
            </a:r>
            <a:r>
              <a:rPr lang="en-US" sz="900" dirty="0" smtClean="0"/>
              <a:t> </a:t>
            </a:r>
            <a:r>
              <a:rPr lang="en-US" sz="900" dirty="0" err="1" smtClean="0"/>
              <a:t>FCxx</a:t>
            </a:r>
            <a:r>
              <a:rPr lang="en-US" sz="900" dirty="0" smtClean="0"/>
              <a:t> </a:t>
            </a:r>
            <a:r>
              <a:rPr lang="en-US" sz="900" dirty="0"/>
              <a:t>does not currently exist and is Dec </a:t>
            </a:r>
            <a:r>
              <a:rPr lang="en-US" sz="900" dirty="0" smtClean="0"/>
              <a:t>20xx </a:t>
            </a:r>
            <a:r>
              <a:rPr lang="en-US" sz="900" dirty="0"/>
              <a:t>6 months into Requirements </a:t>
            </a:r>
            <a:r>
              <a:rPr lang="en-US" sz="900" dirty="0" smtClean="0"/>
              <a:t>Spec.   </a:t>
            </a:r>
            <a:r>
              <a:rPr lang="en-US" sz="900" dirty="0"/>
              <a:t>&lt;- Picked up by </a:t>
            </a:r>
            <a:r>
              <a:rPr lang="en-US" sz="900" dirty="0" err="1"/>
              <a:t>TsG</a:t>
            </a:r>
            <a:r>
              <a:rPr lang="en-US" sz="900" dirty="0"/>
              <a:t> from </a:t>
            </a:r>
            <a:r>
              <a:rPr lang="en-US" sz="900" dirty="0" err="1"/>
              <a:t>dec</a:t>
            </a:r>
            <a:r>
              <a:rPr lang="en-US" sz="900" dirty="0"/>
              <a:t> 2 discussions AH MA JH EC.</a:t>
            </a:r>
          </a:p>
          <a:p>
            <a:pPr marL="914400" lvl="2" indent="0">
              <a:buNone/>
            </a:pPr>
            <a:r>
              <a:rPr lang="en-US" sz="900" dirty="0"/>
              <a:t>Consequence: </a:t>
            </a:r>
            <a:r>
              <a:rPr lang="en-US" sz="900" dirty="0" err="1" smtClean="0"/>
              <a:t>FCxx</a:t>
            </a:r>
            <a:r>
              <a:rPr lang="en-US" sz="900" dirty="0" smtClean="0"/>
              <a:t> </a:t>
            </a:r>
            <a:r>
              <a:rPr lang="en-US" sz="900" dirty="0"/>
              <a:t>must be a part of the impact estimation and costs rating.</a:t>
            </a:r>
          </a:p>
          <a:p>
            <a:pPr marL="457200" lvl="1" indent="0">
              <a:buNone/>
            </a:pPr>
            <a:r>
              <a:rPr lang="en-US" sz="900" dirty="0"/>
              <a:t>A2: </a:t>
            </a:r>
            <a:r>
              <a:rPr lang="en-US" sz="900" b="1" dirty="0"/>
              <a:t>Costs</a:t>
            </a:r>
            <a:r>
              <a:rPr lang="en-US" sz="900" dirty="0"/>
              <a:t>, the development costs will not be different. All will base on a budget of say </a:t>
            </a:r>
            <a:r>
              <a:rPr lang="en-US" sz="900" dirty="0" smtClean="0"/>
              <a:t>$</a:t>
            </a:r>
            <a:r>
              <a:rPr lang="en-US" sz="900" dirty="0" err="1" smtClean="0"/>
              <a:t>nn</a:t>
            </a:r>
            <a:r>
              <a:rPr lang="en-US" sz="900" dirty="0" smtClean="0"/>
              <a:t> mm </a:t>
            </a:r>
            <a:r>
              <a:rPr lang="en-US" sz="900" dirty="0"/>
              <a:t>and 3 years. The </a:t>
            </a:r>
            <a:r>
              <a:rPr lang="en-US" sz="900" dirty="0" smtClean="0"/>
              <a:t>o+</a:t>
            </a:r>
          </a:p>
          <a:p>
            <a:pPr marL="457200" lvl="1" indent="0">
              <a:buNone/>
            </a:pPr>
            <a:r>
              <a:rPr lang="en-US" sz="900" dirty="0" smtClean="0"/>
              <a:t> costs </a:t>
            </a:r>
            <a:r>
              <a:rPr lang="en-US" sz="900" dirty="0"/>
              <a:t>may differ slightly, like </a:t>
            </a:r>
            <a:r>
              <a:rPr lang="en-US" sz="900" dirty="0" smtClean="0"/>
              <a:t>$n  </a:t>
            </a:r>
            <a:r>
              <a:rPr lang="en-US" sz="900" dirty="0"/>
              <a:t>mm for hardware. MA AH 3 </a:t>
            </a:r>
            <a:r>
              <a:rPr lang="en-US" sz="900" dirty="0" err="1"/>
              <a:t>dec</a:t>
            </a:r>
            <a:endParaRPr lang="en-US" sz="900" dirty="0"/>
          </a:p>
          <a:p>
            <a:pPr marL="457200" lvl="1" indent="0">
              <a:buNone/>
            </a:pPr>
            <a:r>
              <a:rPr lang="en-US" sz="900" dirty="0"/>
              <a:t>A3</a:t>
            </a:r>
            <a:r>
              <a:rPr lang="en-US" sz="900" dirty="0" smtClean="0"/>
              <a:t>:Boss X </a:t>
            </a:r>
            <a:r>
              <a:rPr lang="en-US" sz="900" dirty="0"/>
              <a:t>will continue to own </a:t>
            </a:r>
            <a:r>
              <a:rPr lang="en-US" sz="900" dirty="0" smtClean="0"/>
              <a:t>Orbit. </a:t>
            </a:r>
            <a:r>
              <a:rPr lang="en-US" sz="900" dirty="0"/>
              <a:t>TSG DEC </a:t>
            </a:r>
            <a:r>
              <a:rPr lang="en-US" sz="900" dirty="0" smtClean="0"/>
              <a:t>2</a:t>
            </a:r>
            <a:r>
              <a:rPr lang="en-US" sz="900" dirty="0"/>
              <a:t> </a:t>
            </a:r>
          </a:p>
          <a:p>
            <a:pPr marL="457200" lvl="1" indent="0">
              <a:buNone/>
            </a:pPr>
            <a:r>
              <a:rPr lang="en-US" sz="900" dirty="0"/>
              <a:t>A4: the schedule, 3 years, will constrained to a scope we can in fact deliver, OR we will be given additional budget. If not “I would have a problem”  &lt;- BB</a:t>
            </a:r>
          </a:p>
          <a:p>
            <a:pPr marL="457200" lvl="1" indent="0">
              <a:buNone/>
            </a:pPr>
            <a:r>
              <a:rPr lang="en-US" sz="900" dirty="0"/>
              <a:t>A5: the cost of expanding </a:t>
            </a:r>
            <a:r>
              <a:rPr lang="en-US" sz="900" dirty="0" smtClean="0"/>
              <a:t>Orbit </a:t>
            </a:r>
            <a:r>
              <a:rPr lang="en-US" sz="900" dirty="0"/>
              <a:t>will not be prohibitive. &lt;- BB 2 </a:t>
            </a:r>
            <a:r>
              <a:rPr lang="en-US" sz="900" dirty="0" err="1"/>
              <a:t>dec</a:t>
            </a:r>
            <a:endParaRPr lang="en-US" sz="900" dirty="0"/>
          </a:p>
          <a:p>
            <a:pPr marL="457200" lvl="1" indent="0">
              <a:buNone/>
            </a:pPr>
            <a:r>
              <a:rPr lang="en-US" sz="900" dirty="0"/>
              <a:t>A6: we have made the assumption that we can integrate </a:t>
            </a:r>
            <a:r>
              <a:rPr lang="en-US" sz="900" dirty="0" err="1" smtClean="0"/>
              <a:t>Oribit</a:t>
            </a:r>
            <a:r>
              <a:rPr lang="en-US" sz="900" dirty="0" smtClean="0"/>
              <a:t> </a:t>
            </a:r>
            <a:r>
              <a:rPr lang="en-US" sz="900" dirty="0"/>
              <a:t>with </a:t>
            </a:r>
            <a:r>
              <a:rPr lang="en-US" sz="900" dirty="0" smtClean="0"/>
              <a:t>PX+ </a:t>
            </a:r>
            <a:r>
              <a:rPr lang="en-US" sz="900" dirty="0"/>
              <a:t>in a sensible way, even in the short term &lt;- </a:t>
            </a:r>
            <a:r>
              <a:rPr lang="en-US" sz="900" dirty="0" smtClean="0"/>
              <a:t>BB</a:t>
            </a:r>
            <a:endParaRPr lang="en-US" sz="900" dirty="0"/>
          </a:p>
          <a:p>
            <a:pPr marL="0" lvl="0" indent="0">
              <a:buNone/>
            </a:pPr>
            <a:r>
              <a:rPr lang="en-US" sz="900" b="1" dirty="0"/>
              <a:t>Dependencies</a:t>
            </a:r>
            <a:r>
              <a:rPr lang="en-US" sz="900" dirty="0"/>
              <a:t>: &lt;State any dependencies for this design idea&gt;.</a:t>
            </a:r>
          </a:p>
          <a:p>
            <a:pPr marL="457200" lvl="1" indent="0">
              <a:buNone/>
            </a:pPr>
            <a:r>
              <a:rPr lang="en-US" sz="900" dirty="0"/>
              <a:t>D1: </a:t>
            </a:r>
            <a:r>
              <a:rPr lang="en-US" sz="900" dirty="0" err="1" smtClean="0"/>
              <a:t>FCxx</a:t>
            </a:r>
            <a:r>
              <a:rPr lang="en-US" sz="900" dirty="0" smtClean="0"/>
              <a:t> </a:t>
            </a:r>
            <a:r>
              <a:rPr lang="en-US" sz="900" dirty="0"/>
              <a:t>replaces </a:t>
            </a:r>
            <a:r>
              <a:rPr lang="en-US" sz="900" dirty="0" err="1" smtClean="0"/>
              <a:t>Px</a:t>
            </a:r>
            <a:r>
              <a:rPr lang="en-US" sz="900" dirty="0" smtClean="0"/>
              <a:t>+ </a:t>
            </a:r>
            <a:r>
              <a:rPr lang="en-US" sz="900" dirty="0"/>
              <a:t>in time. ? </a:t>
            </a:r>
            <a:r>
              <a:rPr lang="en-US" sz="900" dirty="0" err="1"/>
              <a:t>tsg</a:t>
            </a:r>
            <a:r>
              <a:rPr lang="en-US" sz="900" dirty="0"/>
              <a:t> </a:t>
            </a:r>
            <a:r>
              <a:rPr lang="en-US" sz="900" dirty="0" smtClean="0"/>
              <a:t>2.12</a:t>
            </a:r>
            <a:endParaRPr lang="en-US" sz="900" dirty="0"/>
          </a:p>
          <a:p>
            <a:pPr marL="0" lvl="0" indent="0">
              <a:buNone/>
            </a:pPr>
            <a:r>
              <a:rPr lang="en-US" sz="900" b="1" dirty="0"/>
              <a:t>Risks</a:t>
            </a:r>
            <a:r>
              <a:rPr lang="en-US" sz="900" dirty="0"/>
              <a:t>: &lt;Name or refer to tags of any factors, which could threaten your estimated impacts&gt;.</a:t>
            </a:r>
          </a:p>
          <a:p>
            <a:pPr marL="457200" lvl="1" indent="0">
              <a:buNone/>
            </a:pPr>
            <a:r>
              <a:rPr lang="en-US" sz="900" dirty="0"/>
              <a:t>R1. </a:t>
            </a:r>
            <a:r>
              <a:rPr lang="en-US" sz="900" dirty="0" err="1" smtClean="0"/>
              <a:t>FCxx</a:t>
            </a:r>
            <a:r>
              <a:rPr lang="en-US" sz="900" dirty="0" smtClean="0"/>
              <a:t> </a:t>
            </a:r>
            <a:r>
              <a:rPr lang="en-US" sz="900" dirty="0"/>
              <a:t>is delayed. Mitigation: continue to use </a:t>
            </a:r>
            <a:r>
              <a:rPr lang="en-US" sz="900" dirty="0" err="1" smtClean="0"/>
              <a:t>Pxx</a:t>
            </a:r>
            <a:r>
              <a:rPr lang="en-US" sz="900" dirty="0" smtClean="0"/>
              <a:t>    </a:t>
            </a:r>
            <a:r>
              <a:rPr lang="en-US" sz="900" dirty="0"/>
              <a:t>&lt;- </a:t>
            </a:r>
            <a:r>
              <a:rPr lang="en-US" sz="900" dirty="0" err="1"/>
              <a:t>tsg</a:t>
            </a:r>
            <a:r>
              <a:rPr lang="en-US" sz="900" dirty="0"/>
              <a:t> 2.12</a:t>
            </a:r>
          </a:p>
          <a:p>
            <a:pPr marL="457200" lvl="1" indent="0">
              <a:buNone/>
            </a:pPr>
            <a:r>
              <a:rPr lang="en-US" sz="900" dirty="0"/>
              <a:t>R2: the technical </a:t>
            </a:r>
            <a:r>
              <a:rPr lang="en-US" sz="900" b="1" dirty="0"/>
              <a:t>integration</a:t>
            </a:r>
            <a:r>
              <a:rPr lang="en-US" sz="900" dirty="0"/>
              <a:t> of </a:t>
            </a:r>
            <a:r>
              <a:rPr lang="en-US" sz="900" dirty="0" err="1" smtClean="0"/>
              <a:t>Px</a:t>
            </a:r>
            <a:r>
              <a:rPr lang="en-US" sz="900" dirty="0" smtClean="0"/>
              <a:t>+ </a:t>
            </a:r>
            <a:r>
              <a:rPr lang="en-US" sz="900" dirty="0"/>
              <a:t>is not as easy as </a:t>
            </a:r>
            <a:r>
              <a:rPr lang="en-US" sz="900" dirty="0" smtClean="0"/>
              <a:t>thought &amp; we </a:t>
            </a:r>
            <a:r>
              <a:rPr lang="en-US" sz="900" dirty="0"/>
              <a:t>must redevelop </a:t>
            </a:r>
            <a:r>
              <a:rPr lang="en-US" sz="900" dirty="0" err="1" smtClean="0"/>
              <a:t>Oribit</a:t>
            </a:r>
            <a:endParaRPr lang="en-US" sz="900" dirty="0"/>
          </a:p>
          <a:p>
            <a:pPr marL="457200" lvl="1" indent="0">
              <a:buNone/>
            </a:pPr>
            <a:r>
              <a:rPr lang="en-US" sz="900" dirty="0"/>
              <a:t>R3: the and or scalability and cost of </a:t>
            </a:r>
            <a:r>
              <a:rPr lang="en-US" sz="900" b="1" dirty="0"/>
              <a:t>coherence</a:t>
            </a:r>
            <a:r>
              <a:rPr lang="en-US" sz="900" dirty="0"/>
              <a:t> will not allow us to meet the delivery.</a:t>
            </a:r>
          </a:p>
          <a:p>
            <a:pPr marL="457200" lvl="1" indent="0">
              <a:buNone/>
            </a:pPr>
            <a:r>
              <a:rPr lang="en-US" sz="900" dirty="0"/>
              <a:t>R4: </a:t>
            </a:r>
            <a:r>
              <a:rPr lang="en-US" sz="900" b="1" dirty="0"/>
              <a:t>scalability</a:t>
            </a:r>
            <a:r>
              <a:rPr lang="en-US" sz="900" dirty="0"/>
              <a:t> of </a:t>
            </a:r>
            <a:r>
              <a:rPr lang="en-US" sz="900" dirty="0" smtClean="0"/>
              <a:t>Orbit </a:t>
            </a:r>
            <a:r>
              <a:rPr lang="en-US" sz="900" dirty="0"/>
              <a:t>team and infrastructure, first year especially &lt;- BB. People, environments, etc.</a:t>
            </a:r>
          </a:p>
          <a:p>
            <a:pPr marL="457200" lvl="1" indent="0">
              <a:buNone/>
            </a:pPr>
            <a:r>
              <a:rPr lang="en-US" sz="900" dirty="0"/>
              <a:t>R5: re Cross Desk reporting Requirement, major impact on technical design. </a:t>
            </a:r>
            <a:r>
              <a:rPr lang="en-US" sz="900" b="1" dirty="0"/>
              <a:t>Solution not currently known</a:t>
            </a:r>
            <a:r>
              <a:rPr lang="en-US" sz="900" dirty="0"/>
              <a:t>. Risk no solution allowing us to report all P/L</a:t>
            </a:r>
          </a:p>
          <a:p>
            <a:pPr marL="0" lvl="0" indent="0">
              <a:buNone/>
            </a:pPr>
            <a:r>
              <a:rPr lang="en-US" sz="900" dirty="0"/>
              <a:t> </a:t>
            </a:r>
            <a:r>
              <a:rPr lang="en-US" sz="900" b="1" dirty="0" smtClean="0"/>
              <a:t>Issues</a:t>
            </a:r>
            <a:r>
              <a:rPr lang="en-US" sz="900" dirty="0"/>
              <a:t>: &lt;Unresolved concerns or problems in the specification or the system&gt;.</a:t>
            </a:r>
          </a:p>
          <a:p>
            <a:pPr marL="457200" lvl="1" indent="0">
              <a:buNone/>
            </a:pPr>
            <a:r>
              <a:rPr lang="en-US" sz="900" dirty="0"/>
              <a:t>I1: Do we need to put the fact that we own </a:t>
            </a:r>
            <a:r>
              <a:rPr lang="en-US" sz="900" dirty="0" smtClean="0"/>
              <a:t>Orbit </a:t>
            </a:r>
            <a:r>
              <a:rPr lang="en-US" sz="900" dirty="0"/>
              <a:t>into the objectives (Ownership). MA said, other agreed this is a huge differentiator. Dec 2.</a:t>
            </a:r>
          </a:p>
          <a:p>
            <a:pPr marL="457200" lvl="1" indent="0">
              <a:buNone/>
            </a:pPr>
            <a:r>
              <a:rPr lang="en-US" sz="900" dirty="0"/>
              <a:t>I2: what are the time scales and scope now? Unclear now BB</a:t>
            </a:r>
          </a:p>
          <a:p>
            <a:pPr marL="457200" lvl="1" indent="0">
              <a:buNone/>
            </a:pPr>
            <a:r>
              <a:rPr lang="en-US" sz="900" dirty="0"/>
              <a:t>I3: what will the success factors be? We don’t know what we are actually being asked to do. BB 2 </a:t>
            </a:r>
            <a:r>
              <a:rPr lang="en-US" sz="900" dirty="0" err="1"/>
              <a:t>dec</a:t>
            </a:r>
            <a:r>
              <a:rPr lang="en-US" sz="900" dirty="0"/>
              <a:t> </a:t>
            </a:r>
            <a:r>
              <a:rPr lang="en-US" sz="900" dirty="0" smtClean="0"/>
              <a:t>20xx</a:t>
            </a:r>
            <a:endParaRPr lang="en-US" sz="900" dirty="0"/>
          </a:p>
          <a:p>
            <a:pPr marL="457200" lvl="1" indent="0">
              <a:buNone/>
            </a:pPr>
            <a:r>
              <a:rPr lang="en-US" sz="900" dirty="0"/>
              <a:t>I4: for the business other than flow options, there is still a lack of clarity as to what the requirements are and how they might differ from </a:t>
            </a:r>
            <a:r>
              <a:rPr lang="en-US" sz="900" dirty="0" smtClean="0"/>
              <a:t>Extra </a:t>
            </a:r>
            <a:r>
              <a:rPr lang="en-US" sz="900" dirty="0"/>
              <a:t>and Flow Options. BB</a:t>
            </a:r>
          </a:p>
          <a:p>
            <a:pPr marL="457200" lvl="1" indent="0">
              <a:buNone/>
            </a:pPr>
            <a:r>
              <a:rPr lang="en-US" sz="900" dirty="0"/>
              <a:t>I5: the degree to which this option will be seen to be useful without Intra Day. BB 2 </a:t>
            </a:r>
            <a:r>
              <a:rPr lang="en-US" sz="900" dirty="0" err="1" smtClean="0"/>
              <a:t>dec</a:t>
            </a:r>
            <a:r>
              <a:rPr lang="en-US" sz="900" dirty="0" smtClean="0"/>
              <a:t> </a:t>
            </a:r>
            <a:endParaRPr lang="en-US" sz="900" dirty="0"/>
          </a:p>
          <a:p>
            <a:pPr marL="0" indent="0">
              <a:buNone/>
            </a:pPr>
            <a:endParaRPr lang="en-US" sz="900" dirty="0"/>
          </a:p>
        </p:txBody>
      </p:sp>
      <p:sp>
        <p:nvSpPr>
          <p:cNvPr id="13" name="TextBox 12"/>
          <p:cNvSpPr txBox="1"/>
          <p:nvPr/>
        </p:nvSpPr>
        <p:spPr>
          <a:xfrm>
            <a:off x="152400" y="-63500"/>
            <a:ext cx="7182450" cy="369332"/>
          </a:xfrm>
          <a:prstGeom prst="rect">
            <a:avLst/>
          </a:prstGeom>
          <a:noFill/>
        </p:spPr>
        <p:txBody>
          <a:bodyPr wrap="none" rtlCol="0">
            <a:spAutoFit/>
          </a:bodyPr>
          <a:lstStyle/>
          <a:p>
            <a:r>
              <a:rPr lang="en-US" dirty="0" smtClean="0"/>
              <a:t>See enlarged view of this slide in following slides. This is a 1-page overview</a:t>
            </a:r>
            <a:endParaRPr lang="en-US" dirty="0"/>
          </a:p>
        </p:txBody>
      </p:sp>
    </p:spTree>
    <p:extLst>
      <p:ext uri="{BB962C8B-B14F-4D97-AF65-F5344CB8AC3E}">
        <p14:creationId xmlns:p14="http://schemas.microsoft.com/office/powerpoint/2010/main" val="423873621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258762"/>
          </a:xfrm>
        </p:spPr>
        <p:txBody>
          <a:bodyPr>
            <a:noAutofit/>
          </a:bodyPr>
          <a:lstStyle/>
          <a:p>
            <a:r>
              <a:rPr lang="en-US" sz="2000" dirty="0" smtClean="0"/>
              <a:t>Design Spec Enlarged 1 of 2</a:t>
            </a:r>
            <a:endParaRPr lang="en-US" sz="2000" dirty="0"/>
          </a:p>
        </p:txBody>
      </p:sp>
      <p:sp>
        <p:nvSpPr>
          <p:cNvPr id="8" name="Text Placeholder 7"/>
          <p:cNvSpPr>
            <a:spLocks noGrp="1"/>
          </p:cNvSpPr>
          <p:nvPr>
            <p:ph type="body" idx="1"/>
          </p:nvPr>
        </p:nvSpPr>
        <p:spPr>
          <a:xfrm>
            <a:off x="127000" y="455613"/>
            <a:ext cx="2603500" cy="293687"/>
          </a:xfrm>
        </p:spPr>
        <p:txBody>
          <a:bodyPr>
            <a:normAutofit fontScale="85000" lnSpcReduction="20000"/>
          </a:bodyPr>
          <a:lstStyle/>
          <a:p>
            <a:r>
              <a:rPr lang="en-US" sz="1800" dirty="0" smtClean="0"/>
              <a:t>Spec Headers</a:t>
            </a:r>
            <a:endParaRPr lang="en-US" sz="1800" dirty="0"/>
          </a:p>
        </p:txBody>
      </p:sp>
      <p:sp>
        <p:nvSpPr>
          <p:cNvPr id="3" name="Content Placeholder 2"/>
          <p:cNvSpPr>
            <a:spLocks noGrp="1"/>
          </p:cNvSpPr>
          <p:nvPr>
            <p:ph sz="half" idx="2"/>
          </p:nvPr>
        </p:nvSpPr>
        <p:spPr>
          <a:xfrm>
            <a:off x="127000" y="785934"/>
            <a:ext cx="2603500" cy="5767266"/>
          </a:xfrm>
          <a:solidFill>
            <a:srgbClr val="000000"/>
          </a:solidFill>
          <a:ln>
            <a:solidFill>
              <a:srgbClr val="000000"/>
            </a:solidFill>
          </a:ln>
        </p:spPr>
        <p:txBody>
          <a:bodyPr>
            <a:noAutofit/>
          </a:bodyPr>
          <a:lstStyle/>
          <a:p>
            <a:pPr marL="0" lvl="0" indent="0">
              <a:buNone/>
            </a:pPr>
            <a:r>
              <a:rPr lang="en-US" sz="1200" b="1" u="sng" dirty="0"/>
              <a:t>Orbit Application Base</a:t>
            </a:r>
            <a:r>
              <a:rPr lang="en-US" sz="1200" dirty="0"/>
              <a:t>:  (formal Cross reference Tag)</a:t>
            </a:r>
          </a:p>
          <a:p>
            <a:pPr marL="0" lvl="0" indent="0">
              <a:buNone/>
            </a:pPr>
            <a:endParaRPr lang="en-US" sz="1200" b="1" dirty="0" smtClean="0"/>
          </a:p>
          <a:p>
            <a:pPr marL="0" lvl="0" indent="0">
              <a:buNone/>
            </a:pPr>
            <a:r>
              <a:rPr lang="en-US" sz="1200" b="1" dirty="0" smtClean="0"/>
              <a:t>Type</a:t>
            </a:r>
            <a:r>
              <a:rPr lang="en-US" sz="1200" dirty="0"/>
              <a:t>: Primary Architecture Option</a:t>
            </a:r>
          </a:p>
          <a:p>
            <a:pPr marL="0" lvl="0" indent="0">
              <a:buNone/>
            </a:pPr>
            <a:endParaRPr lang="en-US" sz="1200" dirty="0" smtClean="0"/>
          </a:p>
          <a:p>
            <a:pPr marL="0" lvl="0" indent="0">
              <a:buNone/>
            </a:pPr>
            <a:r>
              <a:rPr lang="en-US" sz="1200" dirty="0" smtClean="0"/>
              <a:t>=</a:t>
            </a:r>
            <a:r>
              <a:rPr lang="en-US" sz="1200" dirty="0"/>
              <a:t>=== Basic Information =========</a:t>
            </a:r>
            <a:r>
              <a:rPr lang="en-US" sz="1200" dirty="0" smtClean="0"/>
              <a:t>=</a:t>
            </a:r>
            <a:endParaRPr lang="en-US" sz="1200" b="1" dirty="0" smtClean="0"/>
          </a:p>
          <a:p>
            <a:pPr marL="0" lvl="0" indent="0">
              <a:buNone/>
            </a:pPr>
            <a:r>
              <a:rPr lang="en-US" sz="1200" b="1" dirty="0" smtClean="0"/>
              <a:t>Version</a:t>
            </a:r>
            <a:r>
              <a:rPr lang="en-US" sz="1200" dirty="0"/>
              <a:t>: Nov. 30 </a:t>
            </a:r>
            <a:r>
              <a:rPr lang="en-US" sz="1200" dirty="0" smtClean="0"/>
              <a:t>20xx  </a:t>
            </a:r>
            <a:r>
              <a:rPr lang="en-US" sz="1200" dirty="0"/>
              <a:t>16:49, updated 2.Dec by telephone and in meeting. 14:34 </a:t>
            </a:r>
            <a:endParaRPr lang="en-US" sz="1200" b="1" dirty="0" smtClean="0"/>
          </a:p>
          <a:p>
            <a:pPr marL="0" lvl="0" indent="0">
              <a:buNone/>
            </a:pPr>
            <a:r>
              <a:rPr lang="en-US" sz="1200" b="1" dirty="0" smtClean="0"/>
              <a:t>Status</a:t>
            </a:r>
            <a:r>
              <a:rPr lang="en-US" sz="1200" dirty="0"/>
              <a:t>: </a:t>
            </a:r>
            <a:r>
              <a:rPr lang="en-US" sz="1200" dirty="0" smtClean="0"/>
              <a:t>Draft (PUBLIC EXAMPLE EDIT)</a:t>
            </a:r>
            <a:endParaRPr lang="en-US" sz="1200" b="1" dirty="0" smtClean="0"/>
          </a:p>
          <a:p>
            <a:pPr marL="0" lvl="0" indent="0">
              <a:buNone/>
            </a:pPr>
            <a:r>
              <a:rPr lang="en-US" sz="1200" b="1" dirty="0" smtClean="0"/>
              <a:t>Owner</a:t>
            </a:r>
            <a:r>
              <a:rPr lang="en-US" sz="1200" dirty="0"/>
              <a:t>: Brent </a:t>
            </a:r>
            <a:r>
              <a:rPr lang="en-US" sz="1200" dirty="0" smtClean="0"/>
              <a:t>Barclays</a:t>
            </a:r>
            <a:endParaRPr lang="en-US" sz="1200" b="1" dirty="0" smtClean="0"/>
          </a:p>
          <a:p>
            <a:pPr marL="0" lvl="0" indent="0">
              <a:buNone/>
            </a:pPr>
            <a:r>
              <a:rPr lang="en-US" sz="1200" b="1" dirty="0" smtClean="0"/>
              <a:t>Expert</a:t>
            </a:r>
            <a:r>
              <a:rPr lang="en-US" sz="1200" dirty="0"/>
              <a:t>: Raj Shell, </a:t>
            </a:r>
            <a:r>
              <a:rPr lang="en-US" sz="1200" dirty="0" smtClean="0"/>
              <a:t>London</a:t>
            </a:r>
            <a:endParaRPr lang="en-US" sz="1200" b="1" dirty="0" smtClean="0"/>
          </a:p>
          <a:p>
            <a:pPr marL="0" lvl="0" indent="0">
              <a:buNone/>
            </a:pPr>
            <a:r>
              <a:rPr lang="en-US" sz="1200" b="1" dirty="0" smtClean="0"/>
              <a:t>Authority</a:t>
            </a:r>
            <a:r>
              <a:rPr lang="en-US" sz="1200" dirty="0"/>
              <a:t>: for differentiating business environment characteristics, Raj Shell, Brent Barclays(for overview</a:t>
            </a:r>
            <a:r>
              <a:rPr lang="en-US" sz="1200" dirty="0" smtClean="0"/>
              <a:t>)</a:t>
            </a:r>
            <a:endParaRPr lang="en-US" sz="1200" b="1" dirty="0" smtClean="0"/>
          </a:p>
          <a:p>
            <a:pPr marL="0" lvl="0" indent="0">
              <a:buNone/>
            </a:pPr>
            <a:r>
              <a:rPr lang="en-US" sz="1200" b="1" dirty="0" smtClean="0"/>
              <a:t>Source</a:t>
            </a:r>
            <a:r>
              <a:rPr lang="en-US" sz="1200" dirty="0"/>
              <a:t>: &lt;Source references for the information in this specification. Could include people&gt;.  Various, can be done later </a:t>
            </a:r>
            <a:r>
              <a:rPr lang="en-US" sz="1200" dirty="0" smtClean="0"/>
              <a:t>BB</a:t>
            </a:r>
            <a:endParaRPr lang="en-US" sz="1200" b="1" dirty="0" smtClean="0"/>
          </a:p>
          <a:p>
            <a:pPr marL="0" lvl="0" indent="0">
              <a:buNone/>
            </a:pPr>
            <a:r>
              <a:rPr lang="en-US" sz="1200" b="1" dirty="0" smtClean="0"/>
              <a:t>Gist</a:t>
            </a:r>
            <a:r>
              <a:rPr lang="en-US" sz="1200" dirty="0"/>
              <a:t>: risk and P/L aggregation service, </a:t>
            </a:r>
            <a:endParaRPr lang="en-US" sz="1200" dirty="0" smtClean="0"/>
          </a:p>
          <a:p>
            <a:pPr marL="0" lvl="0" indent="0">
              <a:buNone/>
            </a:pPr>
            <a:r>
              <a:rPr lang="en-US" sz="1200" dirty="0" smtClean="0"/>
              <a:t>which </a:t>
            </a:r>
            <a:r>
              <a:rPr lang="en-US" sz="1200" dirty="0"/>
              <a:t>also provides work flow/adjustment and outbound and inbound feed support. Currently used by Rates </a:t>
            </a:r>
            <a:r>
              <a:rPr lang="en-US" sz="1200" dirty="0" smtClean="0"/>
              <a:t>Extra Business</a:t>
            </a:r>
            <a:r>
              <a:rPr lang="en-US" sz="1200" dirty="0"/>
              <a:t>, Front Office and Middle Office, USA &amp; UK.</a:t>
            </a:r>
          </a:p>
          <a:p>
            <a:endParaRPr lang="en-US" sz="1200" dirty="0"/>
          </a:p>
        </p:txBody>
      </p:sp>
      <p:sp>
        <p:nvSpPr>
          <p:cNvPr id="9" name="Text Placeholder 8"/>
          <p:cNvSpPr>
            <a:spLocks noGrp="1"/>
          </p:cNvSpPr>
          <p:nvPr>
            <p:ph type="body" sz="quarter" idx="3"/>
          </p:nvPr>
        </p:nvSpPr>
        <p:spPr>
          <a:xfrm>
            <a:off x="2895601" y="455612"/>
            <a:ext cx="5791200" cy="330321"/>
          </a:xfrm>
        </p:spPr>
        <p:txBody>
          <a:bodyPr>
            <a:normAutofit fontScale="62500" lnSpcReduction="20000"/>
          </a:bodyPr>
          <a:lstStyle/>
          <a:p>
            <a:r>
              <a:rPr lang="en-US" dirty="0" smtClean="0"/>
              <a:t>Detailed Description and -&gt; </a:t>
            </a:r>
            <a:r>
              <a:rPr lang="en-US" u="sng" dirty="0" smtClean="0"/>
              <a:t>Impacted Objectives</a:t>
            </a:r>
            <a:endParaRPr lang="en-US" u="sng" dirty="0"/>
          </a:p>
        </p:txBody>
      </p:sp>
      <p:sp>
        <p:nvSpPr>
          <p:cNvPr id="4" name="Content Placeholder 3"/>
          <p:cNvSpPr>
            <a:spLocks noGrp="1"/>
          </p:cNvSpPr>
          <p:nvPr>
            <p:ph sz="quarter" idx="4"/>
          </p:nvPr>
        </p:nvSpPr>
        <p:spPr>
          <a:xfrm>
            <a:off x="2730500" y="785934"/>
            <a:ext cx="6413499" cy="5767266"/>
          </a:xfrm>
          <a:solidFill>
            <a:srgbClr val="000000"/>
          </a:solidFill>
          <a:ln>
            <a:solidFill>
              <a:srgbClr val="000000"/>
            </a:solidFill>
          </a:ln>
        </p:spPr>
        <p:txBody>
          <a:bodyPr>
            <a:noAutofit/>
          </a:bodyPr>
          <a:lstStyle/>
          <a:p>
            <a:pPr marL="0" lvl="0" indent="0">
              <a:buNone/>
            </a:pPr>
            <a:r>
              <a:rPr lang="en-US" sz="1400" b="1" dirty="0"/>
              <a:t>Description</a:t>
            </a:r>
            <a:r>
              <a:rPr lang="en-US" sz="1400" dirty="0"/>
              <a:t>: &lt;Describe the design idea in sufficient detail to support the estimated impacts and costs given below&gt;.</a:t>
            </a:r>
          </a:p>
          <a:p>
            <a:pPr marL="57150" indent="0">
              <a:buNone/>
            </a:pPr>
            <a:r>
              <a:rPr lang="en-US" sz="1400" b="1" dirty="0"/>
              <a:t>D1</a:t>
            </a:r>
            <a:r>
              <a:rPr lang="en-US" sz="1400" dirty="0"/>
              <a:t>: ETL Layer. Rules based highly configurable implementation of the ETL Pattern, which allows the data to be </a:t>
            </a:r>
            <a:r>
              <a:rPr lang="en-US" sz="1400" dirty="0" err="1"/>
              <a:t>onboarded</a:t>
            </a:r>
            <a:r>
              <a:rPr lang="en-US" sz="1400" dirty="0"/>
              <a:t> more quickly. Load and persist new data very quickly. With minimal development required. -&gt; </a:t>
            </a:r>
            <a:r>
              <a:rPr lang="en-US" sz="1400" u="sng" dirty="0"/>
              <a:t>Business-Capability-Time-To-Market, Business Scalability</a:t>
            </a:r>
            <a:endParaRPr lang="en-US" sz="1400" dirty="0"/>
          </a:p>
          <a:p>
            <a:pPr marL="57150" indent="0">
              <a:buNone/>
            </a:pPr>
            <a:r>
              <a:rPr lang="en-US" sz="1400" b="1" dirty="0"/>
              <a:t>D2</a:t>
            </a:r>
            <a:r>
              <a:rPr lang="en-US" sz="1400" dirty="0"/>
              <a:t>: high performance risk and P/L aggregation processing (Cube Building).  -&gt; </a:t>
            </a:r>
            <a:r>
              <a:rPr lang="en-US" sz="1400" u="sng" dirty="0"/>
              <a:t>Timeliness, P/L Explanation, Risk &amp; P/L Understanding, Decision Support, Business Scalability, Responsiveness.</a:t>
            </a:r>
            <a:endParaRPr lang="en-US" sz="1400" dirty="0"/>
          </a:p>
          <a:p>
            <a:pPr marL="57150" indent="0">
              <a:buNone/>
            </a:pPr>
            <a:r>
              <a:rPr lang="en-US" sz="1400" b="1" dirty="0"/>
              <a:t>D3</a:t>
            </a:r>
            <a:r>
              <a:rPr lang="en-US" sz="1400" dirty="0"/>
              <a:t>: Orbit supports BOTH Risk and P/L  -&gt; </a:t>
            </a:r>
            <a:r>
              <a:rPr lang="en-US" sz="1400" u="sng" dirty="0"/>
              <a:t>P/L Explanation, Risk &amp; P/L Consistency,  Risk &amp; P/L Understanding, Decision Support.</a:t>
            </a:r>
            <a:endParaRPr lang="en-US" sz="1400" dirty="0"/>
          </a:p>
          <a:p>
            <a:pPr marL="57150" indent="0">
              <a:buNone/>
            </a:pPr>
            <a:r>
              <a:rPr lang="en-US" sz="1400" b="1" dirty="0"/>
              <a:t>D4</a:t>
            </a:r>
            <a:r>
              <a:rPr lang="en-US" sz="1400" dirty="0"/>
              <a:t>: a flexible configurable workflow tool, which can be used to easily define new workflow processes -&gt; </a:t>
            </a:r>
            <a:r>
              <a:rPr lang="en-US" sz="1400" u="sng" dirty="0"/>
              <a:t>Books/Records Consistency, Business Process Effectiveness, Business Capability Time to Market.</a:t>
            </a:r>
            <a:endParaRPr lang="en-US" sz="1400" dirty="0"/>
          </a:p>
          <a:p>
            <a:pPr marL="57150" indent="0">
              <a:buNone/>
            </a:pPr>
            <a:r>
              <a:rPr lang="en-US" sz="1400" b="1" dirty="0"/>
              <a:t>D5:</a:t>
            </a:r>
            <a:r>
              <a:rPr lang="en-US" sz="1400" dirty="0"/>
              <a:t> a report definition language, which provides 90+% of the business logic contained with Orbit, allows a quick turnaround of new and enhanced reports with minimal regression testing and release procedure impact. -&gt; </a:t>
            </a:r>
            <a:r>
              <a:rPr lang="en-US" sz="1400" u="sng" dirty="0"/>
              <a:t>P/L Explanation, Risk &amp; P/L Understanding, Business Capability Time to Market, Business Scalability.</a:t>
            </a:r>
            <a:endParaRPr lang="en-US" sz="1400" dirty="0"/>
          </a:p>
          <a:p>
            <a:pPr marL="57150" indent="0">
              <a:buNone/>
            </a:pPr>
            <a:r>
              <a:rPr lang="en-US" sz="1400" b="1" dirty="0"/>
              <a:t>D6: </a:t>
            </a:r>
            <a:r>
              <a:rPr lang="en-US" sz="1400" dirty="0"/>
              <a:t>Orbit GUI. Utilizes an Outlook Explorer metaphor for ease of use, and the </a:t>
            </a:r>
            <a:r>
              <a:rPr lang="en-US" sz="1400" dirty="0" err="1"/>
              <a:t>Dxx</a:t>
            </a:r>
            <a:r>
              <a:rPr lang="en-US" sz="1400" dirty="0"/>
              <a:t> Express Grid Control, to provide high performance Cube Interrogation Capability. -&gt; </a:t>
            </a:r>
            <a:r>
              <a:rPr lang="en-US" sz="1400" u="sng" dirty="0"/>
              <a:t>Responsiveness, People Interchangeability, Decision Support, Risk &amp; P/L Understanding.</a:t>
            </a:r>
          </a:p>
          <a:p>
            <a:pPr marL="57150" indent="0">
              <a:buNone/>
            </a:pPr>
            <a:r>
              <a:rPr lang="en-US" sz="1400" b="1" dirty="0"/>
              <a:t>D7: </a:t>
            </a:r>
            <a:r>
              <a:rPr lang="en-US" sz="1400" dirty="0"/>
              <a:t>downstream feeds. A configurable event-driven data export service, which is used to generate feeds .  -&gt; </a:t>
            </a:r>
            <a:r>
              <a:rPr lang="en-US" sz="1400" u="sng" dirty="0"/>
              <a:t>Business Process Effectiveness, Business Capability Time to Market.</a:t>
            </a:r>
          </a:p>
          <a:p>
            <a:endParaRPr lang="en-US" sz="1400" dirty="0"/>
          </a:p>
        </p:txBody>
      </p:sp>
      <p:sp>
        <p:nvSpPr>
          <p:cNvPr id="5" name="Date Placeholder 4"/>
          <p:cNvSpPr>
            <a:spLocks noGrp="1"/>
          </p:cNvSpPr>
          <p:nvPr>
            <p:ph type="dt" sz="half" idx="10"/>
          </p:nvPr>
        </p:nvSpPr>
        <p:spPr/>
        <p:txBody>
          <a:bodyPr/>
          <a:lstStyle/>
          <a:p>
            <a:fld id="{3028DA62-7DC3-D847-8DAC-441EF87A16C0}" type="datetime3">
              <a:rPr lang="en-GB" smtClean="0"/>
              <a:t>25 June 2011</a:t>
            </a:fld>
            <a:endParaRPr lang="en-US"/>
          </a:p>
        </p:txBody>
      </p:sp>
      <p:sp>
        <p:nvSpPr>
          <p:cNvPr id="6" name="Footer Placeholder 5"/>
          <p:cNvSpPr>
            <a:spLocks noGrp="1"/>
          </p:cNvSpPr>
          <p:nvPr>
            <p:ph type="ftr" sz="quarter" idx="11"/>
          </p:nvPr>
        </p:nvSpPr>
        <p:spPr/>
        <p:txBody>
          <a:bodyPr/>
          <a:lstStyle/>
          <a:p>
            <a:r>
              <a:rPr lang="en-US" dirty="0" smtClean="0"/>
              <a:t>© </a:t>
            </a:r>
            <a:r>
              <a:rPr lang="en-US" dirty="0" err="1" smtClean="0"/>
              <a:t>Gilb.com</a:t>
            </a:r>
            <a:endParaRPr lang="en-US" dirty="0"/>
          </a:p>
        </p:txBody>
      </p:sp>
      <p:sp>
        <p:nvSpPr>
          <p:cNvPr id="7" name="Slide Number Placeholder 6"/>
          <p:cNvSpPr>
            <a:spLocks noGrp="1"/>
          </p:cNvSpPr>
          <p:nvPr>
            <p:ph type="sldNum" sz="quarter" idx="12"/>
          </p:nvPr>
        </p:nvSpPr>
        <p:spPr/>
        <p:txBody>
          <a:bodyPr/>
          <a:lstStyle/>
          <a:p>
            <a:fld id="{CBA6293D-7383-234F-8E54-523790FF221D}" type="slidenum">
              <a:rPr lang="en-US" smtClean="0"/>
              <a:t>52</a:t>
            </a:fld>
            <a:endParaRPr lang="en-US"/>
          </a:p>
        </p:txBody>
      </p:sp>
    </p:spTree>
    <p:extLst>
      <p:ext uri="{BB962C8B-B14F-4D97-AF65-F5344CB8AC3E}">
        <p14:creationId xmlns:p14="http://schemas.microsoft.com/office/powerpoint/2010/main" val="235156442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457200"/>
          </a:xfrm>
        </p:spPr>
        <p:txBody>
          <a:bodyPr>
            <a:normAutofit fontScale="90000"/>
          </a:bodyPr>
          <a:lstStyle/>
          <a:p>
            <a:r>
              <a:rPr lang="en-US" dirty="0" smtClean="0"/>
              <a:t>Design Spec Enlarged 2 of 2</a:t>
            </a:r>
            <a:endParaRPr lang="en-US" dirty="0"/>
          </a:p>
        </p:txBody>
      </p:sp>
      <p:sp>
        <p:nvSpPr>
          <p:cNvPr id="10" name="Content Placeholder 9"/>
          <p:cNvSpPr>
            <a:spLocks noGrp="1"/>
          </p:cNvSpPr>
          <p:nvPr>
            <p:ph sz="half" idx="1"/>
          </p:nvPr>
        </p:nvSpPr>
        <p:spPr>
          <a:xfrm>
            <a:off x="152400" y="723900"/>
            <a:ext cx="4343400" cy="5753100"/>
          </a:xfrm>
          <a:solidFill>
            <a:srgbClr val="000000"/>
          </a:solidFill>
          <a:ln>
            <a:solidFill>
              <a:srgbClr val="000000"/>
            </a:solidFill>
          </a:ln>
        </p:spPr>
        <p:txBody>
          <a:bodyPr>
            <a:noAutofit/>
          </a:bodyPr>
          <a:lstStyle/>
          <a:p>
            <a:pPr marL="0" lvl="0" indent="0">
              <a:buNone/>
            </a:pPr>
            <a:r>
              <a:rPr lang="en-US" sz="1800" b="1" dirty="0" smtClean="0"/>
              <a:t>=</a:t>
            </a:r>
            <a:r>
              <a:rPr lang="en-US" sz="1800" b="1" dirty="0"/>
              <a:t>=== Priority </a:t>
            </a:r>
            <a:r>
              <a:rPr lang="en-US" sz="1800" b="1" dirty="0" smtClean="0"/>
              <a:t>&amp; Risk Management =</a:t>
            </a:r>
            <a:r>
              <a:rPr lang="en-US" sz="1800" dirty="0" smtClean="0"/>
              <a:t>=</a:t>
            </a:r>
            <a:r>
              <a:rPr lang="en-US" sz="1800" dirty="0"/>
              <a:t>======</a:t>
            </a:r>
          </a:p>
          <a:p>
            <a:pPr marL="0" lvl="0" indent="0">
              <a:buNone/>
            </a:pPr>
            <a:r>
              <a:rPr lang="en-US" sz="1800" b="1" dirty="0"/>
              <a:t>Assumptions</a:t>
            </a:r>
            <a:r>
              <a:rPr lang="en-US" sz="1800" i="1" dirty="0"/>
              <a:t>: &lt;Any assumptions that have been made&gt;.</a:t>
            </a:r>
          </a:p>
          <a:p>
            <a:pPr marL="57150" indent="0">
              <a:buNone/>
            </a:pPr>
            <a:r>
              <a:rPr lang="en-US" sz="1400" dirty="0"/>
              <a:t>A1: </a:t>
            </a:r>
            <a:r>
              <a:rPr lang="en-US" sz="1400" b="1" dirty="0"/>
              <a:t>FCCP is assumed to be a part of </a:t>
            </a:r>
            <a:r>
              <a:rPr lang="en-US" sz="1400" b="1" dirty="0" smtClean="0"/>
              <a:t>Orbit.</a:t>
            </a:r>
            <a:r>
              <a:rPr lang="en-US" sz="1400" dirty="0" smtClean="0"/>
              <a:t> </a:t>
            </a:r>
            <a:r>
              <a:rPr lang="en-US" sz="1400" dirty="0" err="1"/>
              <a:t>FCxx</a:t>
            </a:r>
            <a:r>
              <a:rPr lang="en-US" sz="1400" dirty="0"/>
              <a:t> does not currently exist and is Dec </a:t>
            </a:r>
            <a:r>
              <a:rPr lang="en-US" sz="1400" dirty="0" smtClean="0"/>
              <a:t>20xx </a:t>
            </a:r>
            <a:r>
              <a:rPr lang="en-US" sz="1400" dirty="0"/>
              <a:t>6 months into Requirements Spec.   &lt;- Picked up by </a:t>
            </a:r>
            <a:r>
              <a:rPr lang="en-US" sz="1400" dirty="0" err="1"/>
              <a:t>TsG</a:t>
            </a:r>
            <a:r>
              <a:rPr lang="en-US" sz="1400" dirty="0"/>
              <a:t> from </a:t>
            </a:r>
            <a:r>
              <a:rPr lang="en-US" sz="1400" dirty="0" err="1"/>
              <a:t>dec</a:t>
            </a:r>
            <a:r>
              <a:rPr lang="en-US" sz="1400" dirty="0"/>
              <a:t> 2 discussions AH MA JH EC.</a:t>
            </a:r>
          </a:p>
          <a:p>
            <a:pPr marL="514350" lvl="1" indent="0">
              <a:buNone/>
            </a:pPr>
            <a:r>
              <a:rPr lang="en-US" sz="1400" dirty="0"/>
              <a:t>Consequence: </a:t>
            </a:r>
            <a:r>
              <a:rPr lang="en-US" sz="1400" dirty="0" err="1"/>
              <a:t>FCxx</a:t>
            </a:r>
            <a:r>
              <a:rPr lang="en-US" sz="1400" dirty="0"/>
              <a:t> must be a part of the impact estimation and costs rating.</a:t>
            </a:r>
          </a:p>
          <a:p>
            <a:pPr marL="57150" indent="0">
              <a:buNone/>
            </a:pPr>
            <a:r>
              <a:rPr lang="en-US" sz="1400" dirty="0"/>
              <a:t>A2: </a:t>
            </a:r>
            <a:r>
              <a:rPr lang="en-US" sz="1400" b="1" dirty="0"/>
              <a:t>Costs</a:t>
            </a:r>
            <a:r>
              <a:rPr lang="en-US" sz="1400" dirty="0"/>
              <a:t>, the development costs will not be different. All will base on a budget of say </a:t>
            </a:r>
            <a:r>
              <a:rPr lang="en-US" sz="1400" dirty="0" smtClean="0"/>
              <a:t>$</a:t>
            </a:r>
            <a:r>
              <a:rPr lang="en-US" sz="1400" dirty="0"/>
              <a:t> </a:t>
            </a:r>
            <a:r>
              <a:rPr lang="en-US" sz="1400" dirty="0" err="1" smtClean="0"/>
              <a:t>nn</a:t>
            </a:r>
            <a:r>
              <a:rPr lang="en-US" sz="1400" dirty="0" smtClean="0"/>
              <a:t> mm </a:t>
            </a:r>
            <a:r>
              <a:rPr lang="en-US" sz="1400" dirty="0"/>
              <a:t>and 3 years. The ops costs may differ slightly, like </a:t>
            </a:r>
            <a:r>
              <a:rPr lang="en-US" sz="1400" dirty="0" smtClean="0"/>
              <a:t>$n </a:t>
            </a:r>
            <a:r>
              <a:rPr lang="en-US" sz="1400" dirty="0"/>
              <a:t>mm for hardware. MA AH 3 </a:t>
            </a:r>
            <a:r>
              <a:rPr lang="en-US" sz="1400" dirty="0" err="1"/>
              <a:t>dec</a:t>
            </a:r>
            <a:endParaRPr lang="en-US" sz="1400" dirty="0"/>
          </a:p>
          <a:p>
            <a:pPr marL="57150" indent="0">
              <a:buNone/>
            </a:pPr>
            <a:r>
              <a:rPr lang="en-US" sz="1400" dirty="0"/>
              <a:t>A3:Boss X will continue to own Orbit. TSG DEC 2 </a:t>
            </a:r>
          </a:p>
          <a:p>
            <a:pPr marL="57150" indent="0">
              <a:buNone/>
            </a:pPr>
            <a:r>
              <a:rPr lang="en-US" sz="1400" dirty="0"/>
              <a:t>A4: the schedule, 3 years, will constrained to a scope we can in fact deliver, OR we will be given additional budget. If not “I would have a problem”  &lt;- BB</a:t>
            </a:r>
          </a:p>
          <a:p>
            <a:pPr marL="57150" indent="0">
              <a:buNone/>
            </a:pPr>
            <a:r>
              <a:rPr lang="en-US" sz="1400" dirty="0"/>
              <a:t>A5: the cost of expanding Orbit will not be prohibitive. &lt;- BB 2 </a:t>
            </a:r>
            <a:r>
              <a:rPr lang="en-US" sz="1400" dirty="0" err="1"/>
              <a:t>dec</a:t>
            </a:r>
            <a:endParaRPr lang="en-US" sz="1400" dirty="0"/>
          </a:p>
          <a:p>
            <a:pPr marL="57150" indent="0">
              <a:buNone/>
            </a:pPr>
            <a:r>
              <a:rPr lang="en-US" sz="1400" dirty="0"/>
              <a:t>A6: we have made the assumption that we can integrate </a:t>
            </a:r>
            <a:r>
              <a:rPr lang="en-US" sz="1400" dirty="0" err="1"/>
              <a:t>Oribit</a:t>
            </a:r>
            <a:r>
              <a:rPr lang="en-US" sz="1400" dirty="0"/>
              <a:t> with PX+ in a sensible way, even in the short term &lt;- BB</a:t>
            </a:r>
          </a:p>
          <a:p>
            <a:pPr marL="0" lvl="0" indent="0">
              <a:buNone/>
            </a:pPr>
            <a:r>
              <a:rPr lang="en-US" sz="1200" b="1" dirty="0"/>
              <a:t>Dependencies</a:t>
            </a:r>
            <a:r>
              <a:rPr lang="en-US" sz="1200" dirty="0"/>
              <a:t>: </a:t>
            </a:r>
            <a:r>
              <a:rPr lang="en-US" sz="1200" i="1" dirty="0"/>
              <a:t>&lt;State any dependencies for this design idea&gt;.</a:t>
            </a:r>
          </a:p>
          <a:p>
            <a:pPr marL="457200" lvl="1" indent="0">
              <a:buNone/>
            </a:pPr>
            <a:r>
              <a:rPr lang="en-US" sz="1200" dirty="0"/>
              <a:t>D1: </a:t>
            </a:r>
            <a:r>
              <a:rPr lang="en-US" sz="1200" dirty="0" err="1"/>
              <a:t>FCxx</a:t>
            </a:r>
            <a:r>
              <a:rPr lang="en-US" sz="1200" dirty="0"/>
              <a:t> replaces </a:t>
            </a:r>
            <a:r>
              <a:rPr lang="en-US" sz="1200" dirty="0" err="1"/>
              <a:t>Px</a:t>
            </a:r>
            <a:r>
              <a:rPr lang="en-US" sz="1200" dirty="0"/>
              <a:t>+ in time. ? </a:t>
            </a:r>
            <a:r>
              <a:rPr lang="en-US" sz="1200" dirty="0" err="1"/>
              <a:t>tsg</a:t>
            </a:r>
            <a:r>
              <a:rPr lang="en-US" sz="1200" dirty="0"/>
              <a:t> 2.12</a:t>
            </a:r>
          </a:p>
          <a:p>
            <a:endParaRPr lang="en-US" sz="1800" dirty="0"/>
          </a:p>
        </p:txBody>
      </p:sp>
      <p:sp>
        <p:nvSpPr>
          <p:cNvPr id="11" name="Content Placeholder 10"/>
          <p:cNvSpPr>
            <a:spLocks noGrp="1"/>
          </p:cNvSpPr>
          <p:nvPr>
            <p:ph sz="half" idx="2"/>
          </p:nvPr>
        </p:nvSpPr>
        <p:spPr>
          <a:xfrm>
            <a:off x="4495800" y="723900"/>
            <a:ext cx="4648200" cy="6134100"/>
          </a:xfrm>
          <a:solidFill>
            <a:srgbClr val="000000"/>
          </a:solidFill>
          <a:ln>
            <a:solidFill>
              <a:srgbClr val="000000"/>
            </a:solidFill>
          </a:ln>
        </p:spPr>
        <p:txBody>
          <a:bodyPr>
            <a:noAutofit/>
          </a:bodyPr>
          <a:lstStyle/>
          <a:p>
            <a:pPr marL="0" lvl="0" indent="0">
              <a:buNone/>
            </a:pPr>
            <a:r>
              <a:rPr lang="en-US" sz="1400" b="1" dirty="0" smtClean="0"/>
              <a:t>   Risks</a:t>
            </a:r>
            <a:r>
              <a:rPr lang="en-US" sz="1400" i="1" dirty="0"/>
              <a:t>: &lt;Name or refer to tags of any factors, </a:t>
            </a:r>
            <a:r>
              <a:rPr lang="en-US" sz="1400" i="1" dirty="0" smtClean="0"/>
              <a:t>   which </a:t>
            </a:r>
            <a:r>
              <a:rPr lang="en-US" sz="1400" i="1" dirty="0"/>
              <a:t>could threaten your estimated impacts&gt;.</a:t>
            </a:r>
          </a:p>
          <a:p>
            <a:pPr marL="57150" indent="0">
              <a:buNone/>
            </a:pPr>
            <a:r>
              <a:rPr lang="en-US" sz="1400" dirty="0"/>
              <a:t>R1. </a:t>
            </a:r>
            <a:r>
              <a:rPr lang="en-US" sz="1400" dirty="0" err="1"/>
              <a:t>FCxx</a:t>
            </a:r>
            <a:r>
              <a:rPr lang="en-US" sz="1400" dirty="0"/>
              <a:t> is delayed. Mitigation: continue to use </a:t>
            </a:r>
            <a:r>
              <a:rPr lang="en-US" sz="1400" dirty="0" err="1" smtClean="0"/>
              <a:t>Pxx</a:t>
            </a:r>
            <a:r>
              <a:rPr lang="en-US" sz="1400" dirty="0" smtClean="0"/>
              <a:t>&lt;</a:t>
            </a:r>
            <a:r>
              <a:rPr lang="en-US" sz="1400" dirty="0"/>
              <a:t>- </a:t>
            </a:r>
            <a:r>
              <a:rPr lang="en-US" sz="1400" dirty="0" err="1"/>
              <a:t>tsg</a:t>
            </a:r>
            <a:r>
              <a:rPr lang="en-US" sz="1400" dirty="0"/>
              <a:t> 2.12</a:t>
            </a:r>
          </a:p>
          <a:p>
            <a:pPr marL="57150" indent="0">
              <a:buNone/>
            </a:pPr>
            <a:r>
              <a:rPr lang="en-US" sz="1400" dirty="0"/>
              <a:t>R2: the technical </a:t>
            </a:r>
            <a:r>
              <a:rPr lang="en-US" sz="1400" b="1" dirty="0"/>
              <a:t>integration</a:t>
            </a:r>
            <a:r>
              <a:rPr lang="en-US" sz="1400" dirty="0"/>
              <a:t> of </a:t>
            </a:r>
            <a:r>
              <a:rPr lang="en-US" sz="1400" dirty="0" err="1"/>
              <a:t>Px</a:t>
            </a:r>
            <a:r>
              <a:rPr lang="en-US" sz="1400" dirty="0"/>
              <a:t>+ is not as easy as thought &amp; we must redevelop </a:t>
            </a:r>
            <a:r>
              <a:rPr lang="en-US" sz="1400" dirty="0" err="1"/>
              <a:t>Oribit</a:t>
            </a:r>
            <a:endParaRPr lang="en-US" sz="1400" dirty="0"/>
          </a:p>
          <a:p>
            <a:pPr marL="57150" indent="0">
              <a:buNone/>
            </a:pPr>
            <a:r>
              <a:rPr lang="en-US" sz="1400" dirty="0"/>
              <a:t>R3: the and or scalability and cost of </a:t>
            </a:r>
            <a:r>
              <a:rPr lang="en-US" sz="1400" b="1" dirty="0"/>
              <a:t>coherence</a:t>
            </a:r>
            <a:r>
              <a:rPr lang="en-US" sz="1400" dirty="0"/>
              <a:t> will not allow us to meet the delivery.</a:t>
            </a:r>
          </a:p>
          <a:p>
            <a:pPr marL="57150" indent="0">
              <a:buNone/>
            </a:pPr>
            <a:r>
              <a:rPr lang="en-US" sz="1400" dirty="0"/>
              <a:t>R4: </a:t>
            </a:r>
            <a:r>
              <a:rPr lang="en-US" sz="1400" b="1" dirty="0"/>
              <a:t>scalability</a:t>
            </a:r>
            <a:r>
              <a:rPr lang="en-US" sz="1400" dirty="0"/>
              <a:t> of Orbit team and infrastructure, first year especially &lt;- BB. People, environments, etc.</a:t>
            </a:r>
          </a:p>
          <a:p>
            <a:pPr marL="57150" indent="0">
              <a:buNone/>
            </a:pPr>
            <a:r>
              <a:rPr lang="en-US" sz="1400" dirty="0"/>
              <a:t>R5: re Cross Desk reporting Requirement, major impact on technical design. </a:t>
            </a:r>
            <a:r>
              <a:rPr lang="en-US" sz="1400" b="1" dirty="0"/>
              <a:t>Solution not currently known</a:t>
            </a:r>
            <a:r>
              <a:rPr lang="en-US" sz="1400" dirty="0"/>
              <a:t>. Risk no solution allowing us to report all P/</a:t>
            </a:r>
            <a:r>
              <a:rPr lang="en-US" sz="1400" dirty="0" smtClean="0"/>
              <a:t>L</a:t>
            </a:r>
          </a:p>
          <a:p>
            <a:pPr marL="0" lvl="0" indent="0">
              <a:buNone/>
            </a:pPr>
            <a:r>
              <a:rPr lang="en-US" sz="1400" dirty="0"/>
              <a:t> </a:t>
            </a:r>
            <a:r>
              <a:rPr lang="en-US" sz="1400" b="1" dirty="0"/>
              <a:t>Issues</a:t>
            </a:r>
            <a:r>
              <a:rPr lang="en-US" sz="1400" i="1" dirty="0"/>
              <a:t>: &lt;Unresolved concerns or problems in the specification or the system&gt;.</a:t>
            </a:r>
          </a:p>
          <a:p>
            <a:pPr marL="57150" indent="0">
              <a:buNone/>
            </a:pPr>
            <a:r>
              <a:rPr lang="en-US" sz="1400" dirty="0"/>
              <a:t>I1: Do we need to put the fact that we own Orbit into the objectives (Ownership). MA said, other agreed this is a huge differentiator. Dec 2.</a:t>
            </a:r>
          </a:p>
          <a:p>
            <a:pPr marL="57150" indent="0">
              <a:buNone/>
            </a:pPr>
            <a:r>
              <a:rPr lang="en-US" sz="1400" dirty="0"/>
              <a:t>I2: what are the time scales and scope now? Unclear now BB</a:t>
            </a:r>
          </a:p>
          <a:p>
            <a:pPr marL="57150" indent="0">
              <a:buNone/>
            </a:pPr>
            <a:r>
              <a:rPr lang="en-US" sz="1400" dirty="0"/>
              <a:t>I3: what will the success factors be? We don’t know what we are actually being asked to do. BB 2 </a:t>
            </a:r>
            <a:r>
              <a:rPr lang="en-US" sz="1400" dirty="0" err="1"/>
              <a:t>dec</a:t>
            </a:r>
            <a:r>
              <a:rPr lang="en-US" sz="1400" dirty="0"/>
              <a:t> </a:t>
            </a:r>
            <a:r>
              <a:rPr lang="en-US" sz="1400" dirty="0" smtClean="0"/>
              <a:t>20xx</a:t>
            </a:r>
            <a:endParaRPr lang="en-US" sz="1400" dirty="0"/>
          </a:p>
          <a:p>
            <a:pPr marL="57150" indent="0">
              <a:buNone/>
            </a:pPr>
            <a:r>
              <a:rPr lang="en-US" sz="1400" dirty="0"/>
              <a:t>I4: for the business other than flow options, there is still a lack of clarity as to what the requirements are and how they might differ from Extra and Flow Options. BB</a:t>
            </a:r>
          </a:p>
          <a:p>
            <a:pPr marL="57150" indent="0">
              <a:buNone/>
            </a:pPr>
            <a:r>
              <a:rPr lang="en-US" sz="1400" dirty="0"/>
              <a:t>I5: the degree to which this option will be seen to be useful without Intra Day. BB 2 </a:t>
            </a:r>
            <a:r>
              <a:rPr lang="en-US" sz="1400" dirty="0" err="1"/>
              <a:t>dec</a:t>
            </a:r>
            <a:r>
              <a:rPr lang="en-US" sz="1400" dirty="0"/>
              <a:t> </a:t>
            </a:r>
          </a:p>
          <a:p>
            <a:endParaRPr lang="en-US" sz="1400" dirty="0"/>
          </a:p>
        </p:txBody>
      </p:sp>
      <p:sp>
        <p:nvSpPr>
          <p:cNvPr id="7" name="Date Placeholder 6"/>
          <p:cNvSpPr>
            <a:spLocks noGrp="1"/>
          </p:cNvSpPr>
          <p:nvPr>
            <p:ph type="dt" sz="half" idx="10"/>
          </p:nvPr>
        </p:nvSpPr>
        <p:spPr/>
        <p:txBody>
          <a:bodyPr/>
          <a:lstStyle/>
          <a:p>
            <a:fld id="{B7F72458-B20D-244D-B212-5B0DF69734B2}" type="datetime3">
              <a:rPr lang="en-GB" smtClean="0"/>
              <a:t>25 June 2011</a:t>
            </a:fld>
            <a:endParaRPr lang="en-US"/>
          </a:p>
        </p:txBody>
      </p:sp>
      <p:sp>
        <p:nvSpPr>
          <p:cNvPr id="8" name="Footer Placeholder 7"/>
          <p:cNvSpPr>
            <a:spLocks noGrp="1"/>
          </p:cNvSpPr>
          <p:nvPr>
            <p:ph type="ftr" sz="quarter" idx="11"/>
          </p:nvPr>
        </p:nvSpPr>
        <p:spPr/>
        <p:txBody>
          <a:bodyPr/>
          <a:lstStyle/>
          <a:p>
            <a:r>
              <a:rPr lang="en-US" smtClean="0"/>
              <a:t>© Gilb.com</a:t>
            </a:r>
            <a:endParaRPr lang="en-US"/>
          </a:p>
        </p:txBody>
      </p:sp>
      <p:sp>
        <p:nvSpPr>
          <p:cNvPr id="9" name="Slide Number Placeholder 8"/>
          <p:cNvSpPr>
            <a:spLocks noGrp="1"/>
          </p:cNvSpPr>
          <p:nvPr>
            <p:ph type="sldNum" sz="quarter" idx="12"/>
          </p:nvPr>
        </p:nvSpPr>
        <p:spPr/>
        <p:txBody>
          <a:bodyPr/>
          <a:lstStyle/>
          <a:p>
            <a:fld id="{CBA6293D-7383-234F-8E54-523790FF221D}" type="slidenum">
              <a:rPr lang="en-US" smtClean="0"/>
              <a:t>53</a:t>
            </a:fld>
            <a:endParaRPr lang="en-US"/>
          </a:p>
        </p:txBody>
      </p:sp>
    </p:spTree>
    <p:extLst>
      <p:ext uri="{BB962C8B-B14F-4D97-AF65-F5344CB8AC3E}">
        <p14:creationId xmlns:p14="http://schemas.microsoft.com/office/powerpoint/2010/main" val="3289629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DF00811-21BE-0A4D-9C59-38D0AF9635EB}" type="slidenum">
              <a:rPr lang="en-US" sz="1300">
                <a:solidFill>
                  <a:schemeClr val="tx1"/>
                </a:solidFill>
                <a:cs typeface="Gill Sans" charset="0"/>
              </a:rPr>
              <a:pPr eaLnBrk="1" hangingPunct="1"/>
              <a:t>54</a:t>
            </a:fld>
            <a:endParaRPr lang="en-US" sz="1300">
              <a:solidFill>
                <a:schemeClr val="tx1"/>
              </a:solidFill>
              <a:cs typeface="Gill Sans" charset="0"/>
            </a:endParaRPr>
          </a:p>
        </p:txBody>
      </p:sp>
      <p:sp>
        <p:nvSpPr>
          <p:cNvPr id="513027" name="Rectangle 2"/>
          <p:cNvSpPr>
            <a:spLocks/>
          </p:cNvSpPr>
          <p:nvPr/>
        </p:nvSpPr>
        <p:spPr bwMode="auto">
          <a:xfrm>
            <a:off x="73670" y="6544136"/>
            <a:ext cx="221936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130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3036" name="Rectangle 11"/>
          <p:cNvSpPr>
            <a:spLocks/>
          </p:cNvSpPr>
          <p:nvPr/>
        </p:nvSpPr>
        <p:spPr bwMode="auto">
          <a:xfrm>
            <a:off x="5345535" y="687496"/>
            <a:ext cx="12182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513037" name="Rectangle 12"/>
          <p:cNvSpPr>
            <a:spLocks/>
          </p:cNvSpPr>
          <p:nvPr/>
        </p:nvSpPr>
        <p:spPr bwMode="auto">
          <a:xfrm>
            <a:off x="6956227" y="2263586"/>
            <a:ext cx="6209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513038" name="Rectangle 13"/>
          <p:cNvSpPr>
            <a:spLocks/>
          </p:cNvSpPr>
          <p:nvPr/>
        </p:nvSpPr>
        <p:spPr bwMode="auto">
          <a:xfrm>
            <a:off x="6744146" y="4263836"/>
            <a:ext cx="8639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513039" name="Rectangle 14"/>
          <p:cNvSpPr>
            <a:spLocks/>
          </p:cNvSpPr>
          <p:nvPr/>
        </p:nvSpPr>
        <p:spPr bwMode="auto">
          <a:xfrm>
            <a:off x="5096619" y="5719375"/>
            <a:ext cx="11087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513040" name="Rectangle 15"/>
          <p:cNvSpPr>
            <a:spLocks/>
          </p:cNvSpPr>
          <p:nvPr/>
        </p:nvSpPr>
        <p:spPr bwMode="auto">
          <a:xfrm>
            <a:off x="3151064" y="5656867"/>
            <a:ext cx="771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513041" name="Rectangle 16"/>
          <p:cNvSpPr>
            <a:spLocks/>
          </p:cNvSpPr>
          <p:nvPr/>
        </p:nvSpPr>
        <p:spPr bwMode="auto">
          <a:xfrm>
            <a:off x="1741289" y="4263836"/>
            <a:ext cx="6624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513042" name="Rectangle 17"/>
          <p:cNvSpPr>
            <a:spLocks/>
          </p:cNvSpPr>
          <p:nvPr/>
        </p:nvSpPr>
        <p:spPr bwMode="auto">
          <a:xfrm>
            <a:off x="1740174" y="2129641"/>
            <a:ext cx="829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513043" name="Rectangle 18"/>
          <p:cNvSpPr>
            <a:spLocks/>
          </p:cNvSpPr>
          <p:nvPr/>
        </p:nvSpPr>
        <p:spPr bwMode="auto">
          <a:xfrm>
            <a:off x="3306217" y="691961"/>
            <a:ext cx="5242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152595" name="AutoShape 19"/>
          <p:cNvSpPr>
            <a:spLocks/>
          </p:cNvSpPr>
          <p:nvPr/>
        </p:nvSpPr>
        <p:spPr bwMode="auto">
          <a:xfrm>
            <a:off x="3071812" y="2357438"/>
            <a:ext cx="3098602" cy="1937742"/>
          </a:xfrm>
          <a:custGeom>
            <a:avLst/>
            <a:gdLst>
              <a:gd name="T0" fmla="+- 0 10800 2668"/>
              <a:gd name="T1" fmla="*/ T0 w 18932"/>
              <a:gd name="T2" fmla="+- 0 10800 730"/>
              <a:gd name="T3" fmla="*/ 10800 h 20870"/>
            </a:gdLst>
            <a:ahLst/>
            <a:cxnLst>
              <a:cxn ang="0">
                <a:pos x="T1" y="T3"/>
              </a:cxn>
            </a:cxnLst>
            <a:rect l="0" t="0" r="r" b="b"/>
            <a:pathLst>
              <a:path w="18932" h="20870">
                <a:moveTo>
                  <a:pt x="-2668" y="-730"/>
                </a:moveTo>
                <a:lnTo>
                  <a:pt x="0" y="3186"/>
                </a:lnTo>
                <a:lnTo>
                  <a:pt x="0" y="18947"/>
                </a:lnTo>
                <a:cubicBezTo>
                  <a:pt x="0" y="20009"/>
                  <a:pt x="489" y="20870"/>
                  <a:pt x="1091" y="20870"/>
                </a:cubicBezTo>
                <a:lnTo>
                  <a:pt x="17841" y="20870"/>
                </a:lnTo>
                <a:cubicBezTo>
                  <a:pt x="18443" y="20870"/>
                  <a:pt x="18932" y="20009"/>
                  <a:pt x="18932" y="18947"/>
                </a:cubicBezTo>
                <a:lnTo>
                  <a:pt x="18932" y="1924"/>
                </a:lnTo>
                <a:cubicBezTo>
                  <a:pt x="18932" y="861"/>
                  <a:pt x="18443" y="0"/>
                  <a:pt x="17841" y="0"/>
                </a:cubicBezTo>
                <a:lnTo>
                  <a:pt x="3478" y="0"/>
                </a:lnTo>
                <a:lnTo>
                  <a:pt x="-2668" y="-730"/>
                </a:lnTo>
                <a:close/>
                <a:moveTo>
                  <a:pt x="-2668" y="-73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dirty="0" smtClean="0">
                <a:solidFill>
                  <a:srgbClr val="FFFFFF"/>
                </a:solidFill>
                <a:effectLst>
                  <a:outerShdw blurRad="38100" dist="38100" dir="2700000" algn="tl">
                    <a:srgbClr val="DDDDDD"/>
                  </a:outerShdw>
                </a:effectLst>
                <a:cs typeface="Gill Sans" charset="0"/>
              </a:rPr>
              <a:t>Measure Change</a:t>
            </a:r>
          </a:p>
          <a:p>
            <a:r>
              <a:rPr lang="en-US" sz="1700" dirty="0" smtClean="0">
                <a:solidFill>
                  <a:srgbClr val="FFFFFF"/>
                </a:solidFill>
                <a:effectLst>
                  <a:outerShdw blurRad="38100" dist="38100" dir="2700000" algn="tl">
                    <a:srgbClr val="DDDDDD"/>
                  </a:outerShdw>
                </a:effectLst>
                <a:cs typeface="Gill Sans" charset="0"/>
              </a:rPr>
              <a:t>Measure how much the Values changed.</a:t>
            </a:r>
            <a:endParaRPr lang="en-US" sz="1700" dirty="0">
              <a:solidFill>
                <a:srgbClr val="FFFFFF"/>
              </a:solidFill>
              <a:effectLst>
                <a:outerShdw blurRad="38100" dist="38100" dir="2700000" algn="tl">
                  <a:srgbClr val="DDDDDD"/>
                </a:outerShdw>
              </a:effectLst>
              <a:cs typeface="Gill Sans" charset="0"/>
            </a:endParaRPr>
          </a:p>
        </p:txBody>
      </p:sp>
      <p:sp>
        <p:nvSpPr>
          <p:cNvPr id="3" name="Title 2"/>
          <p:cNvSpPr>
            <a:spLocks noGrp="1"/>
          </p:cNvSpPr>
          <p:nvPr>
            <p:ph type="title"/>
          </p:nvPr>
        </p:nvSpPr>
        <p:spPr>
          <a:xfrm>
            <a:off x="457200" y="-165100"/>
            <a:ext cx="8229600" cy="723900"/>
          </a:xfrm>
        </p:spPr>
        <p:txBody>
          <a:bodyPr>
            <a:normAutofit fontScale="90000"/>
          </a:bodyPr>
          <a:lstStyle/>
          <a:p>
            <a:r>
              <a:rPr lang="en-US" dirty="0" smtClean="0"/>
              <a:t>Value Delivery Cycle: Measure</a:t>
            </a:r>
            <a:endParaRPr lang="en-US" dirty="0"/>
          </a:p>
        </p:txBody>
      </p:sp>
    </p:spTree>
    <p:extLst>
      <p:ext uri="{BB962C8B-B14F-4D97-AF65-F5344CB8AC3E}">
        <p14:creationId xmlns:p14="http://schemas.microsoft.com/office/powerpoint/2010/main" val="285006434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1"/>
          <p:cNvPicPr>
            <a:picLocks noChangeAspect="1" noChangeArrowheads="1"/>
          </p:cNvPicPr>
          <p:nvPr/>
        </p:nvPicPr>
        <p:blipFill>
          <a:blip r:embed="rId2">
            <a:alphaModFix amt="61000"/>
            <a:extLst>
              <a:ext uri="{28A0092B-C50C-407E-A947-70E740481C1C}">
                <a14:useLocalDpi xmlns:a14="http://schemas.microsoft.com/office/drawing/2010/main" val="0"/>
              </a:ext>
            </a:extLst>
          </a:blip>
          <a:srcRect/>
          <a:stretch>
            <a:fillRect/>
          </a:stretch>
        </p:blipFill>
        <p:spPr bwMode="auto">
          <a:xfrm>
            <a:off x="6477000" y="4145436"/>
            <a:ext cx="2685283" cy="2623267"/>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4051"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2CA2906-4AAE-7E4B-A3E7-88BF03A9BDF5}" type="slidenum">
              <a:rPr lang="en-US" sz="1300">
                <a:solidFill>
                  <a:schemeClr val="tx1"/>
                </a:solidFill>
                <a:cs typeface="Gill Sans" charset="0"/>
              </a:rPr>
              <a:pPr eaLnBrk="1" hangingPunct="1"/>
              <a:t>55</a:t>
            </a:fld>
            <a:endParaRPr lang="en-US" sz="1300">
              <a:solidFill>
                <a:schemeClr val="tx1"/>
              </a:solidFill>
              <a:cs typeface="Gill Sans" charset="0"/>
            </a:endParaRPr>
          </a:p>
        </p:txBody>
      </p:sp>
      <p:grpSp>
        <p:nvGrpSpPr>
          <p:cNvPr id="514053" name="Group 4"/>
          <p:cNvGrpSpPr>
            <a:grpSpLocks/>
          </p:cNvGrpSpPr>
          <p:nvPr/>
        </p:nvGrpSpPr>
        <p:grpSpPr bwMode="auto">
          <a:xfrm>
            <a:off x="687586" y="2134195"/>
            <a:ext cx="7500938" cy="2154287"/>
            <a:chOff x="0" y="0"/>
            <a:chExt cx="6720" cy="1930"/>
          </a:xfrm>
        </p:grpSpPr>
        <p:pic>
          <p:nvPicPr>
            <p:cNvPr id="5140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4057" name="Rectangle 6"/>
            <p:cNvSpPr>
              <a:spLocks/>
            </p:cNvSpPr>
            <p:nvPr/>
          </p:nvSpPr>
          <p:spPr bwMode="auto">
            <a:xfrm>
              <a:off x="1250" y="1034"/>
              <a:ext cx="1888" cy="8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38100" tIns="38100" rIns="38100" bIns="38100" anchor="ctr"/>
            <a:lstStyle/>
            <a:p>
              <a:pPr>
                <a:spcBef>
                  <a:spcPts val="1125"/>
                </a:spcBef>
              </a:pPr>
              <a:r>
                <a:rPr lang="en-US" sz="2000" dirty="0">
                  <a:solidFill>
                    <a:srgbClr val="FFFF00"/>
                  </a:solidFill>
                  <a:latin typeface="Helvetica" charset="0"/>
                  <a:cs typeface="Helvetica" charset="0"/>
                  <a:sym typeface="Helvetica" charset="0"/>
                </a:rPr>
                <a:t>Past </a:t>
              </a:r>
              <a:br>
                <a:rPr lang="en-US" sz="2000" dirty="0">
                  <a:solidFill>
                    <a:srgbClr val="FFFF00"/>
                  </a:solidFill>
                  <a:latin typeface="Helvetica" charset="0"/>
                  <a:cs typeface="Helvetica" charset="0"/>
                  <a:sym typeface="Helvetica" charset="0"/>
                </a:rPr>
              </a:br>
              <a:r>
                <a:rPr lang="en-US" sz="2000" dirty="0">
                  <a:solidFill>
                    <a:srgbClr val="FFFF00"/>
                  </a:solidFill>
                  <a:latin typeface="Helvetica" charset="0"/>
                  <a:cs typeface="Helvetica" charset="0"/>
                  <a:sym typeface="Helvetica" charset="0"/>
                </a:rPr>
                <a:t>[Dec. </a:t>
              </a:r>
              <a:r>
                <a:rPr lang="en-US" sz="2000" dirty="0" smtClean="0">
                  <a:solidFill>
                    <a:srgbClr val="FFFF00"/>
                  </a:solidFill>
                  <a:latin typeface="Helvetica" charset="0"/>
                  <a:cs typeface="Helvetica" charset="0"/>
                  <a:sym typeface="Helvetica" charset="0"/>
                </a:rPr>
                <a:t>2010] </a:t>
              </a:r>
              <a:r>
                <a:rPr lang="en-US" sz="2000" dirty="0">
                  <a:solidFill>
                    <a:srgbClr val="FFFF00"/>
                  </a:solidFill>
                  <a:latin typeface="Helvetica" charset="0"/>
                  <a:cs typeface="Helvetica" charset="0"/>
                  <a:sym typeface="Helvetica" charset="0"/>
                </a:rPr>
                <a:t/>
              </a:r>
              <a:br>
                <a:rPr lang="en-US" sz="2000" dirty="0">
                  <a:solidFill>
                    <a:srgbClr val="FFFF00"/>
                  </a:solidFill>
                  <a:latin typeface="Helvetica" charset="0"/>
                  <a:cs typeface="Helvetica" charset="0"/>
                  <a:sym typeface="Helvetica" charset="0"/>
                </a:rPr>
              </a:br>
              <a:r>
                <a:rPr lang="en-US" sz="2000" dirty="0">
                  <a:solidFill>
                    <a:srgbClr val="FFFF00"/>
                  </a:solidFill>
                  <a:latin typeface="Helvetica" charset="0"/>
                  <a:cs typeface="Helvetica" charset="0"/>
                  <a:sym typeface="Helvetica" charset="0"/>
                </a:rPr>
                <a:t>50 sec.</a:t>
              </a:r>
            </a:p>
          </p:txBody>
        </p:sp>
        <p:sp>
          <p:nvSpPr>
            <p:cNvPr id="514058" name="Rectangle 7"/>
            <p:cNvSpPr>
              <a:spLocks/>
            </p:cNvSpPr>
            <p:nvPr/>
          </p:nvSpPr>
          <p:spPr bwMode="auto">
            <a:xfrm>
              <a:off x="4451" y="1034"/>
              <a:ext cx="1242" cy="8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38100" tIns="38100" rIns="38100" bIns="38100" anchor="ctr"/>
            <a:lstStyle/>
            <a:p>
              <a:pPr>
                <a:spcBef>
                  <a:spcPts val="1125"/>
                </a:spcBef>
              </a:pPr>
              <a:r>
                <a:rPr lang="en-US" sz="2000" dirty="0">
                  <a:solidFill>
                    <a:srgbClr val="FFFF00"/>
                  </a:solidFill>
                  <a:latin typeface="Helvetica" charset="0"/>
                  <a:cs typeface="Helvetica" charset="0"/>
                  <a:sym typeface="Helvetica" charset="0"/>
                </a:rPr>
                <a:t>Goal </a:t>
              </a:r>
              <a:br>
                <a:rPr lang="en-US" sz="2000" dirty="0">
                  <a:solidFill>
                    <a:srgbClr val="FFFF00"/>
                  </a:solidFill>
                  <a:latin typeface="Helvetica" charset="0"/>
                  <a:cs typeface="Helvetica" charset="0"/>
                  <a:sym typeface="Helvetica" charset="0"/>
                </a:rPr>
              </a:br>
              <a:r>
                <a:rPr lang="en-US" sz="2000" dirty="0">
                  <a:solidFill>
                    <a:srgbClr val="FFFF00"/>
                  </a:solidFill>
                  <a:latin typeface="Helvetica" charset="0"/>
                  <a:cs typeface="Helvetica" charset="0"/>
                  <a:sym typeface="Helvetica" charset="0"/>
                </a:rPr>
                <a:t>[April </a:t>
              </a:r>
              <a:r>
                <a:rPr lang="en-US" sz="2000" dirty="0" smtClean="0">
                  <a:solidFill>
                    <a:srgbClr val="FFFF00"/>
                  </a:solidFill>
                  <a:latin typeface="Helvetica" charset="0"/>
                  <a:cs typeface="Helvetica" charset="0"/>
                  <a:sym typeface="Helvetica" charset="0"/>
                </a:rPr>
                <a:t>2016] </a:t>
              </a:r>
              <a:r>
                <a:rPr lang="en-US" sz="2000" dirty="0">
                  <a:solidFill>
                    <a:srgbClr val="FFFF00"/>
                  </a:solidFill>
                  <a:latin typeface="Helvetica" charset="0"/>
                  <a:cs typeface="Helvetica" charset="0"/>
                  <a:sym typeface="Helvetica" charset="0"/>
                </a:rPr>
                <a:t/>
              </a:r>
              <a:br>
                <a:rPr lang="en-US" sz="2000" dirty="0">
                  <a:solidFill>
                    <a:srgbClr val="FFFF00"/>
                  </a:solidFill>
                  <a:latin typeface="Helvetica" charset="0"/>
                  <a:cs typeface="Helvetica" charset="0"/>
                  <a:sym typeface="Helvetica" charset="0"/>
                </a:rPr>
              </a:br>
              <a:r>
                <a:rPr lang="en-US" sz="2000" dirty="0">
                  <a:solidFill>
                    <a:srgbClr val="FFFF00"/>
                  </a:solidFill>
                  <a:latin typeface="Helvetica" charset="0"/>
                  <a:cs typeface="Helvetica" charset="0"/>
                  <a:sym typeface="Helvetica" charset="0"/>
                </a:rPr>
                <a:t>15 sec.</a:t>
              </a:r>
            </a:p>
          </p:txBody>
        </p:sp>
        <p:sp>
          <p:nvSpPr>
            <p:cNvPr id="514059" name="Rectangle 8"/>
            <p:cNvSpPr>
              <a:spLocks/>
            </p:cNvSpPr>
            <p:nvPr/>
          </p:nvSpPr>
          <p:spPr bwMode="auto">
            <a:xfrm>
              <a:off x="2639" y="1034"/>
              <a:ext cx="11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dirty="0">
                  <a:solidFill>
                    <a:srgbClr val="FFFF00"/>
                  </a:solidFill>
                  <a:latin typeface="Helvetica" charset="0"/>
                  <a:cs typeface="Helvetica" charset="0"/>
                  <a:sym typeface="Helvetica" charset="0"/>
                </a:rPr>
                <a:t>Tolerable </a:t>
              </a:r>
              <a:br>
                <a:rPr lang="en-US" dirty="0">
                  <a:solidFill>
                    <a:srgbClr val="FFFF00"/>
                  </a:solidFill>
                  <a:latin typeface="Helvetica" charset="0"/>
                  <a:cs typeface="Helvetica" charset="0"/>
                  <a:sym typeface="Helvetica" charset="0"/>
                </a:rPr>
              </a:br>
              <a:r>
                <a:rPr lang="en-US" dirty="0">
                  <a:solidFill>
                    <a:srgbClr val="FFFF00"/>
                  </a:solidFill>
                  <a:latin typeface="Helvetica" charset="0"/>
                  <a:cs typeface="Helvetica" charset="0"/>
                  <a:sym typeface="Helvetica" charset="0"/>
                </a:rPr>
                <a:t>[April </a:t>
              </a:r>
              <a:r>
                <a:rPr lang="en-US" dirty="0" smtClean="0">
                  <a:solidFill>
                    <a:srgbClr val="FFFF00"/>
                  </a:solidFill>
                  <a:latin typeface="Helvetica" charset="0"/>
                  <a:cs typeface="Helvetica" charset="0"/>
                  <a:sym typeface="Helvetica" charset="0"/>
                </a:rPr>
                <a:t>2015] </a:t>
              </a:r>
              <a:r>
                <a:rPr lang="en-US" dirty="0">
                  <a:solidFill>
                    <a:srgbClr val="FFFF00"/>
                  </a:solidFill>
                  <a:latin typeface="Helvetica" charset="0"/>
                  <a:cs typeface="Helvetica" charset="0"/>
                  <a:sym typeface="Helvetica" charset="0"/>
                </a:rPr>
                <a:t/>
              </a:r>
              <a:br>
                <a:rPr lang="en-US" dirty="0">
                  <a:solidFill>
                    <a:srgbClr val="FFFF00"/>
                  </a:solidFill>
                  <a:latin typeface="Helvetica" charset="0"/>
                  <a:cs typeface="Helvetica" charset="0"/>
                  <a:sym typeface="Helvetica" charset="0"/>
                </a:rPr>
              </a:br>
              <a:r>
                <a:rPr lang="en-US" dirty="0">
                  <a:solidFill>
                    <a:srgbClr val="FFFF00"/>
                  </a:solidFill>
                  <a:latin typeface="Helvetica" charset="0"/>
                  <a:cs typeface="Helvetica" charset="0"/>
                  <a:sym typeface="Helvetica" charset="0"/>
                </a:rPr>
                <a:t>40 sec.</a:t>
              </a:r>
            </a:p>
          </p:txBody>
        </p:sp>
        <p:sp>
          <p:nvSpPr>
            <p:cNvPr id="153609" name="Line 9"/>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153610" name="AutoShape 10"/>
          <p:cNvSpPr>
            <a:spLocks/>
          </p:cNvSpPr>
          <p:nvPr/>
        </p:nvSpPr>
        <p:spPr bwMode="auto">
          <a:xfrm>
            <a:off x="2884288" y="2134195"/>
            <a:ext cx="1803797" cy="571500"/>
          </a:xfrm>
          <a:prstGeom prst="roundRect">
            <a:avLst>
              <a:gd name="adj" fmla="val 23435"/>
            </a:avLst>
          </a:prstGeom>
          <a:blipFill dpi="0" rotWithShape="0">
            <a:blip r:embed="rId4"/>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nchor="ctr"/>
          <a:lstStyle/>
          <a:p>
            <a:r>
              <a:rPr lang="en-US" dirty="0" smtClean="0">
                <a:solidFill>
                  <a:srgbClr val="FFFFFF"/>
                </a:solidFill>
                <a:cs typeface="Gill Sans" charset="0"/>
              </a:rPr>
              <a:t>       20 seconds</a:t>
            </a:r>
            <a:endParaRPr lang="en-US" dirty="0">
              <a:solidFill>
                <a:srgbClr val="FFFFFF"/>
              </a:solidFill>
              <a:cs typeface="Gill Sans" charset="0"/>
            </a:endParaRPr>
          </a:p>
        </p:txBody>
      </p:sp>
      <p:sp>
        <p:nvSpPr>
          <p:cNvPr id="153611" name="Rectangle 11"/>
          <p:cNvSpPr>
            <a:spLocks/>
          </p:cNvSpPr>
          <p:nvPr/>
        </p:nvSpPr>
        <p:spPr bwMode="auto">
          <a:xfrm>
            <a:off x="6759773" y="629037"/>
            <a:ext cx="1673422" cy="3108543"/>
          </a:xfrm>
          <a:prstGeom prst="rect">
            <a:avLst/>
          </a:prstGeom>
          <a:noFill/>
          <a:ln w="12700" cap="flat">
            <a:noFill/>
            <a:miter lim="800000"/>
            <a:headEnd type="none" w="med" len="med"/>
            <a:tailEnd type="none" w="med" len="med"/>
          </a:ln>
          <a:effectLst>
            <a:outerShdw blurRad="127000" dist="228599" dir="2700000" algn="ctr" rotWithShape="0">
              <a:schemeClr val="bg2">
                <a:alpha val="75000"/>
              </a:schemeClr>
            </a:outerShdw>
          </a:effectLst>
        </p:spPr>
        <p:txBody>
          <a:bodyPr wrap="none" lIns="0" tIns="0" rIns="0" bIns="0" anchor="ctr">
            <a:spAutoFit/>
          </a:bodyPr>
          <a:lstStyle/>
          <a:p>
            <a:pPr>
              <a:defRPr/>
            </a:pPr>
            <a:r>
              <a:rPr lang="en-US" sz="20200">
                <a:latin typeface="Engravers MT" charset="0"/>
                <a:ea typeface="Engravers MT" charset="0"/>
                <a:cs typeface="Engravers MT" charset="0"/>
                <a:sym typeface="Engravers MT" charset="0"/>
              </a:rPr>
              <a:t>?</a:t>
            </a:r>
          </a:p>
        </p:txBody>
      </p:sp>
      <p:sp>
        <p:nvSpPr>
          <p:cNvPr id="2" name="Rectangle 1"/>
          <p:cNvSpPr/>
          <p:nvPr/>
        </p:nvSpPr>
        <p:spPr>
          <a:xfrm>
            <a:off x="2855466" y="794137"/>
            <a:ext cx="1832818" cy="12759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Solution</a:t>
            </a:r>
          </a:p>
          <a:p>
            <a:pPr algn="ctr"/>
            <a:r>
              <a:rPr lang="en-US" sz="3200" dirty="0" smtClean="0"/>
              <a:t> </a:t>
            </a:r>
            <a:r>
              <a:rPr lang="en-US" sz="3200" dirty="0" smtClean="0"/>
              <a:t>ABC</a:t>
            </a:r>
            <a:endParaRPr lang="en-US" sz="3200" dirty="0"/>
          </a:p>
        </p:txBody>
      </p:sp>
      <p:sp>
        <p:nvSpPr>
          <p:cNvPr id="5" name="Title 4"/>
          <p:cNvSpPr>
            <a:spLocks noGrp="1"/>
          </p:cNvSpPr>
          <p:nvPr>
            <p:ph type="title"/>
          </p:nvPr>
        </p:nvSpPr>
        <p:spPr>
          <a:xfrm>
            <a:off x="330200" y="127000"/>
            <a:ext cx="8597900" cy="667137"/>
          </a:xfrm>
        </p:spPr>
        <p:txBody>
          <a:bodyPr>
            <a:normAutofit fontScale="90000"/>
          </a:bodyPr>
          <a:lstStyle/>
          <a:p>
            <a:r>
              <a:rPr lang="en-US" sz="2000" dirty="0" smtClean="0"/>
              <a:t>The </a:t>
            </a:r>
            <a:r>
              <a:rPr lang="en-US" sz="2000" dirty="0" smtClean="0"/>
              <a:t>impact </a:t>
            </a:r>
            <a:r>
              <a:rPr lang="en-US" sz="2000" dirty="0" smtClean="0"/>
              <a:t>of a </a:t>
            </a:r>
            <a:r>
              <a:rPr lang="en-US" sz="2000" dirty="0" smtClean="0"/>
              <a:t>solution,</a:t>
            </a:r>
            <a:br>
              <a:rPr lang="en-US" sz="2000" dirty="0" smtClean="0"/>
            </a:br>
            <a:r>
              <a:rPr lang="en-US" sz="2000" dirty="0" smtClean="0"/>
              <a:t> </a:t>
            </a:r>
            <a:r>
              <a:rPr lang="en-US" sz="2000" dirty="0" smtClean="0"/>
              <a:t>on a single improvement </a:t>
            </a:r>
            <a:r>
              <a:rPr lang="en-US" sz="2000" dirty="0" smtClean="0"/>
              <a:t>objective</a:t>
            </a:r>
            <a:endParaRPr lang="en-US" sz="2000" dirty="0"/>
          </a:p>
        </p:txBody>
      </p:sp>
      <p:sp>
        <p:nvSpPr>
          <p:cNvPr id="3" name="TextBox 2"/>
          <p:cNvSpPr txBox="1"/>
          <p:nvPr/>
        </p:nvSpPr>
        <p:spPr>
          <a:xfrm>
            <a:off x="927100" y="2743200"/>
            <a:ext cx="1061333" cy="369332"/>
          </a:xfrm>
          <a:prstGeom prst="rect">
            <a:avLst/>
          </a:prstGeom>
          <a:noFill/>
        </p:spPr>
        <p:txBody>
          <a:bodyPr wrap="none" rtlCol="0">
            <a:spAutoFit/>
          </a:bodyPr>
          <a:lstStyle/>
          <a:p>
            <a:r>
              <a:rPr lang="en-GB" b="1" dirty="0" smtClean="0">
                <a:solidFill>
                  <a:srgbClr val="FF0000"/>
                </a:solidFill>
              </a:rPr>
              <a:t>Function</a:t>
            </a:r>
            <a:endParaRPr lang="en-GB" b="1" dirty="0">
              <a:solidFill>
                <a:srgbClr val="FF0000"/>
              </a:solidFill>
            </a:endParaRPr>
          </a:p>
        </p:txBody>
      </p:sp>
      <p:sp>
        <p:nvSpPr>
          <p:cNvPr id="4" name="TextBox 3"/>
          <p:cNvSpPr txBox="1"/>
          <p:nvPr/>
        </p:nvSpPr>
        <p:spPr>
          <a:xfrm>
            <a:off x="3898900" y="2768600"/>
            <a:ext cx="1109912" cy="369332"/>
          </a:xfrm>
          <a:prstGeom prst="rect">
            <a:avLst/>
          </a:prstGeom>
          <a:noFill/>
        </p:spPr>
        <p:txBody>
          <a:bodyPr wrap="none" rtlCol="0">
            <a:spAutoFit/>
          </a:bodyPr>
          <a:lstStyle/>
          <a:p>
            <a:r>
              <a:rPr lang="en-GB" b="1" dirty="0" smtClean="0">
                <a:solidFill>
                  <a:srgbClr val="FF0000"/>
                </a:solidFill>
              </a:rPr>
              <a:t>Attribute</a:t>
            </a:r>
            <a:endParaRPr lang="en-GB" b="1" dirty="0">
              <a:solidFill>
                <a:srgbClr val="FF0000"/>
              </a:solidFill>
            </a:endParaRPr>
          </a:p>
        </p:txBody>
      </p:sp>
    </p:spTree>
    <p:extLst>
      <p:ext uri="{BB962C8B-B14F-4D97-AF65-F5344CB8AC3E}">
        <p14:creationId xmlns:p14="http://schemas.microsoft.com/office/powerpoint/2010/main" val="257006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0"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900" y="71438"/>
            <a:ext cx="4279900" cy="741362"/>
          </a:xfrm>
        </p:spPr>
        <p:txBody>
          <a:bodyPr>
            <a:noAutofit/>
          </a:bodyPr>
          <a:lstStyle/>
          <a:p>
            <a:r>
              <a:rPr lang="en-US" sz="4000" dirty="0" smtClean="0"/>
              <a:t>Impact Estimation </a:t>
            </a:r>
            <a:r>
              <a:rPr lang="en-US" sz="1600" dirty="0" smtClean="0"/>
              <a:t>Tables</a:t>
            </a:r>
            <a:endParaRPr lang="en-US" sz="1600" dirty="0"/>
          </a:p>
        </p:txBody>
      </p:sp>
      <p:pic>
        <p:nvPicPr>
          <p:cNvPr id="7" name="Content Placeholder 6" descr="Screen shot 2010-12-06 at 00.59.52.png"/>
          <p:cNvPicPr>
            <a:picLocks noGrp="1" noChangeAspect="1"/>
          </p:cNvPicPr>
          <p:nvPr>
            <p:ph idx="1"/>
          </p:nvPr>
        </p:nvPicPr>
        <p:blipFill rotWithShape="1">
          <a:blip r:embed="rId3">
            <a:extLst>
              <a:ext uri="{28A0092B-C50C-407E-A947-70E740481C1C}">
                <a14:useLocalDpi xmlns:a14="http://schemas.microsoft.com/office/drawing/2010/main" val="0"/>
              </a:ext>
            </a:extLst>
          </a:blip>
          <a:srcRect t="3660" b="26641"/>
          <a:stretch/>
        </p:blipFill>
        <p:spPr>
          <a:xfrm>
            <a:off x="638552" y="939800"/>
            <a:ext cx="6321048" cy="5186363"/>
          </a:xfrm>
        </p:spPr>
      </p:pic>
      <p:sp>
        <p:nvSpPr>
          <p:cNvPr id="4" name="Date Placeholder 3"/>
          <p:cNvSpPr>
            <a:spLocks noGrp="1"/>
          </p:cNvSpPr>
          <p:nvPr>
            <p:ph type="dt" sz="half" idx="10"/>
          </p:nvPr>
        </p:nvSpPr>
        <p:spPr/>
        <p:txBody>
          <a:bodyPr/>
          <a:lstStyle/>
          <a:p>
            <a:fld id="{6F803892-488E-4045-8EB7-46B7514B657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56</a:t>
            </a:fld>
            <a:endParaRPr lang="en-US"/>
          </a:p>
        </p:txBody>
      </p:sp>
      <p:sp>
        <p:nvSpPr>
          <p:cNvPr id="8" name="Line Callout 1 7"/>
          <p:cNvSpPr/>
          <p:nvPr/>
        </p:nvSpPr>
        <p:spPr>
          <a:xfrm>
            <a:off x="7518400" y="1079500"/>
            <a:ext cx="1384300" cy="787400"/>
          </a:xfrm>
          <a:prstGeom prst="borderCallout1">
            <a:avLst>
              <a:gd name="adj1" fmla="val 52621"/>
              <a:gd name="adj2" fmla="val -77"/>
              <a:gd name="adj3" fmla="val 89919"/>
              <a:gd name="adj4" fmla="val -4200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Estimate</a:t>
            </a:r>
          </a:p>
          <a:p>
            <a:pPr algn="ctr"/>
            <a:r>
              <a:rPr lang="en-US" b="1" dirty="0" smtClean="0">
                <a:solidFill>
                  <a:srgbClr val="FF0000"/>
                </a:solidFill>
              </a:rPr>
              <a:t>Units &amp; %</a:t>
            </a:r>
            <a:endParaRPr lang="en-US" b="1" dirty="0">
              <a:solidFill>
                <a:srgbClr val="FF0000"/>
              </a:solidFill>
            </a:endParaRPr>
          </a:p>
        </p:txBody>
      </p:sp>
      <p:sp>
        <p:nvSpPr>
          <p:cNvPr id="9" name="Line Callout 2 8"/>
          <p:cNvSpPr/>
          <p:nvPr/>
        </p:nvSpPr>
        <p:spPr>
          <a:xfrm>
            <a:off x="7264400" y="2514600"/>
            <a:ext cx="1790700" cy="904748"/>
          </a:xfrm>
          <a:prstGeom prst="borderCallout2">
            <a:avLst>
              <a:gd name="adj1" fmla="val 42613"/>
              <a:gd name="adj2" fmla="val -4078"/>
              <a:gd name="adj3" fmla="val 28576"/>
              <a:gd name="adj4" fmla="val -19504"/>
              <a:gd name="adj5" fmla="val 31085"/>
              <a:gd name="adj6" fmla="val -239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 Uncertainty</a:t>
            </a:r>
          </a:p>
          <a:p>
            <a:pPr algn="ctr"/>
            <a:r>
              <a:rPr lang="en-US" b="1" dirty="0" smtClean="0">
                <a:solidFill>
                  <a:srgbClr val="FF0000"/>
                </a:solidFill>
              </a:rPr>
              <a:t>Worst Case range </a:t>
            </a:r>
            <a:endParaRPr lang="en-US" b="1" dirty="0">
              <a:solidFill>
                <a:srgbClr val="FF0000"/>
              </a:solidFill>
            </a:endParaRPr>
          </a:p>
        </p:txBody>
      </p:sp>
      <p:sp>
        <p:nvSpPr>
          <p:cNvPr id="10" name="Line Callout 1 9"/>
          <p:cNvSpPr/>
          <p:nvPr/>
        </p:nvSpPr>
        <p:spPr>
          <a:xfrm>
            <a:off x="7391400" y="4114800"/>
            <a:ext cx="1511300" cy="812800"/>
          </a:xfrm>
          <a:prstGeom prst="borderCallout1">
            <a:avLst>
              <a:gd name="adj1" fmla="val 48438"/>
              <a:gd name="adj2" fmla="val 1471"/>
              <a:gd name="adj3" fmla="val 34375"/>
              <a:gd name="adj4" fmla="val -324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Credibility </a:t>
            </a:r>
          </a:p>
          <a:p>
            <a:pPr algn="ctr"/>
            <a:r>
              <a:rPr lang="en-US" b="1" dirty="0" smtClean="0">
                <a:solidFill>
                  <a:srgbClr val="FF0000"/>
                </a:solidFill>
              </a:rPr>
              <a:t>Adjustment 0.0 </a:t>
            </a:r>
            <a:r>
              <a:rPr lang="en-US" b="1" dirty="0" smtClean="0">
                <a:solidFill>
                  <a:srgbClr val="FF0000"/>
                </a:solidFill>
              </a:rPr>
              <a:t>to 1.0</a:t>
            </a:r>
            <a:endParaRPr lang="en-US" b="1" dirty="0">
              <a:solidFill>
                <a:srgbClr val="FF0000"/>
              </a:solidFill>
            </a:endParaRPr>
          </a:p>
        </p:txBody>
      </p:sp>
      <p:sp>
        <p:nvSpPr>
          <p:cNvPr id="11" name="Block Arc 10"/>
          <p:cNvSpPr/>
          <p:nvPr/>
        </p:nvSpPr>
        <p:spPr>
          <a:xfrm>
            <a:off x="1549400" y="63500"/>
            <a:ext cx="2984500" cy="2273300"/>
          </a:xfrm>
          <a:prstGeom prst="blockArc">
            <a:avLst>
              <a:gd name="adj1" fmla="val 10680717"/>
              <a:gd name="adj2" fmla="val 234447"/>
              <a:gd name="adj3" fmla="val 319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Improvement</a:t>
            </a:r>
            <a:endParaRPr lang="en-US" sz="2400" dirty="0">
              <a:solidFill>
                <a:schemeClr val="bg1"/>
              </a:solidFill>
            </a:endParaRPr>
          </a:p>
        </p:txBody>
      </p:sp>
      <p:sp>
        <p:nvSpPr>
          <p:cNvPr id="13" name="TextBox 12"/>
          <p:cNvSpPr txBox="1"/>
          <p:nvPr/>
        </p:nvSpPr>
        <p:spPr>
          <a:xfrm>
            <a:off x="368300" y="6108700"/>
            <a:ext cx="3042570" cy="369332"/>
          </a:xfrm>
          <a:prstGeom prst="rect">
            <a:avLst/>
          </a:prstGeom>
          <a:noFill/>
        </p:spPr>
        <p:txBody>
          <a:bodyPr wrap="none" rtlCol="0">
            <a:spAutoFit/>
          </a:bodyPr>
          <a:lstStyle/>
          <a:p>
            <a:r>
              <a:rPr lang="en-US" dirty="0" smtClean="0"/>
              <a:t>Based on tool built by Kai Gilb</a:t>
            </a:r>
            <a:endParaRPr lang="en-US" dirty="0"/>
          </a:p>
        </p:txBody>
      </p:sp>
    </p:spTree>
    <p:extLst>
      <p:ext uri="{BB962C8B-B14F-4D97-AF65-F5344CB8AC3E}">
        <p14:creationId xmlns:p14="http://schemas.microsoft.com/office/powerpoint/2010/main" val="139989197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3"/>
            <a:ext cx="8229600" cy="502671"/>
          </a:xfrm>
        </p:spPr>
        <p:txBody>
          <a:bodyPr>
            <a:normAutofit fontScale="90000"/>
          </a:bodyPr>
          <a:lstStyle/>
          <a:p>
            <a:r>
              <a:rPr lang="en-GB" dirty="0" smtClean="0"/>
              <a:t>Impact Estimation Concepts</a:t>
            </a:r>
            <a:endParaRPr lang="en-GB" dirty="0"/>
          </a:p>
        </p:txBody>
      </p:sp>
      <p:pic>
        <p:nvPicPr>
          <p:cNvPr id="7" name="Content Placeholder 6" descr="Screen shot 2010-10-21 at 00.30.14.png"/>
          <p:cNvPicPr>
            <a:picLocks noGrp="1" noChangeAspect="1"/>
          </p:cNvPicPr>
          <p:nvPr>
            <p:ph idx="1"/>
          </p:nvPr>
        </p:nvPicPr>
        <p:blipFill rotWithShape="1">
          <a:blip r:embed="rId3"/>
          <a:srcRect l="10698" r="1023"/>
          <a:stretch/>
        </p:blipFill>
        <p:spPr>
          <a:xfrm>
            <a:off x="1612900" y="561409"/>
            <a:ext cx="6350000" cy="5480137"/>
          </a:xfrm>
        </p:spPr>
      </p:pic>
      <p:sp>
        <p:nvSpPr>
          <p:cNvPr id="4" name="Date Placeholder 3"/>
          <p:cNvSpPr>
            <a:spLocks noGrp="1"/>
          </p:cNvSpPr>
          <p:nvPr>
            <p:ph type="dt" sz="half" idx="10"/>
          </p:nvPr>
        </p:nvSpPr>
        <p:spPr/>
        <p:txBody>
          <a:bodyPr/>
          <a:lstStyle/>
          <a:p>
            <a:pPr>
              <a:defRPr/>
            </a:pPr>
            <a:r>
              <a:rPr lang="en-US" smtClean="0"/>
              <a:t>Version </a:t>
            </a:r>
            <a:fld id="{C5F8281B-6FD2-5347-8436-F57A18CB27EB}" type="datetime1">
              <a:rPr lang="en-US" smtClean="0"/>
              <a:pPr>
                <a:defRPr/>
              </a:pPr>
              <a:t>25/06/2011</a:t>
            </a:fld>
            <a:endParaRPr lang="en-US"/>
          </a:p>
        </p:txBody>
      </p:sp>
      <p:sp>
        <p:nvSpPr>
          <p:cNvPr id="5" name="Footer Placeholder 4"/>
          <p:cNvSpPr>
            <a:spLocks noGrp="1"/>
          </p:cNvSpPr>
          <p:nvPr>
            <p:ph type="ftr" sz="quarter" idx="11"/>
          </p:nvPr>
        </p:nvSpPr>
        <p:spPr/>
        <p:txBody>
          <a:bodyPr/>
          <a:lstStyle/>
          <a:p>
            <a:pPr>
              <a:defRPr/>
            </a:pPr>
            <a:r>
              <a:rPr lang="en-US" smtClean="0"/>
              <a:t>www.Gilb.com</a:t>
            </a:r>
          </a:p>
          <a:p>
            <a:pPr>
              <a:defRPr/>
            </a:pPr>
            <a:r>
              <a:rPr lang="en-US" smtClean="0"/>
              <a:t>Impact Estimation</a:t>
            </a:r>
            <a:endParaRPr lang="en-US"/>
          </a:p>
        </p:txBody>
      </p:sp>
      <p:sp>
        <p:nvSpPr>
          <p:cNvPr id="6" name="Slide Number Placeholder 5"/>
          <p:cNvSpPr>
            <a:spLocks noGrp="1"/>
          </p:cNvSpPr>
          <p:nvPr>
            <p:ph type="sldNum" sz="quarter" idx="12"/>
          </p:nvPr>
        </p:nvSpPr>
        <p:spPr/>
        <p:txBody>
          <a:bodyPr/>
          <a:lstStyle/>
          <a:p>
            <a:pPr>
              <a:defRPr/>
            </a:pPr>
            <a:r>
              <a:rPr lang="en-US" smtClean="0"/>
              <a:t>Slide </a:t>
            </a:r>
            <a:fld id="{E14F4128-984D-CC4D-B0E8-A79C12665C9B}" type="slidenum">
              <a:rPr lang="en-US" smtClean="0"/>
              <a:pPr>
                <a:defRPr/>
              </a:pPr>
              <a:t>57</a:t>
            </a:fld>
            <a:endParaRPr lang="en-US"/>
          </a:p>
        </p:txBody>
      </p:sp>
      <p:sp>
        <p:nvSpPr>
          <p:cNvPr id="8" name="TextBox 7"/>
          <p:cNvSpPr txBox="1"/>
          <p:nvPr/>
        </p:nvSpPr>
        <p:spPr>
          <a:xfrm>
            <a:off x="25400" y="5803900"/>
            <a:ext cx="7772400" cy="707886"/>
          </a:xfrm>
          <a:prstGeom prst="rect">
            <a:avLst/>
          </a:prstGeom>
          <a:noFill/>
        </p:spPr>
        <p:txBody>
          <a:bodyPr wrap="square" rtlCol="0">
            <a:spAutoFit/>
          </a:bodyPr>
          <a:lstStyle/>
          <a:p>
            <a:r>
              <a:rPr lang="en-US" sz="1000" dirty="0" smtClean="0">
                <a:latin typeface="Times" pitchFamily="-106" charset="0"/>
                <a:ea typeface="ＭＳ Ｐゴシック" pitchFamily="-65" charset="-128"/>
                <a:cs typeface="ＭＳ Ｐゴシック" pitchFamily="-65" charset="-128"/>
              </a:rPr>
              <a:t>SOURCE </a:t>
            </a:r>
          </a:p>
          <a:p>
            <a:r>
              <a:rPr lang="en-US" sz="1000" b="1" dirty="0" smtClean="0">
                <a:latin typeface="Times" pitchFamily="-106" charset="0"/>
                <a:ea typeface="ＭＳ Ｐゴシック" pitchFamily="-65" charset="-128"/>
                <a:cs typeface="ＭＳ Ｐゴシック" pitchFamily="-65" charset="-128"/>
              </a:rPr>
              <a:t>Using Metrics within System Requirements to</a:t>
            </a:r>
          </a:p>
          <a:p>
            <a:r>
              <a:rPr lang="en-US" sz="1000" b="1" dirty="0" smtClean="0">
                <a:latin typeface="Times" pitchFamily="-106" charset="0"/>
                <a:ea typeface="ＭＳ Ｐゴシック" pitchFamily="-65" charset="-128"/>
                <a:cs typeface="ＭＳ Ｐゴシック" pitchFamily="-65" charset="-128"/>
              </a:rPr>
              <a:t>Express Quality and Derive Stakeholder Value</a:t>
            </a:r>
          </a:p>
          <a:p>
            <a:r>
              <a:rPr lang="en-US" sz="1000" dirty="0" smtClean="0">
                <a:latin typeface="Times" pitchFamily="-106" charset="0"/>
                <a:ea typeface="ＭＳ Ｐゴシック" pitchFamily="-65" charset="-128"/>
                <a:cs typeface="ＭＳ Ｐゴシック" pitchFamily="-65" charset="-128"/>
              </a:rPr>
              <a:t>Lindsey </a:t>
            </a:r>
            <a:r>
              <a:rPr lang="en-US" sz="1000" dirty="0" err="1" smtClean="0">
                <a:latin typeface="Times" pitchFamily="-106" charset="0"/>
                <a:ea typeface="ＭＳ Ｐゴシック" pitchFamily="-65" charset="-128"/>
                <a:cs typeface="ＭＳ Ｐゴシック" pitchFamily="-65" charset="-128"/>
              </a:rPr>
              <a:t>Brodie</a:t>
            </a:r>
            <a:r>
              <a:rPr lang="en-US" sz="1000" dirty="0" smtClean="0">
                <a:latin typeface="Times" pitchFamily="-106" charset="0"/>
                <a:ea typeface="ＭＳ Ｐゴシック" pitchFamily="-65" charset="-128"/>
                <a:cs typeface="ＭＳ Ｐゴシック" pitchFamily="-65" charset="-128"/>
              </a:rPr>
              <a:t> •</a:t>
            </a:r>
            <a:endParaRPr lang="en-GB" sz="1000" dirty="0"/>
          </a:p>
        </p:txBody>
      </p:sp>
    </p:spTree>
    <p:extLst>
      <p:ext uri="{BB962C8B-B14F-4D97-AF65-F5344CB8AC3E}">
        <p14:creationId xmlns:p14="http://schemas.microsoft.com/office/powerpoint/2010/main" val="5014121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8662"/>
          </a:xfrm>
          <a:solidFill>
            <a:srgbClr val="FFFF00"/>
          </a:solidFill>
        </p:spPr>
        <p:txBody>
          <a:bodyPr>
            <a:normAutofit/>
          </a:bodyPr>
          <a:lstStyle/>
          <a:p>
            <a:r>
              <a:rPr lang="en-US" sz="4000" dirty="0" smtClean="0">
                <a:solidFill>
                  <a:srgbClr val="FF0000"/>
                </a:solidFill>
              </a:rPr>
              <a:t>Summary of Options </a:t>
            </a:r>
            <a:r>
              <a:rPr lang="en-US" sz="4000" dirty="0" err="1" smtClean="0">
                <a:solidFill>
                  <a:srgbClr val="FF0000"/>
                </a:solidFill>
              </a:rPr>
              <a:t>wrt</a:t>
            </a:r>
            <a:r>
              <a:rPr lang="en-US" sz="4000" dirty="0" smtClean="0">
                <a:solidFill>
                  <a:srgbClr val="FF0000"/>
                </a:solidFill>
              </a:rPr>
              <a:t> Risk (</a:t>
            </a:r>
            <a:r>
              <a:rPr lang="en-US" sz="4000" dirty="0" smtClean="0">
                <a:solidFill>
                  <a:srgbClr val="FF0000"/>
                </a:solidFill>
              </a:rPr>
              <a:t>2010)</a:t>
            </a:r>
            <a:endParaRPr lang="en-US" sz="4000" dirty="0">
              <a:solidFill>
                <a:srgbClr val="FF0000"/>
              </a:solidFill>
            </a:endParaRPr>
          </a:p>
        </p:txBody>
      </p:sp>
      <p:pic>
        <p:nvPicPr>
          <p:cNvPr id="7" name="Content Placeholder 6" descr="Screen shot 2010-12-06 at 01.35.37.png"/>
          <p:cNvPicPr>
            <a:picLocks noGrp="1" noChangeAspect="1"/>
          </p:cNvPicPr>
          <p:nvPr>
            <p:ph idx="1"/>
          </p:nvPr>
        </p:nvPicPr>
        <p:blipFill>
          <a:blip r:embed="rId3">
            <a:extLst>
              <a:ext uri="{28A0092B-C50C-407E-A947-70E740481C1C}">
                <a14:useLocalDpi xmlns:a14="http://schemas.microsoft.com/office/drawing/2010/main" val="0"/>
              </a:ext>
            </a:extLst>
          </a:blip>
          <a:srcRect t="8194" b="8194"/>
          <a:stretch>
            <a:fillRect/>
          </a:stretch>
        </p:blipFill>
        <p:spPr/>
      </p:pic>
      <p:sp>
        <p:nvSpPr>
          <p:cNvPr id="4" name="Date Placeholder 3"/>
          <p:cNvSpPr>
            <a:spLocks noGrp="1"/>
          </p:cNvSpPr>
          <p:nvPr>
            <p:ph type="dt" sz="half" idx="10"/>
          </p:nvPr>
        </p:nvSpPr>
        <p:spPr/>
        <p:txBody>
          <a:bodyPr/>
          <a:lstStyle/>
          <a:p>
            <a:fld id="{6F803892-488E-4045-8EB7-46B7514B657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58</a:t>
            </a:fld>
            <a:endParaRPr lang="en-US"/>
          </a:p>
        </p:txBody>
      </p:sp>
      <p:sp>
        <p:nvSpPr>
          <p:cNvPr id="8" name="Line Callout 3 7"/>
          <p:cNvSpPr/>
          <p:nvPr/>
        </p:nvSpPr>
        <p:spPr>
          <a:xfrm>
            <a:off x="6553200" y="1282700"/>
            <a:ext cx="2159000" cy="863600"/>
          </a:xfrm>
          <a:prstGeom prst="borderCallout3">
            <a:avLst>
              <a:gd name="adj1" fmla="val 99632"/>
              <a:gd name="adj2" fmla="val 49902"/>
              <a:gd name="adj3" fmla="val 120220"/>
              <a:gd name="adj4" fmla="val 33921"/>
              <a:gd name="adj5" fmla="val 100000"/>
              <a:gd name="adj6" fmla="val -16667"/>
              <a:gd name="adj7" fmla="val 143845"/>
              <a:gd name="adj8" fmla="val -31275"/>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Sum Impact</a:t>
            </a:r>
          </a:p>
          <a:p>
            <a:pPr algn="ctr"/>
            <a:r>
              <a:rPr lang="en-US" b="1" dirty="0" smtClean="0"/>
              <a:t>Of strategy on all goals</a:t>
            </a:r>
            <a:endParaRPr lang="en-US" b="1" dirty="0"/>
          </a:p>
        </p:txBody>
      </p:sp>
      <p:sp>
        <p:nvSpPr>
          <p:cNvPr id="9" name="Line Callout 3 8"/>
          <p:cNvSpPr/>
          <p:nvPr/>
        </p:nvSpPr>
        <p:spPr>
          <a:xfrm>
            <a:off x="7696200" y="4152900"/>
            <a:ext cx="1333500" cy="1530350"/>
          </a:xfrm>
          <a:prstGeom prst="borderCallout3">
            <a:avLst>
              <a:gd name="adj1" fmla="val 51115"/>
              <a:gd name="adj2" fmla="val 239"/>
              <a:gd name="adj3" fmla="val -82837"/>
              <a:gd name="adj4" fmla="val -39394"/>
              <a:gd name="adj5" fmla="val -67846"/>
              <a:gd name="adj6" fmla="val -89751"/>
              <a:gd name="adj7" fmla="val 107984"/>
              <a:gd name="adj8" fmla="val -111245"/>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Sum ± Variation or Range of uncertainty</a:t>
            </a:r>
            <a:endParaRPr lang="en-US" b="1" dirty="0"/>
          </a:p>
        </p:txBody>
      </p:sp>
      <p:sp>
        <p:nvSpPr>
          <p:cNvPr id="10" name="Rounded Rectangular Callout 9"/>
          <p:cNvSpPr/>
          <p:nvPr/>
        </p:nvSpPr>
        <p:spPr>
          <a:xfrm>
            <a:off x="2413000" y="1003300"/>
            <a:ext cx="2286000" cy="952500"/>
          </a:xfrm>
          <a:prstGeom prst="wedgeRoundRectCallout">
            <a:avLst>
              <a:gd name="adj1" fmla="val -45278"/>
              <a:gd name="adj2" fmla="val 12250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Sum </a:t>
            </a:r>
          </a:p>
          <a:p>
            <a:pPr algn="ctr"/>
            <a:r>
              <a:rPr lang="en-US" dirty="0" smtClean="0">
                <a:solidFill>
                  <a:srgbClr val="000000"/>
                </a:solidFill>
              </a:rPr>
              <a:t>Conservative Impact</a:t>
            </a:r>
          </a:p>
          <a:p>
            <a:pPr algn="ctr"/>
            <a:r>
              <a:rPr lang="en-US" dirty="0" smtClean="0">
                <a:solidFill>
                  <a:srgbClr val="000000"/>
                </a:solidFill>
              </a:rPr>
              <a:t>“worst worst case”</a:t>
            </a:r>
            <a:endParaRPr lang="en-US" dirty="0">
              <a:solidFill>
                <a:srgbClr val="000000"/>
              </a:solidFill>
            </a:endParaRPr>
          </a:p>
        </p:txBody>
      </p:sp>
      <p:sp>
        <p:nvSpPr>
          <p:cNvPr id="11" name="TextBox 10"/>
          <p:cNvSpPr txBox="1"/>
          <p:nvPr/>
        </p:nvSpPr>
        <p:spPr>
          <a:xfrm>
            <a:off x="1092200" y="6121400"/>
            <a:ext cx="3721100" cy="369332"/>
          </a:xfrm>
          <a:prstGeom prst="rect">
            <a:avLst/>
          </a:prstGeom>
          <a:noFill/>
        </p:spPr>
        <p:txBody>
          <a:bodyPr wrap="square" rtlCol="0">
            <a:spAutoFit/>
          </a:bodyPr>
          <a:lstStyle/>
          <a:p>
            <a:r>
              <a:rPr lang="en-US" dirty="0" smtClean="0"/>
              <a:t>Based on work done by Kai Gilb</a:t>
            </a:r>
            <a:endParaRPr lang="en-US" dirty="0"/>
          </a:p>
        </p:txBody>
      </p:sp>
    </p:spTree>
    <p:extLst>
      <p:ext uri="{BB962C8B-B14F-4D97-AF65-F5344CB8AC3E}">
        <p14:creationId xmlns:p14="http://schemas.microsoft.com/office/powerpoint/2010/main" val="19673540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7" name="Date Placeholder 6"/>
          <p:cNvSpPr>
            <a:spLocks noGrp="1"/>
          </p:cNvSpPr>
          <p:nvPr>
            <p:ph type="dt" sz="half" idx="10"/>
          </p:nvPr>
        </p:nvSpPr>
        <p:spPr/>
        <p:txBody>
          <a:bodyPr/>
          <a:lstStyle/>
          <a:p>
            <a:pPr>
              <a:defRPr/>
            </a:pPr>
            <a:r>
              <a:rPr lang="en-US" smtClean="0"/>
              <a:t>Version </a:t>
            </a:r>
            <a:fld id="{FC972AE2-E81F-6E4D-9231-EF56D495CA25}" type="datetime1">
              <a:rPr lang="en-US" smtClean="0"/>
              <a:pPr>
                <a:defRPr/>
              </a:pPr>
              <a:t>25/06/2011</a:t>
            </a:fld>
            <a:endParaRPr lang="en-US"/>
          </a:p>
        </p:txBody>
      </p:sp>
      <p:sp>
        <p:nvSpPr>
          <p:cNvPr id="8" name="Footer Placeholder 7"/>
          <p:cNvSpPr>
            <a:spLocks noGrp="1"/>
          </p:cNvSpPr>
          <p:nvPr>
            <p:ph type="ftr" sz="quarter" idx="11"/>
          </p:nvPr>
        </p:nvSpPr>
        <p:spPr/>
        <p:txBody>
          <a:bodyPr/>
          <a:lstStyle/>
          <a:p>
            <a:pPr>
              <a:defRPr/>
            </a:pPr>
            <a:r>
              <a:rPr lang="en-US" smtClean="0"/>
              <a:t>www.Gilb.com</a:t>
            </a:r>
          </a:p>
          <a:p>
            <a:pPr>
              <a:defRPr/>
            </a:pPr>
            <a:r>
              <a:rPr lang="en-US" smtClean="0"/>
              <a:t>Impact Estimation</a:t>
            </a:r>
            <a:endParaRPr lang="en-US"/>
          </a:p>
        </p:txBody>
      </p:sp>
      <p:sp>
        <p:nvSpPr>
          <p:cNvPr id="9" name="Slide Number Placeholder 8"/>
          <p:cNvSpPr>
            <a:spLocks noGrp="1"/>
          </p:cNvSpPr>
          <p:nvPr>
            <p:ph type="sldNum" sz="quarter" idx="12"/>
          </p:nvPr>
        </p:nvSpPr>
        <p:spPr/>
        <p:txBody>
          <a:bodyPr/>
          <a:lstStyle/>
          <a:p>
            <a:pPr>
              <a:defRPr/>
            </a:pPr>
            <a:r>
              <a:rPr lang="en-US" smtClean="0"/>
              <a:t>Slide </a:t>
            </a:r>
            <a:fld id="{4B919B28-121A-344A-BD9B-7CDEC857694C}" type="slidenum">
              <a:rPr lang="en-US" smtClean="0"/>
              <a:pPr>
                <a:defRPr/>
              </a:pPr>
              <a:t>59</a:t>
            </a:fld>
            <a:endParaRPr lang="en-US"/>
          </a:p>
        </p:txBody>
      </p:sp>
      <p:pic>
        <p:nvPicPr>
          <p:cNvPr id="11" name="Picture 10" descr="Picture 5.png"/>
          <p:cNvPicPr>
            <a:picLocks noChangeAspect="1"/>
          </p:cNvPicPr>
          <p:nvPr/>
        </p:nvPicPr>
        <p:blipFill>
          <a:blip r:embed="rId3"/>
          <a:stretch>
            <a:fillRect/>
          </a:stretch>
        </p:blipFill>
        <p:spPr>
          <a:xfrm>
            <a:off x="287267" y="0"/>
            <a:ext cx="8569465" cy="6858000"/>
          </a:xfrm>
          <a:prstGeom prst="rect">
            <a:avLst/>
          </a:prstGeom>
        </p:spPr>
      </p:pic>
      <p:sp>
        <p:nvSpPr>
          <p:cNvPr id="2" name="TextBox 1"/>
          <p:cNvSpPr txBox="1"/>
          <p:nvPr/>
        </p:nvSpPr>
        <p:spPr>
          <a:xfrm>
            <a:off x="558800" y="508000"/>
            <a:ext cx="3467100" cy="369332"/>
          </a:xfrm>
          <a:prstGeom prst="rect">
            <a:avLst/>
          </a:prstGeom>
          <a:solidFill>
            <a:srgbClr val="FFFF00"/>
          </a:solidFill>
        </p:spPr>
        <p:txBody>
          <a:bodyPr wrap="square" rtlCol="0">
            <a:spAutoFit/>
          </a:bodyPr>
          <a:lstStyle/>
          <a:p>
            <a:r>
              <a:rPr lang="en-US" dirty="0" err="1">
                <a:solidFill>
                  <a:srgbClr val="FF0000"/>
                </a:solidFill>
              </a:rPr>
              <a:t>lindseybrodie@btopenworld.com</a:t>
            </a:r>
            <a:endParaRPr lang="en-US" dirty="0">
              <a:solidFill>
                <a:srgbClr val="FF0000"/>
              </a:solidFill>
            </a:endParaRPr>
          </a:p>
        </p:txBody>
      </p:sp>
    </p:spTree>
    <p:extLst>
      <p:ext uri="{BB962C8B-B14F-4D97-AF65-F5344CB8AC3E}">
        <p14:creationId xmlns:p14="http://schemas.microsoft.com/office/powerpoint/2010/main" val="6246934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Requirement </a:t>
            </a:r>
            <a:r>
              <a:rPr lang="en-GB" dirty="0" smtClean="0"/>
              <a:t>Types: &lt;-CE, PL</a:t>
            </a:r>
            <a:endParaRPr lang="en-GB" dirty="0"/>
          </a:p>
        </p:txBody>
      </p:sp>
      <p:pic>
        <p:nvPicPr>
          <p:cNvPr id="7" name="Content Placeholder 6"/>
          <p:cNvPicPr>
            <a:picLocks noGrp="1"/>
          </p:cNvPicPr>
          <p:nvPr>
            <p:ph idx="1"/>
          </p:nvPr>
        </p:nvPicPr>
        <p:blipFill>
          <a:blip r:embed="rId3"/>
          <a:srcRect l="-25855" r="-25855"/>
          <a:stretch>
            <a:fillRect/>
          </a:stretch>
        </p:blipFill>
        <p:spPr bwMode="auto">
          <a:xfrm>
            <a:off x="457200" y="1778000"/>
            <a:ext cx="8229600" cy="4495800"/>
          </a:xfrm>
          <a:prstGeom prst="ellipse">
            <a:avLst/>
          </a:prstGeom>
          <a:solidFill>
            <a:schemeClr val="tx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Date Placeholder 3"/>
          <p:cNvSpPr>
            <a:spLocks noGrp="1"/>
          </p:cNvSpPr>
          <p:nvPr>
            <p:ph type="dt" sz="half" idx="10"/>
          </p:nvPr>
        </p:nvSpPr>
        <p:spPr/>
        <p:txBody>
          <a:bodyPr/>
          <a:lstStyle/>
          <a:p>
            <a:fld id="{EB8F7777-F959-9C4F-85A9-70B6FF52619F}" type="datetime4">
              <a:rPr lang="en-US" smtClean="0"/>
              <a:pPr/>
              <a:t>June 25, 2011</a:t>
            </a:fld>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6</a:t>
            </a:fld>
            <a:endParaRPr lang="en-GB"/>
          </a:p>
        </p:txBody>
      </p:sp>
      <p:sp>
        <p:nvSpPr>
          <p:cNvPr id="8" name="Footer Placeholder 7"/>
          <p:cNvSpPr>
            <a:spLocks noGrp="1"/>
          </p:cNvSpPr>
          <p:nvPr>
            <p:ph type="ftr" sz="quarter" idx="11"/>
          </p:nvPr>
        </p:nvSpPr>
        <p:spPr/>
        <p:txBody>
          <a:bodyPr/>
          <a:lstStyle/>
          <a:p>
            <a:r>
              <a:rPr lang="en-US" smtClean="0"/>
              <a:t>© Tom@Gilb.com</a:t>
            </a:r>
            <a:endParaRPr lang="en-GB"/>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kern="1200" dirty="0" smtClean="0">
                <a:solidFill>
                  <a:schemeClr val="tx1"/>
                </a:solidFill>
                <a:effectLst/>
              </a:rPr>
              <a:t>VALUE REPORTING: </a:t>
            </a:r>
            <a:br>
              <a:rPr lang="en-GB" sz="2800" kern="1200" dirty="0" smtClean="0">
                <a:solidFill>
                  <a:schemeClr val="tx1"/>
                </a:solidFill>
                <a:effectLst/>
              </a:rPr>
            </a:br>
            <a:r>
              <a:rPr lang="en-GB" sz="2800" kern="1200" dirty="0" smtClean="0">
                <a:solidFill>
                  <a:schemeClr val="tx1"/>
                </a:solidFill>
                <a:effectLst/>
              </a:rPr>
              <a:t>Measure project progress early, continuously,</a:t>
            </a:r>
            <a:br>
              <a:rPr lang="en-GB" sz="2800" kern="1200" dirty="0" smtClean="0">
                <a:solidFill>
                  <a:schemeClr val="tx1"/>
                </a:solidFill>
                <a:effectLst/>
              </a:rPr>
            </a:br>
            <a:r>
              <a:rPr lang="en-GB" sz="2800" kern="1200" dirty="0" smtClean="0">
                <a:solidFill>
                  <a:schemeClr val="tx1"/>
                </a:solidFill>
                <a:effectLst/>
              </a:rPr>
              <a:t> in terms of top ten objectives</a:t>
            </a:r>
            <a:endParaRPr lang="en-US" sz="2800" kern="1200" dirty="0" smtClean="0">
              <a:solidFill>
                <a:schemeClr val="tx1"/>
              </a:solidFill>
              <a:effectLst/>
            </a:endParaRPr>
          </a:p>
        </p:txBody>
      </p:sp>
      <p:sp>
        <p:nvSpPr>
          <p:cNvPr id="3" name="Content Placeholder 2"/>
          <p:cNvSpPr>
            <a:spLocks noGrp="1"/>
          </p:cNvSpPr>
          <p:nvPr>
            <p:ph sz="half" idx="1"/>
          </p:nvPr>
        </p:nvSpPr>
        <p:spPr>
          <a:xfrm>
            <a:off x="0" y="1600200"/>
            <a:ext cx="5537200" cy="5029200"/>
          </a:xfrm>
        </p:spPr>
        <p:txBody>
          <a:bodyPr>
            <a:normAutofit/>
          </a:bodyPr>
          <a:lstStyle/>
          <a:p>
            <a:r>
              <a:rPr lang="en-US" sz="2400" dirty="0" smtClean="0"/>
              <a:t>Basic idea</a:t>
            </a:r>
          </a:p>
          <a:p>
            <a:pPr lvl="1"/>
            <a:r>
              <a:rPr lang="en-US" sz="2000" dirty="0" smtClean="0"/>
              <a:t>Estimate expected value next cycle</a:t>
            </a:r>
          </a:p>
          <a:p>
            <a:pPr lvl="2"/>
            <a:r>
              <a:rPr lang="en-US" sz="2000" dirty="0" smtClean="0"/>
              <a:t>Based on a specific design for that increment</a:t>
            </a:r>
          </a:p>
          <a:p>
            <a:pPr lvl="2"/>
            <a:r>
              <a:rPr lang="en-US" sz="2000" dirty="0" smtClean="0"/>
              <a:t>Design Hypothesis</a:t>
            </a:r>
          </a:p>
          <a:p>
            <a:pPr lvl="1"/>
            <a:r>
              <a:rPr lang="en-US" sz="2000" dirty="0" smtClean="0"/>
              <a:t>Measure the actual effect, roughly, pilot,</a:t>
            </a:r>
          </a:p>
          <a:p>
            <a:pPr lvl="2"/>
            <a:r>
              <a:rPr lang="en-US" sz="2000" dirty="0" smtClean="0"/>
              <a:t>Confirm or deny the effect hypothesis</a:t>
            </a:r>
          </a:p>
          <a:p>
            <a:pPr lvl="1"/>
            <a:r>
              <a:rPr lang="en-US" sz="2000" dirty="0" smtClean="0"/>
              <a:t>If reasonable result compared to need and expectation, then take another cumulative cycle</a:t>
            </a:r>
          </a:p>
          <a:p>
            <a:pPr lvl="1"/>
            <a:r>
              <a:rPr lang="en-US" sz="2000" dirty="0" smtClean="0"/>
              <a:t>Measure the cumulated value later, and better,  before scaling up and major release</a:t>
            </a:r>
          </a:p>
          <a:p>
            <a:pPr lvl="1"/>
            <a:r>
              <a:rPr lang="en-US" sz="2000" dirty="0" smtClean="0"/>
              <a:t>If bad result: learn change, try again</a:t>
            </a:r>
            <a:endParaRPr lang="en-US" sz="2000" dirty="0"/>
          </a:p>
        </p:txBody>
      </p:sp>
      <p:pic>
        <p:nvPicPr>
          <p:cNvPr id="8" name="Content Placeholder 7"/>
          <p:cNvPicPr>
            <a:picLocks noGrp="1" noChangeAspect="1"/>
          </p:cNvPicPr>
          <p:nvPr>
            <p:ph sz="half" idx="2"/>
          </p:nvPr>
        </p:nvPicPr>
        <p:blipFill rotWithShape="1">
          <a:blip r:embed="rId2"/>
          <a:srcRect t="-8650" b="231"/>
          <a:stretch/>
        </p:blipFill>
        <p:spPr>
          <a:xfrm>
            <a:off x="5715000" y="1139864"/>
            <a:ext cx="3378200" cy="5718135"/>
          </a:xfrm>
        </p:spPr>
      </p:pic>
      <p:sp>
        <p:nvSpPr>
          <p:cNvPr id="4" name="Date Placeholder 3"/>
          <p:cNvSpPr>
            <a:spLocks noGrp="1"/>
          </p:cNvSpPr>
          <p:nvPr>
            <p:ph type="dt" sz="half" idx="10"/>
          </p:nvPr>
        </p:nvSpPr>
        <p:spPr/>
        <p:txBody>
          <a:bodyPr/>
          <a:lstStyle/>
          <a:p>
            <a:fld id="{C7B0771C-A2FB-4443-BFB2-878CAC306A07}"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60</a:t>
            </a:fld>
            <a:endParaRPr lang="en-US"/>
          </a:p>
        </p:txBody>
      </p:sp>
    </p:spTree>
    <p:extLst>
      <p:ext uri="{BB962C8B-B14F-4D97-AF65-F5344CB8AC3E}">
        <p14:creationId xmlns:p14="http://schemas.microsoft.com/office/powerpoint/2010/main" val="16904448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42875" y="1"/>
            <a:ext cx="8858250" cy="1066800"/>
          </a:xfrm>
        </p:spPr>
        <p:txBody>
          <a:bodyPr rIns="0" anchor="ctr">
            <a:normAutofit/>
          </a:bodyPr>
          <a:lstStyle/>
          <a:p>
            <a:pPr eaLnBrk="1" hangingPunct="1">
              <a:lnSpc>
                <a:spcPct val="106000"/>
              </a:lnSpc>
              <a:tabLst>
                <a:tab pos="857250" algn="l"/>
              </a:tabLst>
            </a:pPr>
            <a:r>
              <a:rPr lang="en-US" sz="1400" dirty="0">
                <a:latin typeface="Arial" charset="0"/>
              </a:rPr>
              <a:t>Real client </a:t>
            </a:r>
            <a:r>
              <a:rPr lang="en-US" sz="1400" dirty="0" smtClean="0">
                <a:latin typeface="Arial" charset="0"/>
              </a:rPr>
              <a:t>example (</a:t>
            </a:r>
            <a:r>
              <a:rPr lang="en-US" sz="1400" dirty="0" err="1" smtClean="0">
                <a:latin typeface="Arial" charset="0"/>
              </a:rPr>
              <a:t>Confirmit</a:t>
            </a:r>
            <a:r>
              <a:rPr lang="en-US" sz="1400" dirty="0" smtClean="0">
                <a:latin typeface="Arial" charset="0"/>
              </a:rPr>
              <a:t>): </a:t>
            </a:r>
            <a:r>
              <a:rPr lang="en-US" sz="1400" dirty="0">
                <a:latin typeface="Arial" charset="0"/>
              </a:rPr>
              <a:t>weekly design impact estimates, and </a:t>
            </a:r>
            <a:r>
              <a:rPr lang="en-US" sz="1400" dirty="0" smtClean="0">
                <a:latin typeface="Arial" charset="0"/>
              </a:rPr>
              <a:t>same-week </a:t>
            </a:r>
            <a:r>
              <a:rPr lang="en-US" sz="1400" dirty="0">
                <a:latin typeface="Arial" charset="0"/>
              </a:rPr>
              <a:t>measurement,</a:t>
            </a:r>
            <a:br>
              <a:rPr lang="en-US" sz="1400" dirty="0">
                <a:latin typeface="Arial" charset="0"/>
              </a:rPr>
            </a:br>
            <a:r>
              <a:rPr lang="en-US" sz="1400" dirty="0">
                <a:latin typeface="Arial" charset="0"/>
              </a:rPr>
              <a:t>Weekly Feedback to the development team </a:t>
            </a:r>
            <a:br>
              <a:rPr lang="en-US" sz="1400" dirty="0">
                <a:latin typeface="Arial" charset="0"/>
              </a:rPr>
            </a:br>
            <a:r>
              <a:rPr lang="en-US" sz="1400" dirty="0">
                <a:latin typeface="Arial" charset="0"/>
              </a:rPr>
              <a:t>about cumulative progress toward critical numeric performance and quality targets</a:t>
            </a:r>
          </a:p>
        </p:txBody>
      </p:sp>
      <p:pic>
        <p:nvPicPr>
          <p:cNvPr id="84995" name="Picture 3"/>
          <p:cNvPicPr>
            <a:picLocks noChangeAspect="1" noChangeArrowheads="1"/>
          </p:cNvPicPr>
          <p:nvPr/>
        </p:nvPicPr>
        <p:blipFill>
          <a:blip r:embed="rId3"/>
          <a:srcRect/>
          <a:stretch>
            <a:fillRect/>
          </a:stretch>
        </p:blipFill>
        <p:spPr bwMode="auto">
          <a:xfrm>
            <a:off x="228600" y="1066800"/>
            <a:ext cx="8710613" cy="3695700"/>
          </a:xfrm>
          <a:prstGeom prst="rect">
            <a:avLst/>
          </a:prstGeom>
          <a:noFill/>
          <a:ln w="25400">
            <a:noFill/>
            <a:miter lim="800000"/>
            <a:headEnd/>
            <a:tailEnd/>
          </a:ln>
          <a:effectLst>
            <a:outerShdw blurRad="139700" dist="215899" dir="2700000" algn="ctr" rotWithShape="0">
              <a:schemeClr val="bg2">
                <a:alpha val="74998"/>
              </a:schemeClr>
            </a:outerShdw>
          </a:effectLst>
        </p:spPr>
      </p:pic>
      <p:pic>
        <p:nvPicPr>
          <p:cNvPr id="624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2919413"/>
            <a:ext cx="198438"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24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705850" y="2919413"/>
            <a:ext cx="1968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2474" name="WordArt 10"/>
          <p:cNvSpPr>
            <a:spLocks noChangeArrowheads="1" noChangeShapeType="1" noTextEdit="1"/>
          </p:cNvSpPr>
          <p:nvPr/>
        </p:nvSpPr>
        <p:spPr bwMode="auto">
          <a:xfrm>
            <a:off x="1752600" y="4800600"/>
            <a:ext cx="1371600" cy="13716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Cumulative</a:t>
            </a:r>
          </a:p>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weekly</a:t>
            </a:r>
          </a:p>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progress</a:t>
            </a:r>
          </a:p>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metric</a:t>
            </a:r>
          </a:p>
        </p:txBody>
      </p:sp>
      <p:sp>
        <p:nvSpPr>
          <p:cNvPr id="62475" name="WordArt 11"/>
          <p:cNvSpPr>
            <a:spLocks noChangeArrowheads="1" noChangeShapeType="1" noTextEdit="1"/>
          </p:cNvSpPr>
          <p:nvPr/>
        </p:nvSpPr>
        <p:spPr bwMode="auto">
          <a:xfrm>
            <a:off x="152400" y="4038600"/>
            <a:ext cx="1219200" cy="22098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Priority</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Next week</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Warning</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metrics based</a:t>
            </a:r>
          </a:p>
        </p:txBody>
      </p:sp>
      <p:sp>
        <p:nvSpPr>
          <p:cNvPr id="62476" name="WordArt 12"/>
          <p:cNvSpPr>
            <a:spLocks noChangeArrowheads="1" noChangeShapeType="1" noTextEdit="1"/>
          </p:cNvSpPr>
          <p:nvPr/>
        </p:nvSpPr>
        <p:spPr bwMode="auto">
          <a:xfrm rot="5400000">
            <a:off x="3933032" y="5210968"/>
            <a:ext cx="2057400" cy="474663"/>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ea typeface="Arial Black"/>
                <a:cs typeface="Arial Black"/>
              </a:rPr>
              <a:t>Constraint</a:t>
            </a:r>
          </a:p>
        </p:txBody>
      </p:sp>
      <p:sp>
        <p:nvSpPr>
          <p:cNvPr id="62477" name="WordArt 13"/>
          <p:cNvSpPr>
            <a:spLocks noChangeArrowheads="1" noChangeShapeType="1" noTextEdit="1"/>
          </p:cNvSpPr>
          <p:nvPr/>
        </p:nvSpPr>
        <p:spPr bwMode="auto">
          <a:xfrm rot="5400000">
            <a:off x="4937918" y="5349082"/>
            <a:ext cx="1897063"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en-US" sz="3600" kern="10">
                <a:gradFill rotWithShape="1">
                  <a:gsLst>
                    <a:gs pos="0">
                      <a:srgbClr val="00FF00"/>
                    </a:gs>
                    <a:gs pos="100000">
                      <a:srgbClr val="00CCFF"/>
                    </a:gs>
                  </a:gsLst>
                  <a:lin ang="0" scaled="1"/>
                </a:gradFill>
                <a:effectLst>
                  <a:outerShdw blurRad="63500" dist="99190" dir="7788334" algn="ctr" rotWithShape="0">
                    <a:srgbClr val="000080"/>
                  </a:outerShdw>
                </a:effectLst>
                <a:latin typeface="Arial Black"/>
                <a:ea typeface="Arial Black"/>
                <a:cs typeface="Arial Black"/>
              </a:rPr>
              <a:t>Target</a:t>
            </a:r>
          </a:p>
        </p:txBody>
      </p:sp>
      <p:sp>
        <p:nvSpPr>
          <p:cNvPr id="62478" name="WordArt 14"/>
          <p:cNvSpPr>
            <a:spLocks noChangeArrowheads="1" noChangeShapeType="1" noTextEdit="1"/>
          </p:cNvSpPr>
          <p:nvPr/>
        </p:nvSpPr>
        <p:spPr bwMode="auto">
          <a:xfrm rot="5400000">
            <a:off x="5238750" y="2381250"/>
            <a:ext cx="2514600" cy="647700"/>
          </a:xfrm>
          <a:prstGeom prst="rect">
            <a:avLst/>
          </a:prstGeom>
        </p:spPr>
        <p:txBody>
          <a:bodyPr vert="wordArtVert" wrap="none" fromWordArt="1">
            <a:prstTxWarp prst="textPlain">
              <a:avLst>
                <a:gd name="adj" fmla="val 50000"/>
              </a:avLst>
            </a:prstTxWarp>
            <a:scene3d>
              <a:camera prst="legacyPerspectiveFront">
                <a:rot lat="20639998" lon="20699998" rev="0"/>
              </a:camera>
              <a:lightRig rig="legacyNormal3" dir="l"/>
            </a:scene3d>
            <a:sp3d extrusionH="201600" prstMaterial="legacyPlastic">
              <a:extrusionClr>
                <a:srgbClr val="FF9966"/>
              </a:extrusionClr>
            </a:sp3d>
          </a:bodyPr>
          <a:lstStyle/>
          <a:p>
            <a:pPr algn="ctr" fontAlgn="auto"/>
            <a:r>
              <a:rPr lang="en-US" sz="3600" kern="10">
                <a:ln w="9525">
                  <a:round/>
                  <a:headEnd/>
                  <a:tailEnd/>
                </a:ln>
                <a:solidFill>
                  <a:srgbClr val="CC0000"/>
                </a:solidFill>
                <a:latin typeface="Arial Black"/>
                <a:ea typeface="Arial Black"/>
                <a:cs typeface="Arial Black"/>
              </a:rPr>
              <a:t>Estimates</a:t>
            </a:r>
          </a:p>
        </p:txBody>
      </p:sp>
      <p:sp>
        <p:nvSpPr>
          <p:cNvPr id="62479" name="WordArt 15"/>
          <p:cNvSpPr>
            <a:spLocks noChangeArrowheads="1" noChangeShapeType="1" noTextEdit="1"/>
          </p:cNvSpPr>
          <p:nvPr/>
        </p:nvSpPr>
        <p:spPr bwMode="auto">
          <a:xfrm rot="5400000">
            <a:off x="7263606" y="2337594"/>
            <a:ext cx="2160588" cy="12954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ea typeface="Arial Black"/>
                <a:cs typeface="Arial Black"/>
              </a:rPr>
              <a:t>Weekly</a:t>
            </a:r>
          </a:p>
          <a:p>
            <a:pPr algn="ctr" fontAlgn="auto"/>
            <a:r>
              <a:rPr lang="en-US" sz="3600" kern="10">
                <a:ln w="9525">
                  <a:solidFill>
                    <a:srgbClr val="000000"/>
                  </a:solidFill>
                  <a:round/>
                  <a:headEnd/>
                  <a:tailEnd/>
                </a:ln>
                <a:solidFill>
                  <a:srgbClr val="000000"/>
                </a:solidFill>
                <a:latin typeface="Arial Black"/>
                <a:ea typeface="Arial Black"/>
                <a:cs typeface="Arial Black"/>
              </a:rPr>
              <a:t>Testing</a:t>
            </a:r>
          </a:p>
        </p:txBody>
      </p:sp>
    </p:spTree>
    <p:extLst>
      <p:ext uri="{BB962C8B-B14F-4D97-AF65-F5344CB8AC3E}">
        <p14:creationId xmlns:p14="http://schemas.microsoft.com/office/powerpoint/2010/main" val="1397434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152400"/>
            <a:ext cx="7772400" cy="838200"/>
          </a:xfrm>
        </p:spPr>
        <p:txBody>
          <a:bodyPr>
            <a:normAutofit fontScale="90000"/>
          </a:bodyPr>
          <a:lstStyle/>
          <a:p>
            <a:pPr eaLnBrk="1" hangingPunct="1"/>
            <a:r>
              <a:rPr lang="en-US" sz="2000" dirty="0" err="1" smtClean="0">
                <a:latin typeface="Arial" charset="0"/>
                <a:ea typeface="ＭＳ Ｐゴシック" charset="0"/>
                <a:cs typeface="ＭＳ Ｐゴシック" charset="0"/>
              </a:rPr>
              <a:t>Evo</a:t>
            </a:r>
            <a:r>
              <a:rPr lang="en-US" sz="2000" dirty="0" smtClean="0">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Plan </a:t>
            </a:r>
            <a:r>
              <a:rPr lang="en-US" sz="2000" dirty="0" err="1">
                <a:latin typeface="Arial" charset="0"/>
                <a:ea typeface="ＭＳ Ｐゴシック" charset="0"/>
                <a:cs typeface="ＭＳ Ｐゴシック" charset="0"/>
              </a:rPr>
              <a:t>Confirmit</a:t>
            </a:r>
            <a:r>
              <a:rPr lang="en-US" sz="2000" dirty="0">
                <a:latin typeface="Arial" charset="0"/>
                <a:ea typeface="ＭＳ Ｐゴシック" charset="0"/>
                <a:cs typeface="ＭＳ Ｐゴシック" charset="0"/>
              </a:rPr>
              <a:t> 8.5</a:t>
            </a:r>
            <a:br>
              <a:rPr lang="en-US" sz="2000" dirty="0">
                <a:latin typeface="Arial" charset="0"/>
                <a:ea typeface="ＭＳ Ｐゴシック" charset="0"/>
                <a:cs typeface="ＭＳ Ｐゴシック" charset="0"/>
              </a:rPr>
            </a:br>
            <a:r>
              <a:rPr lang="en-US" sz="2000" dirty="0">
                <a:latin typeface="Arial" charset="0"/>
                <a:ea typeface="ＭＳ Ｐゴシック" charset="0"/>
                <a:cs typeface="ＭＳ Ｐゴシック" charset="0"/>
              </a:rPr>
              <a:t>4 product areas were attacked in all: 25 Qualities concurrently, one quarter of a year. Total development staff = 13  </a:t>
            </a:r>
            <a:r>
              <a:rPr lang="en-US" sz="1800" dirty="0">
                <a:latin typeface="Arial" charset="0"/>
                <a:ea typeface="ＭＳ Ｐゴシック" charset="0"/>
                <a:cs typeface="ＭＳ Ｐゴシック" charset="0"/>
              </a:rPr>
              <a:t> </a:t>
            </a:r>
          </a:p>
        </p:txBody>
      </p:sp>
      <p:sp>
        <p:nvSpPr>
          <p:cNvPr id="65539" name="AutoShape 3"/>
          <p:cNvSpPr>
            <a:spLocks noGrp="1" noChangeAspect="1" noChangeArrowheads="1"/>
          </p:cNvSpPr>
          <p:nvPr>
            <p:ph type="body" idx="1"/>
          </p:nvPr>
        </p:nvSpPr>
        <p:spPr/>
        <p:txBody>
          <a:bodyPr/>
          <a:lstStyle/>
          <a:p>
            <a:pPr eaLnBrk="1" hangingPunct="1"/>
            <a:endParaRPr lang="en-GB">
              <a:latin typeface="Arial" charset="0"/>
              <a:ea typeface="ＭＳ Ｐゴシック" charset="0"/>
              <a:cs typeface="ＭＳ Ｐゴシック" charset="0"/>
            </a:endParaRPr>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52513"/>
            <a:ext cx="7848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212725" y="11826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9</a:t>
            </a:r>
          </a:p>
        </p:txBody>
      </p:sp>
      <p:sp>
        <p:nvSpPr>
          <p:cNvPr id="65542" name="Text Box 6"/>
          <p:cNvSpPr txBox="1">
            <a:spLocks noChangeArrowheads="1"/>
          </p:cNvSpPr>
          <p:nvPr/>
        </p:nvSpPr>
        <p:spPr bwMode="auto">
          <a:xfrm>
            <a:off x="8594725" y="14874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8</a:t>
            </a:r>
          </a:p>
        </p:txBody>
      </p:sp>
      <p:sp>
        <p:nvSpPr>
          <p:cNvPr id="65543" name="Text Box 7"/>
          <p:cNvSpPr txBox="1">
            <a:spLocks noChangeArrowheads="1"/>
          </p:cNvSpPr>
          <p:nvPr/>
        </p:nvSpPr>
        <p:spPr bwMode="auto">
          <a:xfrm>
            <a:off x="174625" y="4640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3</a:t>
            </a:r>
          </a:p>
        </p:txBody>
      </p:sp>
      <p:sp>
        <p:nvSpPr>
          <p:cNvPr id="65544" name="Text Box 8"/>
          <p:cNvSpPr txBox="1">
            <a:spLocks noChangeArrowheads="1"/>
          </p:cNvSpPr>
          <p:nvPr/>
        </p:nvSpPr>
        <p:spPr bwMode="auto">
          <a:xfrm>
            <a:off x="8518525" y="44592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pic>
        <p:nvPicPr>
          <p:cNvPr id="65545" name="Picture 9" descr="toy soldiers and canno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124200"/>
            <a:ext cx="2209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6" name="Group 10"/>
          <p:cNvGrpSpPr>
            <a:grpSpLocks/>
          </p:cNvGrpSpPr>
          <p:nvPr/>
        </p:nvGrpSpPr>
        <p:grpSpPr bwMode="auto">
          <a:xfrm>
            <a:off x="6477000" y="5829300"/>
            <a:ext cx="1652588" cy="1066800"/>
            <a:chOff x="4656" y="884"/>
            <a:chExt cx="1041" cy="672"/>
          </a:xfrm>
        </p:grpSpPr>
        <p:pic>
          <p:nvPicPr>
            <p:cNvPr id="65547" name="Picture 11" descr="Trond Johan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 y="884"/>
              <a:ext cx="496"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Text Box 12"/>
            <p:cNvSpPr txBox="1">
              <a:spLocks noChangeArrowheads="1"/>
            </p:cNvSpPr>
            <p:nvPr/>
          </p:nvSpPr>
          <p:spPr bwMode="auto">
            <a:xfrm>
              <a:off x="4656" y="1344"/>
              <a:ext cx="104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Trond Johansen</a:t>
              </a:r>
            </a:p>
          </p:txBody>
        </p:sp>
      </p:grpSp>
      <p:sp>
        <p:nvSpPr>
          <p:cNvPr id="2" name="Line Callout 2 1"/>
          <p:cNvSpPr/>
          <p:nvPr/>
        </p:nvSpPr>
        <p:spPr>
          <a:xfrm>
            <a:off x="0" y="825500"/>
            <a:ext cx="1917700" cy="495300"/>
          </a:xfrm>
          <a:prstGeom prst="borderCallout2">
            <a:avLst>
              <a:gd name="adj1" fmla="val 116186"/>
              <a:gd name="adj2" fmla="val 63096"/>
              <a:gd name="adj3" fmla="val 100801"/>
              <a:gd name="adj4" fmla="val 57619"/>
              <a:gd name="adj5" fmla="val 161217"/>
              <a:gd name="adj6" fmla="val 931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w="3175" cmpd="sng">
                  <a:solidFill>
                    <a:schemeClr val="tx1"/>
                  </a:solidFill>
                </a:ln>
              </a:rPr>
              <a:t>Sum impact after 9 </a:t>
            </a:r>
            <a:r>
              <a:rPr lang="en-US" dirty="0" err="1" smtClean="0">
                <a:ln w="3175" cmpd="sng">
                  <a:solidFill>
                    <a:schemeClr val="tx1"/>
                  </a:solidFill>
                </a:ln>
              </a:rPr>
              <a:t>deivery</a:t>
            </a:r>
            <a:r>
              <a:rPr lang="en-US" dirty="0" smtClean="0">
                <a:ln w="3175" cmpd="sng">
                  <a:solidFill>
                    <a:schemeClr val="tx1"/>
                  </a:solidFill>
                </a:ln>
              </a:rPr>
              <a:t> cycles</a:t>
            </a:r>
            <a:endParaRPr lang="en-US" dirty="0">
              <a:ln w="3175" cmpd="sng">
                <a:solidFill>
                  <a:schemeClr val="tx1"/>
                </a:solidFill>
              </a:ln>
            </a:endParaRPr>
          </a:p>
        </p:txBody>
      </p:sp>
      <p:sp>
        <p:nvSpPr>
          <p:cNvPr id="3" name="Frame 2"/>
          <p:cNvSpPr/>
          <p:nvPr/>
        </p:nvSpPr>
        <p:spPr>
          <a:xfrm>
            <a:off x="1600200" y="1487488"/>
            <a:ext cx="508000" cy="244951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8644468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685800" y="-381000"/>
            <a:ext cx="7772400" cy="1143000"/>
          </a:xfrm>
        </p:spPr>
        <p:txBody>
          <a:bodyPr/>
          <a:lstStyle/>
          <a:p>
            <a:pPr eaLnBrk="1" hangingPunct="1"/>
            <a:r>
              <a:rPr lang="en-US" sz="1800" dirty="0" err="1" smtClean="0">
                <a:latin typeface="Arial" charset="0"/>
                <a:ea typeface="ＭＳ Ｐゴシック" charset="0"/>
                <a:cs typeface="ＭＳ Ｐゴシック" charset="0"/>
              </a:rPr>
              <a:t>Confirmit</a:t>
            </a:r>
            <a:r>
              <a:rPr lang="en-US" sz="1800" dirty="0" smtClean="0">
                <a:latin typeface="Arial" charset="0"/>
                <a:ea typeface="ＭＳ Ｐゴシック" charset="0"/>
                <a:cs typeface="ＭＳ Ｐゴシック" charset="0"/>
              </a:rPr>
              <a:t> </a:t>
            </a:r>
            <a:r>
              <a:rPr lang="en-US" sz="1800" dirty="0" err="1" smtClean="0">
                <a:latin typeface="Arial" charset="0"/>
                <a:ea typeface="ＭＳ Ｐゴシック" charset="0"/>
                <a:cs typeface="ＭＳ Ｐゴシック" charset="0"/>
              </a:rPr>
              <a:t>Evo</a:t>
            </a:r>
            <a:r>
              <a:rPr lang="en-US" sz="1800" dirty="0" smtClean="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week </a:t>
            </a:r>
            <a:r>
              <a:rPr lang="en-US" sz="1800" dirty="0" smtClean="0">
                <a:latin typeface="Arial" charset="0"/>
                <a:ea typeface="ＭＳ Ｐゴシック" charset="0"/>
                <a:cs typeface="ＭＳ Ｐゴシック" charset="0"/>
              </a:rPr>
              <a:t>cycle: Measure Progress Weekly</a:t>
            </a:r>
            <a:endParaRPr lang="en-US" sz="1800" dirty="0">
              <a:latin typeface="Arial" charset="0"/>
              <a:ea typeface="ＭＳ Ｐゴシック" charset="0"/>
              <a:cs typeface="ＭＳ Ｐゴシック" charset="0"/>
            </a:endParaRPr>
          </a:p>
        </p:txBody>
      </p:sp>
      <p:graphicFrame>
        <p:nvGraphicFramePr>
          <p:cNvPr id="67586" name="Object 2"/>
          <p:cNvGraphicFramePr>
            <a:graphicFrameLocks noGrp="1" noChangeAspect="1"/>
          </p:cNvGraphicFramePr>
          <p:nvPr>
            <p:ph idx="1"/>
            <p:extLst>
              <p:ext uri="{D42A27DB-BD31-4B8C-83A1-F6EECF244321}">
                <p14:modId xmlns:p14="http://schemas.microsoft.com/office/powerpoint/2010/main" val="3282401916"/>
              </p:ext>
            </p:extLst>
          </p:nvPr>
        </p:nvGraphicFramePr>
        <p:xfrm>
          <a:off x="1620838" y="381000"/>
          <a:ext cx="5313362" cy="5867400"/>
        </p:xfrm>
        <a:graphic>
          <a:graphicData uri="http://schemas.openxmlformats.org/presentationml/2006/ole">
            <mc:AlternateContent xmlns:mc="http://schemas.openxmlformats.org/markup-compatibility/2006">
              <mc:Choice xmlns:v="urn:schemas-microsoft-com:vml" Requires="v">
                <p:oleObj spid="_x0000_s2132" name="Document" r:id="rId4" imgW="7705344" imgH="8805672" progId="Word.Document.8">
                  <p:embed/>
                </p:oleObj>
              </mc:Choice>
              <mc:Fallback>
                <p:oleObj name="Document" r:id="rId4" imgW="7705344" imgH="880567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838" y="381000"/>
                        <a:ext cx="5313362" cy="5867400"/>
                      </a:xfrm>
                      <a:prstGeom prst="rect">
                        <a:avLst/>
                      </a:prstGeom>
                      <a:solidFill>
                        <a:srgbClr val="FFFF00"/>
                      </a:solidFill>
                      <a:ln>
                        <a:noFill/>
                      </a:ln>
                      <a:effectLst/>
                    </p:spPr>
                  </p:pic>
                </p:oleObj>
              </mc:Fallback>
            </mc:AlternateContent>
          </a:graphicData>
        </a:graphic>
      </p:graphicFrame>
      <p:pic>
        <p:nvPicPr>
          <p:cNvPr id="67588" name="Picture 4" descr="merry go round figurin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981200"/>
            <a:ext cx="1919288"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machinis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9200" y="4800600"/>
            <a:ext cx="19558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43327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0"/>
            <a:ext cx="7772400" cy="609600"/>
          </a:xfrm>
        </p:spPr>
        <p:txBody>
          <a:bodyPr/>
          <a:lstStyle/>
          <a:p>
            <a:pPr eaLnBrk="1" hangingPunct="1"/>
            <a:r>
              <a:rPr lang="en-GB" sz="2800" dirty="0" err="1" smtClean="0">
                <a:latin typeface="Arial" charset="0"/>
                <a:ea typeface="ＭＳ Ｐゴシック" charset="0"/>
                <a:cs typeface="ＭＳ Ｐゴシック" charset="0"/>
              </a:rPr>
              <a:t>Evo’s</a:t>
            </a:r>
            <a:r>
              <a:rPr lang="en-GB" sz="2800" dirty="0" smtClean="0">
                <a:latin typeface="Arial" charset="0"/>
                <a:ea typeface="ＭＳ Ｐゴシック" charset="0"/>
                <a:cs typeface="ＭＳ Ｐゴシック" charset="0"/>
              </a:rPr>
              <a:t> </a:t>
            </a:r>
            <a:r>
              <a:rPr lang="en-GB" sz="2800" dirty="0">
                <a:latin typeface="Arial" charset="0"/>
                <a:ea typeface="ＭＳ Ｐゴシック" charset="0"/>
                <a:cs typeface="ＭＳ Ｐゴシック" charset="0"/>
              </a:rPr>
              <a:t>impact on </a:t>
            </a:r>
            <a:r>
              <a:rPr lang="en-GB" sz="2800" dirty="0" err="1">
                <a:latin typeface="Arial" charset="0"/>
                <a:ea typeface="ＭＳ Ｐゴシック" charset="0"/>
                <a:cs typeface="ＭＳ Ｐゴシック" charset="0"/>
              </a:rPr>
              <a:t>Confirmit</a:t>
            </a:r>
            <a:r>
              <a:rPr lang="en-GB" sz="2800" dirty="0">
                <a:latin typeface="Arial" charset="0"/>
                <a:ea typeface="ＭＳ Ｐゴシック" charset="0"/>
                <a:cs typeface="ＭＳ Ｐゴシック" charset="0"/>
              </a:rPr>
              <a:t> product </a:t>
            </a:r>
            <a:r>
              <a:rPr lang="en-GB" sz="2800" dirty="0" smtClean="0">
                <a:latin typeface="Arial" charset="0"/>
                <a:ea typeface="ＭＳ Ｐゴシック" charset="0"/>
                <a:cs typeface="ＭＳ Ｐゴシック" charset="0"/>
              </a:rPr>
              <a:t>qualities</a:t>
            </a:r>
            <a:endParaRPr lang="en-GB" sz="2800" dirty="0">
              <a:latin typeface="Arial" charset="0"/>
              <a:ea typeface="ＭＳ Ｐゴシック" charset="0"/>
              <a:cs typeface="ＭＳ Ｐゴシック" charset="0"/>
            </a:endParaRPr>
          </a:p>
        </p:txBody>
      </p:sp>
      <p:sp>
        <p:nvSpPr>
          <p:cNvPr id="71683" name="Rectangle 3"/>
          <p:cNvSpPr>
            <a:spLocks noGrp="1" noChangeArrowheads="1"/>
          </p:cNvSpPr>
          <p:nvPr>
            <p:ph type="body" sz="half" idx="1"/>
          </p:nvPr>
        </p:nvSpPr>
        <p:spPr>
          <a:xfrm>
            <a:off x="609600" y="685800"/>
            <a:ext cx="8066088" cy="533400"/>
          </a:xfrm>
        </p:spPr>
        <p:txBody>
          <a:bodyPr>
            <a:normAutofit fontScale="85000" lnSpcReduction="10000"/>
          </a:bodyPr>
          <a:lstStyle/>
          <a:p>
            <a:pPr eaLnBrk="1" hangingPunct="1"/>
            <a:r>
              <a:rPr lang="en-GB" sz="2800" dirty="0">
                <a:latin typeface="Arial" charset="0"/>
                <a:ea typeface="ＭＳ Ｐゴシック" charset="0"/>
                <a:cs typeface="ＭＳ Ｐゴシック" charset="0"/>
              </a:rPr>
              <a:t>Only </a:t>
            </a:r>
            <a:r>
              <a:rPr lang="en-GB" sz="2800" dirty="0" smtClean="0">
                <a:latin typeface="Arial" charset="0"/>
                <a:ea typeface="ＭＳ Ｐゴシック" charset="0"/>
                <a:cs typeface="ＭＳ Ｐゴシック" charset="0"/>
              </a:rPr>
              <a:t> 5 highlights </a:t>
            </a:r>
            <a:r>
              <a:rPr lang="en-GB" sz="2800" dirty="0">
                <a:latin typeface="Arial" charset="0"/>
                <a:ea typeface="ＭＳ Ｐゴシック" charset="0"/>
                <a:cs typeface="ＭＳ Ｐゴシック" charset="0"/>
              </a:rPr>
              <a:t>of the </a:t>
            </a:r>
            <a:r>
              <a:rPr lang="en-GB" sz="2800" dirty="0" smtClean="0">
                <a:latin typeface="Arial" charset="0"/>
                <a:ea typeface="ＭＳ Ｐゴシック" charset="0"/>
                <a:cs typeface="ＭＳ Ｐゴシック" charset="0"/>
              </a:rPr>
              <a:t>25 impacts </a:t>
            </a:r>
            <a:r>
              <a:rPr lang="en-GB" sz="2800" dirty="0">
                <a:latin typeface="Arial" charset="0"/>
                <a:ea typeface="ＭＳ Ｐゴシック" charset="0"/>
                <a:cs typeface="ＭＳ Ｐゴシック" charset="0"/>
              </a:rPr>
              <a:t>are listed here</a:t>
            </a:r>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8423275" cy="4176713"/>
          </a:xfrm>
          <a:prstGeom prst="rect">
            <a:avLst/>
          </a:prstGeom>
          <a:solidFill>
            <a:srgbClr val="FFFFFF"/>
          </a:solidFill>
          <a:ln>
            <a:noFill/>
          </a:ln>
        </p:spPr>
      </p:pic>
      <p:pic>
        <p:nvPicPr>
          <p:cNvPr id="12293" name="Picture 5" descr="jet airplan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419600"/>
            <a:ext cx="18288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equestrian sculp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648200"/>
            <a:ext cx="16446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019800"/>
            <a:ext cx="21209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Text Box 8"/>
          <p:cNvSpPr txBox="1">
            <a:spLocks noChangeArrowheads="1"/>
          </p:cNvSpPr>
          <p:nvPr/>
        </p:nvSpPr>
        <p:spPr bwMode="auto">
          <a:xfrm>
            <a:off x="2765425" y="6164263"/>
            <a:ext cx="3330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Release 8.5</a:t>
            </a:r>
          </a:p>
        </p:txBody>
      </p:sp>
      <p:sp>
        <p:nvSpPr>
          <p:cNvPr id="2" name="Block Arc 1"/>
          <p:cNvSpPr/>
          <p:nvPr/>
        </p:nvSpPr>
        <p:spPr>
          <a:xfrm>
            <a:off x="6908800" y="1155700"/>
            <a:ext cx="1295400" cy="355600"/>
          </a:xfrm>
          <a:prstGeom prst="blockArc">
            <a:avLst>
              <a:gd name="adj1" fmla="val 10218673"/>
              <a:gd name="adj2" fmla="val 131858"/>
              <a:gd name="adj3"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6292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from="(-#ppt_w/2)" to="(#ppt_x)" calcmode="lin" valueType="num">
                                      <p:cBhvr>
                                        <p:cTn id="7" dur="600" fill="hold">
                                          <p:stCondLst>
                                            <p:cond delay="0"/>
                                          </p:stCondLst>
                                        </p:cTn>
                                        <p:tgtEl>
                                          <p:spTgt spid="12292"/>
                                        </p:tgtEl>
                                        <p:attrNameLst>
                                          <p:attrName>ppt_x</p:attrName>
                                        </p:attrNameLst>
                                      </p:cBhvr>
                                    </p:anim>
                                    <p:anim from="0" to="-1.0" calcmode="lin" valueType="num">
                                      <p:cBhvr>
                                        <p:cTn id="8" dur="200" decel="50000" autoRev="1" fill="hold">
                                          <p:stCondLst>
                                            <p:cond delay="600"/>
                                          </p:stCondLst>
                                        </p:cTn>
                                        <p:tgtEl>
                                          <p:spTgt spid="12292"/>
                                        </p:tgtEl>
                                        <p:attrNameLst>
                                          <p:attrName>xshear</p:attrName>
                                        </p:attrNameLst>
                                      </p:cBhvr>
                                    </p:anim>
                                    <p:animScale>
                                      <p:cBhvr>
                                        <p:cTn id="9" dur="200" decel="100000" autoRev="1" fill="hold">
                                          <p:stCondLst>
                                            <p:cond delay="600"/>
                                          </p:stCondLst>
                                        </p:cTn>
                                        <p:tgtEl>
                                          <p:spTgt spid="12292"/>
                                        </p:tgtEl>
                                      </p:cBhvr>
                                      <p:from x="100000" y="100000"/>
                                      <p:to x="80000" y="100000"/>
                                    </p:animScale>
                                    <p:anim by="(#ppt_h/3+#ppt_w*0.1)" calcmode="lin" valueType="num">
                                      <p:cBhvr additive="sum">
                                        <p:cTn id="10" dur="200" decel="100000" autoRev="1" fill="hold">
                                          <p:stCondLst>
                                            <p:cond delay="600"/>
                                          </p:stCondLst>
                                        </p:cTn>
                                        <p:tgtEl>
                                          <p:spTgt spid="12292"/>
                                        </p:tgtEl>
                                        <p:attrNameLst>
                                          <p:attrName>ppt_x</p:attrName>
                                        </p:attrNameLst>
                                      </p:cBhvr>
                                    </p:anim>
                                  </p:childTnLst>
                                </p:cTn>
                              </p:par>
                              <p:par>
                                <p:cTn id="11" presetID="29" presetClass="entr" presetSubtype="0" fill="hold" nodeType="withEffect">
                                  <p:stCondLst>
                                    <p:cond delay="0"/>
                                  </p:stCondLst>
                                  <p:childTnLst>
                                    <p:set>
                                      <p:cBhvr>
                                        <p:cTn id="12" dur="1" fill="hold">
                                          <p:stCondLst>
                                            <p:cond delay="0"/>
                                          </p:stCondLst>
                                        </p:cTn>
                                        <p:tgtEl>
                                          <p:spTgt spid="12294"/>
                                        </p:tgtEl>
                                        <p:attrNameLst>
                                          <p:attrName>style.visibility</p:attrName>
                                        </p:attrNameLst>
                                      </p:cBhvr>
                                      <p:to>
                                        <p:strVal val="visible"/>
                                      </p:to>
                                    </p:set>
                                    <p:anim calcmode="lin" valueType="num">
                                      <p:cBhvr>
                                        <p:cTn id="13" dur="3000" fill="hold"/>
                                        <p:tgtEl>
                                          <p:spTgt spid="12294"/>
                                        </p:tgtEl>
                                        <p:attrNameLst>
                                          <p:attrName>ppt_x</p:attrName>
                                        </p:attrNameLst>
                                      </p:cBhvr>
                                      <p:tavLst>
                                        <p:tav tm="0">
                                          <p:val>
                                            <p:strVal val="#ppt_x-.2"/>
                                          </p:val>
                                        </p:tav>
                                        <p:tav tm="100000">
                                          <p:val>
                                            <p:strVal val="#ppt_x"/>
                                          </p:val>
                                        </p:tav>
                                      </p:tavLst>
                                    </p:anim>
                                    <p:anim calcmode="lin" valueType="num">
                                      <p:cBhvr>
                                        <p:cTn id="14" dur="3000" fill="hold"/>
                                        <p:tgtEl>
                                          <p:spTgt spid="12294"/>
                                        </p:tgtEl>
                                        <p:attrNameLst>
                                          <p:attrName>ppt_y</p:attrName>
                                        </p:attrNameLst>
                                      </p:cBhvr>
                                      <p:tavLst>
                                        <p:tav tm="0">
                                          <p:val>
                                            <p:strVal val="#ppt_y"/>
                                          </p:val>
                                        </p:tav>
                                        <p:tav tm="100000">
                                          <p:val>
                                            <p:strVal val="#ppt_y"/>
                                          </p:val>
                                        </p:tav>
                                      </p:tavLst>
                                    </p:anim>
                                    <p:animEffect transition="in" filter="wipe(right)" prLst="gradientSize: 0.1">
                                      <p:cBhvr>
                                        <p:cTn id="15" dur="3000"/>
                                        <p:tgtEl>
                                          <p:spTgt spid="12294"/>
                                        </p:tgtEl>
                                      </p:cBhvr>
                                    </p:animEffect>
                                  </p:childTnLst>
                                </p:cTn>
                              </p:par>
                            </p:childTnLst>
                          </p:cTn>
                        </p:par>
                        <p:par>
                          <p:cTn id="16" fill="hold" nodeType="afterGroup">
                            <p:stCondLst>
                              <p:cond delay="3000"/>
                            </p:stCondLst>
                            <p:childTnLst>
                              <p:par>
                                <p:cTn id="17" presetID="34" presetClass="entr" presetSubtype="0" fill="hold" nodeType="afterEffect">
                                  <p:stCondLst>
                                    <p:cond delay="0"/>
                                  </p:stCondLst>
                                  <p:childTnLst>
                                    <p:set>
                                      <p:cBhvr>
                                        <p:cTn id="18" dur="1" fill="hold">
                                          <p:stCondLst>
                                            <p:cond delay="0"/>
                                          </p:stCondLst>
                                        </p:cTn>
                                        <p:tgtEl>
                                          <p:spTgt spid="12293"/>
                                        </p:tgtEl>
                                        <p:attrNameLst>
                                          <p:attrName>style.visibility</p:attrName>
                                        </p:attrNameLst>
                                      </p:cBhvr>
                                      <p:to>
                                        <p:strVal val="visible"/>
                                      </p:to>
                                    </p:set>
                                    <p:anim from="(-#ppt_w/2)" to="(#ppt_x)" calcmode="lin" valueType="num">
                                      <p:cBhvr>
                                        <p:cTn id="19" dur="600" fill="hold">
                                          <p:stCondLst>
                                            <p:cond delay="0"/>
                                          </p:stCondLst>
                                        </p:cTn>
                                        <p:tgtEl>
                                          <p:spTgt spid="12293"/>
                                        </p:tgtEl>
                                        <p:attrNameLst>
                                          <p:attrName>ppt_x</p:attrName>
                                        </p:attrNameLst>
                                      </p:cBhvr>
                                    </p:anim>
                                    <p:anim from="0" to="-1.0" calcmode="lin" valueType="num">
                                      <p:cBhvr>
                                        <p:cTn id="20" dur="200" decel="50000" autoRev="1" fill="hold">
                                          <p:stCondLst>
                                            <p:cond delay="600"/>
                                          </p:stCondLst>
                                        </p:cTn>
                                        <p:tgtEl>
                                          <p:spTgt spid="12293"/>
                                        </p:tgtEl>
                                        <p:attrNameLst>
                                          <p:attrName>xshear</p:attrName>
                                        </p:attrNameLst>
                                      </p:cBhvr>
                                    </p:anim>
                                    <p:animScale>
                                      <p:cBhvr>
                                        <p:cTn id="21" dur="200" decel="100000" autoRev="1" fill="hold">
                                          <p:stCondLst>
                                            <p:cond delay="600"/>
                                          </p:stCondLst>
                                        </p:cTn>
                                        <p:tgtEl>
                                          <p:spTgt spid="12293"/>
                                        </p:tgtEl>
                                      </p:cBhvr>
                                      <p:from x="100000" y="100000"/>
                                      <p:to x="80000" y="100000"/>
                                    </p:animScale>
                                    <p:anim by="(#ppt_h/3+#ppt_w*0.1)" calcmode="lin" valueType="num">
                                      <p:cBhvr additive="sum">
                                        <p:cTn id="22" dur="200" decel="100000" autoRev="1" fill="hold">
                                          <p:stCondLst>
                                            <p:cond delay="600"/>
                                          </p:stCondLst>
                                        </p:cTn>
                                        <p:tgtEl>
                                          <p:spTgt spid="12293"/>
                                        </p:tgtEl>
                                        <p:attrNameLst>
                                          <p:attrName>ppt_x</p:attrName>
                                        </p:attrNameLst>
                                      </p:cBhvr>
                                    </p:anim>
                                  </p:childTnLst>
                                  <p:subTnLst>
                                    <p:audio>
                                      <p:cMediaNode>
                                        <p:cTn display="0" masterRel="sameClick">
                                          <p:stCondLst>
                                            <p:cond evt="begin" delay="0">
                                              <p:tn val="17"/>
                                            </p:cond>
                                          </p:stCondLst>
                                          <p:endCondLst>
                                            <p:cond evt="onStopAudio" delay="0">
                                              <p:tgtEl>
                                                <p:sldTgt/>
                                              </p:tgtEl>
                                            </p:cond>
                                          </p:endCondLst>
                                        </p:cTn>
                                        <p:tgtEl>
                                          <p:sndTgt r:embed="rId3" name="Plan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kern="1200" dirty="0" smtClean="0">
                <a:solidFill>
                  <a:schemeClr val="tx1"/>
                </a:solidFill>
                <a:effectLst/>
              </a:rPr>
              <a:t> JUST-IN-TIME PLANNING: </a:t>
            </a:r>
            <a:br>
              <a:rPr lang="en-GB" sz="2800" kern="1200" dirty="0" smtClean="0">
                <a:solidFill>
                  <a:schemeClr val="tx1"/>
                </a:solidFill>
                <a:effectLst/>
              </a:rPr>
            </a:br>
            <a:r>
              <a:rPr lang="en-GB" sz="2800" kern="1200" dirty="0" smtClean="0">
                <a:solidFill>
                  <a:schemeClr val="tx1"/>
                </a:solidFill>
                <a:effectLst/>
              </a:rPr>
              <a:t>Dynamic intelligent do-next prioritisation: </a:t>
            </a:r>
            <a:br>
              <a:rPr lang="en-GB" sz="2800" kern="1200" dirty="0" smtClean="0">
                <a:solidFill>
                  <a:schemeClr val="tx1"/>
                </a:solidFill>
                <a:effectLst/>
              </a:rPr>
            </a:br>
            <a:r>
              <a:rPr lang="en-GB" sz="2800" kern="1200" dirty="0" smtClean="0">
                <a:solidFill>
                  <a:schemeClr val="tx1"/>
                </a:solidFill>
                <a:effectLst/>
              </a:rPr>
              <a:t>Value/cost based</a:t>
            </a:r>
            <a:endParaRPr lang="en-US" sz="2800" kern="1200" dirty="0" smtClean="0">
              <a:solidFill>
                <a:schemeClr val="tx1"/>
              </a:solidFill>
              <a:effectLst/>
            </a:endParaRPr>
          </a:p>
          <a:p>
            <a:endParaRPr lang="en-US" sz="2800" dirty="0"/>
          </a:p>
        </p:txBody>
      </p:sp>
      <p:sp>
        <p:nvSpPr>
          <p:cNvPr id="3" name="Content Placeholder 2"/>
          <p:cNvSpPr>
            <a:spLocks noGrp="1"/>
          </p:cNvSpPr>
          <p:nvPr>
            <p:ph idx="1"/>
          </p:nvPr>
        </p:nvSpPr>
        <p:spPr/>
        <p:txBody>
          <a:bodyPr/>
          <a:lstStyle/>
          <a:p>
            <a:r>
              <a:rPr lang="en-US" dirty="0" smtClean="0"/>
              <a:t>Can you buy into this planning policy?</a:t>
            </a:r>
          </a:p>
          <a:p>
            <a:pPr lvl="1"/>
            <a:r>
              <a:rPr lang="en-US" dirty="0" smtClean="0"/>
              <a:t>Do, in the next value delivery cycle, that which is estimated to give most value, to all objectives, with regard to risk</a:t>
            </a:r>
            <a:endParaRPr lang="en-US" dirty="0"/>
          </a:p>
        </p:txBody>
      </p:sp>
      <p:sp>
        <p:nvSpPr>
          <p:cNvPr id="4" name="Date Placeholder 3"/>
          <p:cNvSpPr>
            <a:spLocks noGrp="1"/>
          </p:cNvSpPr>
          <p:nvPr>
            <p:ph type="dt" sz="half" idx="10"/>
          </p:nvPr>
        </p:nvSpPr>
        <p:spPr/>
        <p:txBody>
          <a:bodyPr/>
          <a:lstStyle/>
          <a:p>
            <a:fld id="{8D7E6DD7-4A6C-684E-BD14-4AEDA4581411}"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65</a:t>
            </a:fld>
            <a:endParaRPr lang="en-US"/>
          </a:p>
        </p:txBody>
      </p:sp>
    </p:spTree>
    <p:extLst>
      <p:ext uri="{BB962C8B-B14F-4D97-AF65-F5344CB8AC3E}">
        <p14:creationId xmlns:p14="http://schemas.microsoft.com/office/powerpoint/2010/main" val="55138774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152400"/>
            <a:ext cx="7772400" cy="838200"/>
          </a:xfrm>
        </p:spPr>
        <p:txBody>
          <a:bodyPr>
            <a:normAutofit/>
          </a:bodyPr>
          <a:lstStyle/>
          <a:p>
            <a:pPr eaLnBrk="1" hangingPunct="1"/>
            <a:r>
              <a:rPr lang="en-US" sz="2000" dirty="0" smtClean="0">
                <a:latin typeface="Arial" charset="0"/>
                <a:ea typeface="ＭＳ Ｐゴシック" charset="0"/>
                <a:cs typeface="ＭＳ Ｐゴシック" charset="0"/>
              </a:rPr>
              <a:t>Notice the automatically computed priority </a:t>
            </a:r>
            <a:r>
              <a:rPr lang="en-US" sz="2000" dirty="0" err="1" smtClean="0">
                <a:latin typeface="Arial" charset="0"/>
                <a:ea typeface="ＭＳ Ｐゴシック" charset="0"/>
                <a:cs typeface="ＭＳ Ｐゴシック" charset="0"/>
              </a:rPr>
              <a:t>colours</a:t>
            </a:r>
            <a:r>
              <a:rPr lang="en-US" sz="2000" dirty="0" smtClean="0">
                <a:latin typeface="Arial" charset="0"/>
                <a:ea typeface="ＭＳ Ｐゴシック" charset="0"/>
                <a:cs typeface="ＭＳ Ｐゴシック" charset="0"/>
              </a:rPr>
              <a:t>, after each delivery and measurement cycle </a:t>
            </a:r>
            <a:endParaRPr lang="en-US" sz="1800" dirty="0">
              <a:latin typeface="Arial" charset="0"/>
              <a:ea typeface="ＭＳ Ｐゴシック" charset="0"/>
              <a:cs typeface="ＭＳ Ｐゴシック" charset="0"/>
            </a:endParaRPr>
          </a:p>
        </p:txBody>
      </p:sp>
      <p:sp>
        <p:nvSpPr>
          <p:cNvPr id="65539" name="AutoShape 3"/>
          <p:cNvSpPr>
            <a:spLocks noGrp="1" noChangeAspect="1" noChangeArrowheads="1"/>
          </p:cNvSpPr>
          <p:nvPr>
            <p:ph type="body" idx="1"/>
          </p:nvPr>
        </p:nvSpPr>
        <p:spPr/>
        <p:txBody>
          <a:bodyPr/>
          <a:lstStyle/>
          <a:p>
            <a:pPr eaLnBrk="1" hangingPunct="1"/>
            <a:endParaRPr lang="en-GB">
              <a:latin typeface="Arial" charset="0"/>
              <a:ea typeface="ＭＳ Ｐゴシック" charset="0"/>
              <a:cs typeface="ＭＳ Ｐゴシック" charset="0"/>
            </a:endParaRPr>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52513"/>
            <a:ext cx="7848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212725" y="11826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9</a:t>
            </a:r>
          </a:p>
        </p:txBody>
      </p:sp>
      <p:sp>
        <p:nvSpPr>
          <p:cNvPr id="65542" name="Text Box 6"/>
          <p:cNvSpPr txBox="1">
            <a:spLocks noChangeArrowheads="1"/>
          </p:cNvSpPr>
          <p:nvPr/>
        </p:nvSpPr>
        <p:spPr bwMode="auto">
          <a:xfrm>
            <a:off x="8594725" y="14874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8</a:t>
            </a:r>
          </a:p>
        </p:txBody>
      </p:sp>
      <p:sp>
        <p:nvSpPr>
          <p:cNvPr id="65543" name="Text Box 7"/>
          <p:cNvSpPr txBox="1">
            <a:spLocks noChangeArrowheads="1"/>
          </p:cNvSpPr>
          <p:nvPr/>
        </p:nvSpPr>
        <p:spPr bwMode="auto">
          <a:xfrm>
            <a:off x="174625" y="4640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3</a:t>
            </a:r>
          </a:p>
        </p:txBody>
      </p:sp>
      <p:sp>
        <p:nvSpPr>
          <p:cNvPr id="65544" name="Text Box 8"/>
          <p:cNvSpPr txBox="1">
            <a:spLocks noChangeArrowheads="1"/>
          </p:cNvSpPr>
          <p:nvPr/>
        </p:nvSpPr>
        <p:spPr bwMode="auto">
          <a:xfrm>
            <a:off x="8518525" y="44592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3</a:t>
            </a:r>
          </a:p>
        </p:txBody>
      </p:sp>
      <p:grpSp>
        <p:nvGrpSpPr>
          <p:cNvPr id="65546" name="Group 10"/>
          <p:cNvGrpSpPr>
            <a:grpSpLocks/>
          </p:cNvGrpSpPr>
          <p:nvPr/>
        </p:nvGrpSpPr>
        <p:grpSpPr bwMode="auto">
          <a:xfrm>
            <a:off x="6477000" y="5829300"/>
            <a:ext cx="1652588" cy="1066800"/>
            <a:chOff x="4656" y="884"/>
            <a:chExt cx="1041" cy="672"/>
          </a:xfrm>
        </p:grpSpPr>
        <p:pic>
          <p:nvPicPr>
            <p:cNvPr id="65547" name="Picture 11" descr="Trond Johan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 y="884"/>
              <a:ext cx="496"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Text Box 12"/>
            <p:cNvSpPr txBox="1">
              <a:spLocks noChangeArrowheads="1"/>
            </p:cNvSpPr>
            <p:nvPr/>
          </p:nvSpPr>
          <p:spPr bwMode="auto">
            <a:xfrm>
              <a:off x="4656" y="1344"/>
              <a:ext cx="104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Trond Johansen</a:t>
              </a:r>
            </a:p>
          </p:txBody>
        </p:sp>
      </p:grpSp>
      <p:sp>
        <p:nvSpPr>
          <p:cNvPr id="2" name="Line Callout 2 1"/>
          <p:cNvSpPr/>
          <p:nvPr/>
        </p:nvSpPr>
        <p:spPr>
          <a:xfrm>
            <a:off x="0" y="825500"/>
            <a:ext cx="2019300" cy="495300"/>
          </a:xfrm>
          <a:prstGeom prst="borderCallout2">
            <a:avLst>
              <a:gd name="adj1" fmla="val 116186"/>
              <a:gd name="adj2" fmla="val 63096"/>
              <a:gd name="adj3" fmla="val 100801"/>
              <a:gd name="adj4" fmla="val 57619"/>
              <a:gd name="adj5" fmla="val 161217"/>
              <a:gd name="adj6" fmla="val 931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w="3175" cmpd="sng">
                  <a:solidFill>
                    <a:schemeClr val="tx1"/>
                  </a:solidFill>
                </a:ln>
              </a:rPr>
              <a:t>Sum impact after </a:t>
            </a:r>
            <a:r>
              <a:rPr lang="en-US" sz="1600" dirty="0" smtClean="0">
                <a:ln w="3175" cmpd="sng">
                  <a:solidFill>
                    <a:schemeClr val="tx1"/>
                  </a:solidFill>
                </a:ln>
              </a:rPr>
              <a:t>NINE </a:t>
            </a:r>
            <a:r>
              <a:rPr lang="en-US" sz="1600" dirty="0" err="1" smtClean="0">
                <a:ln w="3175" cmpd="sng">
                  <a:solidFill>
                    <a:schemeClr val="tx1"/>
                  </a:solidFill>
                </a:ln>
              </a:rPr>
              <a:t>deivery</a:t>
            </a:r>
            <a:r>
              <a:rPr lang="en-US" sz="1600" dirty="0" smtClean="0">
                <a:ln w="3175" cmpd="sng">
                  <a:solidFill>
                    <a:schemeClr val="tx1"/>
                  </a:solidFill>
                </a:ln>
              </a:rPr>
              <a:t> cycles</a:t>
            </a:r>
            <a:endParaRPr lang="en-US" dirty="0">
              <a:ln w="3175" cmpd="sng">
                <a:solidFill>
                  <a:schemeClr val="tx1"/>
                </a:solidFill>
              </a:ln>
            </a:endParaRPr>
          </a:p>
        </p:txBody>
      </p:sp>
      <p:sp>
        <p:nvSpPr>
          <p:cNvPr id="3" name="Frame 2"/>
          <p:cNvSpPr/>
          <p:nvPr/>
        </p:nvSpPr>
        <p:spPr>
          <a:xfrm>
            <a:off x="4445000" y="1487488"/>
            <a:ext cx="508000" cy="463867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4483100" y="508000"/>
            <a:ext cx="184666" cy="369332"/>
          </a:xfrm>
          <a:prstGeom prst="rect">
            <a:avLst/>
          </a:prstGeom>
          <a:noFill/>
        </p:spPr>
        <p:txBody>
          <a:bodyPr wrap="none" rtlCol="0">
            <a:spAutoFit/>
          </a:bodyPr>
          <a:lstStyle/>
          <a:p>
            <a:endParaRPr lang="en-US" dirty="0"/>
          </a:p>
        </p:txBody>
      </p:sp>
      <p:sp>
        <p:nvSpPr>
          <p:cNvPr id="5" name="Down Arrow 4"/>
          <p:cNvSpPr/>
          <p:nvPr/>
        </p:nvSpPr>
        <p:spPr>
          <a:xfrm>
            <a:off x="4131449" y="927100"/>
            <a:ext cx="1072634"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783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et jpm upper part.JPG"/>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5300"/>
                    </a14:imgEffect>
                    <a14:imgEffect>
                      <a14:brightnessContrast bright="40000" contrast="-20000"/>
                    </a14:imgEffect>
                  </a14:imgLayer>
                </a14:imgProps>
              </a:ext>
              <a:ext uri="{28A0092B-C50C-407E-A947-70E740481C1C}">
                <a14:useLocalDpi xmlns:a14="http://schemas.microsoft.com/office/drawing/2010/main" val="0"/>
              </a:ext>
            </a:extLst>
          </a:blip>
          <a:srcRect l="14652" t="3562" r="28751" b="11841"/>
          <a:stretch/>
        </p:blipFill>
        <p:spPr>
          <a:xfrm rot="5400000">
            <a:off x="2042465" y="903935"/>
            <a:ext cx="5351169" cy="5575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Date Placeholder 3"/>
          <p:cNvSpPr>
            <a:spLocks noGrp="1"/>
          </p:cNvSpPr>
          <p:nvPr>
            <p:ph type="dt" sz="half" idx="10"/>
          </p:nvPr>
        </p:nvSpPr>
        <p:spPr/>
        <p:txBody>
          <a:bodyPr/>
          <a:lstStyle/>
          <a:p>
            <a:fld id="{6212B856-1C23-9147-8CEE-24DF8F51B94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dirty="0" smtClean="0"/>
              <a:t>Copyright </a:t>
            </a:r>
            <a:r>
              <a:rPr lang="en-US" dirty="0" err="1" smtClean="0"/>
              <a:t>gilb.com</a:t>
            </a:r>
            <a:r>
              <a:rPr lang="en-US" dirty="0" smtClean="0"/>
              <a:t> 20xx</a:t>
            </a:r>
            <a:endParaRPr lang="en-US" dirty="0"/>
          </a:p>
        </p:txBody>
      </p:sp>
      <p:sp>
        <p:nvSpPr>
          <p:cNvPr id="6" name="Slide Number Placeholder 5"/>
          <p:cNvSpPr>
            <a:spLocks noGrp="1"/>
          </p:cNvSpPr>
          <p:nvPr>
            <p:ph type="sldNum" sz="quarter" idx="12"/>
          </p:nvPr>
        </p:nvSpPr>
        <p:spPr/>
        <p:txBody>
          <a:bodyPr/>
          <a:lstStyle/>
          <a:p>
            <a:fld id="{9A689FD0-EC03-B446-8214-1EABCA7DB989}" type="slidenum">
              <a:rPr lang="en-US" smtClean="0"/>
              <a:pPr/>
              <a:t>67</a:t>
            </a:fld>
            <a:endParaRPr lang="en-US"/>
          </a:p>
        </p:txBody>
      </p:sp>
      <p:sp>
        <p:nvSpPr>
          <p:cNvPr id="2" name="Title 1"/>
          <p:cNvSpPr>
            <a:spLocks noGrp="1"/>
          </p:cNvSpPr>
          <p:nvPr>
            <p:ph type="title"/>
          </p:nvPr>
        </p:nvSpPr>
        <p:spPr>
          <a:xfrm>
            <a:off x="762000" y="0"/>
            <a:ext cx="7772400" cy="692696"/>
          </a:xfrm>
        </p:spPr>
        <p:txBody>
          <a:bodyPr>
            <a:noAutofit/>
          </a:bodyPr>
          <a:lstStyle/>
          <a:p>
            <a:r>
              <a:rPr lang="en-US" sz="2800" dirty="0" smtClean="0"/>
              <a:t>Example: Impact Estimations</a:t>
            </a:r>
            <a:br>
              <a:rPr lang="en-US" sz="2800" dirty="0" smtClean="0"/>
            </a:br>
            <a:r>
              <a:rPr lang="en-US" sz="2800" dirty="0" smtClean="0"/>
              <a:t>B was, as you see, done with </a:t>
            </a:r>
            <a:r>
              <a:rPr lang="en-US" sz="2800" i="1" dirty="0" smtClean="0"/>
              <a:t>great</a:t>
            </a:r>
            <a:r>
              <a:rPr lang="en-US" sz="2800" dirty="0" smtClean="0"/>
              <a:t> uncertainty</a:t>
            </a:r>
            <a:endParaRPr lang="en-US" sz="2800" dirty="0"/>
          </a:p>
        </p:txBody>
      </p:sp>
      <p:sp>
        <p:nvSpPr>
          <p:cNvPr id="3" name="TextBox 2"/>
          <p:cNvSpPr txBox="1"/>
          <p:nvPr/>
        </p:nvSpPr>
        <p:spPr>
          <a:xfrm>
            <a:off x="4940300" y="1016000"/>
            <a:ext cx="2565400"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t>Opt A                   Opt B</a:t>
            </a:r>
            <a:endParaRPr lang="en-US" dirty="0"/>
          </a:p>
        </p:txBody>
      </p:sp>
    </p:spTree>
    <p:extLst>
      <p:ext uri="{BB962C8B-B14F-4D97-AF65-F5344CB8AC3E}">
        <p14:creationId xmlns:p14="http://schemas.microsoft.com/office/powerpoint/2010/main" val="345083319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107"/>
            <a:ext cx="8229600" cy="1143000"/>
          </a:xfrm>
        </p:spPr>
        <p:txBody>
          <a:bodyPr/>
          <a:lstStyle/>
          <a:p>
            <a:r>
              <a:rPr lang="en-US" dirty="0" smtClean="0"/>
              <a:t>The Bottom Line</a:t>
            </a:r>
            <a:endParaRPr lang="en-US" dirty="0"/>
          </a:p>
        </p:txBody>
      </p:sp>
      <p:pic>
        <p:nvPicPr>
          <p:cNvPr id="7" name="Content Placeholder 6" descr="iet jpm.JPG"/>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19951" t="11075" r="16479" b="8161"/>
          <a:stretch/>
        </p:blipFill>
        <p:spPr>
          <a:xfrm rot="5400000">
            <a:off x="1770037" y="686347"/>
            <a:ext cx="5503334" cy="5516033"/>
          </a:xfrm>
          <a:effectLst>
            <a:glow rad="101600">
              <a:schemeClr val="accent6">
                <a:satMod val="175000"/>
                <a:alpha val="40000"/>
              </a:schemeClr>
            </a:glow>
            <a:outerShdw blurRad="50800" dist="38100" dir="5400000" algn="t" rotWithShape="0">
              <a:prstClr val="black">
                <a:alpha val="40000"/>
              </a:prstClr>
            </a:outerShdw>
          </a:effectLst>
        </p:spPr>
      </p:pic>
      <p:sp>
        <p:nvSpPr>
          <p:cNvPr id="4" name="Date Placeholder 3"/>
          <p:cNvSpPr>
            <a:spLocks noGrp="1"/>
          </p:cNvSpPr>
          <p:nvPr>
            <p:ph type="dt" sz="half" idx="10"/>
          </p:nvPr>
        </p:nvSpPr>
        <p:spPr/>
        <p:txBody>
          <a:bodyPr/>
          <a:lstStyle/>
          <a:p>
            <a:fld id="{36DBE1C0-2132-8541-9973-1697418859F2}" type="datetime3">
              <a:rPr lang="en-GB" smtClean="0"/>
              <a:t>25 June 2011</a:t>
            </a:fld>
            <a:endParaRPr lang="en-US"/>
          </a:p>
        </p:txBody>
      </p:sp>
      <p:sp>
        <p:nvSpPr>
          <p:cNvPr id="5" name="Footer Placeholder 4"/>
          <p:cNvSpPr>
            <a:spLocks noGrp="1"/>
          </p:cNvSpPr>
          <p:nvPr>
            <p:ph type="ftr" sz="quarter" idx="11"/>
          </p:nvPr>
        </p:nvSpPr>
        <p:spPr/>
        <p:txBody>
          <a:bodyPr/>
          <a:lstStyle/>
          <a:p>
            <a:r>
              <a:rPr lang="en-US" dirty="0" smtClean="0"/>
              <a:t>Copyright </a:t>
            </a:r>
            <a:r>
              <a:rPr lang="en-US" dirty="0" err="1" smtClean="0"/>
              <a:t>gilb.com</a:t>
            </a:r>
            <a:r>
              <a:rPr lang="en-US" dirty="0" smtClean="0"/>
              <a:t> 20xx</a:t>
            </a:r>
            <a:endParaRPr lang="en-US" dirty="0"/>
          </a:p>
        </p:txBody>
      </p:sp>
      <p:sp>
        <p:nvSpPr>
          <p:cNvPr id="6" name="Slide Number Placeholder 5"/>
          <p:cNvSpPr>
            <a:spLocks noGrp="1"/>
          </p:cNvSpPr>
          <p:nvPr>
            <p:ph type="sldNum" sz="quarter" idx="12"/>
          </p:nvPr>
        </p:nvSpPr>
        <p:spPr/>
        <p:txBody>
          <a:bodyPr/>
          <a:lstStyle/>
          <a:p>
            <a:fld id="{9A689FD0-EC03-B446-8214-1EABCA7DB989}" type="slidenum">
              <a:rPr lang="en-US" smtClean="0"/>
              <a:pPr/>
              <a:t>68</a:t>
            </a:fld>
            <a:endParaRPr lang="en-US"/>
          </a:p>
        </p:txBody>
      </p:sp>
      <p:sp>
        <p:nvSpPr>
          <p:cNvPr id="3" name="TextBox 2"/>
          <p:cNvSpPr txBox="1"/>
          <p:nvPr/>
        </p:nvSpPr>
        <p:spPr>
          <a:xfrm>
            <a:off x="3124200" y="1625600"/>
            <a:ext cx="4013200" cy="923330"/>
          </a:xfrm>
          <a:prstGeom prst="rect">
            <a:avLst/>
          </a:prstGeom>
          <a:solidFill>
            <a:srgbClr val="FFFFFF"/>
          </a:solidFill>
        </p:spPr>
        <p:txBody>
          <a:bodyPr wrap="square" rtlCol="0">
            <a:spAutoFit/>
          </a:bodyPr>
          <a:lstStyle/>
          <a:p>
            <a:r>
              <a:rPr lang="en-US" dirty="0" smtClean="0"/>
              <a:t>………………………………………………………………………</a:t>
            </a:r>
          </a:p>
          <a:p>
            <a:r>
              <a:rPr lang="en-US" dirty="0" smtClean="0"/>
              <a:t>…</a:t>
            </a:r>
            <a:endParaRPr lang="en-US" dirty="0"/>
          </a:p>
        </p:txBody>
      </p:sp>
      <p:sp>
        <p:nvSpPr>
          <p:cNvPr id="8" name="TextBox 7"/>
          <p:cNvSpPr txBox="1"/>
          <p:nvPr/>
        </p:nvSpPr>
        <p:spPr>
          <a:xfrm flipH="1">
            <a:off x="3956565" y="4051300"/>
            <a:ext cx="3323155" cy="279400"/>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288739617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Tracking 3 delivery-steps, </a:t>
            </a:r>
            <a:br>
              <a:rPr lang="en-US" dirty="0" smtClean="0"/>
            </a:br>
            <a:r>
              <a:rPr lang="en-US" dirty="0" smtClean="0"/>
              <a:t>for 2 Objectives </a:t>
            </a:r>
            <a:br>
              <a:rPr lang="en-US" dirty="0" smtClean="0"/>
            </a:br>
            <a:r>
              <a:rPr lang="en-US" sz="1800" dirty="0" smtClean="0"/>
              <a:t>(teaching example, </a:t>
            </a:r>
            <a:r>
              <a:rPr lang="en-US" sz="1800" smtClean="0"/>
              <a:t>not real)</a:t>
            </a:r>
            <a:endParaRPr lang="en-US" sz="1800" dirty="0"/>
          </a:p>
        </p:txBody>
      </p:sp>
      <p:pic>
        <p:nvPicPr>
          <p:cNvPr id="7" name="Content Placeholder 6" descr="Screen shot 2010-12-06 at 03.13.5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7884" t="-5086" r="59574" b="5086"/>
          <a:stretch/>
        </p:blipFill>
        <p:spPr>
          <a:xfrm>
            <a:off x="393700" y="1600200"/>
            <a:ext cx="8420100" cy="4525963"/>
          </a:xfrm>
        </p:spPr>
      </p:pic>
      <p:sp>
        <p:nvSpPr>
          <p:cNvPr id="4" name="Date Placeholder 3"/>
          <p:cNvSpPr>
            <a:spLocks noGrp="1"/>
          </p:cNvSpPr>
          <p:nvPr>
            <p:ph type="dt" sz="half" idx="10"/>
          </p:nvPr>
        </p:nvSpPr>
        <p:spPr/>
        <p:txBody>
          <a:bodyPr/>
          <a:lstStyle/>
          <a:p>
            <a:fld id="{6F803892-488E-4045-8EB7-46B7514B657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69</a:t>
            </a:fld>
            <a:endParaRPr lang="en-US"/>
          </a:p>
        </p:txBody>
      </p:sp>
      <p:cxnSp>
        <p:nvCxnSpPr>
          <p:cNvPr id="9" name="Straight Arrow Connector 8"/>
          <p:cNvCxnSpPr/>
          <p:nvPr/>
        </p:nvCxnSpPr>
        <p:spPr>
          <a:xfrm>
            <a:off x="4000500" y="622300"/>
            <a:ext cx="520700" cy="1714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4546600"/>
            <a:ext cx="9144000" cy="254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Elbow Connector 13"/>
          <p:cNvCxnSpPr/>
          <p:nvPr/>
        </p:nvCxnSpPr>
        <p:spPr>
          <a:xfrm rot="5400000">
            <a:off x="1504950" y="1619250"/>
            <a:ext cx="1828800" cy="8509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038600" y="673100"/>
            <a:ext cx="2019300" cy="161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165600" y="825500"/>
            <a:ext cx="3606800" cy="146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01373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smtClean="0"/>
              <a:t>Ten </a:t>
            </a:r>
            <a:r>
              <a:rPr lang="en-GB" sz="4000" dirty="0" smtClean="0"/>
              <a:t>Reasons </a:t>
            </a:r>
            <a:br>
              <a:rPr lang="en-GB" sz="4000" dirty="0" smtClean="0"/>
            </a:br>
            <a:r>
              <a:rPr lang="en-GB" sz="4000" dirty="0" smtClean="0"/>
              <a:t>Why Requirements Methods </a:t>
            </a:r>
            <a:r>
              <a:rPr lang="en-GB" sz="4000" dirty="0" smtClean="0"/>
              <a:t>Fail</a:t>
            </a:r>
            <a:endParaRPr lang="en-GB" sz="4000" dirty="0"/>
          </a:p>
        </p:txBody>
      </p:sp>
      <p:sp>
        <p:nvSpPr>
          <p:cNvPr id="4" name="Content Placeholder 3"/>
          <p:cNvSpPr>
            <a:spLocks noGrp="1"/>
          </p:cNvSpPr>
          <p:nvPr>
            <p:ph sz="half" idx="1"/>
          </p:nvPr>
        </p:nvSpPr>
        <p:spPr>
          <a:xfrm>
            <a:off x="101600" y="1689100"/>
            <a:ext cx="4287520" cy="4348629"/>
          </a:xfrm>
        </p:spPr>
        <p:txBody>
          <a:bodyPr>
            <a:normAutofit/>
          </a:bodyPr>
          <a:lstStyle/>
          <a:p>
            <a:r>
              <a:rPr lang="en-GB" dirty="0" smtClean="0"/>
              <a:t>1. Focus, not stakeholders</a:t>
            </a:r>
          </a:p>
          <a:p>
            <a:r>
              <a:rPr lang="en-GB" dirty="0" smtClean="0"/>
              <a:t>2. Designs, not values</a:t>
            </a:r>
          </a:p>
          <a:p>
            <a:r>
              <a:rPr lang="en-GB" dirty="0" smtClean="0"/>
              <a:t>3. Poetry, not clear</a:t>
            </a:r>
          </a:p>
          <a:p>
            <a:r>
              <a:rPr lang="en-GB" dirty="0" smtClean="0"/>
              <a:t>4. Function, not quality</a:t>
            </a:r>
          </a:p>
          <a:p>
            <a:r>
              <a:rPr lang="en-GB" dirty="0" smtClean="0"/>
              <a:t>5. Testable, not constraints</a:t>
            </a:r>
          </a:p>
          <a:p>
            <a:r>
              <a:rPr lang="en-GB" dirty="0" smtClean="0"/>
              <a:t>6. Requirement, not background</a:t>
            </a:r>
          </a:p>
          <a:p>
            <a:r>
              <a:rPr lang="en-GB" dirty="0" smtClean="0"/>
              <a:t>7. Single Requirement, not the set</a:t>
            </a:r>
          </a:p>
          <a:p>
            <a:r>
              <a:rPr lang="en-GB" dirty="0" smtClean="0"/>
              <a:t>8. Assumptions, not rigorous definitions</a:t>
            </a:r>
          </a:p>
          <a:p>
            <a:r>
              <a:rPr lang="en-GB" dirty="0" smtClean="0"/>
              <a:t>9. Blind acceptance, no real QC</a:t>
            </a:r>
          </a:p>
          <a:p>
            <a:r>
              <a:rPr lang="en-GB" dirty="0" smtClean="0"/>
              <a:t>10. single level, not multiple levels</a:t>
            </a:r>
            <a:endParaRPr lang="en-GB" dirty="0"/>
          </a:p>
        </p:txBody>
      </p:sp>
      <p:sp>
        <p:nvSpPr>
          <p:cNvPr id="5" name="Content Placeholder 4"/>
          <p:cNvSpPr>
            <a:spLocks noGrp="1"/>
          </p:cNvSpPr>
          <p:nvPr>
            <p:ph sz="half" idx="2"/>
          </p:nvPr>
        </p:nvSpPr>
        <p:spPr/>
        <p:txBody>
          <a:bodyPr>
            <a:normAutofit/>
          </a:bodyPr>
          <a:lstStyle/>
          <a:p>
            <a:r>
              <a:rPr lang="en-GB" dirty="0" smtClean="0"/>
              <a:t> </a:t>
            </a:r>
            <a:endParaRPr lang="en-GB" dirty="0"/>
          </a:p>
        </p:txBody>
      </p:sp>
      <p:sp>
        <p:nvSpPr>
          <p:cNvPr id="6" name="Date Placeholder 5"/>
          <p:cNvSpPr>
            <a:spLocks noGrp="1"/>
          </p:cNvSpPr>
          <p:nvPr>
            <p:ph type="dt" sz="half" idx="10"/>
          </p:nvPr>
        </p:nvSpPr>
        <p:spPr/>
        <p:txBody>
          <a:bodyPr/>
          <a:lstStyle/>
          <a:p>
            <a:fld id="{8C43133F-1FEF-3143-BCCD-1382556206C7}" type="datetime4">
              <a:rPr lang="en-US" smtClean="0"/>
              <a:pPr/>
              <a:t>June 25, 2011</a:t>
            </a:fld>
            <a:endParaRPr lang="en-GB"/>
          </a:p>
        </p:txBody>
      </p:sp>
      <p:sp>
        <p:nvSpPr>
          <p:cNvPr id="7" name="Slide Number Placeholder 6"/>
          <p:cNvSpPr>
            <a:spLocks noGrp="1"/>
          </p:cNvSpPr>
          <p:nvPr>
            <p:ph type="sldNum" sz="quarter" idx="12"/>
          </p:nvPr>
        </p:nvSpPr>
        <p:spPr/>
        <p:txBody>
          <a:bodyPr/>
          <a:lstStyle/>
          <a:p>
            <a:fld id="{ADF19014-C722-DF44-BBFC-FA17051AFF0E}" type="slidenum">
              <a:rPr lang="en-GB" smtClean="0"/>
              <a:pPr/>
              <a:t>7</a:t>
            </a:fld>
            <a:endParaRPr lang="en-GB"/>
          </a:p>
        </p:txBody>
      </p:sp>
      <p:sp>
        <p:nvSpPr>
          <p:cNvPr id="8" name="Footer Placeholder 7"/>
          <p:cNvSpPr>
            <a:spLocks noGrp="1"/>
          </p:cNvSpPr>
          <p:nvPr>
            <p:ph type="ftr" sz="quarter" idx="11"/>
          </p:nvPr>
        </p:nvSpPr>
        <p:spPr/>
        <p:txBody>
          <a:bodyPr/>
          <a:lstStyle/>
          <a:p>
            <a:r>
              <a:rPr lang="en-US" smtClean="0"/>
              <a:t>© Tom@Gilb.com</a:t>
            </a:r>
            <a:endParaRPr lang="en-GB"/>
          </a:p>
        </p:txBody>
      </p:sp>
      <p:pic>
        <p:nvPicPr>
          <p:cNvPr id="9" name="Picture 8"/>
          <p:cNvPicPr>
            <a:picLocks noChangeAspect="1"/>
          </p:cNvPicPr>
          <p:nvPr/>
        </p:nvPicPr>
        <p:blipFill>
          <a:blip r:embed="rId3"/>
          <a:stretch>
            <a:fillRect/>
          </a:stretch>
        </p:blipFill>
        <p:spPr>
          <a:xfrm>
            <a:off x="4445172" y="1905000"/>
            <a:ext cx="4482928" cy="32805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a:bodyPr>
          <a:lstStyle/>
          <a:p>
            <a:r>
              <a:rPr lang="en-US" sz="2000" dirty="0" smtClean="0"/>
              <a:t>It is fascinating how focused and </a:t>
            </a:r>
            <a:r>
              <a:rPr lang="en-US" sz="2000" dirty="0"/>
              <a:t>creative the dialogue becomes between domain experts when they are guided by quantified goal sets, the need to estimate , give evidence, state </a:t>
            </a:r>
            <a:r>
              <a:rPr lang="en-US" sz="2000" dirty="0" smtClean="0"/>
              <a:t>uncertainty </a:t>
            </a:r>
            <a:r>
              <a:rPr lang="en-US" sz="2000" dirty="0"/>
              <a:t>and assign credibility. </a:t>
            </a:r>
            <a:br>
              <a:rPr lang="en-US" sz="2000" dirty="0"/>
            </a:br>
            <a:r>
              <a:rPr lang="en-US" sz="2000" dirty="0"/>
              <a:t>All culminating in decision documentation which is auditable reviewable. Improvable and transparent</a:t>
            </a:r>
            <a:r>
              <a:rPr lang="en-US" sz="2000" dirty="0" smtClean="0"/>
              <a:t>!  &lt;- TG 12-20xx</a:t>
            </a:r>
            <a:endParaRPr lang="en-US" sz="2000" dirty="0"/>
          </a:p>
        </p:txBody>
      </p:sp>
      <p:sp>
        <p:nvSpPr>
          <p:cNvPr id="4" name="Date Placeholder 3"/>
          <p:cNvSpPr>
            <a:spLocks noGrp="1"/>
          </p:cNvSpPr>
          <p:nvPr>
            <p:ph type="dt" sz="half" idx="10"/>
          </p:nvPr>
        </p:nvSpPr>
        <p:spPr/>
        <p:txBody>
          <a:bodyPr/>
          <a:lstStyle/>
          <a:p>
            <a:fld id="{6F803892-488E-4045-8EB7-46B7514B657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70</a:t>
            </a:fld>
            <a:endParaRPr lang="en-US"/>
          </a:p>
        </p:txBody>
      </p:sp>
      <p:sp>
        <p:nvSpPr>
          <p:cNvPr id="8" name="Smiley Face 7"/>
          <p:cNvSpPr/>
          <p:nvPr/>
        </p:nvSpPr>
        <p:spPr>
          <a:xfrm>
            <a:off x="3263900" y="3009900"/>
            <a:ext cx="533400" cy="342900"/>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9" descr="Screen shot 2010-12-06 at 03.41.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388" t="2992" b="17336"/>
          <a:stretch/>
        </p:blipFill>
        <p:spPr>
          <a:xfrm>
            <a:off x="457200" y="2209800"/>
            <a:ext cx="8115300" cy="3835400"/>
          </a:xfrm>
        </p:spPr>
      </p:pic>
      <p:sp>
        <p:nvSpPr>
          <p:cNvPr id="11" name="TextBox 10"/>
          <p:cNvSpPr txBox="1"/>
          <p:nvPr/>
        </p:nvSpPr>
        <p:spPr>
          <a:xfrm>
            <a:off x="6172200" y="3225800"/>
            <a:ext cx="2197100" cy="369332"/>
          </a:xfrm>
          <a:prstGeom prst="rect">
            <a:avLst/>
          </a:prstGeom>
          <a:noFill/>
        </p:spPr>
        <p:txBody>
          <a:bodyPr wrap="square" rtlCol="0">
            <a:spAutoFit/>
          </a:bodyPr>
          <a:lstStyle/>
          <a:p>
            <a:r>
              <a:rPr lang="en-US" dirty="0" smtClean="0"/>
              <a:t>Goals            IE Table</a:t>
            </a:r>
            <a:endParaRPr lang="en-US" dirty="0"/>
          </a:p>
        </p:txBody>
      </p:sp>
    </p:spTree>
    <p:extLst>
      <p:ext uri="{BB962C8B-B14F-4D97-AF65-F5344CB8AC3E}">
        <p14:creationId xmlns:p14="http://schemas.microsoft.com/office/powerpoint/2010/main" val="56844828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b="0" kern="1200" dirty="0" smtClean="0">
                <a:solidFill>
                  <a:schemeClr val="tx1"/>
                </a:solidFill>
                <a:effectLst/>
                <a:latin typeface="+mj-lt"/>
                <a:ea typeface="+mj-ea"/>
                <a:cs typeface="+mj-cs"/>
              </a:rPr>
              <a:t> Make friends by delivering results. </a:t>
            </a:r>
            <a:endParaRPr lang="en-US" dirty="0" smtClean="0">
              <a:effectLst/>
            </a:endParaRPr>
          </a:p>
          <a:p>
            <a:pPr rtl="0" eaLnBrk="1" latinLnBrk="0" hangingPunct="1"/>
            <a:endParaRPr lang="en-US" dirty="0"/>
          </a:p>
        </p:txBody>
      </p:sp>
      <p:sp>
        <p:nvSpPr>
          <p:cNvPr id="3" name="Content Placeholder 2"/>
          <p:cNvSpPr>
            <a:spLocks noGrp="1"/>
          </p:cNvSpPr>
          <p:nvPr>
            <p:ph idx="1"/>
          </p:nvPr>
        </p:nvSpPr>
        <p:spPr/>
        <p:txBody>
          <a:bodyPr/>
          <a:lstStyle/>
          <a:p>
            <a:r>
              <a:rPr lang="en-US" dirty="0" smtClean="0"/>
              <a:t>Get out of the Nerd Mode of delivering functions/stories to a user</a:t>
            </a:r>
          </a:p>
          <a:p>
            <a:r>
              <a:rPr lang="en-US" dirty="0" smtClean="0"/>
              <a:t>Get into the mode of delivering real measurable results, the highest value, to stakeholders</a:t>
            </a:r>
            <a:endParaRPr lang="en-US" dirty="0"/>
          </a:p>
        </p:txBody>
      </p:sp>
      <p:sp>
        <p:nvSpPr>
          <p:cNvPr id="4" name="Date Placeholder 3"/>
          <p:cNvSpPr>
            <a:spLocks noGrp="1"/>
          </p:cNvSpPr>
          <p:nvPr>
            <p:ph type="dt" sz="half" idx="10"/>
          </p:nvPr>
        </p:nvSpPr>
        <p:spPr/>
        <p:txBody>
          <a:bodyPr/>
          <a:lstStyle/>
          <a:p>
            <a:fld id="{95183052-8342-904A-BA63-FFC9A0C688B6}"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71</a:t>
            </a:fld>
            <a:endParaRPr lang="en-US"/>
          </a:p>
        </p:txBody>
      </p:sp>
    </p:spTree>
    <p:extLst>
      <p:ext uri="{BB962C8B-B14F-4D97-AF65-F5344CB8AC3E}">
        <p14:creationId xmlns:p14="http://schemas.microsoft.com/office/powerpoint/2010/main" val="226597440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US" sz="4400" b="0" kern="1200" dirty="0" smtClean="0">
                <a:solidFill>
                  <a:schemeClr val="tx1"/>
                </a:solidFill>
                <a:effectLst/>
                <a:latin typeface="+mj-lt"/>
                <a:ea typeface="+mj-ea"/>
                <a:cs typeface="+mj-cs"/>
              </a:rPr>
              <a:t>Shock your boss!</a:t>
            </a:r>
            <a:endParaRPr lang="en-US" dirty="0"/>
          </a:p>
        </p:txBody>
      </p:sp>
      <p:sp>
        <p:nvSpPr>
          <p:cNvPr id="3" name="Content Placeholder 2"/>
          <p:cNvSpPr>
            <a:spLocks noGrp="1"/>
          </p:cNvSpPr>
          <p:nvPr>
            <p:ph idx="1"/>
          </p:nvPr>
        </p:nvSpPr>
        <p:spPr/>
        <p:txBody>
          <a:bodyPr/>
          <a:lstStyle/>
          <a:p>
            <a:r>
              <a:rPr lang="en-US" dirty="0" smtClean="0"/>
              <a:t>Insist on being stakeholder-value oriented, rather than IT oriented</a:t>
            </a:r>
            <a:endParaRPr lang="en-US" dirty="0"/>
          </a:p>
        </p:txBody>
      </p:sp>
      <p:sp>
        <p:nvSpPr>
          <p:cNvPr id="4" name="Date Placeholder 3"/>
          <p:cNvSpPr>
            <a:spLocks noGrp="1"/>
          </p:cNvSpPr>
          <p:nvPr>
            <p:ph type="dt" sz="half" idx="10"/>
          </p:nvPr>
        </p:nvSpPr>
        <p:spPr/>
        <p:txBody>
          <a:bodyPr/>
          <a:lstStyle/>
          <a:p>
            <a:fld id="{06256B71-638A-DE43-91FE-5A4001E3BB95}" type="datetime3">
              <a:rPr lang="en-GB" smtClean="0"/>
              <a:t>25 June 2011</a:t>
            </a:fld>
            <a:endParaRPr lang="en-US"/>
          </a:p>
        </p:txBody>
      </p:sp>
      <p:sp>
        <p:nvSpPr>
          <p:cNvPr id="5" name="Footer Placeholder 4"/>
          <p:cNvSpPr>
            <a:spLocks noGrp="1"/>
          </p:cNvSpPr>
          <p:nvPr>
            <p:ph type="ftr" sz="quarter" idx="11"/>
          </p:nvPr>
        </p:nvSpPr>
        <p:spPr/>
        <p:txBody>
          <a:bodyPr/>
          <a:lstStyle/>
          <a:p>
            <a:r>
              <a:rPr lang="en-US" smtClean="0"/>
              <a:t>© Gilb.com</a:t>
            </a:r>
            <a:endParaRPr lang="en-US"/>
          </a:p>
        </p:txBody>
      </p:sp>
      <p:sp>
        <p:nvSpPr>
          <p:cNvPr id="6" name="Slide Number Placeholder 5"/>
          <p:cNvSpPr>
            <a:spLocks noGrp="1"/>
          </p:cNvSpPr>
          <p:nvPr>
            <p:ph type="sldNum" sz="quarter" idx="12"/>
          </p:nvPr>
        </p:nvSpPr>
        <p:spPr/>
        <p:txBody>
          <a:bodyPr/>
          <a:lstStyle/>
          <a:p>
            <a:fld id="{CBA6293D-7383-234F-8E54-523790FF221D}" type="slidenum">
              <a:rPr lang="en-US" smtClean="0"/>
              <a:t>72</a:t>
            </a:fld>
            <a:endParaRPr lang="en-US"/>
          </a:p>
        </p:txBody>
      </p:sp>
    </p:spTree>
    <p:extLst>
      <p:ext uri="{BB962C8B-B14F-4D97-AF65-F5344CB8AC3E}">
        <p14:creationId xmlns:p14="http://schemas.microsoft.com/office/powerpoint/2010/main" val="214297746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t>
            </a:r>
            <a:r>
              <a:rPr lang="en-GB" dirty="0" smtClean="0"/>
              <a:t>he end</a:t>
            </a:r>
            <a:endParaRPr lang="en-GB" dirty="0"/>
          </a:p>
        </p:txBody>
      </p:sp>
      <p:sp>
        <p:nvSpPr>
          <p:cNvPr id="3" name="Content Placeholder 2"/>
          <p:cNvSpPr>
            <a:spLocks noGrp="1"/>
          </p:cNvSpPr>
          <p:nvPr>
            <p:ph idx="1"/>
          </p:nvPr>
        </p:nvSpPr>
        <p:spPr/>
        <p:txBody>
          <a:bodyPr/>
          <a:lstStyle/>
          <a:p>
            <a:r>
              <a:rPr lang="en-GB" dirty="0" smtClean="0"/>
              <a:t> </a:t>
            </a:r>
            <a:r>
              <a:rPr lang="en-GB" dirty="0" smtClean="0"/>
              <a:t>What is wrong with requirements</a:t>
            </a:r>
            <a:endParaRPr lang="en-GB" dirty="0" smtClean="0"/>
          </a:p>
          <a:p>
            <a:endParaRPr lang="en-GB" dirty="0"/>
          </a:p>
        </p:txBody>
      </p:sp>
      <p:sp>
        <p:nvSpPr>
          <p:cNvPr id="4" name="Date Placeholder 3"/>
          <p:cNvSpPr>
            <a:spLocks noGrp="1"/>
          </p:cNvSpPr>
          <p:nvPr>
            <p:ph type="dt" sz="half" idx="10"/>
          </p:nvPr>
        </p:nvSpPr>
        <p:spPr/>
        <p:txBody>
          <a:bodyPr/>
          <a:lstStyle/>
          <a:p>
            <a:fld id="{8B326623-2C93-484D-9794-F29E64C0CACD}" type="datetime4">
              <a:rPr lang="en-US" smtClean="0"/>
              <a:pPr/>
              <a:t>June 25, 2011</a:t>
            </a:fld>
            <a:endParaRPr lang="en-GB"/>
          </a:p>
        </p:txBody>
      </p:sp>
      <p:sp>
        <p:nvSpPr>
          <p:cNvPr id="5" name="Footer Placeholder 4"/>
          <p:cNvSpPr>
            <a:spLocks noGrp="1"/>
          </p:cNvSpPr>
          <p:nvPr>
            <p:ph type="ftr" sz="quarter" idx="11"/>
          </p:nvPr>
        </p:nvSpPr>
        <p:spPr/>
        <p:txBody>
          <a:bodyPr/>
          <a:lstStyle/>
          <a:p>
            <a:r>
              <a:rPr lang="en-US" smtClean="0"/>
              <a:t>© Tom@Gilb.com</a:t>
            </a:r>
            <a:endParaRPr lang="en-GB"/>
          </a:p>
        </p:txBody>
      </p:sp>
      <p:sp>
        <p:nvSpPr>
          <p:cNvPr id="6" name="Slide Number Placeholder 5"/>
          <p:cNvSpPr>
            <a:spLocks noGrp="1"/>
          </p:cNvSpPr>
          <p:nvPr>
            <p:ph type="sldNum" sz="quarter" idx="12"/>
          </p:nvPr>
        </p:nvSpPr>
        <p:spPr/>
        <p:txBody>
          <a:bodyPr/>
          <a:lstStyle/>
          <a:p>
            <a:fld id="{ADF19014-C722-DF44-BBFC-FA17051AFF0E}" type="slidenum">
              <a:rPr lang="en-GB" smtClean="0"/>
              <a:pPr/>
              <a:t>73</a:t>
            </a:fld>
            <a:endParaRPr lang="en-GB"/>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Worst Problem </a:t>
            </a:r>
            <a:endParaRPr lang="en-GB" dirty="0"/>
          </a:p>
        </p:txBody>
      </p:sp>
      <p:sp>
        <p:nvSpPr>
          <p:cNvPr id="4" name="Content Placeholder 3"/>
          <p:cNvSpPr>
            <a:spLocks noGrp="1"/>
          </p:cNvSpPr>
          <p:nvPr>
            <p:ph sz="half" idx="1"/>
          </p:nvPr>
        </p:nvSpPr>
        <p:spPr/>
        <p:txBody>
          <a:bodyPr>
            <a:normAutofit fontScale="62500" lnSpcReduction="20000"/>
          </a:bodyPr>
          <a:lstStyle/>
          <a:p>
            <a:pPr>
              <a:buNone/>
            </a:pPr>
            <a:r>
              <a:rPr lang="en-GB" sz="7714" dirty="0" smtClean="0"/>
              <a:t>Bad Quality </a:t>
            </a:r>
          </a:p>
          <a:p>
            <a:pPr>
              <a:buNone/>
            </a:pPr>
            <a:r>
              <a:rPr lang="en-GB" sz="4000" dirty="0" smtClean="0"/>
              <a:t>for the</a:t>
            </a:r>
          </a:p>
          <a:p>
            <a:pPr>
              <a:buNone/>
            </a:pPr>
            <a:r>
              <a:rPr lang="en-GB" dirty="0" smtClean="0"/>
              <a:t> </a:t>
            </a:r>
            <a:r>
              <a:rPr lang="en-GB" sz="7714" dirty="0" smtClean="0"/>
              <a:t>Top Level </a:t>
            </a:r>
          </a:p>
          <a:p>
            <a:pPr>
              <a:buNone/>
            </a:pPr>
            <a:r>
              <a:rPr lang="en-GB" sz="4000" dirty="0" smtClean="0"/>
              <a:t>Critical </a:t>
            </a:r>
          </a:p>
          <a:p>
            <a:pPr>
              <a:buNone/>
            </a:pPr>
            <a:r>
              <a:rPr lang="en-GB" sz="4000" dirty="0" smtClean="0"/>
              <a:t>Requirements</a:t>
            </a:r>
            <a:endParaRPr lang="en-GB" sz="4000" dirty="0"/>
          </a:p>
        </p:txBody>
      </p:sp>
      <p:sp>
        <p:nvSpPr>
          <p:cNvPr id="5" name="Content Placeholder 4"/>
          <p:cNvSpPr>
            <a:spLocks noGrp="1"/>
          </p:cNvSpPr>
          <p:nvPr>
            <p:ph sz="half" idx="2"/>
          </p:nvPr>
        </p:nvSpPr>
        <p:spPr>
          <a:xfrm>
            <a:off x="4754880" y="2363323"/>
            <a:ext cx="3931920" cy="3980328"/>
          </a:xfrm>
        </p:spPr>
        <p:txBody>
          <a:bodyPr>
            <a:normAutofit fontScale="62500" lnSpcReduction="20000"/>
          </a:bodyPr>
          <a:lstStyle/>
          <a:p>
            <a:r>
              <a:rPr lang="en-GB" sz="4000" dirty="0" smtClean="0"/>
              <a:t>“Make the system much easier to understand and use”</a:t>
            </a:r>
          </a:p>
          <a:p>
            <a:endParaRPr lang="en-GB" sz="4000" dirty="0" smtClean="0"/>
          </a:p>
          <a:p>
            <a:r>
              <a:rPr lang="en-GB" sz="4000" dirty="0" smtClean="0"/>
              <a:t>“Robustness</a:t>
            </a:r>
            <a:r>
              <a:rPr lang="en-GB" sz="4000" dirty="0" smtClean="0"/>
              <a:t>’</a:t>
            </a:r>
          </a:p>
          <a:p>
            <a:pPr lvl="1"/>
            <a:r>
              <a:rPr lang="en-GB" sz="3800" dirty="0" smtClean="0"/>
              <a:t>(See next slide )</a:t>
            </a:r>
            <a:endParaRPr lang="en-GB" sz="3800" dirty="0" smtClean="0"/>
          </a:p>
          <a:p>
            <a:endParaRPr lang="en-GB" sz="4000" dirty="0" smtClean="0"/>
          </a:p>
          <a:p>
            <a:r>
              <a:rPr lang="en-GB" sz="4000" dirty="0" smtClean="0"/>
              <a:t>“Richer set of tools for supporting next generation tools and applications”</a:t>
            </a:r>
          </a:p>
          <a:p>
            <a:endParaRPr lang="en-GB" dirty="0" smtClean="0"/>
          </a:p>
          <a:p>
            <a:endParaRPr lang="en-GB" dirty="0"/>
          </a:p>
        </p:txBody>
      </p:sp>
      <p:sp>
        <p:nvSpPr>
          <p:cNvPr id="6" name="Date Placeholder 5"/>
          <p:cNvSpPr>
            <a:spLocks noGrp="1"/>
          </p:cNvSpPr>
          <p:nvPr>
            <p:ph type="dt" sz="half" idx="10"/>
          </p:nvPr>
        </p:nvSpPr>
        <p:spPr/>
        <p:txBody>
          <a:bodyPr/>
          <a:lstStyle/>
          <a:p>
            <a:fld id="{0AA51A04-F622-C146-8FDA-9A383843DF8A}" type="datetime4">
              <a:rPr lang="en-US" smtClean="0"/>
              <a:pPr/>
              <a:t>June 25, 2011</a:t>
            </a:fld>
            <a:endParaRPr lang="en-GB"/>
          </a:p>
        </p:txBody>
      </p:sp>
      <p:sp>
        <p:nvSpPr>
          <p:cNvPr id="8" name="Footer Placeholder 7"/>
          <p:cNvSpPr>
            <a:spLocks noGrp="1"/>
          </p:cNvSpPr>
          <p:nvPr>
            <p:ph type="ftr" sz="quarter" idx="11"/>
          </p:nvPr>
        </p:nvSpPr>
        <p:spPr/>
        <p:txBody>
          <a:bodyPr/>
          <a:lstStyle/>
          <a:p>
            <a:r>
              <a:rPr lang="en-US" smtClean="0"/>
              <a:t>© Tom@Gilb.com</a:t>
            </a:r>
            <a:endParaRPr lang="en-GB"/>
          </a:p>
        </p:txBody>
      </p:sp>
      <p:sp>
        <p:nvSpPr>
          <p:cNvPr id="7" name="Slide Number Placeholder 6"/>
          <p:cNvSpPr>
            <a:spLocks noGrp="1"/>
          </p:cNvSpPr>
          <p:nvPr>
            <p:ph type="sldNum" sz="quarter" idx="12"/>
          </p:nvPr>
        </p:nvSpPr>
        <p:spPr/>
        <p:txBody>
          <a:bodyPr/>
          <a:lstStyle/>
          <a:p>
            <a:fld id="{ADF19014-C722-DF44-BBFC-FA17051AFF0E}" type="slidenum">
              <a:rPr lang="en-GB" smtClean="0"/>
              <a:pPr/>
              <a:t>8</a:t>
            </a:fld>
            <a:endParaRPr lang="en-GB"/>
          </a:p>
        </p:txBody>
      </p:sp>
      <p:sp>
        <p:nvSpPr>
          <p:cNvPr id="10" name="Text Placeholder 9"/>
          <p:cNvSpPr>
            <a:spLocks noGrp="1"/>
          </p:cNvSpPr>
          <p:nvPr>
            <p:ph type="body" sz="quarter" idx="4294967295"/>
          </p:nvPr>
        </p:nvSpPr>
        <p:spPr>
          <a:xfrm>
            <a:off x="5211763" y="1735138"/>
            <a:ext cx="3932237" cy="742950"/>
          </a:xfrm>
        </p:spPr>
        <p:txBody>
          <a:bodyPr/>
          <a:lstStyle/>
          <a:p>
            <a:pPr marL="0" indent="0">
              <a:buNone/>
            </a:pPr>
            <a:r>
              <a:rPr lang="en-GB" dirty="0" smtClean="0"/>
              <a:t>              </a:t>
            </a:r>
            <a:r>
              <a:rPr lang="en-GB" i="1" dirty="0" smtClean="0"/>
              <a:t>Real </a:t>
            </a:r>
            <a:r>
              <a:rPr lang="en-GB" i="1" dirty="0" smtClean="0"/>
              <a:t>Case</a:t>
            </a:r>
            <a:endParaRPr lang="en-GB" i="1" dirty="0"/>
          </a:p>
        </p:txBody>
      </p:sp>
      <p:pic>
        <p:nvPicPr>
          <p:cNvPr id="11" name="Picture 10"/>
          <p:cNvPicPr>
            <a:picLocks noChangeAspect="1"/>
          </p:cNvPicPr>
          <p:nvPr/>
        </p:nvPicPr>
        <p:blipFill>
          <a:blip r:embed="rId3"/>
          <a:stretch>
            <a:fillRect/>
          </a:stretch>
        </p:blipFill>
        <p:spPr>
          <a:xfrm>
            <a:off x="7531100" y="96838"/>
            <a:ext cx="1612900" cy="172042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Complex </a:t>
            </a:r>
            <a:r>
              <a:rPr lang="en-GB" dirty="0" smtClean="0"/>
              <a:t>Requirement </a:t>
            </a:r>
            <a:br>
              <a:rPr lang="en-GB" dirty="0" smtClean="0"/>
            </a:br>
            <a:r>
              <a:rPr lang="en-GB" dirty="0" smtClean="0"/>
              <a:t>“Robustness”</a:t>
            </a:r>
            <a:endParaRPr lang="en-GB" dirty="0"/>
          </a:p>
        </p:txBody>
      </p:sp>
      <p:graphicFrame>
        <p:nvGraphicFramePr>
          <p:cNvPr id="4" name="Content Placeholder 3"/>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5"/>
          <p:cNvSpPr>
            <a:spLocks noGrp="1"/>
          </p:cNvSpPr>
          <p:nvPr>
            <p:ph type="dt" sz="half" idx="10"/>
          </p:nvPr>
        </p:nvSpPr>
        <p:spPr/>
        <p:txBody>
          <a:bodyPr/>
          <a:lstStyle/>
          <a:p>
            <a:fld id="{79E05052-9FF7-9744-B980-C0B22C6C061D}" type="datetime4">
              <a:rPr lang="en-US" smtClean="0"/>
              <a:pPr/>
              <a:t>June 25, 2011</a:t>
            </a:fld>
            <a:endParaRPr lang="en-GB"/>
          </a:p>
        </p:txBody>
      </p:sp>
      <p:sp>
        <p:nvSpPr>
          <p:cNvPr id="7" name="Slide Number Placeholder 6"/>
          <p:cNvSpPr>
            <a:spLocks noGrp="1"/>
          </p:cNvSpPr>
          <p:nvPr>
            <p:ph type="sldNum" sz="quarter" idx="12"/>
          </p:nvPr>
        </p:nvSpPr>
        <p:spPr/>
        <p:txBody>
          <a:bodyPr/>
          <a:lstStyle/>
          <a:p>
            <a:fld id="{ADF19014-C722-DF44-BBFC-FA17051AFF0E}" type="slidenum">
              <a:rPr lang="en-GB" smtClean="0"/>
              <a:pPr/>
              <a:t>9</a:t>
            </a:fld>
            <a:endParaRPr lang="en-GB"/>
          </a:p>
        </p:txBody>
      </p:sp>
      <p:sp>
        <p:nvSpPr>
          <p:cNvPr id="8" name="Footer Placeholder 7"/>
          <p:cNvSpPr>
            <a:spLocks noGrp="1"/>
          </p:cNvSpPr>
          <p:nvPr>
            <p:ph type="ftr" sz="quarter" idx="11"/>
          </p:nvPr>
        </p:nvSpPr>
        <p:spPr/>
        <p:txBody>
          <a:bodyPr/>
          <a:lstStyle/>
          <a:p>
            <a:r>
              <a:rPr lang="en-US" smtClean="0"/>
              <a:t>© Tom@Gilb.com</a:t>
            </a:r>
            <a:endParaRPr lang="en-GB"/>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3843</TotalTime>
  <Words>9214</Words>
  <Application>Microsoft Macintosh PowerPoint</Application>
  <PresentationFormat>On-screen Show (4:3)</PresentationFormat>
  <Paragraphs>1157</Paragraphs>
  <Slides>73</Slides>
  <Notes>43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Focus</vt:lpstr>
      <vt:lpstr>Document</vt:lpstr>
      <vt:lpstr>What’s Wrong With Requirements Methods? </vt:lpstr>
      <vt:lpstr>Talk Background Data</vt:lpstr>
      <vt:lpstr>What is wrong with Requirements Practice?</vt:lpstr>
      <vt:lpstr>Talk Outline Time permitting, then see slides at www.gilb.com </vt:lpstr>
      <vt:lpstr>“Requirement” is</vt:lpstr>
      <vt:lpstr>Requirement Types: &lt;-CE, PL</vt:lpstr>
      <vt:lpstr>Ten Reasons  Why Requirements Methods Fail</vt:lpstr>
      <vt:lpstr>The Worst Problem </vt:lpstr>
      <vt:lpstr>A Complex Requirement  “Robustness”</vt:lpstr>
      <vt:lpstr>Testability (part of “Robustness”)</vt:lpstr>
      <vt:lpstr>Previous Case: Observation</vt:lpstr>
      <vt:lpstr>4. Don’t Mix Ends and Means </vt:lpstr>
      <vt:lpstr>Why do people specify a Means as if they were their real Ends?</vt:lpstr>
      <vt:lpstr>Finding the right level</vt:lpstr>
      <vt:lpstr>Why?                     Example</vt:lpstr>
      <vt:lpstr>Our Client, Real Results Real Immediate Stakeholder value</vt:lpstr>
      <vt:lpstr>Value Delivery:  leading to Systems Thinking, not Software Silos </vt:lpstr>
      <vt:lpstr>Value Requirements</vt:lpstr>
      <vt:lpstr>How can we articulate and document notions of value  in a requirement specification? Initial Definitions: to base levels requirement levels on (this is how the spec looks in ‘Planguage’) </vt:lpstr>
      <vt:lpstr>How can we articulate and document notions of value  in a single requirement specification? Graphic of previous slide:  here are some “Value relationships” </vt:lpstr>
      <vt:lpstr>More Requirement Info? What values are we competing against?</vt:lpstr>
      <vt:lpstr>Graphic of previous slide “What values are we competing against?” (analysis)</vt:lpstr>
      <vt:lpstr>Requirement-Level Priority Specs &amp; who, where, when for ‘Value’</vt:lpstr>
      <vt:lpstr> Quantification: not ‘Software Poetry’ – a basis for real Software Engineering – not mere ‘Softcrafting’ </vt:lpstr>
      <vt:lpstr>"If you can not measure it, you can not improve it.”</vt:lpstr>
      <vt:lpstr>Many Qualities and costs</vt:lpstr>
      <vt:lpstr>Quantitative Design</vt:lpstr>
      <vt:lpstr>Quality Quantification in ‘Planguage’</vt:lpstr>
      <vt:lpstr> Rich Specification:  Requirement specifications need far more info, than the ‘requirement’ itself! </vt:lpstr>
      <vt:lpstr>Core Specs</vt:lpstr>
      <vt:lpstr>Commentary Specs</vt:lpstr>
      <vt:lpstr>“Background” Specs (often, “Relationships”)</vt:lpstr>
      <vt:lpstr>Why do the background specification elements need to be included?  Here are some functions of the background information: </vt:lpstr>
      <vt:lpstr>Background for Core Specs</vt:lpstr>
      <vt:lpstr>10. Ten Principles for Successful Requirements Methods.   Here is a summary of my advice for more successful requirement methods in the form of some principles, or ‘admonishments’:</vt:lpstr>
      <vt:lpstr>10. Ten Principles for Successful Requirements Methods.   Here is a summary of my advice for more successful requirement methods in the form of some principles, or ‘admonishments’:</vt:lpstr>
      <vt:lpstr>The Teachable Details</vt:lpstr>
      <vt:lpstr>End of SPIN lecture</vt:lpstr>
      <vt:lpstr>Setting and Tracking  Project Objectives   The Tom Gilb Approach.</vt:lpstr>
      <vt:lpstr>The entire talk, for those who like simple slides</vt:lpstr>
      <vt:lpstr>The details</vt:lpstr>
      <vt:lpstr>  The theory and practice of our `Evo´ method for project management </vt:lpstr>
      <vt:lpstr> Planguage (Planning Language).  </vt:lpstr>
      <vt:lpstr>The Evo method (also known as Value Delivery Method VDM) is a radical simplification (Lean!) from a project management view.</vt:lpstr>
      <vt:lpstr>Lack of clear top level project objectives has seen real projects fail for $100+ million: personal experience, real case</vt:lpstr>
      <vt:lpstr>VALUE CLARITY:  Quantify the most-critical project objectives on day 1 </vt:lpstr>
      <vt:lpstr>Example of Estimating the Value of a Technical IT System Improvement (20xx)</vt:lpstr>
      <vt:lpstr>Quantified Objective in Planguage Tool:  notice Stakeholders</vt:lpstr>
      <vt:lpstr>SOLUTION RESPONSIBILITY:  Quantify impact of all suggested strategies, architectures,  on all critical objectives, deadline,  and budget.</vt:lpstr>
      <vt:lpstr>Don´t we need more detail to estimate costs and other attributes of a design?</vt:lpstr>
      <vt:lpstr>Defining a Design/Solution/Architecture/Strategy (Planguage, CE Design Template) 1. enough detail to estimate, 2. some impact assertion, 3. Assumptions, Risks, Issues</vt:lpstr>
      <vt:lpstr>Design Spec Enlarged 1 of 2</vt:lpstr>
      <vt:lpstr>Design Spec Enlarged 2 of 2</vt:lpstr>
      <vt:lpstr>Value Delivery Cycle: Measure</vt:lpstr>
      <vt:lpstr>The impact of a solution,  on a single improvement objective</vt:lpstr>
      <vt:lpstr>Impact Estimation Tables</vt:lpstr>
      <vt:lpstr>Impact Estimation Concepts</vt:lpstr>
      <vt:lpstr>Summary of Options wrt Risk (2010)</vt:lpstr>
      <vt:lpstr>PowerPoint Presentation</vt:lpstr>
      <vt:lpstr>VALUE REPORTING:  Measure project progress early, continuously,  in terms of top ten objectives</vt:lpstr>
      <vt:lpstr>Real client example (Confirmit): weekly design impact estimates, and same-week measurement, Weekly Feedback to the development team  about cumulative progress toward critical numeric performance and quality targets</vt:lpstr>
      <vt:lpstr>Evo Plan Confirmit 8.5 4 product areas were attacked in all: 25 Qualities concurrently, one quarter of a year. Total development staff = 13   </vt:lpstr>
      <vt:lpstr>Confirmit Evo-week cycle: Measure Progress Weekly</vt:lpstr>
      <vt:lpstr>Evo’s impact on Confirmit product qualities</vt:lpstr>
      <vt:lpstr> JUST-IN-TIME PLANNING:  Dynamic intelligent do-next prioritisation:  Value/cost based </vt:lpstr>
      <vt:lpstr>Notice the automatically computed priority colours, after each delivery and measurement cycle </vt:lpstr>
      <vt:lpstr>Example: Impact Estimations B was, as you see, done with great uncertainty</vt:lpstr>
      <vt:lpstr>The Bottom Line</vt:lpstr>
      <vt:lpstr>Tracking 3 delivery-steps,  for 2 Objectives  (teaching example, not real)</vt:lpstr>
      <vt:lpstr>It is fascinating how focused and creative the dialogue becomes between domain experts when they are guided by quantified goal sets, the need to estimate , give evidence, state uncertainty and assign credibility.  All culminating in decision documentation which is auditable reviewable. Improvable and transparent!  &lt;- TG 12-20xx</vt:lpstr>
      <vt:lpstr> Make friends by delivering results.  </vt:lpstr>
      <vt:lpstr>Shock your boss!</vt:lpstr>
      <vt:lpstr>The end</vt:lpstr>
    </vt:vector>
  </TitlesOfParts>
  <Company>RPL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 Gilb</dc:creator>
  <cp:lastModifiedBy>Tom Gilb</cp:lastModifiedBy>
  <cp:revision>162</cp:revision>
  <dcterms:created xsi:type="dcterms:W3CDTF">2010-09-16T11:45:37Z</dcterms:created>
  <dcterms:modified xsi:type="dcterms:W3CDTF">2011-06-25T18:47:02Z</dcterms:modified>
</cp:coreProperties>
</file>