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79F08-654A-0841-B8E9-12B2DA7691DD}" type="datetimeFigureOut">
              <a:rPr lang="en-US" smtClean="0"/>
              <a:t>11/3/10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10ACD-3D48-C147-A050-A6304F7966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ng.no/dk/se/nl/co.uk/com/ee" TargetMode="External"/><Relationship Id="rId4" Type="http://schemas.openxmlformats.org/officeDocument/2006/relationships/hyperlink" Target="https://twitter.com/jeffsutherland" TargetMode="External"/><Relationship Id="rId5" Type="http://schemas.openxmlformats.org/officeDocument/2006/relationships/hyperlink" Target="http://ad.vu/2h4d" TargetMode="External"/><Relationship Id="rId6" Type="http://schemas.openxmlformats.org/officeDocument/2006/relationships/hyperlink" Target="https://twitter.com/jeffsutherland/status/1403518620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www.bring.no/dk/se/nl/co.uk/com/ee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Substantial edit, underlining June 2010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ACB8-1C8E-E745-9BB9-FD36E0A6992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Edited June 8 2010 for NDS Oslo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ACB8-1C8E-E745-9BB9-FD36E0A6992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http://www.gilb.com/tiki-download_file.php?fileId</a:t>
            </a:r>
            <a:r>
              <a:rPr lang="en-US" dirty="0" smtClean="0"/>
              <a:t>=48</a:t>
            </a:r>
          </a:p>
          <a:p>
            <a:r>
              <a:rPr lang="en-US" dirty="0" smtClean="0"/>
              <a:t>Choice and priority Paper</a:t>
            </a:r>
          </a:p>
          <a:p>
            <a:endParaRPr lang="en-US" dirty="0" smtClean="0"/>
          </a:p>
          <a:p>
            <a:r>
              <a:rPr lang="en-US" dirty="0" err="1" smtClean="0"/>
              <a:t>http://www.gilb.com/tiki-download_file.php?fileId</a:t>
            </a:r>
            <a:r>
              <a:rPr lang="en-US" dirty="0" smtClean="0"/>
              <a:t>=60</a:t>
            </a:r>
          </a:p>
          <a:p>
            <a:r>
              <a:rPr lang="en-US" dirty="0" smtClean="0"/>
              <a:t>Managing Priorities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ACB8-1C8E-E745-9BB9-FD36E0A6992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developing a large web portal </a:t>
            </a:r>
            <a:r>
              <a:rPr lang="en-US" u="sng" dirty="0" smtClean="0">
                <a:hlinkClick r:id="rId3"/>
              </a:rPr>
              <a:t>www.bring.no  dk/se/nl/co.uk/com/ee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 err="1" smtClean="0"/>
              <a:t>Posten</a:t>
            </a:r>
            <a:r>
              <a:rPr lang="en-US" dirty="0" smtClean="0"/>
              <a:t> </a:t>
            </a:r>
            <a:r>
              <a:rPr lang="en-US" dirty="0" err="1" smtClean="0"/>
              <a:t>Norge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Jeffsutherland Twitter: Very cool product backlog management </a:t>
            </a:r>
          </a:p>
          <a:p>
            <a:r>
              <a:rPr lang="en-US" dirty="0" smtClean="0">
                <a:hlinkClick r:id="rId4"/>
              </a:rPr>
              <a:t>by Tom and Kai Gilb </a:t>
            </a:r>
            <a:r>
              <a:rPr lang="en-US" dirty="0" smtClean="0">
                <a:hlinkClick r:id="rId5"/>
              </a:rPr>
              <a:t>http://ad.vu/2h4d</a:t>
            </a:r>
            <a:r>
              <a:rPr lang="en-US" dirty="0" smtClean="0"/>
              <a:t>   </a:t>
            </a:r>
            <a:r>
              <a:rPr lang="en-US" i="1" dirty="0" smtClean="0">
                <a:hlinkClick r:id="rId6"/>
              </a:rPr>
              <a:t>Sat 28 March 2009</a:t>
            </a:r>
            <a:endParaRPr lang="en-GB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ACB8-1C8E-E745-9BB9-FD36E0A6992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developing a large web portal </a:t>
            </a:r>
            <a:r>
              <a:rPr lang="en-US" u="sng" dirty="0" smtClean="0">
                <a:hlinkClick r:id="rId3"/>
              </a:rPr>
              <a:t>www.bring.no  dk/se/nl/co.uk/com/ee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 err="1" smtClean="0"/>
              <a:t>Posten</a:t>
            </a:r>
            <a:r>
              <a:rPr lang="en-US" dirty="0" smtClean="0"/>
              <a:t> </a:t>
            </a:r>
            <a:r>
              <a:rPr lang="en-US" dirty="0" err="1" smtClean="0"/>
              <a:t>Norge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Kai 2009 at OC4 </a:t>
            </a:r>
            <a:r>
              <a:rPr lang="en-US" dirty="0" err="1" smtClean="0"/>
              <a:t>Kolbotn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dirty="0" smtClean="0"/>
              <a:t> Jeff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Sutherland 2010 April from </a:t>
            </a:r>
            <a:r>
              <a:rPr lang="en-US" dirty="0" err="1" smtClean="0"/>
              <a:t>Digerud</a:t>
            </a:r>
            <a:r>
              <a:rPr lang="en-US" dirty="0" smtClean="0"/>
              <a:t> Cabin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ACB8-1C8E-E745-9BB9-FD36E0A6992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5AE39-1CC5-7245-9502-7575CDE6647E}" type="slidenum">
              <a:rPr lang="en-US"/>
              <a:pPr/>
              <a:t>7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Created Thursday, November 25, 2004 during XP conf London lecture by Tom@Gilb.com</a:t>
            </a:r>
          </a:p>
          <a:p>
            <a:pPr eaLnBrk="1" hangingPunct="1"/>
            <a:r>
              <a:rPr lang="en-US"/>
              <a:t>Photo taken at Art of Living Ashram Bad Antogast Germancy June 2003, in file tom photos miniatures and in ARL iphoto subfile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3D1F-ED89-FB44-B93B-F45C9FC7CB87}" type="datetimeFigureOut">
              <a:rPr lang="en-US" smtClean="0"/>
              <a:t>11/3/10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5125-BD58-B747-9962-7963E674AD1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om@Gilb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twitter.com/jeffsutherland" TargetMode="External"/><Relationship Id="rId5" Type="http://schemas.openxmlformats.org/officeDocument/2006/relationships/hyperlink" Target="http://ad.vu/2h4d" TargetMode="External"/><Relationship Id="rId6" Type="http://schemas.openxmlformats.org/officeDocument/2006/relationships/hyperlink" Target="https://twitter.com/jeffsutherland/status/1403518620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hyperlink" Target="https://twitter.com/jeffsutherland" TargetMode="External"/><Relationship Id="rId6" Type="http://schemas.openxmlformats.org/officeDocument/2006/relationships/hyperlink" Target="http://ad.vu/2h4d" TargetMode="External"/><Relationship Id="rId7" Type="http://schemas.openxmlformats.org/officeDocument/2006/relationships/hyperlink" Target="https://twitter.com/jeffsutherland/status/1403518620" TargetMode="External"/><Relationship Id="rId8" Type="http://schemas.openxmlformats.org/officeDocument/2006/relationships/image" Target="../media/image3.png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homepage.mac.com/tomgilb/filechute/Gilb%20Agile%20Principles%202010%20agilerecord03_Gilb.pdf" TargetMode="External"/><Relationship Id="rId5" Type="http://schemas.openxmlformats.org/officeDocument/2006/relationships/hyperlink" Target="http://www.gilb.com/tiki-download_file.php?fileId=436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are the dangers of current Agile Practices?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hlinkClick r:id="rId2"/>
              </a:rPr>
              <a:t>Tom@Gilb.com</a:t>
            </a:r>
            <a:endParaRPr lang="en-GB" dirty="0" smtClean="0"/>
          </a:p>
          <a:p>
            <a:r>
              <a:rPr lang="en-GB" dirty="0" smtClean="0"/>
              <a:t>3 Nov 2010 Unicom </a:t>
            </a:r>
          </a:p>
          <a:p>
            <a:r>
              <a:rPr lang="en-GB" dirty="0" smtClean="0"/>
              <a:t>Agile Testing </a:t>
            </a:r>
            <a:r>
              <a:rPr lang="en-GB" dirty="0"/>
              <a:t>C</a:t>
            </a:r>
            <a:r>
              <a:rPr lang="en-GB" dirty="0" smtClean="0"/>
              <a:t>onference London</a:t>
            </a:r>
          </a:p>
          <a:p>
            <a:r>
              <a:rPr lang="en-GB" dirty="0" smtClean="0"/>
              <a:t>18:05 to 18:20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366"/>
            <a:ext cx="7772400" cy="3843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So, what are Agile methods missing?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21289"/>
            <a:ext cx="8915400" cy="500018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Stakeholder Focus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Real projects have dozens of stakeholders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Not just a customer in the next </a:t>
            </a:r>
            <a:r>
              <a:rPr lang="en-US" sz="1800" dirty="0" smtClean="0"/>
              <a:t>room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Not just a user with a use case or story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Results Focus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It is not about writing code, it is about </a:t>
            </a:r>
            <a:r>
              <a:rPr lang="en-US" sz="2000" u="sng" dirty="0"/>
              <a:t>delivering value </a:t>
            </a:r>
            <a:r>
              <a:rPr lang="en-US" sz="2000" dirty="0"/>
              <a:t>to stakeholders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It is not about programming, it is about making </a:t>
            </a:r>
            <a:r>
              <a:rPr lang="en-US" sz="2000" b="1" u="sng" dirty="0"/>
              <a:t>systems </a:t>
            </a:r>
            <a:r>
              <a:rPr lang="en-US" sz="2000" dirty="0" smtClean="0"/>
              <a:t>work, </a:t>
            </a:r>
            <a:r>
              <a:rPr lang="en-US" sz="2000" dirty="0"/>
              <a:t>for </a:t>
            </a:r>
            <a:r>
              <a:rPr lang="en-US" sz="2000" u="sng" dirty="0"/>
              <a:t>real people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Systems Focus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It is not about coding</a:t>
            </a:r>
            <a:r>
              <a:rPr lang="en-US" sz="2000" dirty="0" smtClean="0"/>
              <a:t> – (</a:t>
            </a:r>
            <a:r>
              <a:rPr lang="en-US" sz="2000" i="1" dirty="0" smtClean="0"/>
              <a:t>again  </a:t>
            </a:r>
            <a:r>
              <a:rPr lang="en-US" sz="2000" i="1" dirty="0" err="1" smtClean="0">
                <a:sym typeface="Wingdings"/>
              </a:rPr>
              <a:t></a:t>
            </a:r>
            <a:r>
              <a:rPr lang="en-US" sz="2000" i="1" dirty="0" smtClean="0">
                <a:sym typeface="Wingdings"/>
              </a:rPr>
              <a:t>)</a:t>
            </a:r>
            <a:endParaRPr lang="en-US" sz="20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It is about reuse, data, hardware, training, motivation, sub-contracting, Outsourcing, help lines, user documentation, user interfaces, </a:t>
            </a:r>
            <a:r>
              <a:rPr lang="en-US" sz="2000" dirty="0" smtClean="0"/>
              <a:t>security,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So, a </a:t>
            </a:r>
            <a:r>
              <a:rPr lang="en-US" sz="2000" u="sng" dirty="0"/>
              <a:t>systems engineering </a:t>
            </a:r>
            <a:r>
              <a:rPr lang="en-US" sz="2000" dirty="0"/>
              <a:t>scope is necessary to deliver </a:t>
            </a:r>
            <a:r>
              <a:rPr lang="en-US" sz="2000" i="1" u="sng" dirty="0"/>
              <a:t>results</a:t>
            </a:r>
            <a:r>
              <a:rPr lang="en-US" sz="20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Systems Engineering needs </a:t>
            </a:r>
            <a:r>
              <a:rPr lang="en-US" sz="2000" b="1" u="sng" dirty="0"/>
              <a:t>quantified </a:t>
            </a:r>
            <a:r>
              <a:rPr lang="en-US" sz="2000" u="sng" dirty="0"/>
              <a:t>performance and quality objectives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To synchronize all necessary </a:t>
            </a:r>
            <a:r>
              <a:rPr lang="en-US" sz="1800" dirty="0" smtClean="0"/>
              <a:t>disciplines, </a:t>
            </a:r>
            <a:r>
              <a:rPr lang="en-US" sz="1800" dirty="0"/>
              <a:t>so that they deliver the results.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8D272-8602-3841-9BD5-CAC2FC069C68}" type="datetime4">
              <a:rPr lang="en-US" smtClean="0"/>
              <a:pPr>
                <a:defRPr/>
              </a:pPr>
              <a:t>November 3,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A9103-93B3-D441-848E-D3DD7025E7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Value-Driven Scrum</a:t>
            </a:r>
            <a:br>
              <a:rPr lang="en-GB" dirty="0" smtClean="0"/>
            </a:br>
            <a:r>
              <a:rPr lang="en-GB" sz="2400" dirty="0" smtClean="0"/>
              <a:t>(one of your options for smart Product Ownership)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66" y="2286000"/>
            <a:ext cx="8765334" cy="38401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Defined As:</a:t>
            </a:r>
          </a:p>
          <a:p>
            <a:pPr lvl="1"/>
            <a:r>
              <a:rPr lang="en-GB" b="1" dirty="0" smtClean="0"/>
              <a:t>The real world interface to the Scrum Product Owner</a:t>
            </a:r>
          </a:p>
          <a:p>
            <a:pPr lvl="1"/>
            <a:r>
              <a:rPr lang="en-GB" b="1" dirty="0" smtClean="0"/>
              <a:t>The Businesses ‘Organizational Value’ Management</a:t>
            </a:r>
          </a:p>
          <a:p>
            <a:pPr lvl="1"/>
            <a:r>
              <a:rPr lang="en-GB" b="1" dirty="0" smtClean="0"/>
              <a:t>The Business Function Management</a:t>
            </a:r>
          </a:p>
          <a:p>
            <a:pPr lvl="1"/>
            <a:r>
              <a:rPr lang="en-GB" b="1" dirty="0" smtClean="0"/>
              <a:t>The Technical Architecture Management</a:t>
            </a:r>
          </a:p>
          <a:p>
            <a:r>
              <a:rPr lang="en-GB" b="1" dirty="0" smtClean="0"/>
              <a:t>All in a pipeline to the Scrum Product Owner (PO)</a:t>
            </a:r>
          </a:p>
          <a:p>
            <a:pPr lvl="1"/>
            <a:r>
              <a:rPr lang="en-GB" b="1" dirty="0" smtClean="0"/>
              <a:t>Fully designed, from the </a:t>
            </a:r>
            <a:r>
              <a:rPr lang="en-GB" b="1" i="1" dirty="0" smtClean="0"/>
              <a:t>organizational </a:t>
            </a:r>
            <a:r>
              <a:rPr lang="en-GB" b="1" dirty="0" smtClean="0"/>
              <a:t>point of view</a:t>
            </a:r>
          </a:p>
          <a:p>
            <a:pPr lvl="1"/>
            <a:r>
              <a:rPr lang="en-GB" b="1" dirty="0" smtClean="0"/>
              <a:t>Allowing additional design at the level of </a:t>
            </a:r>
            <a:r>
              <a:rPr lang="en-GB" b="1" i="1" dirty="0" smtClean="0"/>
              <a:t>programming</a:t>
            </a:r>
            <a:r>
              <a:rPr lang="en-GB" b="1" dirty="0" smtClean="0"/>
              <a:t>, chunking, and data</a:t>
            </a:r>
          </a:p>
          <a:p>
            <a:pPr lvl="2"/>
            <a:r>
              <a:rPr lang="en-GB" b="1" dirty="0" smtClean="0"/>
              <a:t>By the Scrum Team</a:t>
            </a:r>
          </a:p>
          <a:p>
            <a:pPr lvl="1"/>
            <a:r>
              <a:rPr lang="en-GB" b="1" dirty="0" smtClean="0"/>
              <a:t>Prioritized from the  </a:t>
            </a:r>
            <a:r>
              <a:rPr lang="en-GB" b="1" i="1" dirty="0" smtClean="0"/>
              <a:t>Organizational </a:t>
            </a:r>
            <a:r>
              <a:rPr lang="en-GB" b="1" dirty="0" smtClean="0"/>
              <a:t>Point of View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BFC44-1DCC-0D48-9270-BBA73CB194FD}" type="datetime4">
              <a:rPr lang="en-US" smtClean="0"/>
              <a:pPr/>
              <a:t>November 3,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AF87-53B6-FD4A-B2D3-CF1EEADDF73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new? </a:t>
            </a:r>
            <a:br>
              <a:rPr lang="en-GB" dirty="0" smtClean="0"/>
            </a:br>
            <a:r>
              <a:rPr lang="en-GB" dirty="0" smtClean="0"/>
              <a:t>What is Value-Planning (VP)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608"/>
            <a:ext cx="8229600" cy="521335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Dominant focus on Value Delivery Management </a:t>
            </a:r>
            <a:r>
              <a:rPr lang="en-GB" dirty="0" smtClean="0"/>
              <a:t>–</a:t>
            </a:r>
          </a:p>
          <a:p>
            <a:pPr lvl="1"/>
            <a:r>
              <a:rPr lang="en-GB" dirty="0" smtClean="0"/>
              <a:t>Not from a programming point of view</a:t>
            </a:r>
          </a:p>
          <a:p>
            <a:pPr lvl="1"/>
            <a:r>
              <a:rPr lang="en-GB" dirty="0" smtClean="0"/>
              <a:t>But from a business and management non technical point of view</a:t>
            </a:r>
          </a:p>
          <a:p>
            <a:pPr lvl="1"/>
            <a:r>
              <a:rPr lang="en-GB" dirty="0" smtClean="0"/>
              <a:t>Which critical value improvements do we need first, and next</a:t>
            </a:r>
          </a:p>
          <a:p>
            <a:r>
              <a:rPr lang="en-GB" dirty="0" smtClean="0"/>
              <a:t>Stakeholder Values-and-Priorities </a:t>
            </a:r>
            <a:r>
              <a:rPr lang="en-GB" u="sng" dirty="0" smtClean="0"/>
              <a:t>Integration</a:t>
            </a:r>
            <a:r>
              <a:rPr lang="en-GB" dirty="0" smtClean="0"/>
              <a:t>*</a:t>
            </a:r>
          </a:p>
          <a:p>
            <a:pPr lvl="1"/>
            <a:r>
              <a:rPr lang="en-GB" dirty="0" smtClean="0"/>
              <a:t>Of management, marketing, IT, Systems Engineering,</a:t>
            </a:r>
          </a:p>
          <a:p>
            <a:pPr lvl="1"/>
            <a:r>
              <a:rPr lang="en-GB" dirty="0" smtClean="0"/>
              <a:t>Including Sales, Customer Service and ALL Critical Stakeholders</a:t>
            </a:r>
          </a:p>
          <a:p>
            <a:r>
              <a:rPr lang="en-GB" b="1" dirty="0" smtClean="0"/>
              <a:t>Systems View </a:t>
            </a:r>
            <a:r>
              <a:rPr lang="en-GB" dirty="0" smtClean="0"/>
              <a:t>– Systems Architecture – Systems Engineering</a:t>
            </a:r>
          </a:p>
          <a:p>
            <a:endParaRPr lang="en-GB" dirty="0" smtClean="0"/>
          </a:p>
          <a:p>
            <a:r>
              <a:rPr lang="en-GB" dirty="0" smtClean="0"/>
              <a:t>* integration: defined as: Alignment and reasonable balance of competing interests, through intelligent dynamic prioritization.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EEEB-4FFC-D149-ABCF-C9A8263EF802}" type="datetime4">
              <a:rPr lang="en-US" smtClean="0"/>
              <a:pPr/>
              <a:t>November 3,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AF87-53B6-FD4A-B2D3-CF1EEADDF73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14203" y="6223437"/>
            <a:ext cx="59513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See </a:t>
            </a:r>
            <a:r>
              <a:rPr lang="en-GB" sz="1200" b="1" dirty="0" err="1" smtClean="0"/>
              <a:t>ppt</a:t>
            </a:r>
            <a:r>
              <a:rPr lang="en-GB" sz="1200" b="1" dirty="0" smtClean="0"/>
              <a:t> note for depth papers on priority, including:</a:t>
            </a:r>
          </a:p>
          <a:p>
            <a:pPr algn="ctr"/>
            <a:r>
              <a:rPr lang="en-US" sz="1200" b="1" dirty="0" err="1" smtClean="0"/>
              <a:t>http://www.gilb.com/tiki-download_file.php?fileId</a:t>
            </a:r>
            <a:r>
              <a:rPr lang="en-US" sz="1200" b="1" dirty="0" smtClean="0"/>
              <a:t>=60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BF839-3AB9-334D-A240-AC0FFD00C998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103425" name="Group 1"/>
          <p:cNvGraphicFramePr>
            <a:graphicFrameLocks noGrp="1"/>
          </p:cNvGraphicFramePr>
          <p:nvPr/>
        </p:nvGraphicFramePr>
        <p:xfrm>
          <a:off x="696516" y="732234"/>
          <a:ext cx="5481713" cy="1036320"/>
        </p:xfrm>
        <a:graphic>
          <a:graphicData uri="http://schemas.openxmlformats.org/drawingml/2006/table">
            <a:tbl>
              <a:tblPr/>
              <a:tblGrid>
                <a:gridCol w="1827238"/>
                <a:gridCol w="1827237"/>
                <a:gridCol w="1827238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Business Goals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Training Costs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User Productivity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Profit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-10%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40%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Market Share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50%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Resources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469" name="Group 45"/>
          <p:cNvGraphicFramePr>
            <a:graphicFrameLocks noGrp="1"/>
          </p:cNvGraphicFramePr>
          <p:nvPr/>
        </p:nvGraphicFramePr>
        <p:xfrm>
          <a:off x="1285875" y="2143125"/>
          <a:ext cx="5481713" cy="1036320"/>
        </p:xfrm>
        <a:graphic>
          <a:graphicData uri="http://schemas.openxmlformats.org/drawingml/2006/table">
            <a:tbl>
              <a:tblPr/>
              <a:tblGrid>
                <a:gridCol w="1827238"/>
                <a:gridCol w="1827237"/>
                <a:gridCol w="1827238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Stakeholder Val.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Intuitiveness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Performance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Training Costs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-10%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50 %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User Productivity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10 %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Resources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5 %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513" name="Group 89"/>
          <p:cNvGraphicFramePr>
            <a:graphicFrameLocks noGrp="1"/>
          </p:cNvGraphicFramePr>
          <p:nvPr/>
        </p:nvGraphicFramePr>
        <p:xfrm>
          <a:off x="1875235" y="3580805"/>
          <a:ext cx="5481713" cy="1036320"/>
        </p:xfrm>
        <a:graphic>
          <a:graphicData uri="http://schemas.openxmlformats.org/drawingml/2006/table">
            <a:tbl>
              <a:tblPr/>
              <a:tblGrid>
                <a:gridCol w="1827238"/>
                <a:gridCol w="1827237"/>
                <a:gridCol w="1827238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Product Values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GUI Style Rex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Code Optimize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Intuitiveness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-10%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40%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Performance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50%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80 %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Resources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2 %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4">
                        <a:alpha val="1882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557" name="Group 133"/>
          <p:cNvGraphicFramePr>
            <a:graphicFrameLocks noGrp="1"/>
          </p:cNvGraphicFramePr>
          <p:nvPr/>
        </p:nvGraphicFramePr>
        <p:xfrm>
          <a:off x="2652117" y="5072063"/>
          <a:ext cx="1562695" cy="1036320"/>
        </p:xfrm>
        <a:graphic>
          <a:graphicData uri="http://schemas.openxmlformats.org/drawingml/2006/table">
            <a:tbl>
              <a:tblPr/>
              <a:tblGrid>
                <a:gridCol w="1562695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Prioritized List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1. Code Optimize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2. Solution 9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3. Solution 7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75" name="Rectangle 151"/>
          <p:cNvSpPr>
            <a:spLocks/>
          </p:cNvSpPr>
          <p:nvPr/>
        </p:nvSpPr>
        <p:spPr bwMode="auto">
          <a:xfrm>
            <a:off x="6573367" y="5005090"/>
            <a:ext cx="2303859" cy="103584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2200" dirty="0">
                <a:ea typeface="Gill Sans" charset="0"/>
                <a:cs typeface="Gill Sans" charset="0"/>
              </a:rPr>
              <a:t>We measure improvements</a:t>
            </a:r>
          </a:p>
          <a:p>
            <a:pPr algn="l"/>
            <a:r>
              <a:rPr lang="en-US" sz="2200" dirty="0">
                <a:ea typeface="Gill Sans" charset="0"/>
                <a:cs typeface="Gill Sans" charset="0"/>
              </a:rPr>
              <a:t>Learn and Repeat</a:t>
            </a:r>
          </a:p>
        </p:txBody>
      </p:sp>
      <p:sp>
        <p:nvSpPr>
          <p:cNvPr id="103576" name="Line 152"/>
          <p:cNvSpPr>
            <a:spLocks noChangeShapeType="1"/>
          </p:cNvSpPr>
          <p:nvPr/>
        </p:nvSpPr>
        <p:spPr bwMode="auto">
          <a:xfrm>
            <a:off x="142875" y="1151930"/>
            <a:ext cx="491133" cy="1225600"/>
          </a:xfrm>
          <a:prstGeom prst="line">
            <a:avLst/>
          </a:prstGeom>
          <a:noFill/>
          <a:ln w="101600" cap="flat">
            <a:solidFill>
              <a:srgbClr val="3F3F3F"/>
            </a:solidFill>
            <a:prstDash val="solid"/>
            <a:miter lim="800000"/>
            <a:headEnd type="none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77" name="Rectangle 153"/>
          <p:cNvSpPr>
            <a:spLocks/>
          </p:cNvSpPr>
          <p:nvPr/>
        </p:nvSpPr>
        <p:spPr bwMode="auto">
          <a:xfrm>
            <a:off x="73670" y="6544136"/>
            <a:ext cx="2586188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Copyright: </a:t>
            </a:r>
            <a:r>
              <a:rPr lang="en-US" sz="1700" dirty="0" err="1">
                <a:ea typeface="Gill Sans" charset="0"/>
                <a:cs typeface="Gill Sans" charset="0"/>
              </a:rPr>
              <a:t>Kai@Gilb.com</a:t>
            </a:r>
            <a:endParaRPr lang="en-US" sz="1700" dirty="0">
              <a:ea typeface="Gill Sans" charset="0"/>
              <a:cs typeface="Gill Sans" charset="0"/>
            </a:endParaRPr>
          </a:p>
        </p:txBody>
      </p:sp>
      <p:sp>
        <p:nvSpPr>
          <p:cNvPr id="103578" name="Rectangle 154"/>
          <p:cNvSpPr>
            <a:spLocks noGrp="1" noChangeArrowheads="1"/>
          </p:cNvSpPr>
          <p:nvPr>
            <p:ph type="title"/>
          </p:nvPr>
        </p:nvSpPr>
        <p:spPr>
          <a:xfrm>
            <a:off x="892969" y="62508"/>
            <a:ext cx="7358063" cy="678656"/>
          </a:xfrm>
          <a:ln/>
        </p:spPr>
        <p:txBody>
          <a:bodyPr>
            <a:normAutofit fontScale="90000"/>
          </a:bodyPr>
          <a:lstStyle/>
          <a:p>
            <a:r>
              <a:rPr lang="en-US" sz="4000" dirty="0"/>
              <a:t>Value Decision Tables</a:t>
            </a:r>
          </a:p>
        </p:txBody>
      </p:sp>
      <p:pic>
        <p:nvPicPr>
          <p:cNvPr id="103579" name="Picture 1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117" y="5210473"/>
            <a:ext cx="2232422" cy="111621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03580" name="Rectangle 156"/>
          <p:cNvSpPr>
            <a:spLocks/>
          </p:cNvSpPr>
          <p:nvPr/>
        </p:nvSpPr>
        <p:spPr bwMode="auto">
          <a:xfrm>
            <a:off x="4377779" y="4996547"/>
            <a:ext cx="2106872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ea typeface="Gill Sans" charset="0"/>
                <a:cs typeface="Gill Sans" charset="0"/>
              </a:rPr>
              <a:t>Scrum Develops</a:t>
            </a:r>
          </a:p>
        </p:txBody>
      </p:sp>
      <p:sp>
        <p:nvSpPr>
          <p:cNvPr id="103581" name="Line 157"/>
          <p:cNvSpPr>
            <a:spLocks noChangeShapeType="1"/>
          </p:cNvSpPr>
          <p:nvPr/>
        </p:nvSpPr>
        <p:spPr bwMode="auto">
          <a:xfrm>
            <a:off x="1862956" y="5011787"/>
            <a:ext cx="521270" cy="1220019"/>
          </a:xfrm>
          <a:prstGeom prst="line">
            <a:avLst/>
          </a:prstGeom>
          <a:noFill/>
          <a:ln w="101600" cap="flat">
            <a:solidFill>
              <a:srgbClr val="3F3F3F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82" name="Line 158"/>
          <p:cNvSpPr>
            <a:spLocks noChangeShapeType="1"/>
          </p:cNvSpPr>
          <p:nvPr/>
        </p:nvSpPr>
        <p:spPr bwMode="auto">
          <a:xfrm>
            <a:off x="8456708" y="4731618"/>
            <a:ext cx="568152" cy="1299270"/>
          </a:xfrm>
          <a:prstGeom prst="line">
            <a:avLst/>
          </a:prstGeom>
          <a:noFill/>
          <a:ln w="101600" cap="flat">
            <a:solidFill>
              <a:srgbClr val="3F3F3F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83" name="Line 159"/>
          <p:cNvSpPr>
            <a:spLocks noChangeShapeType="1"/>
          </p:cNvSpPr>
          <p:nvPr/>
        </p:nvSpPr>
        <p:spPr bwMode="auto">
          <a:xfrm flipH="1">
            <a:off x="2366367" y="6304359"/>
            <a:ext cx="1420937" cy="0"/>
          </a:xfrm>
          <a:prstGeom prst="line">
            <a:avLst/>
          </a:prstGeom>
          <a:noFill/>
          <a:ln w="101600" cap="flat">
            <a:solidFill>
              <a:srgbClr val="3F3F3F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356948" y="539258"/>
            <a:ext cx="1787052" cy="2862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Jeffsutherland Twitter: Very cool product backlog management </a:t>
            </a:r>
          </a:p>
          <a:p>
            <a:r>
              <a:rPr lang="en-US" dirty="0" smtClean="0">
                <a:hlinkClick r:id="rId4"/>
              </a:rPr>
              <a:t>by Tom and Kai Gilb </a:t>
            </a:r>
            <a:r>
              <a:rPr lang="en-US" dirty="0" smtClean="0">
                <a:hlinkClick r:id="rId5"/>
              </a:rPr>
              <a:t>http://ad.vu/2h4d</a:t>
            </a:r>
            <a:r>
              <a:rPr lang="en-US" dirty="0" smtClean="0"/>
              <a:t>   </a:t>
            </a:r>
            <a:r>
              <a:rPr lang="en-US" i="1" dirty="0" smtClean="0">
                <a:hlinkClick r:id="rId6"/>
              </a:rPr>
              <a:t>Sat 28 March 2009</a:t>
            </a:r>
            <a:endParaRPr lang="en-GB" dirty="0"/>
          </a:p>
        </p:txBody>
      </p:sp>
      <p:pic>
        <p:nvPicPr>
          <p:cNvPr id="17" name="Picture 16" descr="Screen shot 2010-06-08 at 16.15.0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7711" y="3401581"/>
            <a:ext cx="956289" cy="947182"/>
          </a:xfrm>
          <a:prstGeom prst="rect">
            <a:avLst/>
          </a:prstGeom>
        </p:spPr>
      </p:pic>
      <p:pic>
        <p:nvPicPr>
          <p:cNvPr id="18" name="Picture 17" descr="Screen shot 2010-06-08 at 17.17.28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670" y="4861485"/>
            <a:ext cx="1498600" cy="1562100"/>
          </a:xfrm>
          <a:prstGeom prst="rect">
            <a:avLst/>
          </a:prstGeom>
        </p:spPr>
      </p:pic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EF14-97A0-2546-9E49-B3E210AE05A6}" type="datetime4">
              <a:rPr lang="en-US" smtClean="0"/>
              <a:pPr/>
              <a:t>November 3, 2010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75" grpId="0" autoUpdateAnimBg="0"/>
      <p:bldP spid="103576" grpId="0" animBg="1"/>
      <p:bldP spid="103580" grpId="0" autoUpdateAnimBg="0"/>
      <p:bldP spid="103581" grpId="0" animBg="1"/>
      <p:bldP spid="103582" grpId="0" animBg="1"/>
      <p:bldP spid="1035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97" y="1401961"/>
            <a:ext cx="8752210" cy="287535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73058" name="AutoShape 2"/>
          <p:cNvSpPr>
            <a:spLocks/>
          </p:cNvSpPr>
          <p:nvPr/>
        </p:nvSpPr>
        <p:spPr bwMode="auto">
          <a:xfrm>
            <a:off x="3045024" y="4304109"/>
            <a:ext cx="5080992" cy="892969"/>
          </a:xfrm>
          <a:prstGeom prst="leftRightArrow">
            <a:avLst>
              <a:gd name="adj1" fmla="val 32000"/>
              <a:gd name="adj2" fmla="val 43992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059" name="AutoShape 3"/>
          <p:cNvSpPr>
            <a:spLocks/>
          </p:cNvSpPr>
          <p:nvPr/>
        </p:nvSpPr>
        <p:spPr bwMode="auto">
          <a:xfrm>
            <a:off x="750094" y="4304109"/>
            <a:ext cx="2277070" cy="892969"/>
          </a:xfrm>
          <a:prstGeom prst="leftRightArrow">
            <a:avLst>
              <a:gd name="adj1" fmla="val 32000"/>
              <a:gd name="adj2" fmla="val 43999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4446984" y="6509742"/>
            <a:ext cx="241102" cy="258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4291" tIns="32146" rIns="64291" bIns="32146">
            <a:prstTxWarp prst="textNoShape">
              <a:avLst/>
            </a:prstTxWarp>
          </a:bodyPr>
          <a:lstStyle/>
          <a:p>
            <a:fld id="{F39C31EB-A59F-0048-8680-4147EB93CC12}" type="slidenum">
              <a:rPr lang="en-US" sz="1300">
                <a:ea typeface="Gill Sans" charset="0"/>
                <a:cs typeface="Gill Sans" charset="0"/>
              </a:rPr>
              <a:pPr/>
              <a:t>6</a:t>
            </a:fld>
            <a:endParaRPr lang="en-US" sz="1300" dirty="0">
              <a:ea typeface="Gill Sans" charset="0"/>
              <a:cs typeface="Gill Sans" charset="0"/>
            </a:endParaRPr>
          </a:p>
        </p:txBody>
      </p:sp>
      <p:sp>
        <p:nvSpPr>
          <p:cNvPr id="173061" name="Rectangle 5"/>
          <p:cNvSpPr>
            <a:spLocks/>
          </p:cNvSpPr>
          <p:nvPr/>
        </p:nvSpPr>
        <p:spPr bwMode="auto">
          <a:xfrm>
            <a:off x="73670" y="6544136"/>
            <a:ext cx="2586188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Copyright: </a:t>
            </a:r>
            <a:r>
              <a:rPr lang="en-US" sz="1700" dirty="0" err="1">
                <a:ea typeface="Gill Sans" charset="0"/>
                <a:cs typeface="Gill Sans" charset="0"/>
              </a:rPr>
              <a:t>Kai@Gilb.com</a:t>
            </a:r>
            <a:endParaRPr lang="en-US" sz="1700" dirty="0">
              <a:ea typeface="Gill Sans" charset="0"/>
              <a:cs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58" y="5914318"/>
            <a:ext cx="6781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Jeffsutherland Twitter: Very cool product backlog management </a:t>
            </a:r>
          </a:p>
          <a:p>
            <a:r>
              <a:rPr lang="en-US" dirty="0" smtClean="0">
                <a:hlinkClick r:id="rId5"/>
              </a:rPr>
              <a:t>by Tom and Kai Gilb </a:t>
            </a:r>
            <a:r>
              <a:rPr lang="en-US" dirty="0" smtClean="0">
                <a:hlinkClick r:id="rId6"/>
              </a:rPr>
              <a:t>http://ad.vu/2h4d</a:t>
            </a:r>
            <a:r>
              <a:rPr lang="en-US" dirty="0" smtClean="0"/>
              <a:t>   </a:t>
            </a:r>
            <a:r>
              <a:rPr lang="en-US" i="1" dirty="0" smtClean="0">
                <a:hlinkClick r:id="rId7"/>
              </a:rPr>
              <a:t>Sat 28 March 2009</a:t>
            </a:r>
            <a:endParaRPr lang="en-GB" dirty="0"/>
          </a:p>
        </p:txBody>
      </p:sp>
      <p:pic>
        <p:nvPicPr>
          <p:cNvPr id="9" name="Picture 8" descr="Screen shot 2010-06-08 at 17.17.28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498600" cy="1562100"/>
          </a:xfrm>
          <a:prstGeom prst="rect">
            <a:avLst/>
          </a:prstGeom>
        </p:spPr>
      </p:pic>
      <p:pic>
        <p:nvPicPr>
          <p:cNvPr id="10" name="Picture 9" descr="Screen shot 2010-06-08 at 17.52.55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5802" y="5197078"/>
            <a:ext cx="1898197" cy="1660922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C79C-48E7-874D-9CD2-5F69AEA19BAA}" type="datetime4">
              <a:rPr lang="en-US" smtClean="0"/>
              <a:pPr/>
              <a:t>November 3, 2010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1ADA-292D-0C4D-830D-A064BE0D8AF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379295"/>
          </a:xfrm>
          <a:effectLst>
            <a:outerShdw blurRad="304800" dist="12700" dir="2700000" algn="ctr" rotWithShape="0">
              <a:srgbClr val="000000">
                <a:alpha val="75000"/>
              </a:srgbClr>
            </a:outerShdw>
          </a:effectLst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30000"/>
              </a:lnSpc>
              <a:buFont typeface="Arial" pitchFamily="-65" charset="0"/>
              <a:buAutoNum type="arabicPeriod"/>
              <a:defRPr/>
            </a:pPr>
            <a:r>
              <a:rPr lang="en-US" sz="1600" b="1" dirty="0">
                <a:solidFill>
                  <a:srgbClr val="C0504D"/>
                </a:solidFill>
              </a:rPr>
              <a:t>Control projects by quantified critical-few results. 1 Page total !</a:t>
            </a:r>
          </a:p>
          <a:p>
            <a:pPr marL="990600" lvl="1" indent="-533400" eaLnBrk="1" hangingPunct="1">
              <a:lnSpc>
                <a:spcPct val="130000"/>
              </a:lnSpc>
              <a:buFont typeface="Arial" pitchFamily="-65" charset="0"/>
              <a:buNone/>
              <a:defRPr/>
            </a:pPr>
            <a:r>
              <a:rPr lang="en-US" sz="1400" b="1" dirty="0">
                <a:solidFill>
                  <a:srgbClr val="C0504D"/>
                </a:solidFill>
              </a:rPr>
              <a:t>                      (not stories, functions, features, use cases, objects, ..)</a:t>
            </a:r>
          </a:p>
          <a:p>
            <a:pPr marL="609600" indent="-609600" eaLnBrk="1" hangingPunct="1">
              <a:lnSpc>
                <a:spcPct val="130000"/>
              </a:lnSpc>
              <a:buFont typeface="Arial" pitchFamily="-65" charset="0"/>
              <a:buAutoNum type="arabicPeriod"/>
              <a:defRPr/>
            </a:pPr>
            <a:r>
              <a:rPr lang="en-US" sz="1600" b="1" dirty="0">
                <a:solidFill>
                  <a:srgbClr val="C0504D"/>
                </a:solidFill>
              </a:rPr>
              <a:t>Make sure those results are </a:t>
            </a:r>
            <a:r>
              <a:rPr lang="en-US" sz="1600" b="1" u="sng" dirty="0">
                <a:solidFill>
                  <a:srgbClr val="C0504D"/>
                </a:solidFill>
              </a:rPr>
              <a:t>business</a:t>
            </a:r>
            <a:r>
              <a:rPr lang="en-US" sz="1600" b="1" dirty="0">
                <a:solidFill>
                  <a:srgbClr val="C0504D"/>
                </a:solidFill>
              </a:rPr>
              <a:t> results, not </a:t>
            </a:r>
            <a:r>
              <a:rPr lang="en-US" sz="1600" b="1" dirty="0" smtClean="0">
                <a:solidFill>
                  <a:srgbClr val="C0504D"/>
                </a:solidFill>
              </a:rPr>
              <a:t>technical</a:t>
            </a:r>
          </a:p>
          <a:p>
            <a:pPr marL="1009650" lvl="1" indent="-609600">
              <a:lnSpc>
                <a:spcPct val="130000"/>
              </a:lnSpc>
              <a:buNone/>
              <a:defRPr/>
            </a:pPr>
            <a:r>
              <a:rPr lang="en-US" sz="1000" b="1" dirty="0" smtClean="0">
                <a:solidFill>
                  <a:srgbClr val="C0504D"/>
                </a:solidFill>
              </a:rPr>
              <a:t>Align </a:t>
            </a:r>
            <a:r>
              <a:rPr lang="en-US" sz="1000" b="1" dirty="0">
                <a:solidFill>
                  <a:srgbClr val="C0504D"/>
                </a:solidFill>
              </a:rPr>
              <a:t>your project with your financial sponsor’s interests! </a:t>
            </a:r>
            <a:endParaRPr lang="en-US" sz="1000" b="1" dirty="0" smtClean="0">
              <a:solidFill>
                <a:srgbClr val="C0504D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Font typeface="Arial" pitchFamily="-65" charset="0"/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3. Give </a:t>
            </a:r>
            <a:r>
              <a:rPr lang="en-US" sz="1600" b="1" dirty="0">
                <a:solidFill>
                  <a:srgbClr val="C0504D"/>
                </a:solidFill>
              </a:rPr>
              <a:t>developers freedom, to find out </a:t>
            </a:r>
            <a:r>
              <a:rPr lang="en-US" sz="1600" b="1" i="1" dirty="0">
                <a:solidFill>
                  <a:srgbClr val="C0504D"/>
                </a:solidFill>
              </a:rPr>
              <a:t>how</a:t>
            </a:r>
            <a:r>
              <a:rPr lang="en-US" sz="1600" b="1" dirty="0">
                <a:solidFill>
                  <a:srgbClr val="C0504D"/>
                </a:solidFill>
              </a:rPr>
              <a:t> to deliver those results</a:t>
            </a:r>
            <a:endParaRPr lang="en-US" sz="1600" b="1" dirty="0" smtClean="0">
              <a:solidFill>
                <a:srgbClr val="C0504D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Font typeface="Arial" pitchFamily="-65" charset="0"/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4. Estimate </a:t>
            </a:r>
            <a:r>
              <a:rPr lang="en-US" sz="1600" b="1" dirty="0">
                <a:solidFill>
                  <a:srgbClr val="C0504D"/>
                </a:solidFill>
              </a:rPr>
              <a:t>the impacts of your designs, on </a:t>
            </a:r>
            <a:r>
              <a:rPr lang="en-US" sz="1600" b="1" i="1" dirty="0">
                <a:solidFill>
                  <a:srgbClr val="C0504D"/>
                </a:solidFill>
              </a:rPr>
              <a:t>your</a:t>
            </a:r>
            <a:r>
              <a:rPr lang="en-US" sz="1600" b="1" dirty="0">
                <a:solidFill>
                  <a:srgbClr val="C0504D"/>
                </a:solidFill>
              </a:rPr>
              <a:t> quantified goals</a:t>
            </a:r>
            <a:endParaRPr lang="en-US" sz="1600" b="1" dirty="0" smtClean="0">
              <a:solidFill>
                <a:srgbClr val="C0504D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5. Select </a:t>
            </a:r>
            <a:r>
              <a:rPr lang="en-US" sz="1600" b="1" dirty="0">
                <a:solidFill>
                  <a:srgbClr val="C0504D"/>
                </a:solidFill>
              </a:rPr>
              <a:t>designs with the best </a:t>
            </a:r>
            <a:r>
              <a:rPr lang="en-US" sz="1600" b="1" dirty="0" smtClean="0">
                <a:solidFill>
                  <a:srgbClr val="C0504D"/>
                </a:solidFill>
              </a:rPr>
              <a:t>impacts in relation to their </a:t>
            </a:r>
            <a:r>
              <a:rPr lang="en-US" sz="1600" b="1" dirty="0">
                <a:solidFill>
                  <a:srgbClr val="C0504D"/>
                </a:solidFill>
              </a:rPr>
              <a:t>costs, do them </a:t>
            </a:r>
            <a:r>
              <a:rPr lang="en-US" sz="1600" b="1" dirty="0" smtClean="0">
                <a:solidFill>
                  <a:srgbClr val="C0504D"/>
                </a:solidFill>
              </a:rPr>
              <a:t>first.</a:t>
            </a: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6. Decompose </a:t>
            </a:r>
            <a:r>
              <a:rPr lang="en-US" sz="1600" b="1" dirty="0">
                <a:solidFill>
                  <a:srgbClr val="C0504D"/>
                </a:solidFill>
              </a:rPr>
              <a:t>the workflow, into weekly (or 2% of budget) time boxes</a:t>
            </a:r>
            <a:endParaRPr lang="en-US" sz="1600" b="1" dirty="0" smtClean="0">
              <a:solidFill>
                <a:srgbClr val="C0504D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7. Change </a:t>
            </a:r>
            <a:r>
              <a:rPr lang="en-US" sz="1600" b="1" dirty="0">
                <a:solidFill>
                  <a:srgbClr val="C0504D"/>
                </a:solidFill>
              </a:rPr>
              <a:t>designs, based on quantified experience of </a:t>
            </a:r>
            <a:r>
              <a:rPr lang="en-US" sz="1600" b="1" dirty="0" smtClean="0">
                <a:solidFill>
                  <a:srgbClr val="C0504D"/>
                </a:solidFill>
              </a:rPr>
              <a:t>implementation</a:t>
            </a: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8. Change </a:t>
            </a:r>
            <a:r>
              <a:rPr lang="en-US" sz="1600" b="1" dirty="0">
                <a:solidFill>
                  <a:srgbClr val="C0504D"/>
                </a:solidFill>
              </a:rPr>
              <a:t>requirements, based in quantified experience, new </a:t>
            </a:r>
            <a:r>
              <a:rPr lang="en-US" sz="1600" b="1" dirty="0" smtClean="0">
                <a:solidFill>
                  <a:srgbClr val="C0504D"/>
                </a:solidFill>
              </a:rPr>
              <a:t>inputs</a:t>
            </a: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9. Involve </a:t>
            </a:r>
            <a:r>
              <a:rPr lang="en-US" sz="1600" b="1" dirty="0">
                <a:solidFill>
                  <a:srgbClr val="C0504D"/>
                </a:solidFill>
              </a:rPr>
              <a:t>the stakeholders, every week, in setting quantified goals</a:t>
            </a:r>
            <a:endParaRPr lang="en-US" sz="1600" b="1" dirty="0" smtClean="0">
              <a:solidFill>
                <a:srgbClr val="C0504D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None/>
              <a:defRPr/>
            </a:pPr>
            <a:r>
              <a:rPr lang="en-US" sz="1600" b="1" dirty="0" smtClean="0">
                <a:solidFill>
                  <a:srgbClr val="C0504D"/>
                </a:solidFill>
              </a:rPr>
              <a:t>10. Involve </a:t>
            </a:r>
            <a:r>
              <a:rPr lang="en-US" sz="1600" b="1" dirty="0">
                <a:solidFill>
                  <a:srgbClr val="C0504D"/>
                </a:solidFill>
              </a:rPr>
              <a:t>the stakeholders, every week, in </a:t>
            </a:r>
            <a:r>
              <a:rPr lang="en-US" sz="1600" b="1" i="1" dirty="0">
                <a:solidFill>
                  <a:srgbClr val="C0504D"/>
                </a:solidFill>
              </a:rPr>
              <a:t>actually using</a:t>
            </a:r>
            <a:r>
              <a:rPr lang="en-US" sz="1600" b="1" dirty="0">
                <a:solidFill>
                  <a:srgbClr val="C0504D"/>
                </a:solidFill>
              </a:rPr>
              <a:t> increments</a:t>
            </a:r>
          </a:p>
          <a:p>
            <a:pPr marL="609600" indent="-609600" eaLnBrk="1" hangingPunct="1">
              <a:lnSpc>
                <a:spcPct val="130000"/>
              </a:lnSpc>
              <a:buFont typeface="Arial" pitchFamily="-65" charset="0"/>
              <a:buAutoNum type="arabicPeriod"/>
              <a:defRPr/>
            </a:pPr>
            <a:endParaRPr lang="en-US" sz="1600" b="1" dirty="0">
              <a:solidFill>
                <a:srgbClr val="FFFB05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ADC85-9DBC-E54B-9C45-7F1A46BA677D}" type="datetime4">
              <a:rPr lang="en-US" smtClean="0"/>
              <a:pPr>
                <a:defRPr/>
              </a:pPr>
              <a:t>November 3, 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Gilb.com      Agility is the Tool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15512-4F75-7041-911B-D82F32D2E1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Gilb’s</a:t>
            </a:r>
            <a:r>
              <a:rPr lang="en-US" dirty="0"/>
              <a:t> Ten Key Agile Principles</a:t>
            </a:r>
            <a:br>
              <a:rPr lang="en-US" dirty="0"/>
            </a:br>
            <a:r>
              <a:rPr lang="en-US" sz="1800" dirty="0">
                <a:solidFill>
                  <a:schemeClr val="tx1"/>
                </a:solidFill>
                <a:latin typeface="Helvetica" pitchFamily="-65" charset="0"/>
              </a:rPr>
              <a:t>to avoid bureaucracy and give creative freedom</a:t>
            </a: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992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Copyright 2004-8 Gilb, may be used citing source</a:t>
            </a:r>
          </a:p>
        </p:txBody>
      </p:sp>
      <p:pic>
        <p:nvPicPr>
          <p:cNvPr id="135176" name="Picture 5" descr="Tom AOL DE 2003 White bala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8000" y="1565275"/>
            <a:ext cx="1016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5522295"/>
            <a:ext cx="6886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4"/>
              </a:rPr>
              <a:t>http://homepage.mac.com/tomgilb/filechute/Gilb%20Agile%20Principles%202010%20agilerecord03_Gilb.pdf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>
                <a:hlinkClick r:id="rId5"/>
              </a:rPr>
              <a:t>http://www.gilb.com/tiki-download_file.php?fileId=436</a:t>
            </a:r>
            <a:endParaRPr lang="en-US" sz="1000" dirty="0" smtClean="0"/>
          </a:p>
          <a:p>
            <a:r>
              <a:rPr lang="en-US" sz="1000" dirty="0" smtClean="0"/>
              <a:t>(the Agile Values Paper part 2, Agile </a:t>
            </a:r>
            <a:r>
              <a:rPr lang="en-US" sz="1000" dirty="0" err="1" smtClean="0"/>
              <a:t>Testing.com</a:t>
            </a:r>
            <a:r>
              <a:rPr lang="en-US" sz="1000" dirty="0" smtClean="0"/>
              <a:t> Summer 2010)</a:t>
            </a:r>
            <a:endParaRPr lang="en-GB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990</Words>
  <Application>Microsoft Macintosh PowerPoint</Application>
  <PresentationFormat>On-screen Show (4:3)</PresentationFormat>
  <Paragraphs>156</Paragraphs>
  <Slides>7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are the dangers of current Agile Practices?</vt:lpstr>
      <vt:lpstr>So, what are Agile methods missing?</vt:lpstr>
      <vt:lpstr>Value-Driven Scrum (one of your options for smart Product Ownership) </vt:lpstr>
      <vt:lpstr>What is new?  What is Value-Planning (VP) ?</vt:lpstr>
      <vt:lpstr>Value Decision Tables</vt:lpstr>
      <vt:lpstr>Slide 6</vt:lpstr>
      <vt:lpstr>Gilb’s Ten Key Agile Principles to avoid bureaucracy and give creative freedom</vt:lpstr>
    </vt:vector>
  </TitlesOfParts>
  <Company>RPL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dangers of current Agile Practices?</dc:title>
  <dc:creator>Tom Gilb</dc:creator>
  <cp:lastModifiedBy>Tom Gilb</cp:lastModifiedBy>
  <cp:revision>5</cp:revision>
  <dcterms:created xsi:type="dcterms:W3CDTF">2010-11-03T17:32:25Z</dcterms:created>
  <dcterms:modified xsi:type="dcterms:W3CDTF">2010-11-03T17:57:18Z</dcterms:modified>
</cp:coreProperties>
</file>