
<file path=[Content_Types].xml><?xml version="1.0" encoding="utf-8"?>
<Types xmlns="http://schemas.openxmlformats.org/package/2006/content-types">
  <Override PartName="/ppt/notesSlides/notesSlide20.xml" ContentType="application/vnd.openxmlformats-officedocument.presentationml.notesSlide+xml"/>
  <Override PartName="/ppt/slides/slide72.xml" ContentType="application/vnd.openxmlformats-officedocument.presentationml.slide+xml"/>
  <Override PartName="/ppt/slideLayouts/slideLayout5.xml" ContentType="application/vnd.openxmlformats-officedocument.presentationml.slideLayout+xml"/>
  <Override PartName="/ppt/slides/slide179.xml" ContentType="application/vnd.openxmlformats-officedocument.presentationml.slide+xml"/>
  <Override PartName="/ppt/notesSlides/notesSlide48.xml" ContentType="application/vnd.openxmlformats-officedocument.presentationml.notesSlide+xml"/>
  <Override PartName="/ppt/notesSlides/notesSlide123.xml" ContentType="application/vnd.openxmlformats-officedocument.presentationml.notesSlide+xml"/>
  <Override PartName="/ppt/notesSlides/notesSlide81.xml" ContentType="application/vnd.openxmlformats-officedocument.presentationml.notesSlide+xml"/>
  <Override PartName="/ppt/slides/slide124.xml" ContentType="application/vnd.openxmlformats-officedocument.presentationml.slide+xml"/>
  <Override PartName="/ppt/slides/slide45.xml" ContentType="application/vnd.openxmlformats-officedocument.presentationml.slide+xml"/>
  <Override PartName="/ppt/slides/slide108.xml" ContentType="application/vnd.openxmlformats-officedocument.presentationml.slide+xml"/>
  <Override PartName="/ppt/slides/slide185.xml" ContentType="application/vnd.openxmlformats-officedocument.presentationml.slide+xml"/>
  <Override PartName="/ppt/notesSlides/notesSlide54.xml" ContentType="application/vnd.openxmlformats-officedocument.presentationml.notesSlide+xml"/>
  <Override PartName="/ppt/slides/slide3.xml" ContentType="application/vnd.openxmlformats-officedocument.presentationml.slide+xml"/>
  <Override PartName="/ppt/notesSlides/notesSlide38.xml" ContentType="application/vnd.openxmlformats-officedocument.presentationml.notesSlide+xml"/>
  <Override PartName="/ppt/notesSlides/notesSlide113.xml" ContentType="application/vnd.openxmlformats-officedocument.presentationml.notesSlide+xml"/>
  <Override PartName="/ppt/embeddings/oleObject3.bin" ContentType="application/vnd.openxmlformats-officedocument.oleObject"/>
  <Override PartName="/ppt/slides/slide114.xml" ContentType="application/vnd.openxmlformats-officedocument.presentationml.slide+xml"/>
  <Override PartName="/ppt/notesMasters/notesMaster1.xml" ContentType="application/vnd.openxmlformats-officedocument.presentationml.notesMaster+xml"/>
  <Override PartName="/ppt/slides/slide35.xml" ContentType="application/vnd.openxmlformats-officedocument.presentationml.slide+xml"/>
  <Override PartName="/ppt/slides/slide191.xml" ContentType="application/vnd.openxmlformats-officedocument.presentationml.slide+xml"/>
  <Override PartName="/ppt/slideLayouts/slideLayout1.xml" ContentType="application/vnd.openxmlformats-officedocument.presentationml.slideLayout+xml"/>
  <Override PartName="/ppt/slides/slide175.xml" ContentType="application/vnd.openxmlformats-officedocument.presentationml.slide+xml"/>
  <Override PartName="/ppt/notesSlides/notesSlide44.xml" ContentType="application/vnd.openxmlformats-officedocument.presentationml.notesSlide+xml"/>
  <Override PartName="/ppt/slides/slide96.xml" ContentType="application/vnd.openxmlformats-officedocument.presentationml.slide+xml"/>
  <Override PartName="/ppt/slides/slide120.xml" ContentType="application/vnd.openxmlformats-officedocument.presentationml.slide+xml"/>
  <Override PartName="/ppt/slides/slide41.xml" ContentType="application/vnd.openxmlformats-officedocument.presentationml.slide+xml"/>
  <Override PartName="/ppt/slides/slide217.xml" ContentType="application/vnd.openxmlformats-officedocument.presentationml.slide+xml"/>
  <Override PartName="/ppt/slides/slide104.xml" ContentType="application/vnd.openxmlformats-officedocument.presentationml.slide+xml"/>
  <Override PartName="/ppt/slides/slide148.xml" ContentType="application/vnd.openxmlformats-officedocument.presentationml.slide+xml"/>
  <Default Extension="xml" ContentType="application/xml"/>
  <Override PartName="/ppt/slides/slide69.xml" ContentType="application/vnd.openxmlformats-officedocument.presentationml.slide+xml"/>
  <Override PartName="/ppt/slides/slide181.xml" ContentType="application/vnd.openxmlformats-officedocument.presentationml.slide+xml"/>
  <Override PartName="/ppt/notesSlides/notesSlide50.xml" ContentType="application/vnd.openxmlformats-officedocument.presentationml.notesSlide+xml"/>
  <Override PartName="/docProps/app.xml" ContentType="application/vnd.openxmlformats-officedocument.extended-properties+xml"/>
  <Override PartName="/ppt/notesSlides/notesSlide78.xml" ContentType="application/vnd.openxmlformats-officedocument.presentationml.notesSlide+xml"/>
  <Default Extension="png" ContentType="image/png"/>
  <Override PartName="/ppt/slides/slide110.xml" ContentType="application/vnd.openxmlformats-officedocument.presentationml.slide+xml"/>
  <Override PartName="/ppt/slides/slide31.xml" ContentType="application/vnd.openxmlformats-officedocument.presentationml.slide+xml"/>
  <Override PartName="/ppt/slides/slide207.xml" ContentType="application/vnd.openxmlformats-officedocument.presentationml.slide+xml"/>
  <Override PartName="/ppt/notesSlides/notesSlide137.xml" ContentType="application/vnd.openxmlformats-officedocument.presentationml.notesSlide+xml"/>
  <Override PartName="/ppt/slides/slide138.xml" ContentType="application/vnd.openxmlformats-officedocument.presentationml.slide+xml"/>
  <Override PartName="/ppt/slides/slide171.xml" ContentType="application/vnd.openxmlformats-officedocument.presentationml.slide+xml"/>
  <Override PartName="/ppt/slides/slide59.xml" ContentType="application/vnd.openxmlformats-officedocument.presentationml.slide+xml"/>
  <Override PartName="/ppt/diagrams/colors2.xml" ContentType="application/vnd.openxmlformats-officedocument.drawingml.diagramColors+xml"/>
  <Override PartName="/ppt/notesSlides/notesSlide40.xml" ContentType="application/vnd.openxmlformats-officedocument.presentationml.notesSlide+xml"/>
  <Override PartName="/ppt/slides/slide199.xml" ContentType="application/vnd.openxmlformats-officedocument.presentationml.slide+xml"/>
  <Override PartName="/ppt/notesSlides/notesSlide68.xml" ContentType="application/vnd.openxmlformats-officedocument.presentationml.notesSlide+xml"/>
  <Override PartName="/ppt/slides/slide213.xml" ContentType="application/vnd.openxmlformats-officedocument.presentationml.slide+xml"/>
  <Override PartName="/ppt/slides/slide144.xml" ContentType="application/vnd.openxmlformats-officedocument.presentationml.slide+xml"/>
  <Override PartName="/ppt/slides/slide65.xml" ContentType="application/vnd.openxmlformats-officedocument.presentationml.slide+xml"/>
  <Override PartName="/ppt/notesSlides/notesSlide4.xml" ContentType="application/vnd.openxmlformats-officedocument.presentationml.notesSlide+xml"/>
  <Override PartName="/ppt/notesSlides/notesSlide74.xml" ContentType="application/vnd.openxmlformats-officedocument.presentationml.notesSlide+xml"/>
  <Override PartName="/ppt/notesSlides/notesSlide133.xml" ContentType="application/vnd.openxmlformats-officedocument.presentationml.notesSlide+xml"/>
  <Override PartName="/ppt/slides/slide203.xml" ContentType="application/vnd.openxmlformats-officedocument.presentationml.slide+xml"/>
  <Override PartName="/ppt/slides/slide71.xml" ContentType="application/vnd.openxmlformats-officedocument.presentationml.slide+xml"/>
  <Override PartName="/ppt/slides/slide134.xml" ContentType="application/vnd.openxmlformats-officedocument.presentationml.slide+xml"/>
  <Override PartName="/ppt/slides/slide55.xml" ContentType="application/vnd.openxmlformats-officedocument.presentationml.slide+xml"/>
  <Override PartName="/ppt/slides/slide195.xml" ContentType="application/vnd.openxmlformats-officedocument.presentationml.slide+xml"/>
  <Override PartName="/ppt/notesSlides/notesSlide106.xml" ContentType="application/vnd.openxmlformats-officedocument.presentationml.notesSlide+xml"/>
  <Override PartName="/ppt/notesSlides/notesSlide64.xml" ContentType="application/vnd.openxmlformats-officedocument.presentationml.notesSlide+xml"/>
  <Override PartName="/ppt/slides/slide140.xml" ContentType="application/vnd.openxmlformats-officedocument.presentationml.slide+xml"/>
  <Override PartName="/ppt/slides/slide28.xml" ContentType="application/vnd.openxmlformats-officedocument.presentationml.slide+xml"/>
  <Default Extension="pdf" ContentType="application/pdf"/>
  <Override PartName="/ppt/slides/slide61.xml" ContentType="application/vnd.openxmlformats-officedocument.presentationml.slide+xml"/>
  <Override PartName="/ppt/slides/slide237.xml" ContentType="application/vnd.openxmlformats-officedocument.presentationml.slide+xml"/>
  <Default Extension="gif" ContentType="image/gif"/>
  <Override PartName="/ppt/slides/slide168.xml" ContentType="application/vnd.openxmlformats-officedocument.presentationml.slide+xml"/>
  <Override PartName="/ppt/handoutMasters/handoutMaster1.xml" ContentType="application/vnd.openxmlformats-officedocument.presentationml.handoutMaster+xml"/>
  <Override PartName="/ppt/slides/slide89.xml" ContentType="application/vnd.openxmlformats-officedocument.presentationml.slide+xml"/>
  <Override PartName="/ppt/notesSlides/notesSlide70.xml" ContentType="application/vnd.openxmlformats-officedocument.presentationml.notesSlide+xml"/>
  <Override PartName="/ppt/notesSlides/notesSlide98.xml" ContentType="application/vnd.openxmlformats-officedocument.presentationml.notesSlide+xml"/>
  <Override PartName="/ppt/slides/slide130.xml" ContentType="application/vnd.openxmlformats-officedocument.presentationml.slide+xml"/>
  <Override PartName="/ppt/slides/slide18.xml" ContentType="application/vnd.openxmlformats-officedocument.presentationml.slide+xml"/>
  <Override PartName="/ppt/slides/slide243.xml" ContentType="application/vnd.openxmlformats-officedocument.presentationml.slide+xml"/>
  <Override PartName="/ppt/media/audio3.bin" ContentType="audio/unknown"/>
  <Override PartName="/ppt/slides/slide51.xml" ContentType="application/vnd.openxmlformats-officedocument.presentationml.slide+xml"/>
  <Override PartName="/ppt/slides/slide227.xml" ContentType="application/vnd.openxmlformats-officedocument.presentationml.slide+xml"/>
  <Override PartName="/ppt/slides/slide95.xml" ContentType="application/vnd.openxmlformats-officedocument.presentationml.slide+xml"/>
  <Override PartName="/ppt/slides/slide158.xml" ContentType="application/vnd.openxmlformats-officedocument.presentationml.slide+xml"/>
  <Override PartName="/ppt/notesSlides/notesSlide27.xml" ContentType="application/vnd.openxmlformats-officedocument.presentationml.notesSlide+xml"/>
  <Override PartName="/ppt/slides/slide79.xml" ContentType="application/vnd.openxmlformats-officedocument.presentationml.slide+xml"/>
  <Override PartName="/ppt/notesSlides/notesSlide102.xml" ContentType="application/vnd.openxmlformats-officedocument.presentationml.notesSlide+xml"/>
  <Override PartName="/ppt/notesSlides/notesSlide60.xml" ContentType="application/vnd.openxmlformats-officedocument.presentationml.notesSlide+xml"/>
  <Override PartName="/ppt/slides/slide103.xml" ContentType="application/vnd.openxmlformats-officedocument.presentationml.slide+xml"/>
  <Override PartName="/ppt/slides/slide24.xml" ContentType="application/vnd.openxmlformats-officedocument.presentationml.slide+xml"/>
  <Override PartName="/ppt/notesSlides/notesSlide88.xml" ContentType="application/vnd.openxmlformats-officedocument.presentationml.notesSlide+xml"/>
  <Override PartName="/ppt/diagrams/layout1.xml" ContentType="application/vnd.openxmlformats-officedocument.drawingml.diagramLayout+xml"/>
  <Override PartName="/ppt/slides/slide233.xml" ContentType="application/vnd.openxmlformats-officedocument.presentationml.slide+xml"/>
  <Override PartName="/ppt/slides/slide164.xml" ContentType="application/vnd.openxmlformats-officedocument.presentationml.slide+xml"/>
  <Override PartName="/ppt/notesSlides/notesSlide33.xml" ContentType="application/vnd.openxmlformats-officedocument.presentationml.notesSlide+xml"/>
  <Override PartName="/ppt/slides/slide85.xml" ContentType="application/vnd.openxmlformats-officedocument.presentationml.slide+xml"/>
  <Override PartName="/ppt/notesSlides/notesSlide17.xml" ContentType="application/vnd.openxmlformats-officedocument.presentationml.notesSlide+xml"/>
  <Override PartName="/ppt/notesSlides/notesSlide8.xml" ContentType="application/vnd.openxmlformats-officedocument.presentationml.notesSlide+xml"/>
  <Override PartName="/ppt/notesSlides/notesSlide94.xml" ContentType="application/vnd.openxmlformats-officedocument.presentationml.notesSlide+xml"/>
  <Override PartName="/ppt/slideLayouts/slideLayout15.xml" ContentType="application/vnd.openxmlformats-officedocument.presentationml.slideLayout+xml"/>
  <Override PartName="/ppt/slides/slide14.xml" ContentType="application/vnd.openxmlformats-officedocument.presentationml.slide+xml"/>
  <Override PartName="/ppt/slides/slide223.xml" ContentType="application/vnd.openxmlformats-officedocument.presentationml.slide+xml"/>
  <Override PartName="/ppt/slides/slide91.xml" ContentType="application/vnd.openxmlformats-officedocument.presentationml.slide+xml"/>
  <Override PartName="/ppt/slides/slide154.xml" ContentType="application/vnd.openxmlformats-officedocument.presentationml.slide+xml"/>
  <Override PartName="/ppt/notesSlides/notesSlide23.xml" ContentType="application/vnd.openxmlformats-officedocument.presentationml.notesSlide+xml"/>
  <Override PartName="/ppt/slides/slide7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0.xml" ContentType="application/vnd.openxmlformats-officedocument.presentationml.slide+xml"/>
  <Override PartName="/ppt/notesSlides/notesSlide84.xml" ContentType="application/vnd.openxmlformats-officedocument.presentationml.notesSlide+xml"/>
  <Override PartName="/ppt/notesSlides/notesSlide126.xml" ContentType="application/vnd.openxmlformats-officedocument.presentationml.notesSlide+xml"/>
  <Override PartName="/ppt/slides/slide127.xml" ContentType="application/vnd.openxmlformats-officedocument.presentationml.slide+xml"/>
  <Override PartName="/ppt/embeddings/oleObject10.bin" ContentType="application/vnd.openxmlformats-officedocument.oleObject"/>
  <Override PartName="/ppt/slides/slide160.xml" ContentType="application/vnd.openxmlformats-officedocument.presentationml.slide+xml"/>
  <Default Extension="bin" ContentType="application/vnd.openxmlformats-officedocument.presentationml.printerSettings"/>
  <Override PartName="/ppt/diagrams/data1.xml" ContentType="application/vnd.openxmlformats-officedocument.drawingml.diagramData+xml"/>
  <Override PartName="/ppt/slides/slide48.xml" ContentType="application/vnd.openxmlformats-officedocument.presentationml.slide+xml"/>
  <Override PartName="/ppt/slides/slide81.xml" ContentType="application/vnd.openxmlformats-officedocument.presentationml.slide+xml"/>
  <Override PartName="/ppt/slides/slide188.xml" ContentType="application/vnd.openxmlformats-officedocument.presentationml.slide+xml"/>
  <Override PartName="/ppt/notesSlides/notesSlide13.xml" ContentType="application/vnd.openxmlformats-officedocument.presentationml.notesSlide+xml"/>
  <Override PartName="/ppt/notesSlides/notesSlide57.xml" ContentType="application/vnd.openxmlformats-officedocument.presentationml.notesSlide+xml"/>
  <Override PartName="/ppt/notesSlides/notesSlide132.xml" ContentType="application/vnd.openxmlformats-officedocument.presentationml.notesSlide+xml"/>
  <Override PartName="/ppt/notesSlides/notesSlide90.xml" ContentType="application/vnd.openxmlformats-officedocument.presentationml.notesSlide+xml"/>
  <Override PartName="/ppt/slideLayouts/slideLayout11.xml" ContentType="application/vnd.openxmlformats-officedocument.presentationml.slideLayout+xml"/>
  <Override PartName="/ppt/slides/slide6.xml" ContentType="application/vnd.openxmlformats-officedocument.presentationml.slide+xml"/>
  <Override PartName="/ppt/slides/slide10.xml" ContentType="application/vnd.openxmlformats-officedocument.presentationml.slide+xml"/>
  <Override PartName="/ppt/embeddings/oleObject6.bin" ContentType="application/vnd.openxmlformats-officedocument.oleObject"/>
  <Override PartName="/ppt/notesSlides/notesSlide116.xml" ContentType="application/vnd.openxmlformats-officedocument.presentationml.notesSlide+xml"/>
  <Override PartName="/ppt/slides/slide117.xml" ContentType="application/vnd.openxmlformats-officedocument.presentationml.slide+xml"/>
  <Override PartName="/ppt/slides/slide150.xml" ContentType="application/vnd.openxmlformats-officedocument.presentationml.slide+xml"/>
  <Override PartName="/ppt/slides/slide38.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178.xml" ContentType="application/vnd.openxmlformats-officedocument.presentationml.slide+xml"/>
  <Override PartName="/ppt/notesSlides/notesSlide47.xml" ContentType="application/vnd.openxmlformats-officedocument.presentationml.notesSlide+xml"/>
  <Override PartName="/ppt/slides/slide99.xml" ContentType="application/vnd.openxmlformats-officedocument.presentationml.slide+xml"/>
  <Override PartName="/ppt/notesSlides/notesSlide122.xml" ContentType="application/vnd.openxmlformats-officedocument.presentationml.notesSlide+xml"/>
  <Override PartName="/ppt/notesSlides/notesSlide80.xml" ContentType="application/vnd.openxmlformats-officedocument.presentationml.notesSlide+xml"/>
  <Override PartName="/ppt/slides/slide123.xml" ContentType="application/vnd.openxmlformats-officedocument.presentationml.slide+xml"/>
  <Override PartName="/ppt/slides/slide44.xml" ContentType="application/vnd.openxmlformats-officedocument.presentationml.slide+xml"/>
  <Override PartName="/ppt/slides/slide107.xml" ContentType="application/vnd.openxmlformats-officedocument.presentationml.slide+xml"/>
  <Override PartName="/ppt/slides/slide184.xml" ContentType="application/vnd.openxmlformats-officedocument.presentationml.slide+xml"/>
  <Override PartName="/ppt/notesSlides/notesSlide53.xml" ContentType="application/vnd.openxmlformats-officedocument.presentationml.notesSlide+xml"/>
  <Override PartName="/ppt/slides/slide2.xml" ContentType="application/vnd.openxmlformats-officedocument.presentationml.slide+xml"/>
  <Override PartName="/ppt/notesSlides/notesSlide37.xml" ContentType="application/vnd.openxmlformats-officedocument.presentationml.notesSlide+xml"/>
  <Override PartName="/ppt/notesSlides/notesSlide112.xml" ContentType="application/vnd.openxmlformats-officedocument.presentationml.notesSlide+xml"/>
  <Override PartName="/ppt/embeddings/oleObject2.bin" ContentType="application/vnd.openxmlformats-officedocument.oleObject"/>
  <Default Extension="vml" ContentType="application/vnd.openxmlformats-officedocument.vmlDrawing"/>
  <Override PartName="/ppt/slides/slide113.xml" ContentType="application/vnd.openxmlformats-officedocument.presentationml.slide+xml"/>
  <Override PartName="/ppt/slides/slide34.xml" ContentType="application/vnd.openxmlformats-officedocument.presentationml.slide+xml"/>
  <Override PartName="/ppt/slides/slide190.xml" ContentType="application/vnd.openxmlformats-officedocument.presentationml.slide+xml"/>
  <Override PartName="/ppt/slides/slide174.xml" ContentType="application/vnd.openxmlformats-officedocument.presentationml.slide+xml"/>
  <Override PartName="/ppt/notesSlides/notesSlide43.xml" ContentType="application/vnd.openxmlformats-officedocument.presentationml.notesSlide+xml"/>
  <Override PartName="/ppt/slides/slide40.xml" ContentType="application/vnd.openxmlformats-officedocument.presentationml.slide+xml"/>
  <Override PartName="/ppt/slides/slide216.xml" ContentType="application/vnd.openxmlformats-officedocument.presentationml.slide+xml"/>
  <Override PartName="/ppt/slides/slide147.xml" ContentType="application/vnd.openxmlformats-officedocument.presentationml.slide+xml"/>
  <Override PartName="/ppt/slides/slide180.xml" ContentType="application/vnd.openxmlformats-officedocument.presentationml.slide+xml"/>
  <Override PartName="/ppt/notesSlides/notesSlide7.xml" ContentType="application/vnd.openxmlformats-officedocument.presentationml.notesSlide+xml"/>
  <Default Extension="jpeg" ContentType="image/jpeg"/>
  <Override PartName="/ppt/slides/slide68.xml" ContentType="application/vnd.openxmlformats-officedocument.presentationml.slide+xml"/>
  <Override PartName="/ppt/notesSlides/notesSlide77.xml" ContentType="application/vnd.openxmlformats-officedocument.presentationml.notesSlide+xml"/>
  <Override PartName="/ppt/slides/slide30.xml" ContentType="application/vnd.openxmlformats-officedocument.presentationml.slide+xml"/>
  <Override PartName="/ppt/slides/slide206.xml" ContentType="application/vnd.openxmlformats-officedocument.presentationml.slide+xml"/>
  <Override PartName="/ppt/notesSlides/notesSlide136.xml" ContentType="application/vnd.openxmlformats-officedocument.presentationml.notesSlide+xml"/>
  <Override PartName="/ppt/slides/slide137.xml" ContentType="application/vnd.openxmlformats-officedocument.presentationml.slide+xml"/>
  <Override PartName="/ppt/slides/slide170.xml" ContentType="application/vnd.openxmlformats-officedocument.presentationml.slide+xml"/>
  <Override PartName="/ppt/slides/slide58.xml" ContentType="application/vnd.openxmlformats-officedocument.presentationml.slide+xml"/>
  <Override PartName="/ppt/diagrams/colors1.xml" ContentType="application/vnd.openxmlformats-officedocument.drawingml.diagramColors+xml"/>
  <Override PartName="/ppt/slides/slide198.xml" ContentType="application/vnd.openxmlformats-officedocument.presentationml.slide+xml"/>
  <Override PartName="/ppt/notesSlides/notesSlide109.xml" ContentType="application/vnd.openxmlformats-officedocument.presentationml.notesSlide+xml"/>
  <Override PartName="/ppt/notesSlides/notesSlide67.xml" ContentType="application/vnd.openxmlformats-officedocument.presentationml.notesSlide+xml"/>
  <Override PartName="/ppt/slides/slide212.xml" ContentType="application/vnd.openxmlformats-officedocument.presentationml.slide+xml"/>
  <Override PartName="/ppt/slides/slide143.xml" ContentType="application/vnd.openxmlformats-officedocument.presentationml.slide+xml"/>
  <Override PartName="/ppt/slides/slide64.xml" ContentType="application/vnd.openxmlformats-officedocument.presentationml.slide+xml"/>
  <Override PartName="/ppt/notesSlides/notesSlide3.xml" ContentType="application/vnd.openxmlformats-officedocument.presentationml.notesSlide+xml"/>
  <Override PartName="/ppt/notesSlides/notesSlide73.xml" ContentType="application/vnd.openxmlformats-officedocument.presentationml.notesSlide+xml"/>
  <Override PartName="/ppt/slides/slide202.xml" ContentType="application/vnd.openxmlformats-officedocument.presentationml.slide+xml"/>
  <Override PartName="/ppt/slides/slide70.xml" ContentType="application/vnd.openxmlformats-officedocument.presentationml.slide+xml"/>
  <Override PartName="/ppt/slides/slide133.xml" ContentType="application/vnd.openxmlformats-officedocument.presentationml.slide+xml"/>
  <Override PartName="/ppt/slides/slide54.xml" ContentType="application/vnd.openxmlformats-officedocument.presentationml.slide+xml"/>
  <Override PartName="/ppt/slides/slide194.xml" ContentType="application/vnd.openxmlformats-officedocument.presentationml.slide+xml"/>
  <Override PartName="/ppt/notesSlides/notesSlide105.xml" ContentType="application/vnd.openxmlformats-officedocument.presentationml.notesSlide+xml"/>
  <Override PartName="/ppt/notesSlides/notesSlide63.xml" ContentType="application/vnd.openxmlformats-officedocument.presentationml.notesSlide+xml"/>
  <Override PartName="/ppt/slides/slide27.xml" ContentType="application/vnd.openxmlformats-officedocument.presentationml.slide+xml"/>
  <Override PartName="/ppt/slides/slide60.xml" ContentType="application/vnd.openxmlformats-officedocument.presentationml.slide+xml"/>
  <Override PartName="/ppt/slides/slide236.xml" ContentType="application/vnd.openxmlformats-officedocument.presentationml.slide+xml"/>
  <Override PartName="/ppt/slides/slide167.xml" ContentType="application/vnd.openxmlformats-officedocument.presentationml.slide+xml"/>
  <Override PartName="/ppt/slides/slide88.xml" ContentType="application/vnd.openxmlformats-officedocument.presentationml.slide+xml"/>
  <Override PartName="/ppt/notesSlides/notesSlide97.xml" ContentType="application/vnd.openxmlformats-officedocument.presentationml.notesSlide+xml"/>
  <Override PartName="/ppt/media/audio2.bin" ContentType="audio/unknown"/>
  <Override PartName="/ppt/slides/slide17.xml" ContentType="application/vnd.openxmlformats-officedocument.presentationml.slide+xml"/>
  <Override PartName="/ppt/slides/slide242.xml" ContentType="application/vnd.openxmlformats-officedocument.presentationml.slide+xml"/>
  <Override PartName="/ppt/slides/slide50.xml" ContentType="application/vnd.openxmlformats-officedocument.presentationml.slide+xml"/>
  <Override PartName="/ppt/slides/slide226.xml" ContentType="application/vnd.openxmlformats-officedocument.presentationml.slide+xml"/>
  <Override PartName="/ppt/slides/slide94.xml" ContentType="application/vnd.openxmlformats-officedocument.presentationml.slide+xml"/>
  <Override PartName="/ppt/slides/slide157.xml" ContentType="application/vnd.openxmlformats-officedocument.presentationml.slide+xml"/>
  <Override PartName="/ppt/notesSlides/notesSlide26.xml" ContentType="application/vnd.openxmlformats-officedocument.presentationml.notesSlide+xml"/>
  <Override PartName="/ppt/slides/slide78.xml" ContentType="application/vnd.openxmlformats-officedocument.presentationml.slide+xml"/>
  <Override PartName="/ppt/notesSlides/notesSlide101.xml" ContentType="application/vnd.openxmlformats-officedocument.presentationml.notesSlide+xml"/>
  <Override PartName="/ppt/slides/slide102.xml" ContentType="application/vnd.openxmlformats-officedocument.presentationml.slide+xml"/>
  <Override PartName="/ppt/slides/slide23.xml" ContentType="application/vnd.openxmlformats-officedocument.presentationml.slide+xml"/>
  <Override PartName="/ppt/notesSlides/notesSlide87.xml" ContentType="application/vnd.openxmlformats-officedocument.presentationml.notesSlide+xml"/>
  <Override PartName="/ppt/notesSlides/notesSlide129.xml" ContentType="application/vnd.openxmlformats-officedocument.presentationml.notesSlide+xml"/>
  <Override PartName="/ppt/slides/slide232.xml" ContentType="application/vnd.openxmlformats-officedocument.presentationml.slide+xml"/>
  <Override PartName="/ppt/slides/slide163.xml" ContentType="application/vnd.openxmlformats-officedocument.presentationml.slide+xml"/>
  <Override PartName="/ppt/notesSlides/notesSlide32.xml" ContentType="application/vnd.openxmlformats-officedocument.presentationml.notesSlide+xml"/>
  <Override PartName="/ppt/slides/slide84.xml" ContentType="application/vnd.openxmlformats-officedocument.presentationml.slide+xml"/>
  <Override PartName="/ppt/presProps.xml" ContentType="application/vnd.openxmlformats-officedocument.presentationml.presProps+xml"/>
  <Override PartName="/ppt/notesSlides/notesSlide16.xml" ContentType="application/vnd.openxmlformats-officedocument.presentationml.notesSlide+xml"/>
  <Override PartName="/ppt/notesSlides/notesSlide93.xml" ContentType="application/vnd.openxmlformats-officedocument.presentationml.notesSlide+xml"/>
  <Override PartName="/ppt/slides/slide9.xml" ContentType="application/vnd.openxmlformats-officedocument.presentationml.slide+xml"/>
  <Override PartName="/ppt/slideLayouts/slideLayout14.xml" ContentType="application/vnd.openxmlformats-officedocument.presentationml.slideLayout+xml"/>
  <Override PartName="/ppt/slides/slide13.xml" ContentType="application/vnd.openxmlformats-officedocument.presentationml.slide+xml"/>
  <Override PartName="/ppt/embeddings/oleObject9.bin" ContentType="application/vnd.openxmlformats-officedocument.oleObject"/>
  <Override PartName="/ppt/diagrams/quickStyle2.xml" ContentType="application/vnd.openxmlformats-officedocument.drawingml.diagramStyle+xml"/>
  <Override PartName="/ppt/notesSlides/notesSlide119.xml" ContentType="application/vnd.openxmlformats-officedocument.presentationml.notesSlide+xml"/>
  <Override PartName="/ppt/slides/slide222.xml" ContentType="application/vnd.openxmlformats-officedocument.presentationml.slide+xml"/>
  <Default Extension="rels" ContentType="application/vnd.openxmlformats-package.relationships+xml"/>
  <Override PartName="/ppt/slides/slide90.xml" ContentType="application/vnd.openxmlformats-officedocument.presentationml.slide+xml"/>
  <Override PartName="/ppt/slides/slide153.xml" ContentType="application/vnd.openxmlformats-officedocument.presentationml.slide+xml"/>
  <Override PartName="/ppt/notesSlides/notesSlide22.xml" ContentType="application/vnd.openxmlformats-officedocument.presentationml.notesSlide+xml"/>
  <Override PartName="/ppt/slides/slide74.xml" ContentType="application/vnd.openxmlformats-officedocument.presentationml.slide+xml"/>
  <Override PartName="/ppt/slideLayouts/slideLayout7.xml" ContentType="application/vnd.openxmlformats-officedocument.presentationml.slideLayout+xml"/>
  <Override PartName="/ppt/notesSlides/notesSlide125.xml" ContentType="application/vnd.openxmlformats-officedocument.presentationml.notesSlide+xml"/>
  <Override PartName="/ppt/notesSlides/notesSlide83.xml" ContentType="application/vnd.openxmlformats-officedocument.presentationml.notesSlide+xml"/>
  <Override PartName="/ppt/slides/slide126.xml" ContentType="application/vnd.openxmlformats-officedocument.presentationml.slide+xml"/>
  <Default Extension="pict" ContentType="image/pict"/>
  <Override PartName="/ppt/slides/slide47.xml" ContentType="application/vnd.openxmlformats-officedocument.presentationml.slide+xml"/>
  <Override PartName="/ppt/slides/slide80.xml" ContentType="application/vnd.openxmlformats-officedocument.presentationml.slide+xml"/>
  <Override PartName="/ppt/notesSlides/notesSlide12.xml" ContentType="application/vnd.openxmlformats-officedocument.presentationml.notesSlide+xml"/>
  <Override PartName="/ppt/slides/slide187.xml" ContentType="application/vnd.openxmlformats-officedocument.presentationml.slide+xml"/>
  <Override PartName="/ppt/notesSlides/notesSlide56.xml" ContentType="application/vnd.openxmlformats-officedocument.presentationml.notesSlide+xml"/>
  <Override PartName="/ppt/notesSlides/notesSlide131.xml" ContentType="application/vnd.openxmlformats-officedocument.presentationml.notesSlide+xml"/>
  <Override PartName="/ppt/slides/slide5.xml" ContentType="application/vnd.openxmlformats-officedocument.presentationml.slide+xml"/>
  <Override PartName="/ppt/slideLayouts/slideLayout10.xml" ContentType="application/vnd.openxmlformats-officedocument.presentationml.slideLayout+xml"/>
  <Override PartName="/ppt/notesSlides/notesSlide115.xml" ContentType="application/vnd.openxmlformats-officedocument.presentationml.notesSlide+xml"/>
  <Override PartName="/ppt/embeddings/oleObject5.bin" ContentType="application/vnd.openxmlformats-officedocument.oleObject"/>
  <Override PartName="/ppt/slides/slide116.xml" ContentType="application/vnd.openxmlformats-officedocument.presentationml.slide+xml"/>
  <Override PartName="/ppt/slides/slide37.xml" ContentType="application/vnd.openxmlformats-officedocument.presentationml.slide+xml"/>
  <Override PartName="/ppt/slideLayouts/slideLayout3.xml" ContentType="application/vnd.openxmlformats-officedocument.presentationml.slideLayout+xml"/>
  <Override PartName="/ppt/theme/theme2.xml" ContentType="application/vnd.openxmlformats-officedocument.theme+xml"/>
  <Override PartName="/ppt/slides/slide177.xml" ContentType="application/vnd.openxmlformats-officedocument.presentationml.slide+xml"/>
  <Override PartName="/ppt/notesSlides/notesSlide46.xml" ContentType="application/vnd.openxmlformats-officedocument.presentationml.notesSlide+xml"/>
  <Override PartName="/ppt/slides/slide98.xml" ContentType="application/vnd.openxmlformats-officedocument.presentationml.slide+xml"/>
  <Override PartName="/ppt/notesSlides/notesSlide121.xml" ContentType="application/vnd.openxmlformats-officedocument.presentationml.notesSlide+xml"/>
  <Override PartName="/ppt/slides/slide122.xml" ContentType="application/vnd.openxmlformats-officedocument.presentationml.slide+xml"/>
  <Override PartName="/ppt/slides/slide43.xml" ContentType="application/vnd.openxmlformats-officedocument.presentationml.slide+xml"/>
  <Override PartName="/ppt/slides/slide219.xml" ContentType="application/vnd.openxmlformats-officedocument.presentationml.slide+xml"/>
  <Override PartName="/ppt/slides/slide106.xml" ContentType="application/vnd.openxmlformats-officedocument.presentationml.slide+xml"/>
  <Override PartName="/ppt/slides/slide183.xml" ContentType="application/vnd.openxmlformats-officedocument.presentationml.slide+xml"/>
  <Override PartName="/ppt/notesSlides/notesSlide52.xml" ContentType="application/vnd.openxmlformats-officedocument.presentationml.notesSlide+xml"/>
  <Override PartName="/ppt/slides/slide1.xml" ContentType="application/vnd.openxmlformats-officedocument.presentationml.slide+xml"/>
  <Default Extension="doc" ContentType="application/msword"/>
  <Override PartName="/ppt/notesSlides/notesSlide36.xml" ContentType="application/vnd.openxmlformats-officedocument.presentationml.notesSlide+xml"/>
  <Override PartName="/ppt/notesSlides/notesSlide111.xml" ContentType="application/vnd.openxmlformats-officedocument.presentationml.notesSlide+xml"/>
  <Override PartName="/ppt/embeddings/oleObject1.bin" ContentType="application/vnd.openxmlformats-officedocument.oleObject"/>
  <Override PartName="/ppt/slides/slide112.xml" ContentType="application/vnd.openxmlformats-officedocument.presentationml.slide+xml"/>
  <Override PartName="/ppt/slides/slide33.xml" ContentType="application/vnd.openxmlformats-officedocument.presentationml.slide+xml"/>
  <Override PartName="/ppt/slides/slide209.xml" ContentType="application/vnd.openxmlformats-officedocument.presentationml.slide+xml"/>
  <Override PartName="/ppt/slides/slide173.xml" ContentType="application/vnd.openxmlformats-officedocument.presentationml.slide+xml"/>
  <Override PartName="/ppt/notesSlides/notesSlide42.xml" ContentType="application/vnd.openxmlformats-officedocument.presentationml.notesSlide+xml"/>
  <Override PartName="/ppt/slides/slide215.xml" ContentType="application/vnd.openxmlformats-officedocument.presentationml.slide+xml"/>
  <Override PartName="/ppt/slides/slide146.xml" ContentType="application/vnd.openxmlformats-officedocument.presentationml.slide+xml"/>
  <Override PartName="/ppt/slides/slide67.xml" ContentType="application/vnd.openxmlformats-officedocument.presentationml.slide+xml"/>
  <Override PartName="/ppt/notesSlides/notesSlide6.xml" ContentType="application/vnd.openxmlformats-officedocument.presentationml.notesSlide+xml"/>
  <Override PartName="/ppt/notesSlides/notesSlide76.xml" ContentType="application/vnd.openxmlformats-officedocument.presentationml.notesSlide+xml"/>
  <Override PartName="/ppt/slides/slide221.xml" ContentType="application/vnd.openxmlformats-officedocument.presentationml.slide+xml"/>
  <Override PartName="/ppt/tableStyles.xml" ContentType="application/vnd.openxmlformats-officedocument.presentationml.tableStyles+xml"/>
  <Override PartName="/ppt/diagrams/drawing2.xml" ContentType="application/vnd.ms-office.drawingml.diagramDrawing+xml"/>
  <Override PartName="/ppt/slides/slide205.xml" ContentType="application/vnd.openxmlformats-officedocument.presentationml.slide+xml"/>
  <Override PartName="/ppt/notesSlides/notesSlide135.xml" ContentType="application/vnd.openxmlformats-officedocument.presentationml.notesSlide+xml"/>
  <Override PartName="/ppt/slides/slide136.xml" ContentType="application/vnd.openxmlformats-officedocument.presentationml.slide+xml"/>
  <Override PartName="/ppt/slides/slide57.xml" ContentType="application/vnd.openxmlformats-officedocument.presentationml.slide+xml"/>
  <Override PartName="/ppt/slides/slide197.xml" ContentType="application/vnd.openxmlformats-officedocument.presentationml.slide+xml"/>
  <Override PartName="/ppt/notesSlides/notesSlide108.xml" ContentType="application/vnd.openxmlformats-officedocument.presentationml.notesSlide+xml"/>
  <Override PartName="/ppt/notesSlides/notesSlide66.xml" ContentType="application/vnd.openxmlformats-officedocument.presentationml.notesSlide+xml"/>
  <Override PartName="/ppt/slides/slide211.xml" ContentType="application/vnd.openxmlformats-officedocument.presentationml.slide+xml"/>
  <Override PartName="/ppt/slides/slide142.xml" ContentType="application/vnd.openxmlformats-officedocument.presentationml.slide+xml"/>
  <Override PartName="/ppt/slides/slide63.xml" ContentType="application/vnd.openxmlformats-officedocument.presentationml.slide+xml"/>
  <Override PartName="/ppt/slides/slide239.xml" ContentType="application/vnd.openxmlformats-officedocument.presentationml.slide+xml"/>
  <Override PartName="/ppt/notesSlides/notesSlide2.xml" ContentType="application/vnd.openxmlformats-officedocument.presentationml.notesSlide+xml"/>
  <Override PartName="/ppt/viewProps.xml" ContentType="application/vnd.openxmlformats-officedocument.presentationml.viewProps+xml"/>
  <Override PartName="/ppt/notesSlides/notesSlide72.xml" ContentType="application/vnd.openxmlformats-officedocument.presentationml.notesSlide+xml"/>
  <Override PartName="/ppt/slides/slide201.xml" ContentType="application/vnd.openxmlformats-officedocument.presentationml.slide+xml"/>
  <Override PartName="/ppt/slides/slide132.xml" ContentType="application/vnd.openxmlformats-officedocument.presentationml.slide+xml"/>
  <Override PartName="/ppt/slides/slide245.xml" ContentType="application/vnd.openxmlformats-officedocument.presentationml.slide+xml"/>
  <Override PartName="/ppt/slides/slide53.xml" ContentType="application/vnd.openxmlformats-officedocument.presentationml.slide+xml"/>
  <Override PartName="/ppt/slides/slide229.xml" ContentType="application/vnd.openxmlformats-officedocument.presentationml.slide+xml"/>
  <Override PartName="/ppt/slides/slide193.xml" ContentType="application/vnd.openxmlformats-officedocument.presentationml.slide+xml"/>
  <Override PartName="/ppt/notesSlides/notesSlide29.xml" ContentType="application/vnd.openxmlformats-officedocument.presentationml.notesSlide+xml"/>
  <Override PartName="/ppt/notesSlides/notesSlide104.xml" ContentType="application/vnd.openxmlformats-officedocument.presentationml.notesSlide+xml"/>
  <Override PartName="/ppt/notesSlides/notesSlide62.xml" ContentType="application/vnd.openxmlformats-officedocument.presentationml.notesSlide+xml"/>
  <Override PartName="/ppt/slides/slide26.xml" ContentType="application/vnd.openxmlformats-officedocument.presentationml.slide+xml"/>
  <Override PartName="/ppt/slides/slide235.xml" ContentType="application/vnd.openxmlformats-officedocument.presentationml.slide+xml"/>
  <Override PartName="/ppt/slides/slide166.xml" ContentType="application/vnd.openxmlformats-officedocument.presentationml.slide+xml"/>
  <Override PartName="/ppt/notesSlides/notesSlide35.xml" ContentType="application/vnd.openxmlformats-officedocument.presentationml.notesSlide+xml"/>
  <Override PartName="/ppt/slides/slide87.xml" ContentType="application/vnd.openxmlformats-officedocument.presentationml.slide+xml"/>
  <Override PartName="/docProps/core.xml" ContentType="application/vnd.openxmlformats-package.core-properties+xml"/>
  <Override PartName="/ppt/notesSlides/notesSlide19.xml" ContentType="application/vnd.openxmlformats-officedocument.presentationml.notesSlide+xml"/>
  <Override PartName="/ppt/notesSlides/notesSlide96.xml" ContentType="application/vnd.openxmlformats-officedocument.presentationml.notesSlide+xml"/>
  <Override PartName="/ppt/slides/slide241.xml" ContentType="application/vnd.openxmlformats-officedocument.presentationml.slide+xml"/>
  <Override PartName="/ppt/slides/slide16.xml" ContentType="application/vnd.openxmlformats-officedocument.presentationml.slide+xml"/>
  <Override PartName="/ppt/media/audio1.bin" ContentType="audio/unknown"/>
  <Override PartName="/ppt/slides/slide225.xml" ContentType="application/vnd.openxmlformats-officedocument.presentationml.slide+xml"/>
  <Override PartName="/ppt/slides/slide93.xml" ContentType="application/vnd.openxmlformats-officedocument.presentationml.slide+xml"/>
  <Override PartName="/ppt/slides/slide156.xml" ContentType="application/vnd.openxmlformats-officedocument.presentationml.slide+xml"/>
  <Override PartName="/ppt/notesSlides/notesSlide25.xml" ContentType="application/vnd.openxmlformats-officedocument.presentationml.notesSlide+xml"/>
  <Override PartName="/ppt/slides/slide77.xml" ContentType="application/vnd.openxmlformats-officedocument.presentationml.slide+xml"/>
  <Override PartName="/ppt/notesSlides/notesSlide100.xml" ContentType="application/vnd.openxmlformats-officedocument.presentationml.notesSlide+xml"/>
  <Override PartName="/ppt/slides/slide101.xml" ContentType="application/vnd.openxmlformats-officedocument.presentationml.slide+xml"/>
  <Override PartName="/ppt/slides/slide22.xml" ContentType="application/vnd.openxmlformats-officedocument.presentationml.slide+xml"/>
  <Override PartName="/ppt/notesSlides/notesSlide86.xml" ContentType="application/vnd.openxmlformats-officedocument.presentationml.notesSlide+xml"/>
  <Override PartName="/ppt/notesSlides/notesSlide128.xml" ContentType="application/vnd.openxmlformats-officedocument.presentationml.notesSlide+xml"/>
  <Override PartName="/ppt/slides/slide231.xml" ContentType="application/vnd.openxmlformats-officedocument.presentationml.slide+xml"/>
  <Override PartName="/ppt/embeddings/oleObject12.bin" ContentType="application/vnd.openxmlformats-officedocument.oleObject"/>
  <Override PartName="/ppt/slides/slide162.xml" ContentType="application/vnd.openxmlformats-officedocument.presentationml.slide+xml"/>
  <Override PartName="/ppt/notesSlides/notesSlide31.xml" ContentType="application/vnd.openxmlformats-officedocument.presentationml.notesSlide+xml"/>
  <Override PartName="/ppt/slides/slide83.xml" ContentType="application/vnd.openxmlformats-officedocument.presentationml.slide+xml"/>
  <Override PartName="/ppt/notesSlides/notesSlide15.xml" ContentType="application/vnd.openxmlformats-officedocument.presentationml.notesSlide+xml"/>
  <Override PartName="/ppt/notesSlides/notesSlide59.xml" ContentType="application/vnd.openxmlformats-officedocument.presentationml.notesSlide+xml"/>
  <Override PartName="/ppt/notesSlides/notesSlide92.xml" ContentType="application/vnd.openxmlformats-officedocument.presentationml.notesSlide+xml"/>
  <Override PartName="/ppt/slideLayouts/slideLayout13.xml" ContentType="application/vnd.openxmlformats-officedocument.presentationml.slideLayout+xml"/>
  <Override PartName="/ppt/slides/slide8.xml" ContentType="application/vnd.openxmlformats-officedocument.presentationml.slide+xml"/>
  <Override PartName="/ppt/diagrams/quickStyle1.xml" ContentType="application/vnd.openxmlformats-officedocument.drawingml.diagramStyle+xml"/>
  <Override PartName="/ppt/embeddings/oleObject8.bin" ContentType="application/vnd.openxmlformats-officedocument.oleObject"/>
  <Override PartName="/ppt/slides/slide12.xml" ContentType="application/vnd.openxmlformats-officedocument.presentationml.slide+xml"/>
  <Override PartName="/ppt/notesSlides/notesSlide118.xml" ContentType="application/vnd.openxmlformats-officedocument.presentationml.notesSlide+xml"/>
  <Override PartName="/ppt/slides/slide119.xml" ContentType="application/vnd.openxmlformats-officedocument.presentationml.slide+xml"/>
  <Override PartName="/ppt/slides/slide152.xml" ContentType="application/vnd.openxmlformats-officedocument.presentationml.slide+xml"/>
  <Override PartName="/ppt/notesSlides/notesSlide21.xml" ContentType="application/vnd.openxmlformats-officedocument.presentationml.notesSlide+xml"/>
  <Override PartName="/ppt/slides/slide73.xml" ContentType="application/vnd.openxmlformats-officedocument.presentationml.slide+xml"/>
  <Override PartName="/ppt/slideLayouts/slideLayout6.xml" ContentType="application/vnd.openxmlformats-officedocument.presentationml.slideLayout+xml"/>
  <Override PartName="/ppt/notesSlides/notesSlide49.xml" ContentType="application/vnd.openxmlformats-officedocument.presentationml.notesSlide+xml"/>
  <Override PartName="/ppt/notesSlides/notesSlide124.xml" ContentType="application/vnd.openxmlformats-officedocument.presentationml.notesSlide+xml"/>
  <Override PartName="/ppt/notesSlides/notesSlide82.xml" ContentType="application/vnd.openxmlformats-officedocument.presentationml.notesSlide+xml"/>
  <Override PartName="/ppt/slides/slide125.xml" ContentType="application/vnd.openxmlformats-officedocument.presentationml.slide+xml"/>
  <Override PartName="/ppt/slides/slide46.xml" ContentType="application/vnd.openxmlformats-officedocument.presentationml.slide+xml"/>
  <Override PartName="/ppt/slides/slide10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55.xml" ContentType="application/vnd.openxmlformats-officedocument.presentationml.notesSlide+xml"/>
  <Override PartName="/ppt/notesSlides/notesSlide130.xml" ContentType="application/vnd.openxmlformats-officedocument.presentationml.notesSlide+xml"/>
  <Override PartName="/ppt/slides/slide4.xml" ContentType="application/vnd.openxmlformats-officedocument.presentationml.slide+xml"/>
  <Override PartName="/ppt/notesSlides/notesSlide39.xml" ContentType="application/vnd.openxmlformats-officedocument.presentationml.notesSlide+xml"/>
  <Override PartName="/ppt/notesSlides/notesSlide114.xml" ContentType="application/vnd.openxmlformats-officedocument.presentationml.notesSlide+xml"/>
  <Override PartName="/ppt/embeddings/oleObject4.bin" ContentType="application/vnd.openxmlformats-officedocument.oleObject"/>
  <Override PartName="/ppt/slides/slide115.xml" ContentType="application/vnd.openxmlformats-officedocument.presentationml.slide+xml"/>
  <Override PartName="/ppt/slides/slide36.xml" ContentType="application/vnd.openxmlformats-officedocument.presentationml.slide+xml"/>
  <Override PartName="/ppt/slides/slide192.xml" ContentType="application/vnd.openxmlformats-officedocument.presentationml.slide+xml"/>
  <Override PartName="/ppt/slideLayouts/slideLayout2.xml" ContentType="application/vnd.openxmlformats-officedocument.presentationml.slideLayout+xml"/>
  <Override PartName="/ppt/theme/theme1.xml" ContentType="application/vnd.openxmlformats-officedocument.theme+xml"/>
  <Override PartName="/ppt/slides/slide176.xml" ContentType="application/vnd.openxmlformats-officedocument.presentationml.slide+xml"/>
  <Override PartName="/ppt/notesSlides/notesSlide45.xml" ContentType="application/vnd.openxmlformats-officedocument.presentationml.notesSlide+xml"/>
  <Override PartName="/ppt/slides/slide97.xml" ContentType="application/vnd.openxmlformats-officedocument.presentationml.slide+xml"/>
  <Override PartName="/ppt/notesSlides/notesSlide120.xml" ContentType="application/vnd.openxmlformats-officedocument.presentationml.notesSlide+xml"/>
  <Override PartName="/ppt/slides/slide121.xml" ContentType="application/vnd.openxmlformats-officedocument.presentationml.slide+xml"/>
  <Override PartName="/ppt/slides/slide42.xml" ContentType="application/vnd.openxmlformats-officedocument.presentationml.slide+xml"/>
  <Override PartName="/ppt/slides/slide218.xml" ContentType="application/vnd.openxmlformats-officedocument.presentationml.slide+xml"/>
  <Override PartName="/ppt/slides/slide105.xml" ContentType="application/vnd.openxmlformats-officedocument.presentationml.slide+xml"/>
  <Override PartName="/ppt/slides/slide149.xml" ContentType="application/vnd.openxmlformats-officedocument.presentationml.slide+xml"/>
  <Override PartName="/ppt/slides/slide182.xml" ContentType="application/vnd.openxmlformats-officedocument.presentationml.slide+xml"/>
  <Override PartName="/ppt/notesSlides/notesSlide51.xml" ContentType="application/vnd.openxmlformats-officedocument.presentationml.notesSlide+xml"/>
  <Override PartName="/ppt/notesSlides/notesSlide110.xml" ContentType="application/vnd.openxmlformats-officedocument.presentationml.notesSlide+xml"/>
  <Override PartName="/ppt/notesSlides/notesSlide79.xml" ContentType="application/vnd.openxmlformats-officedocument.presentationml.notesSlide+xml"/>
  <Override PartName="/ppt/slides/slide111.xml" ContentType="application/vnd.openxmlformats-officedocument.presentationml.slide+xml"/>
  <Override PartName="/ppt/slides/slide32.xml" ContentType="application/vnd.openxmlformats-officedocument.presentationml.slide+xml"/>
  <Override PartName="/ppt/slides/slide208.xml" ContentType="application/vnd.openxmlformats-officedocument.presentationml.slide+xml"/>
  <Override PartName="/ppt/notesSlides/notesSlide138.xml" ContentType="application/vnd.openxmlformats-officedocument.presentationml.notesSlide+xml"/>
  <Override PartName="/ppt/slides/slide139.xml" ContentType="application/vnd.openxmlformats-officedocument.presentationml.slide+xml"/>
  <Override PartName="/ppt/slides/slide172.xml" ContentType="application/vnd.openxmlformats-officedocument.presentationml.slide+xml"/>
  <Override PartName="/ppt/notesSlides/notesSlide41.xml" ContentType="application/vnd.openxmlformats-officedocument.presentationml.notesSlide+xml"/>
  <Override PartName="/ppt/notesSlides/notesSlide69.xml" ContentType="application/vnd.openxmlformats-officedocument.presentationml.notesSlide+xml"/>
  <Override PartName="/ppt/slides/slide214.xml" ContentType="application/vnd.openxmlformats-officedocument.presentationml.slide+xml"/>
  <Override PartName="/ppt/slides/slide145.xml" ContentType="application/vnd.openxmlformats-officedocument.presentationml.slide+xml"/>
  <Override PartName="/ppt/slides/slide66.xml" ContentType="application/vnd.openxmlformats-officedocument.presentationml.slide+xml"/>
  <Override PartName="/ppt/notesSlides/notesSlide5.xml" ContentType="application/vnd.openxmlformats-officedocument.presentationml.notesSlide+xml"/>
  <Override PartName="/ppt/slides/slide129.xml" ContentType="application/vnd.openxmlformats-officedocument.presentationml.slide+xml"/>
  <Override PartName="/ppt/notesSlides/notesSlide75.xml" ContentType="application/vnd.openxmlformats-officedocument.presentationml.notesSlide+xml"/>
  <Override PartName="/ppt/slides/slide220.xml" ContentType="application/vnd.openxmlformats-officedocument.presentationml.slide+xml"/>
  <Override PartName="/ppt/diagrams/drawing1.xml" ContentType="application/vnd.ms-office.drawingml.diagramDrawing+xml"/>
  <Override PartName="/ppt/slides/slide204.xml" ContentType="application/vnd.openxmlformats-officedocument.presentationml.slide+xml"/>
  <Override PartName="/ppt/notesSlides/notesSlide134.xml" ContentType="application/vnd.openxmlformats-officedocument.presentationml.notesSlide+xml"/>
  <Override PartName="/ppt/slides/slide135.xml" ContentType="application/vnd.openxmlformats-officedocument.presentationml.slide+xml"/>
  <Override PartName="/ppt/slides/slide56.xml" ContentType="application/vnd.openxmlformats-officedocument.presentationml.slide+xml"/>
  <Override PartName="/ppt/slides/slide196.xml" ContentType="application/vnd.openxmlformats-officedocument.presentationml.slide+xml"/>
  <Override PartName="/ppt/notesSlides/notesSlide107.xml" ContentType="application/vnd.openxmlformats-officedocument.presentationml.notesSlide+xml"/>
  <Override PartName="/ppt/notesSlides/notesSlide65.xml" ContentType="application/vnd.openxmlformats-officedocument.presentationml.notesSlide+xml"/>
  <Override PartName="/ppt/slides/slide210.xml" ContentType="application/vnd.openxmlformats-officedocument.presentationml.slide+xml"/>
  <Override PartName="/ppt/slides/slide141.xml" ContentType="application/vnd.openxmlformats-officedocument.presentationml.slide+xml"/>
  <Override PartName="/ppt/slides/slide29.xml" ContentType="application/vnd.openxmlformats-officedocument.presentationml.slide+xml"/>
  <Override PartName="/ppt/notesSlides/notesSlide10.xml" ContentType="application/vnd.openxmlformats-officedocument.presentationml.notesSlide+xml"/>
  <Override PartName="/ppt/slides/slide62.xml" ContentType="application/vnd.openxmlformats-officedocument.presentationml.slide+xml"/>
  <Override PartName="/ppt/slides/slide238.xml" ContentType="application/vnd.openxmlformats-officedocument.presentationml.slide+xml"/>
  <Override PartName="/ppt/notesSlides/notesSlide1.xml" ContentType="application/vnd.openxmlformats-officedocument.presentationml.notesSlide+xml"/>
  <Override PartName="/ppt/slides/slide169.xml" ContentType="application/vnd.openxmlformats-officedocument.presentationml.slide+xml"/>
  <Override PartName="/ppt/notesSlides/notesSlide71.xml" ContentType="application/vnd.openxmlformats-officedocument.presentationml.notesSlide+xml"/>
  <Override PartName="/ppt/slides/slide200.xml" ContentType="application/vnd.openxmlformats-officedocument.presentationml.slide+xml"/>
  <Override PartName="/ppt/presentation.xml" ContentType="application/vnd.openxmlformats-officedocument.presentationml.presentation.main+xml"/>
  <Override PartName="/ppt/notesSlides/notesSlide99.xml" ContentType="application/vnd.openxmlformats-officedocument.presentationml.notesSlide+xml"/>
  <Override PartName="/ppt/slides/slide244.xml" ContentType="application/vnd.openxmlformats-officedocument.presentationml.slide+xml"/>
  <Override PartName="/ppt/slides/slide19.xml" ContentType="application/vnd.openxmlformats-officedocument.presentationml.slide+xml"/>
  <Override PartName="/ppt/slides/slide131.xml" ContentType="application/vnd.openxmlformats-officedocument.presentationml.slide+xml"/>
  <Override PartName="/ppt/media/audio4.bin" ContentType="audio/unknown"/>
  <Override PartName="/ppt/slides/slide52.xml" ContentType="application/vnd.openxmlformats-officedocument.presentationml.slide+xml"/>
  <Override PartName="/ppt/slides/slide228.xml" ContentType="application/vnd.openxmlformats-officedocument.presentationml.slide+xml"/>
  <Override PartName="/ppt/slides/slide159.xml" ContentType="application/vnd.openxmlformats-officedocument.presentationml.slide+xml"/>
  <Override PartName="/ppt/notesSlides/notesSlide28.xml" ContentType="application/vnd.openxmlformats-officedocument.presentationml.notesSlide+xml"/>
  <Override PartName="/ppt/notesSlides/notesSlide103.xml" ContentType="application/vnd.openxmlformats-officedocument.presentationml.notesSlide+xml"/>
  <Override PartName="/ppt/notesSlides/notesSlide61.xml" ContentType="application/vnd.openxmlformats-officedocument.presentationml.notesSlide+xml"/>
  <Override PartName="/ppt/slides/slide25.xml" ContentType="application/vnd.openxmlformats-officedocument.presentationml.slide+xml"/>
  <Override PartName="/ppt/notesSlides/notesSlide89.xml" ContentType="application/vnd.openxmlformats-officedocument.presentationml.notesSlide+xml"/>
  <Override PartName="/ppt/slides/slide234.xml" ContentType="application/vnd.openxmlformats-officedocument.presentationml.slide+xml"/>
  <Override PartName="/ppt/diagrams/layout2.xml" ContentType="application/vnd.openxmlformats-officedocument.drawingml.diagramLayout+xml"/>
  <Override PartName="/ppt/slides/slide165.xml" ContentType="application/vnd.openxmlformats-officedocument.presentationml.slide+xml"/>
  <Override PartName="/ppt/notesSlides/notesSlide34.xml" ContentType="application/vnd.openxmlformats-officedocument.presentationml.notesSlide+xml"/>
  <Override PartName="/ppt/slides/slide86.xml" ContentType="application/vnd.openxmlformats-officedocument.presentationml.slide+xml"/>
  <Override PartName="/ppt/notesSlides/notesSlide18.xml" ContentType="application/vnd.openxmlformats-officedocument.presentationml.notesSlide+xml"/>
  <Override PartName="/ppt/notesSlides/notesSlide9.xml" ContentType="application/vnd.openxmlformats-officedocument.presentationml.notesSlide+xml"/>
  <Override PartName="/ppt/notesSlides/notesSlide95.xml" ContentType="application/vnd.openxmlformats-officedocument.presentationml.notesSlide+xml"/>
  <Override PartName="/ppt/slideLayouts/slideLayout16.xml" ContentType="application/vnd.openxmlformats-officedocument.presentationml.slideLayout+xml"/>
  <Override PartName="/ppt/slides/slide240.xml" ContentType="application/vnd.openxmlformats-officedocument.presentationml.slide+xml"/>
  <Override PartName="/ppt/slides/slide15.xml" ContentType="application/vnd.openxmlformats-officedocument.presentationml.slide+xml"/>
  <Override PartName="/ppt/slides/slide224.xml" ContentType="application/vnd.openxmlformats-officedocument.presentationml.slide+xml"/>
  <Override PartName="/ppt/slides/slide92.xml" ContentType="application/vnd.openxmlformats-officedocument.presentationml.slide+xml"/>
  <Override PartName="/ppt/slides/slide155.xml" ContentType="application/vnd.openxmlformats-officedocument.presentationml.slide+xml"/>
  <Override PartName="/ppt/notesSlides/notesSlide24.xml" ContentType="application/vnd.openxmlformats-officedocument.presentationml.notesSlide+xml"/>
  <Override PartName="/ppt/slides/slide76.xml" ContentType="application/vnd.openxmlformats-officedocument.presentationml.slide+xml"/>
  <Override PartName="/ppt/slideLayouts/slideLayout9.xml" ContentType="application/vnd.openxmlformats-officedocument.presentationml.slideLayout+xml"/>
  <Override PartName="/ppt/slides/slide100.xml" ContentType="application/vnd.openxmlformats-officedocument.presentationml.slide+xml"/>
  <Override PartName="/ppt/slides/slide21.xml" ContentType="application/vnd.openxmlformats-officedocument.presentationml.slide+xml"/>
  <Override PartName="/ppt/notesSlides/notesSlide85.xml" ContentType="application/vnd.openxmlformats-officedocument.presentationml.notesSlide+xml"/>
  <Override PartName="/ppt/notesSlides/notesSlide127.xml" ContentType="application/vnd.openxmlformats-officedocument.presentationml.notesSlide+xml"/>
  <Override PartName="/ppt/slides/slide128.xml" ContentType="application/vnd.openxmlformats-officedocument.presentationml.slide+xml"/>
  <Override PartName="/ppt/slides/slide230.xml" ContentType="application/vnd.openxmlformats-officedocument.presentationml.slide+xml"/>
  <Override PartName="/ppt/embeddings/oleObject11.bin" ContentType="application/vnd.openxmlformats-officedocument.oleObject"/>
  <Override PartName="/ppt/slides/slide161.xml" ContentType="application/vnd.openxmlformats-officedocument.presentationml.slide+xml"/>
  <Override PartName="/ppt/slides/slide49.xml" ContentType="application/vnd.openxmlformats-officedocument.presentationml.slide+xml"/>
  <Override PartName="/ppt/diagrams/data2.xml" ContentType="application/vnd.openxmlformats-officedocument.drawingml.diagramData+xml"/>
  <Override PartName="/ppt/notesSlides/notesSlide30.xml" ContentType="application/vnd.openxmlformats-officedocument.presentationml.notesSlide+xml"/>
  <Override PartName="/ppt/slides/slide82.xml" ContentType="application/vnd.openxmlformats-officedocument.presentationml.slide+xml"/>
  <Default Extension="xls" ContentType="application/vnd.ms-excel"/>
  <Override PartName="/ppt/notesSlides/notesSlide14.xml" ContentType="application/vnd.openxmlformats-officedocument.presentationml.notesSlide+xml"/>
  <Override PartName="/ppt/slides/slide189.xml" ContentType="application/vnd.openxmlformats-officedocument.presentationml.slide+xml"/>
  <Override PartName="/ppt/notesSlides/notesSlide58.xml" ContentType="application/vnd.openxmlformats-officedocument.presentationml.notesSlide+xml"/>
  <Override PartName="/ppt/notesSlides/notesSlide91.xml" ContentType="application/vnd.openxmlformats-officedocument.presentationml.notesSlide+xml"/>
  <Override PartName="/ppt/slides/slide7.xml" ContentType="application/vnd.openxmlformats-officedocument.presentationml.slide+xml"/>
  <Override PartName="/ppt/slideLayouts/slideLayout12.xml" ContentType="application/vnd.openxmlformats-officedocument.presentationml.slideLayout+xml"/>
  <Override PartName="/ppt/slides/slide11.xml" ContentType="application/vnd.openxmlformats-officedocument.presentationml.slide+xml"/>
  <Override PartName="/ppt/embeddings/oleObject7.bin" ContentType="application/vnd.openxmlformats-officedocument.oleObject"/>
  <Override PartName="/ppt/notesSlides/notesSlide117.xml" ContentType="application/vnd.openxmlformats-officedocument.presentationml.notesSlide+xml"/>
  <Override PartName="/ppt/slides/slide118.xml" ContentType="application/vnd.openxmlformats-officedocument.presentationml.slide+xml"/>
  <Override PartName="/ppt/slides/slide151.xml" ContentType="application/vnd.openxmlformats-officedocument.presentationml.slide+xml"/>
  <Override PartName="/ppt/slides/slide3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721" r:id="rId1"/>
  </p:sldMasterIdLst>
  <p:notesMasterIdLst>
    <p:notesMasterId r:id="rId247"/>
  </p:notesMasterIdLst>
  <p:handoutMasterIdLst>
    <p:handoutMasterId r:id="rId248"/>
  </p:handoutMasterIdLst>
  <p:sldIdLst>
    <p:sldId id="256" r:id="rId2"/>
    <p:sldId id="272" r:id="rId3"/>
    <p:sldId id="273" r:id="rId4"/>
    <p:sldId id="274" r:id="rId5"/>
    <p:sldId id="275" r:id="rId6"/>
    <p:sldId id="270" r:id="rId7"/>
    <p:sldId id="276" r:id="rId8"/>
    <p:sldId id="277" r:id="rId9"/>
    <p:sldId id="278" r:id="rId10"/>
    <p:sldId id="279" r:id="rId11"/>
    <p:sldId id="280" r:id="rId12"/>
    <p:sldId id="281" r:id="rId13"/>
    <p:sldId id="282" r:id="rId14"/>
    <p:sldId id="283" r:id="rId15"/>
    <p:sldId id="257" r:id="rId16"/>
    <p:sldId id="301" r:id="rId17"/>
    <p:sldId id="302" r:id="rId18"/>
    <p:sldId id="299" r:id="rId19"/>
    <p:sldId id="303" r:id="rId20"/>
    <p:sldId id="300" r:id="rId21"/>
    <p:sldId id="305" r:id="rId22"/>
    <p:sldId id="304" r:id="rId23"/>
    <p:sldId id="306" r:id="rId24"/>
    <p:sldId id="307" r:id="rId25"/>
    <p:sldId id="311" r:id="rId26"/>
    <p:sldId id="310" r:id="rId27"/>
    <p:sldId id="314" r:id="rId28"/>
    <p:sldId id="313" r:id="rId29"/>
    <p:sldId id="315" r:id="rId30"/>
    <p:sldId id="309" r:id="rId31"/>
    <p:sldId id="316" r:id="rId32"/>
    <p:sldId id="258" r:id="rId33"/>
    <p:sldId id="318" r:id="rId34"/>
    <p:sldId id="319" r:id="rId35"/>
    <p:sldId id="320" r:id="rId36"/>
    <p:sldId id="321" r:id="rId37"/>
    <p:sldId id="322" r:id="rId38"/>
    <p:sldId id="323" r:id="rId39"/>
    <p:sldId id="324" r:id="rId40"/>
    <p:sldId id="407" r:id="rId41"/>
    <p:sldId id="459" r:id="rId42"/>
    <p:sldId id="460" r:id="rId43"/>
    <p:sldId id="461" r:id="rId44"/>
    <p:sldId id="462" r:id="rId45"/>
    <p:sldId id="463" r:id="rId46"/>
    <p:sldId id="464" r:id="rId47"/>
    <p:sldId id="466" r:id="rId48"/>
    <p:sldId id="467" r:id="rId49"/>
    <p:sldId id="468" r:id="rId50"/>
    <p:sldId id="469" r:id="rId51"/>
    <p:sldId id="470" r:id="rId52"/>
    <p:sldId id="471" r:id="rId53"/>
    <p:sldId id="472" r:id="rId54"/>
    <p:sldId id="473" r:id="rId55"/>
    <p:sldId id="474" r:id="rId56"/>
    <p:sldId id="475" r:id="rId57"/>
    <p:sldId id="476" r:id="rId58"/>
    <p:sldId id="477" r:id="rId59"/>
    <p:sldId id="478" r:id="rId60"/>
    <p:sldId id="479" r:id="rId61"/>
    <p:sldId id="480" r:id="rId62"/>
    <p:sldId id="481" r:id="rId63"/>
    <p:sldId id="259" r:id="rId64"/>
    <p:sldId id="465" r:id="rId65"/>
    <p:sldId id="325" r:id="rId66"/>
    <p:sldId id="326" r:id="rId67"/>
    <p:sldId id="327" r:id="rId68"/>
    <p:sldId id="328" r:id="rId69"/>
    <p:sldId id="329" r:id="rId70"/>
    <p:sldId id="416" r:id="rId71"/>
    <p:sldId id="417" r:id="rId72"/>
    <p:sldId id="260" r:id="rId73"/>
    <p:sldId id="330" r:id="rId74"/>
    <p:sldId id="331" r:id="rId75"/>
    <p:sldId id="339" r:id="rId76"/>
    <p:sldId id="340" r:id="rId77"/>
    <p:sldId id="341" r:id="rId78"/>
    <p:sldId id="364" r:id="rId79"/>
    <p:sldId id="365" r:id="rId80"/>
    <p:sldId id="366" r:id="rId81"/>
    <p:sldId id="367" r:id="rId82"/>
    <p:sldId id="368" r:id="rId83"/>
    <p:sldId id="369" r:id="rId84"/>
    <p:sldId id="370" r:id="rId85"/>
    <p:sldId id="371" r:id="rId86"/>
    <p:sldId id="372" r:id="rId87"/>
    <p:sldId id="373" r:id="rId88"/>
    <p:sldId id="374" r:id="rId89"/>
    <p:sldId id="405" r:id="rId90"/>
    <p:sldId id="375" r:id="rId91"/>
    <p:sldId id="376" r:id="rId92"/>
    <p:sldId id="377" r:id="rId93"/>
    <p:sldId id="378" r:id="rId94"/>
    <p:sldId id="379" r:id="rId95"/>
    <p:sldId id="380" r:id="rId96"/>
    <p:sldId id="381" r:id="rId97"/>
    <p:sldId id="382" r:id="rId98"/>
    <p:sldId id="383" r:id="rId99"/>
    <p:sldId id="384" r:id="rId100"/>
    <p:sldId id="385" r:id="rId101"/>
    <p:sldId id="386" r:id="rId102"/>
    <p:sldId id="261" r:id="rId103"/>
    <p:sldId id="334" r:id="rId104"/>
    <p:sldId id="335" r:id="rId105"/>
    <p:sldId id="336" r:id="rId106"/>
    <p:sldId id="337" r:id="rId107"/>
    <p:sldId id="343" r:id="rId108"/>
    <p:sldId id="338" r:id="rId109"/>
    <p:sldId id="404" r:id="rId110"/>
    <p:sldId id="262" r:id="rId111"/>
    <p:sldId id="344" r:id="rId112"/>
    <p:sldId id="345" r:id="rId113"/>
    <p:sldId id="349" r:id="rId114"/>
    <p:sldId id="346" r:id="rId115"/>
    <p:sldId id="347" r:id="rId116"/>
    <p:sldId id="348" r:id="rId117"/>
    <p:sldId id="387" r:id="rId118"/>
    <p:sldId id="388" r:id="rId119"/>
    <p:sldId id="406" r:id="rId120"/>
    <p:sldId id="389" r:id="rId121"/>
    <p:sldId id="390" r:id="rId122"/>
    <p:sldId id="391" r:id="rId123"/>
    <p:sldId id="392" r:id="rId124"/>
    <p:sldId id="393" r:id="rId125"/>
    <p:sldId id="394" r:id="rId126"/>
    <p:sldId id="395" r:id="rId127"/>
    <p:sldId id="396" r:id="rId128"/>
    <p:sldId id="397" r:id="rId129"/>
    <p:sldId id="398" r:id="rId130"/>
    <p:sldId id="399" r:id="rId131"/>
    <p:sldId id="263" r:id="rId132"/>
    <p:sldId id="350" r:id="rId133"/>
    <p:sldId id="351" r:id="rId134"/>
    <p:sldId id="352" r:id="rId135"/>
    <p:sldId id="353" r:id="rId136"/>
    <p:sldId id="354" r:id="rId137"/>
    <p:sldId id="355" r:id="rId138"/>
    <p:sldId id="356" r:id="rId139"/>
    <p:sldId id="357" r:id="rId140"/>
    <p:sldId id="410" r:id="rId141"/>
    <p:sldId id="411" r:id="rId142"/>
    <p:sldId id="412" r:id="rId143"/>
    <p:sldId id="413" r:id="rId144"/>
    <p:sldId id="414" r:id="rId145"/>
    <p:sldId id="415" r:id="rId146"/>
    <p:sldId id="418" r:id="rId147"/>
    <p:sldId id="419" r:id="rId148"/>
    <p:sldId id="264" r:id="rId149"/>
    <p:sldId id="358" r:id="rId150"/>
    <p:sldId id="363" r:id="rId151"/>
    <p:sldId id="359" r:id="rId152"/>
    <p:sldId id="360" r:id="rId153"/>
    <p:sldId id="507" r:id="rId154"/>
    <p:sldId id="361" r:id="rId155"/>
    <p:sldId id="362" r:id="rId156"/>
    <p:sldId id="400" r:id="rId157"/>
    <p:sldId id="401" r:id="rId158"/>
    <p:sldId id="402" r:id="rId159"/>
    <p:sldId id="403" r:id="rId160"/>
    <p:sldId id="482" r:id="rId161"/>
    <p:sldId id="483" r:id="rId162"/>
    <p:sldId id="484" r:id="rId163"/>
    <p:sldId id="485" r:id="rId164"/>
    <p:sldId id="486" r:id="rId165"/>
    <p:sldId id="487" r:id="rId166"/>
    <p:sldId id="488" r:id="rId167"/>
    <p:sldId id="489" r:id="rId168"/>
    <p:sldId id="490" r:id="rId169"/>
    <p:sldId id="491" r:id="rId170"/>
    <p:sldId id="492" r:id="rId171"/>
    <p:sldId id="493" r:id="rId172"/>
    <p:sldId id="494" r:id="rId173"/>
    <p:sldId id="495" r:id="rId174"/>
    <p:sldId id="496" r:id="rId175"/>
    <p:sldId id="497" r:id="rId176"/>
    <p:sldId id="498" r:id="rId177"/>
    <p:sldId id="499" r:id="rId178"/>
    <p:sldId id="500" r:id="rId179"/>
    <p:sldId id="501" r:id="rId180"/>
    <p:sldId id="502" r:id="rId181"/>
    <p:sldId id="508" r:id="rId182"/>
    <p:sldId id="503" r:id="rId183"/>
    <p:sldId id="509" r:id="rId184"/>
    <p:sldId id="504" r:id="rId185"/>
    <p:sldId id="505" r:id="rId186"/>
    <p:sldId id="506" r:id="rId187"/>
    <p:sldId id="265" r:id="rId188"/>
    <p:sldId id="420" r:id="rId189"/>
    <p:sldId id="421" r:id="rId190"/>
    <p:sldId id="422" r:id="rId191"/>
    <p:sldId id="423" r:id="rId192"/>
    <p:sldId id="424" r:id="rId193"/>
    <p:sldId id="425" r:id="rId194"/>
    <p:sldId id="426" r:id="rId195"/>
    <p:sldId id="428" r:id="rId196"/>
    <p:sldId id="429" r:id="rId197"/>
    <p:sldId id="430" r:id="rId198"/>
    <p:sldId id="431" r:id="rId199"/>
    <p:sldId id="432" r:id="rId200"/>
    <p:sldId id="433" r:id="rId201"/>
    <p:sldId id="434" r:id="rId202"/>
    <p:sldId id="435" r:id="rId203"/>
    <p:sldId id="436" r:id="rId204"/>
    <p:sldId id="437" r:id="rId205"/>
    <p:sldId id="438" r:id="rId206"/>
    <p:sldId id="439" r:id="rId207"/>
    <p:sldId id="440" r:id="rId208"/>
    <p:sldId id="441" r:id="rId209"/>
    <p:sldId id="442" r:id="rId210"/>
    <p:sldId id="443" r:id="rId211"/>
    <p:sldId id="444" r:id="rId212"/>
    <p:sldId id="446" r:id="rId213"/>
    <p:sldId id="447" r:id="rId214"/>
    <p:sldId id="448" r:id="rId215"/>
    <p:sldId id="449" r:id="rId216"/>
    <p:sldId id="450" r:id="rId217"/>
    <p:sldId id="451" r:id="rId218"/>
    <p:sldId id="452" r:id="rId219"/>
    <p:sldId id="453" r:id="rId220"/>
    <p:sldId id="454" r:id="rId221"/>
    <p:sldId id="455" r:id="rId222"/>
    <p:sldId id="456" r:id="rId223"/>
    <p:sldId id="457" r:id="rId224"/>
    <p:sldId id="458" r:id="rId225"/>
    <p:sldId id="510" r:id="rId226"/>
    <p:sldId id="511" r:id="rId227"/>
    <p:sldId id="512" r:id="rId228"/>
    <p:sldId id="513" r:id="rId229"/>
    <p:sldId id="514" r:id="rId230"/>
    <p:sldId id="515" r:id="rId231"/>
    <p:sldId id="516" r:id="rId232"/>
    <p:sldId id="517" r:id="rId233"/>
    <p:sldId id="518" r:id="rId234"/>
    <p:sldId id="519" r:id="rId235"/>
    <p:sldId id="520" r:id="rId236"/>
    <p:sldId id="521" r:id="rId237"/>
    <p:sldId id="269" r:id="rId238"/>
    <p:sldId id="271" r:id="rId239"/>
    <p:sldId id="268" r:id="rId240"/>
    <p:sldId id="284" r:id="rId241"/>
    <p:sldId id="285" r:id="rId242"/>
    <p:sldId id="286" r:id="rId243"/>
    <p:sldId id="408" r:id="rId244"/>
    <p:sldId id="267" r:id="rId245"/>
    <p:sldId id="409" r:id="rId2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napVertSplitter="1" vertBarState="minimized">
    <p:restoredLeft sz="19442" autoAdjust="0"/>
    <p:restoredTop sz="94286" autoAdjust="0"/>
  </p:normalViewPr>
  <p:slideViewPr>
    <p:cSldViewPr snapToGrid="0" snapToObjects="1">
      <p:cViewPr>
        <p:scale>
          <a:sx n="100" d="100"/>
          <a:sy n="100" d="100"/>
        </p:scale>
        <p:origin x="-1072" y="-216"/>
      </p:cViewPr>
      <p:guideLst>
        <p:guide orient="horz" pos="2160"/>
        <p:guide pos="2880"/>
      </p:guideLst>
    </p:cSldViewPr>
  </p:slideViewPr>
  <p:outlineViewPr>
    <p:cViewPr>
      <p:scale>
        <a:sx n="33" d="100"/>
        <a:sy n="33" d="100"/>
      </p:scale>
      <p:origin x="0" y="42056"/>
    </p:cViewPr>
  </p:outlin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slide" Target="slides/slide216.xml"/><Relationship Id="rId218" Type="http://schemas.openxmlformats.org/officeDocument/2006/relationships/slide" Target="slides/slide217.xml"/><Relationship Id="rId219" Type="http://schemas.openxmlformats.org/officeDocument/2006/relationships/slide" Target="slides/slide21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220" Type="http://schemas.openxmlformats.org/officeDocument/2006/relationships/slide" Target="slides/slide219.xml"/><Relationship Id="rId221" Type="http://schemas.openxmlformats.org/officeDocument/2006/relationships/slide" Target="slides/slide220.xml"/><Relationship Id="rId222" Type="http://schemas.openxmlformats.org/officeDocument/2006/relationships/slide" Target="slides/slide221.xml"/><Relationship Id="rId223" Type="http://schemas.openxmlformats.org/officeDocument/2006/relationships/slide" Target="slides/slide222.xml"/><Relationship Id="rId224" Type="http://schemas.openxmlformats.org/officeDocument/2006/relationships/slide" Target="slides/slide223.xml"/><Relationship Id="rId225" Type="http://schemas.openxmlformats.org/officeDocument/2006/relationships/slide" Target="slides/slide224.xml"/><Relationship Id="rId226" Type="http://schemas.openxmlformats.org/officeDocument/2006/relationships/slide" Target="slides/slide225.xml"/><Relationship Id="rId227" Type="http://schemas.openxmlformats.org/officeDocument/2006/relationships/slide" Target="slides/slide226.xml"/><Relationship Id="rId228" Type="http://schemas.openxmlformats.org/officeDocument/2006/relationships/slide" Target="slides/slide227.xml"/><Relationship Id="rId229" Type="http://schemas.openxmlformats.org/officeDocument/2006/relationships/slide" Target="slides/slide228.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230" Type="http://schemas.openxmlformats.org/officeDocument/2006/relationships/slide" Target="slides/slide229.xml"/><Relationship Id="rId231" Type="http://schemas.openxmlformats.org/officeDocument/2006/relationships/slide" Target="slides/slide230.xml"/><Relationship Id="rId232" Type="http://schemas.openxmlformats.org/officeDocument/2006/relationships/slide" Target="slides/slide231.xml"/><Relationship Id="rId233" Type="http://schemas.openxmlformats.org/officeDocument/2006/relationships/slide" Target="slides/slide232.xml"/><Relationship Id="rId234" Type="http://schemas.openxmlformats.org/officeDocument/2006/relationships/slide" Target="slides/slide233.xml"/><Relationship Id="rId235" Type="http://schemas.openxmlformats.org/officeDocument/2006/relationships/slide" Target="slides/slide234.xml"/><Relationship Id="rId236" Type="http://schemas.openxmlformats.org/officeDocument/2006/relationships/slide" Target="slides/slide235.xml"/><Relationship Id="rId237" Type="http://schemas.openxmlformats.org/officeDocument/2006/relationships/slide" Target="slides/slide236.xml"/><Relationship Id="rId238" Type="http://schemas.openxmlformats.org/officeDocument/2006/relationships/slide" Target="slides/slide237.xml"/><Relationship Id="rId239" Type="http://schemas.openxmlformats.org/officeDocument/2006/relationships/slide" Target="slides/slide2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240" Type="http://schemas.openxmlformats.org/officeDocument/2006/relationships/slide" Target="slides/slide239.xml"/><Relationship Id="rId241" Type="http://schemas.openxmlformats.org/officeDocument/2006/relationships/slide" Target="slides/slide240.xml"/><Relationship Id="rId242" Type="http://schemas.openxmlformats.org/officeDocument/2006/relationships/slide" Target="slides/slide241.xml"/><Relationship Id="rId243" Type="http://schemas.openxmlformats.org/officeDocument/2006/relationships/slide" Target="slides/slide242.xml"/><Relationship Id="rId244" Type="http://schemas.openxmlformats.org/officeDocument/2006/relationships/slide" Target="slides/slide243.xml"/><Relationship Id="rId245" Type="http://schemas.openxmlformats.org/officeDocument/2006/relationships/slide" Target="slides/slide244.xml"/><Relationship Id="rId246" Type="http://schemas.openxmlformats.org/officeDocument/2006/relationships/slide" Target="slides/slide245.xml"/><Relationship Id="rId247" Type="http://schemas.openxmlformats.org/officeDocument/2006/relationships/notesMaster" Target="notesMasters/notesMaster1.xml"/><Relationship Id="rId248" Type="http://schemas.openxmlformats.org/officeDocument/2006/relationships/handoutMaster" Target="handoutMasters/handoutMaster1.xml"/><Relationship Id="rId249" Type="http://schemas.openxmlformats.org/officeDocument/2006/relationships/printerSettings" Target="printerSettings/printerSettings1.bin"/><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50" Type="http://schemas.openxmlformats.org/officeDocument/2006/relationships/presProps" Target="presProps.xml"/><Relationship Id="rId251" Type="http://schemas.openxmlformats.org/officeDocument/2006/relationships/viewProps" Target="viewProps.xml"/><Relationship Id="rId252" Type="http://schemas.openxmlformats.org/officeDocument/2006/relationships/theme" Target="theme/theme1.xml"/><Relationship Id="rId253" Type="http://schemas.openxmlformats.org/officeDocument/2006/relationships/tableStyles" Target="tableStyles.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74C844-EB18-6A49-83C9-01B8A19D8CCD}" type="doc">
      <dgm:prSet loTypeId="urn:microsoft.com/office/officeart/2005/8/layout/vList2" loCatId="list" qsTypeId="urn:microsoft.com/office/officeart/2005/8/quickstyle/simple4" qsCatId="simple" csTypeId="urn:microsoft.com/office/officeart/2005/8/colors/accent1_2" csCatId="accent1"/>
      <dgm:spPr/>
      <dgm:t>
        <a:bodyPr/>
        <a:lstStyle/>
        <a:p>
          <a:endParaRPr lang="en-US"/>
        </a:p>
      </dgm:t>
    </dgm:pt>
    <dgm:pt modelId="{5E13ABAE-5C16-BA49-BDED-B492AC758AE0}">
      <dgm:prSet/>
      <dgm:spPr/>
      <dgm:t>
        <a:bodyPr/>
        <a:lstStyle/>
        <a:p>
          <a:pPr algn="ctr" rtl="0"/>
          <a:r>
            <a:rPr lang="en-US" dirty="0" smtClean="0">
              <a:solidFill>
                <a:srgbClr val="FFFFFF"/>
              </a:solidFill>
            </a:rPr>
            <a:t>HIGHEST AVAILABLE Incremental Value Delivery to Stakeholders</a:t>
          </a:r>
          <a:endParaRPr lang="en-US" dirty="0">
            <a:solidFill>
              <a:srgbClr val="FFFFFF"/>
            </a:solidFill>
          </a:endParaRPr>
        </a:p>
      </dgm:t>
    </dgm:pt>
    <dgm:pt modelId="{2DBF1D97-F317-6843-AFE7-D7A74CF69BB0}" type="parTrans" cxnId="{30939816-B5F5-1A45-82BB-617360EDCEDA}">
      <dgm:prSet/>
      <dgm:spPr/>
      <dgm:t>
        <a:bodyPr/>
        <a:lstStyle/>
        <a:p>
          <a:endParaRPr lang="en-US"/>
        </a:p>
      </dgm:t>
    </dgm:pt>
    <dgm:pt modelId="{71F63D01-21E3-6249-B05D-1303099C9FBB}" type="sibTrans" cxnId="{30939816-B5F5-1A45-82BB-617360EDCEDA}">
      <dgm:prSet/>
      <dgm:spPr/>
      <dgm:t>
        <a:bodyPr/>
        <a:lstStyle/>
        <a:p>
          <a:endParaRPr lang="en-US"/>
        </a:p>
      </dgm:t>
    </dgm:pt>
    <dgm:pt modelId="{652F8442-1B3F-C447-AA4A-BA66D1DA8002}" type="pres">
      <dgm:prSet presAssocID="{A874C844-EB18-6A49-83C9-01B8A19D8CCD}" presName="linear" presStyleCnt="0">
        <dgm:presLayoutVars>
          <dgm:animLvl val="lvl"/>
          <dgm:resizeHandles val="exact"/>
        </dgm:presLayoutVars>
      </dgm:prSet>
      <dgm:spPr/>
      <dgm:t>
        <a:bodyPr/>
        <a:lstStyle/>
        <a:p>
          <a:endParaRPr lang="en-US"/>
        </a:p>
      </dgm:t>
    </dgm:pt>
    <dgm:pt modelId="{45257500-1431-574F-9A81-AEDCFA113AE3}" type="pres">
      <dgm:prSet presAssocID="{5E13ABAE-5C16-BA49-BDED-B492AC758AE0}" presName="parentText" presStyleLbl="node1" presStyleIdx="0" presStyleCnt="1" custLinFactNeighborX="-1852" custLinFactNeighborY="18269">
        <dgm:presLayoutVars>
          <dgm:chMax val="0"/>
          <dgm:bulletEnabled val="1"/>
        </dgm:presLayoutVars>
      </dgm:prSet>
      <dgm:spPr/>
      <dgm:t>
        <a:bodyPr/>
        <a:lstStyle/>
        <a:p>
          <a:endParaRPr lang="en-US"/>
        </a:p>
      </dgm:t>
    </dgm:pt>
  </dgm:ptLst>
  <dgm:cxnLst>
    <dgm:cxn modelId="{C83D4A1E-47EC-1D49-8C83-D695385CF416}" type="presOf" srcId="{A874C844-EB18-6A49-83C9-01B8A19D8CCD}" destId="{652F8442-1B3F-C447-AA4A-BA66D1DA8002}" srcOrd="0" destOrd="0" presId="urn:microsoft.com/office/officeart/2005/8/layout/vList2"/>
    <dgm:cxn modelId="{DEBA3F3D-B562-BB4D-8B71-2DB3E5872A6E}" type="presOf" srcId="{5E13ABAE-5C16-BA49-BDED-B492AC758AE0}" destId="{45257500-1431-574F-9A81-AEDCFA113AE3}" srcOrd="0" destOrd="0" presId="urn:microsoft.com/office/officeart/2005/8/layout/vList2"/>
    <dgm:cxn modelId="{30939816-B5F5-1A45-82BB-617360EDCEDA}" srcId="{A874C844-EB18-6A49-83C9-01B8A19D8CCD}" destId="{5E13ABAE-5C16-BA49-BDED-B492AC758AE0}" srcOrd="0" destOrd="0" parTransId="{2DBF1D97-F317-6843-AFE7-D7A74CF69BB0}" sibTransId="{71F63D01-21E3-6249-B05D-1303099C9FBB}"/>
    <dgm:cxn modelId="{31F7F722-FF12-4C4A-BE3A-F71AA937B568}" type="presParOf" srcId="{652F8442-1B3F-C447-AA4A-BA66D1DA8002}" destId="{45257500-1431-574F-9A81-AEDCFA113AE3}"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1028BC-9CEC-5149-AE91-D62FE046676B}" type="doc">
      <dgm:prSet loTypeId="urn:microsoft.com/office/officeart/2005/8/layout/bProcess4" loCatId="process" qsTypeId="urn:microsoft.com/office/officeart/2005/8/quickstyle/simple4" qsCatId="simple" csTypeId="urn:microsoft.com/office/officeart/2005/8/colors/accent1_2" csCatId="accent1" phldr="1"/>
      <dgm:spPr/>
      <dgm:t>
        <a:bodyPr/>
        <a:lstStyle/>
        <a:p>
          <a:endParaRPr lang="en-US"/>
        </a:p>
      </dgm:t>
    </dgm:pt>
    <dgm:pt modelId="{17514ECC-84D2-C74E-A092-F777471B3C6F}">
      <dgm:prSet phldrT="[Text]"/>
      <dgm:spPr/>
      <dgm:t>
        <a:bodyPr/>
        <a:lstStyle/>
        <a:p>
          <a:r>
            <a:rPr lang="en-US" dirty="0" smtClean="0">
              <a:solidFill>
                <a:srgbClr val="000000"/>
              </a:solidFill>
            </a:rPr>
            <a:t>30%</a:t>
          </a:r>
          <a:endParaRPr lang="en-US" dirty="0">
            <a:solidFill>
              <a:srgbClr val="000000"/>
            </a:solidFill>
          </a:endParaRPr>
        </a:p>
      </dgm:t>
    </dgm:pt>
    <dgm:pt modelId="{668F1928-DA59-1349-A326-01ED3A08612F}" type="parTrans" cxnId="{C7972837-3AC9-CC45-B362-5646F8C48147}">
      <dgm:prSet/>
      <dgm:spPr/>
      <dgm:t>
        <a:bodyPr/>
        <a:lstStyle/>
        <a:p>
          <a:endParaRPr lang="en-US"/>
        </a:p>
      </dgm:t>
    </dgm:pt>
    <dgm:pt modelId="{A903C619-7B7F-3A47-A651-2EF6B61D6A22}" type="sibTrans" cxnId="{C7972837-3AC9-CC45-B362-5646F8C48147}">
      <dgm:prSet/>
      <dgm:spPr/>
      <dgm:t>
        <a:bodyPr/>
        <a:lstStyle/>
        <a:p>
          <a:endParaRPr lang="en-US"/>
        </a:p>
      </dgm:t>
    </dgm:pt>
    <dgm:pt modelId="{82704832-E0B6-9E42-BC3A-B3DDDD1CB4C1}">
      <dgm:prSet phldrT="[Text]"/>
      <dgm:spPr/>
      <dgm:t>
        <a:bodyPr/>
        <a:lstStyle/>
        <a:p>
          <a:r>
            <a:rPr lang="en-US" dirty="0" smtClean="0">
              <a:solidFill>
                <a:srgbClr val="000000"/>
              </a:solidFill>
            </a:rPr>
            <a:t>5%</a:t>
          </a:r>
          <a:endParaRPr lang="en-US" dirty="0">
            <a:solidFill>
              <a:srgbClr val="000000"/>
            </a:solidFill>
          </a:endParaRPr>
        </a:p>
      </dgm:t>
    </dgm:pt>
    <dgm:pt modelId="{1E0D09E4-7F64-3042-8A75-4550D819F05E}" type="parTrans" cxnId="{6E98DBA3-474D-3145-8CFE-F5A88731DE4C}">
      <dgm:prSet/>
      <dgm:spPr/>
      <dgm:t>
        <a:bodyPr/>
        <a:lstStyle/>
        <a:p>
          <a:endParaRPr lang="en-US"/>
        </a:p>
      </dgm:t>
    </dgm:pt>
    <dgm:pt modelId="{0589D943-5066-C941-8CFE-78F6F62D4B9F}" type="sibTrans" cxnId="{6E98DBA3-474D-3145-8CFE-F5A88731DE4C}">
      <dgm:prSet/>
      <dgm:spPr/>
      <dgm:t>
        <a:bodyPr/>
        <a:lstStyle/>
        <a:p>
          <a:endParaRPr lang="en-US"/>
        </a:p>
      </dgm:t>
    </dgm:pt>
    <dgm:pt modelId="{1614D780-A484-224B-B9A2-2A78CCF914CD}">
      <dgm:prSet phldrT="[Text]"/>
      <dgm:spPr/>
      <dgm:t>
        <a:bodyPr/>
        <a:lstStyle/>
        <a:p>
          <a:r>
            <a:rPr lang="en-US" dirty="0" smtClean="0">
              <a:solidFill>
                <a:srgbClr val="000000"/>
              </a:solidFill>
            </a:rPr>
            <a:t>-15%</a:t>
          </a:r>
          <a:endParaRPr lang="en-US" dirty="0">
            <a:solidFill>
              <a:srgbClr val="000000"/>
            </a:solidFill>
          </a:endParaRPr>
        </a:p>
      </dgm:t>
    </dgm:pt>
    <dgm:pt modelId="{2E8C675E-6D62-DD4C-8950-3DE123C75D5E}" type="parTrans" cxnId="{0B22A097-6052-2243-9BD0-0ABE76011A37}">
      <dgm:prSet/>
      <dgm:spPr/>
      <dgm:t>
        <a:bodyPr/>
        <a:lstStyle/>
        <a:p>
          <a:endParaRPr lang="en-US"/>
        </a:p>
      </dgm:t>
    </dgm:pt>
    <dgm:pt modelId="{42D10D79-0489-624C-8693-8E2CCCF098B6}" type="sibTrans" cxnId="{0B22A097-6052-2243-9BD0-0ABE76011A37}">
      <dgm:prSet/>
      <dgm:spPr/>
      <dgm:t>
        <a:bodyPr/>
        <a:lstStyle/>
        <a:p>
          <a:endParaRPr lang="en-US"/>
        </a:p>
      </dgm:t>
    </dgm:pt>
    <dgm:pt modelId="{0153BA99-5E7E-B34F-985D-7B4CB313B342}">
      <dgm:prSet phldrT="[Text]"/>
      <dgm:spPr/>
      <dgm:t>
        <a:bodyPr/>
        <a:lstStyle/>
        <a:p>
          <a:r>
            <a:rPr lang="en-US" dirty="0" smtClean="0">
              <a:solidFill>
                <a:srgbClr val="000000"/>
              </a:solidFill>
            </a:rPr>
            <a:t>22%</a:t>
          </a:r>
          <a:endParaRPr lang="en-US" dirty="0">
            <a:solidFill>
              <a:srgbClr val="000000"/>
            </a:solidFill>
          </a:endParaRPr>
        </a:p>
      </dgm:t>
    </dgm:pt>
    <dgm:pt modelId="{DF1C8D25-A7BD-F247-A54D-2B094AABDCBB}" type="parTrans" cxnId="{B29F333F-A016-1D4E-B9A5-966B231C4D6F}">
      <dgm:prSet/>
      <dgm:spPr/>
      <dgm:t>
        <a:bodyPr/>
        <a:lstStyle/>
        <a:p>
          <a:endParaRPr lang="en-US"/>
        </a:p>
      </dgm:t>
    </dgm:pt>
    <dgm:pt modelId="{EF63967A-129D-7D44-8814-F74D551B4A75}" type="sibTrans" cxnId="{B29F333F-A016-1D4E-B9A5-966B231C4D6F}">
      <dgm:prSet/>
      <dgm:spPr/>
      <dgm:t>
        <a:bodyPr/>
        <a:lstStyle/>
        <a:p>
          <a:endParaRPr lang="en-US"/>
        </a:p>
      </dgm:t>
    </dgm:pt>
    <dgm:pt modelId="{FD9ADB84-A291-AE4F-8815-333A5F42C8BA}">
      <dgm:prSet phldrT="[Text]"/>
      <dgm:spPr/>
      <dgm:t>
        <a:bodyPr/>
        <a:lstStyle/>
        <a:p>
          <a:r>
            <a:rPr lang="en-US" dirty="0" smtClean="0">
              <a:solidFill>
                <a:srgbClr val="000000"/>
              </a:solidFill>
            </a:rPr>
            <a:t>40%</a:t>
          </a:r>
          <a:endParaRPr lang="en-US" dirty="0">
            <a:solidFill>
              <a:srgbClr val="000000"/>
            </a:solidFill>
          </a:endParaRPr>
        </a:p>
      </dgm:t>
    </dgm:pt>
    <dgm:pt modelId="{1E8645BD-90D9-CB40-830C-5A2E50C8A6D6}" type="parTrans" cxnId="{A170F2FE-511C-884F-8557-7152AA1F3699}">
      <dgm:prSet/>
      <dgm:spPr/>
      <dgm:t>
        <a:bodyPr/>
        <a:lstStyle/>
        <a:p>
          <a:endParaRPr lang="en-US"/>
        </a:p>
      </dgm:t>
    </dgm:pt>
    <dgm:pt modelId="{25097DBF-A11C-C34A-A679-E3F12E6AFB02}" type="sibTrans" cxnId="{A170F2FE-511C-884F-8557-7152AA1F3699}">
      <dgm:prSet/>
      <dgm:spPr/>
      <dgm:t>
        <a:bodyPr/>
        <a:lstStyle/>
        <a:p>
          <a:endParaRPr lang="en-US"/>
        </a:p>
      </dgm:t>
    </dgm:pt>
    <dgm:pt modelId="{4393D414-57F1-2C4D-850B-0F68C67E873B}">
      <dgm:prSet phldrT="[Text]"/>
      <dgm:spPr>
        <a:solidFill>
          <a:schemeClr val="accent6">
            <a:lumMod val="75000"/>
          </a:schemeClr>
        </a:solidFill>
      </dgm:spPr>
      <dgm:t>
        <a:bodyPr/>
        <a:lstStyle/>
        <a:p>
          <a:r>
            <a:rPr lang="en-US" dirty="0" smtClean="0"/>
            <a:t>80%</a:t>
          </a:r>
          <a:endParaRPr lang="en-US" dirty="0"/>
        </a:p>
      </dgm:t>
    </dgm:pt>
    <dgm:pt modelId="{BF9EDA4C-1FF1-544E-BD03-A8ADBEE8B3C8}" type="parTrans" cxnId="{C57832F2-DAD7-A04C-85D9-73195ADC79AF}">
      <dgm:prSet/>
      <dgm:spPr/>
      <dgm:t>
        <a:bodyPr/>
        <a:lstStyle/>
        <a:p>
          <a:endParaRPr lang="en-US"/>
        </a:p>
      </dgm:t>
    </dgm:pt>
    <dgm:pt modelId="{F3360352-4BD2-9F48-AD34-94A57D7A5241}" type="sibTrans" cxnId="{C57832F2-DAD7-A04C-85D9-73195ADC79AF}">
      <dgm:prSet/>
      <dgm:spPr/>
      <dgm:t>
        <a:bodyPr/>
        <a:lstStyle/>
        <a:p>
          <a:endParaRPr lang="en-US"/>
        </a:p>
      </dgm:t>
    </dgm:pt>
    <dgm:pt modelId="{379DA9B1-175C-DD4D-8D04-691D7838593D}">
      <dgm:prSet phldrT="[Text]"/>
      <dgm:spPr/>
      <dgm:t>
        <a:bodyPr/>
        <a:lstStyle/>
        <a:p>
          <a:r>
            <a:rPr lang="en-US" dirty="0" smtClean="0">
              <a:solidFill>
                <a:srgbClr val="000000"/>
              </a:solidFill>
            </a:rPr>
            <a:t>15%</a:t>
          </a:r>
          <a:endParaRPr lang="en-US" dirty="0">
            <a:solidFill>
              <a:srgbClr val="000000"/>
            </a:solidFill>
          </a:endParaRPr>
        </a:p>
      </dgm:t>
    </dgm:pt>
    <dgm:pt modelId="{FEAC547B-93A7-ED4B-AA7F-817EBC6C1D8B}" type="parTrans" cxnId="{BCF6620F-8CA9-654A-BC7C-BF66AAF17002}">
      <dgm:prSet/>
      <dgm:spPr/>
      <dgm:t>
        <a:bodyPr/>
        <a:lstStyle/>
        <a:p>
          <a:endParaRPr lang="en-US"/>
        </a:p>
      </dgm:t>
    </dgm:pt>
    <dgm:pt modelId="{CB470F8A-BDA1-F345-BB50-155E3E1EFC81}" type="sibTrans" cxnId="{BCF6620F-8CA9-654A-BC7C-BF66AAF17002}">
      <dgm:prSet/>
      <dgm:spPr/>
      <dgm:t>
        <a:bodyPr/>
        <a:lstStyle/>
        <a:p>
          <a:endParaRPr lang="en-US"/>
        </a:p>
      </dgm:t>
    </dgm:pt>
    <dgm:pt modelId="{18BC68B8-4C10-B649-B151-9C31C1910196}">
      <dgm:prSet phldrT="[Text]"/>
      <dgm:spPr/>
      <dgm:t>
        <a:bodyPr/>
        <a:lstStyle/>
        <a:p>
          <a:r>
            <a:rPr lang="en-US" dirty="0" smtClean="0">
              <a:solidFill>
                <a:srgbClr val="000000"/>
              </a:solidFill>
            </a:rPr>
            <a:t>0%</a:t>
          </a:r>
          <a:endParaRPr lang="en-US" dirty="0">
            <a:solidFill>
              <a:srgbClr val="000000"/>
            </a:solidFill>
          </a:endParaRPr>
        </a:p>
      </dgm:t>
    </dgm:pt>
    <dgm:pt modelId="{6F29DF9E-B496-314C-863B-DFD372223D2A}" type="parTrans" cxnId="{ED4946CD-778C-D04E-8055-D843BB286515}">
      <dgm:prSet/>
      <dgm:spPr/>
      <dgm:t>
        <a:bodyPr/>
        <a:lstStyle/>
        <a:p>
          <a:endParaRPr lang="en-US"/>
        </a:p>
      </dgm:t>
    </dgm:pt>
    <dgm:pt modelId="{9900425A-0A1D-E84D-97CC-370B4A3CE0C3}" type="sibTrans" cxnId="{ED4946CD-778C-D04E-8055-D843BB286515}">
      <dgm:prSet/>
      <dgm:spPr/>
      <dgm:t>
        <a:bodyPr/>
        <a:lstStyle/>
        <a:p>
          <a:endParaRPr lang="en-US"/>
        </a:p>
      </dgm:t>
    </dgm:pt>
    <dgm:pt modelId="{5921DB22-8888-1C4B-ABE2-B15301E12821}">
      <dgm:prSet phldrT="[Text]"/>
      <dgm:spPr/>
      <dgm:t>
        <a:bodyPr/>
        <a:lstStyle/>
        <a:p>
          <a:r>
            <a:rPr lang="en-US" dirty="0" smtClean="0">
              <a:solidFill>
                <a:srgbClr val="000000"/>
              </a:solidFill>
            </a:rPr>
            <a:t>1%</a:t>
          </a:r>
          <a:endParaRPr lang="en-US" dirty="0">
            <a:solidFill>
              <a:srgbClr val="000000"/>
            </a:solidFill>
          </a:endParaRPr>
        </a:p>
      </dgm:t>
    </dgm:pt>
    <dgm:pt modelId="{2D3F8D90-6E34-ED4A-AC66-6F31C65DBBD1}" type="parTrans" cxnId="{483B04A6-0D9A-2940-931D-1F7EAE4DEFB9}">
      <dgm:prSet/>
      <dgm:spPr/>
      <dgm:t>
        <a:bodyPr/>
        <a:lstStyle/>
        <a:p>
          <a:endParaRPr lang="en-US"/>
        </a:p>
      </dgm:t>
    </dgm:pt>
    <dgm:pt modelId="{1599E1F9-28BC-AD4E-BA56-553F7A80C403}" type="sibTrans" cxnId="{483B04A6-0D9A-2940-931D-1F7EAE4DEFB9}">
      <dgm:prSet/>
      <dgm:spPr/>
      <dgm:t>
        <a:bodyPr/>
        <a:lstStyle/>
        <a:p>
          <a:endParaRPr lang="en-US"/>
        </a:p>
      </dgm:t>
    </dgm:pt>
    <dgm:pt modelId="{3E791793-8FD3-D840-ACD3-4772EC444750}" type="pres">
      <dgm:prSet presAssocID="{361028BC-9CEC-5149-AE91-D62FE046676B}" presName="Name0" presStyleCnt="0">
        <dgm:presLayoutVars>
          <dgm:dir/>
          <dgm:resizeHandles/>
        </dgm:presLayoutVars>
      </dgm:prSet>
      <dgm:spPr/>
      <dgm:t>
        <a:bodyPr/>
        <a:lstStyle/>
        <a:p>
          <a:endParaRPr lang="en-US"/>
        </a:p>
      </dgm:t>
    </dgm:pt>
    <dgm:pt modelId="{539DFA10-2D67-3F4B-B591-A6922B4B3F3E}" type="pres">
      <dgm:prSet presAssocID="{17514ECC-84D2-C74E-A092-F777471B3C6F}" presName="compNode" presStyleCnt="0"/>
      <dgm:spPr/>
    </dgm:pt>
    <dgm:pt modelId="{4537436D-D4E4-7343-B9B8-2008EE465E3F}" type="pres">
      <dgm:prSet presAssocID="{17514ECC-84D2-C74E-A092-F777471B3C6F}" presName="dummyConnPt" presStyleCnt="0"/>
      <dgm:spPr/>
    </dgm:pt>
    <dgm:pt modelId="{C114B7F9-8D06-5646-8D83-719E79B77BB2}" type="pres">
      <dgm:prSet presAssocID="{17514ECC-84D2-C74E-A092-F777471B3C6F}" presName="node" presStyleLbl="node1" presStyleIdx="0" presStyleCnt="9">
        <dgm:presLayoutVars>
          <dgm:bulletEnabled val="1"/>
        </dgm:presLayoutVars>
      </dgm:prSet>
      <dgm:spPr/>
      <dgm:t>
        <a:bodyPr/>
        <a:lstStyle/>
        <a:p>
          <a:endParaRPr lang="en-US"/>
        </a:p>
      </dgm:t>
    </dgm:pt>
    <dgm:pt modelId="{61F1CD2C-BBBA-694A-8081-57736AEEA8C0}" type="pres">
      <dgm:prSet presAssocID="{A903C619-7B7F-3A47-A651-2EF6B61D6A22}" presName="sibTrans" presStyleLbl="bgSibTrans2D1" presStyleIdx="0" presStyleCnt="8"/>
      <dgm:spPr/>
      <dgm:t>
        <a:bodyPr/>
        <a:lstStyle/>
        <a:p>
          <a:endParaRPr lang="en-US"/>
        </a:p>
      </dgm:t>
    </dgm:pt>
    <dgm:pt modelId="{BA9629E4-9BD4-374D-BF9B-533AEA0A23A9}" type="pres">
      <dgm:prSet presAssocID="{82704832-E0B6-9E42-BC3A-B3DDDD1CB4C1}" presName="compNode" presStyleCnt="0"/>
      <dgm:spPr/>
    </dgm:pt>
    <dgm:pt modelId="{4FEB41F2-FEF7-DC42-9430-BE52B4C5276A}" type="pres">
      <dgm:prSet presAssocID="{82704832-E0B6-9E42-BC3A-B3DDDD1CB4C1}" presName="dummyConnPt" presStyleCnt="0"/>
      <dgm:spPr/>
    </dgm:pt>
    <dgm:pt modelId="{23511296-BAF6-724D-85AA-91E1AEA1B0C0}" type="pres">
      <dgm:prSet presAssocID="{82704832-E0B6-9E42-BC3A-B3DDDD1CB4C1}" presName="node" presStyleLbl="node1" presStyleIdx="1" presStyleCnt="9">
        <dgm:presLayoutVars>
          <dgm:bulletEnabled val="1"/>
        </dgm:presLayoutVars>
      </dgm:prSet>
      <dgm:spPr/>
      <dgm:t>
        <a:bodyPr/>
        <a:lstStyle/>
        <a:p>
          <a:endParaRPr lang="en-US"/>
        </a:p>
      </dgm:t>
    </dgm:pt>
    <dgm:pt modelId="{DCA4509C-43EC-0745-84BD-8B5AB544AB23}" type="pres">
      <dgm:prSet presAssocID="{0589D943-5066-C941-8CFE-78F6F62D4B9F}" presName="sibTrans" presStyleLbl="bgSibTrans2D1" presStyleIdx="1" presStyleCnt="8"/>
      <dgm:spPr/>
      <dgm:t>
        <a:bodyPr/>
        <a:lstStyle/>
        <a:p>
          <a:endParaRPr lang="en-US"/>
        </a:p>
      </dgm:t>
    </dgm:pt>
    <dgm:pt modelId="{40050CCF-88EB-7047-B0BA-05EB0F18EE53}" type="pres">
      <dgm:prSet presAssocID="{1614D780-A484-224B-B9A2-2A78CCF914CD}" presName="compNode" presStyleCnt="0"/>
      <dgm:spPr/>
    </dgm:pt>
    <dgm:pt modelId="{8D5E6106-4902-B147-9895-CE33CFCE726E}" type="pres">
      <dgm:prSet presAssocID="{1614D780-A484-224B-B9A2-2A78CCF914CD}" presName="dummyConnPt" presStyleCnt="0"/>
      <dgm:spPr/>
    </dgm:pt>
    <dgm:pt modelId="{F4D159DB-0E0C-7141-BC91-3C14B6CB2A05}" type="pres">
      <dgm:prSet presAssocID="{1614D780-A484-224B-B9A2-2A78CCF914CD}" presName="node" presStyleLbl="node1" presStyleIdx="2" presStyleCnt="9">
        <dgm:presLayoutVars>
          <dgm:bulletEnabled val="1"/>
        </dgm:presLayoutVars>
      </dgm:prSet>
      <dgm:spPr/>
      <dgm:t>
        <a:bodyPr/>
        <a:lstStyle/>
        <a:p>
          <a:endParaRPr lang="en-US"/>
        </a:p>
      </dgm:t>
    </dgm:pt>
    <dgm:pt modelId="{55C55A08-00A5-514C-A351-7DB092EB74B6}" type="pres">
      <dgm:prSet presAssocID="{42D10D79-0489-624C-8693-8E2CCCF098B6}" presName="sibTrans" presStyleLbl="bgSibTrans2D1" presStyleIdx="2" presStyleCnt="8"/>
      <dgm:spPr/>
      <dgm:t>
        <a:bodyPr/>
        <a:lstStyle/>
        <a:p>
          <a:endParaRPr lang="en-US"/>
        </a:p>
      </dgm:t>
    </dgm:pt>
    <dgm:pt modelId="{4CEC89DB-D6F7-A249-8457-E28BD89537CE}" type="pres">
      <dgm:prSet presAssocID="{0153BA99-5E7E-B34F-985D-7B4CB313B342}" presName="compNode" presStyleCnt="0"/>
      <dgm:spPr/>
    </dgm:pt>
    <dgm:pt modelId="{6080FE78-18E4-8146-B82D-1AC59CE7B35A}" type="pres">
      <dgm:prSet presAssocID="{0153BA99-5E7E-B34F-985D-7B4CB313B342}" presName="dummyConnPt" presStyleCnt="0"/>
      <dgm:spPr/>
    </dgm:pt>
    <dgm:pt modelId="{27F3DFFF-1B12-4442-B11C-69D9BB72F572}" type="pres">
      <dgm:prSet presAssocID="{0153BA99-5E7E-B34F-985D-7B4CB313B342}" presName="node" presStyleLbl="node1" presStyleIdx="3" presStyleCnt="9">
        <dgm:presLayoutVars>
          <dgm:bulletEnabled val="1"/>
        </dgm:presLayoutVars>
      </dgm:prSet>
      <dgm:spPr/>
      <dgm:t>
        <a:bodyPr/>
        <a:lstStyle/>
        <a:p>
          <a:endParaRPr lang="en-US"/>
        </a:p>
      </dgm:t>
    </dgm:pt>
    <dgm:pt modelId="{8BCCBF18-3751-6D41-84B7-FD45F2E124C0}" type="pres">
      <dgm:prSet presAssocID="{EF63967A-129D-7D44-8814-F74D551B4A75}" presName="sibTrans" presStyleLbl="bgSibTrans2D1" presStyleIdx="3" presStyleCnt="8"/>
      <dgm:spPr/>
      <dgm:t>
        <a:bodyPr/>
        <a:lstStyle/>
        <a:p>
          <a:endParaRPr lang="en-US"/>
        </a:p>
      </dgm:t>
    </dgm:pt>
    <dgm:pt modelId="{17533C6B-14B6-AF47-A349-D4B455D54A1E}" type="pres">
      <dgm:prSet presAssocID="{FD9ADB84-A291-AE4F-8815-333A5F42C8BA}" presName="compNode" presStyleCnt="0"/>
      <dgm:spPr/>
    </dgm:pt>
    <dgm:pt modelId="{BC26D6D4-E35E-F343-9AB7-5C72A8235859}" type="pres">
      <dgm:prSet presAssocID="{FD9ADB84-A291-AE4F-8815-333A5F42C8BA}" presName="dummyConnPt" presStyleCnt="0"/>
      <dgm:spPr/>
    </dgm:pt>
    <dgm:pt modelId="{3C526229-E3C8-B744-AA43-43DA7EA2DFEB}" type="pres">
      <dgm:prSet presAssocID="{FD9ADB84-A291-AE4F-8815-333A5F42C8BA}" presName="node" presStyleLbl="node1" presStyleIdx="4" presStyleCnt="9">
        <dgm:presLayoutVars>
          <dgm:bulletEnabled val="1"/>
        </dgm:presLayoutVars>
      </dgm:prSet>
      <dgm:spPr/>
      <dgm:t>
        <a:bodyPr/>
        <a:lstStyle/>
        <a:p>
          <a:endParaRPr lang="en-US"/>
        </a:p>
      </dgm:t>
    </dgm:pt>
    <dgm:pt modelId="{41183F8E-4007-8349-9330-B42DDFD28D8D}" type="pres">
      <dgm:prSet presAssocID="{25097DBF-A11C-C34A-A679-E3F12E6AFB02}" presName="sibTrans" presStyleLbl="bgSibTrans2D1" presStyleIdx="4" presStyleCnt="8"/>
      <dgm:spPr/>
      <dgm:t>
        <a:bodyPr/>
        <a:lstStyle/>
        <a:p>
          <a:endParaRPr lang="en-US"/>
        </a:p>
      </dgm:t>
    </dgm:pt>
    <dgm:pt modelId="{55EEE1B7-52F1-394F-B3C3-7E2CA3B377F9}" type="pres">
      <dgm:prSet presAssocID="{4393D414-57F1-2C4D-850B-0F68C67E873B}" presName="compNode" presStyleCnt="0"/>
      <dgm:spPr/>
    </dgm:pt>
    <dgm:pt modelId="{79693D42-C43D-644B-A703-FEA7A0A54AA7}" type="pres">
      <dgm:prSet presAssocID="{4393D414-57F1-2C4D-850B-0F68C67E873B}" presName="dummyConnPt" presStyleCnt="0"/>
      <dgm:spPr/>
    </dgm:pt>
    <dgm:pt modelId="{88E78230-BE1C-4A4E-B90F-831AEED4B9C2}" type="pres">
      <dgm:prSet presAssocID="{4393D414-57F1-2C4D-850B-0F68C67E873B}" presName="node" presStyleLbl="node1" presStyleIdx="5" presStyleCnt="9">
        <dgm:presLayoutVars>
          <dgm:bulletEnabled val="1"/>
        </dgm:presLayoutVars>
      </dgm:prSet>
      <dgm:spPr/>
      <dgm:t>
        <a:bodyPr/>
        <a:lstStyle/>
        <a:p>
          <a:endParaRPr lang="en-US"/>
        </a:p>
      </dgm:t>
    </dgm:pt>
    <dgm:pt modelId="{47532B7D-276A-EC4F-92A6-77DDB880FE50}" type="pres">
      <dgm:prSet presAssocID="{F3360352-4BD2-9F48-AD34-94A57D7A5241}" presName="sibTrans" presStyleLbl="bgSibTrans2D1" presStyleIdx="5" presStyleCnt="8"/>
      <dgm:spPr/>
      <dgm:t>
        <a:bodyPr/>
        <a:lstStyle/>
        <a:p>
          <a:endParaRPr lang="en-US"/>
        </a:p>
      </dgm:t>
    </dgm:pt>
    <dgm:pt modelId="{6D0E4E15-FCF8-9D4B-9D53-006428A2B1F4}" type="pres">
      <dgm:prSet presAssocID="{379DA9B1-175C-DD4D-8D04-691D7838593D}" presName="compNode" presStyleCnt="0"/>
      <dgm:spPr/>
    </dgm:pt>
    <dgm:pt modelId="{F5117E33-C660-7644-B0AB-E0C16152D58B}" type="pres">
      <dgm:prSet presAssocID="{379DA9B1-175C-DD4D-8D04-691D7838593D}" presName="dummyConnPt" presStyleCnt="0"/>
      <dgm:spPr/>
    </dgm:pt>
    <dgm:pt modelId="{359759A0-D255-F940-8F3B-C547A16D0184}" type="pres">
      <dgm:prSet presAssocID="{379DA9B1-175C-DD4D-8D04-691D7838593D}" presName="node" presStyleLbl="node1" presStyleIdx="6" presStyleCnt="9">
        <dgm:presLayoutVars>
          <dgm:bulletEnabled val="1"/>
        </dgm:presLayoutVars>
      </dgm:prSet>
      <dgm:spPr/>
      <dgm:t>
        <a:bodyPr/>
        <a:lstStyle/>
        <a:p>
          <a:endParaRPr lang="en-US"/>
        </a:p>
      </dgm:t>
    </dgm:pt>
    <dgm:pt modelId="{82CEB03A-7608-4043-9DC7-CF14EA4F212E}" type="pres">
      <dgm:prSet presAssocID="{CB470F8A-BDA1-F345-BB50-155E3E1EFC81}" presName="sibTrans" presStyleLbl="bgSibTrans2D1" presStyleIdx="6" presStyleCnt="8"/>
      <dgm:spPr/>
      <dgm:t>
        <a:bodyPr/>
        <a:lstStyle/>
        <a:p>
          <a:endParaRPr lang="en-US"/>
        </a:p>
      </dgm:t>
    </dgm:pt>
    <dgm:pt modelId="{FEC84A52-D0D9-AB44-AD19-125A92891AA5}" type="pres">
      <dgm:prSet presAssocID="{18BC68B8-4C10-B649-B151-9C31C1910196}" presName="compNode" presStyleCnt="0"/>
      <dgm:spPr/>
    </dgm:pt>
    <dgm:pt modelId="{A25D97EF-0F1D-E64F-B52D-B8F259625E7F}" type="pres">
      <dgm:prSet presAssocID="{18BC68B8-4C10-B649-B151-9C31C1910196}" presName="dummyConnPt" presStyleCnt="0"/>
      <dgm:spPr/>
    </dgm:pt>
    <dgm:pt modelId="{4CDF1777-4811-ED44-8C34-0BC7E0F75297}" type="pres">
      <dgm:prSet presAssocID="{18BC68B8-4C10-B649-B151-9C31C1910196}" presName="node" presStyleLbl="node1" presStyleIdx="7" presStyleCnt="9">
        <dgm:presLayoutVars>
          <dgm:bulletEnabled val="1"/>
        </dgm:presLayoutVars>
      </dgm:prSet>
      <dgm:spPr/>
      <dgm:t>
        <a:bodyPr/>
        <a:lstStyle/>
        <a:p>
          <a:endParaRPr lang="en-US"/>
        </a:p>
      </dgm:t>
    </dgm:pt>
    <dgm:pt modelId="{FAF66342-D020-3642-A7BC-2354B2C75510}" type="pres">
      <dgm:prSet presAssocID="{9900425A-0A1D-E84D-97CC-370B4A3CE0C3}" presName="sibTrans" presStyleLbl="bgSibTrans2D1" presStyleIdx="7" presStyleCnt="8"/>
      <dgm:spPr/>
      <dgm:t>
        <a:bodyPr/>
        <a:lstStyle/>
        <a:p>
          <a:endParaRPr lang="en-US"/>
        </a:p>
      </dgm:t>
    </dgm:pt>
    <dgm:pt modelId="{5857D22B-E1DC-CA4D-8663-1E5A922628B3}" type="pres">
      <dgm:prSet presAssocID="{5921DB22-8888-1C4B-ABE2-B15301E12821}" presName="compNode" presStyleCnt="0"/>
      <dgm:spPr/>
    </dgm:pt>
    <dgm:pt modelId="{D10741DA-6663-624F-9465-B4B40B1FD134}" type="pres">
      <dgm:prSet presAssocID="{5921DB22-8888-1C4B-ABE2-B15301E12821}" presName="dummyConnPt" presStyleCnt="0"/>
      <dgm:spPr/>
    </dgm:pt>
    <dgm:pt modelId="{685609EC-BD8E-C745-948E-7BE18C411A40}" type="pres">
      <dgm:prSet presAssocID="{5921DB22-8888-1C4B-ABE2-B15301E12821}" presName="node" presStyleLbl="node1" presStyleIdx="8" presStyleCnt="9">
        <dgm:presLayoutVars>
          <dgm:bulletEnabled val="1"/>
        </dgm:presLayoutVars>
      </dgm:prSet>
      <dgm:spPr/>
      <dgm:t>
        <a:bodyPr/>
        <a:lstStyle/>
        <a:p>
          <a:endParaRPr lang="en-US"/>
        </a:p>
      </dgm:t>
    </dgm:pt>
  </dgm:ptLst>
  <dgm:cxnLst>
    <dgm:cxn modelId="{30BE606E-E12F-6642-B90A-6EE0D390A15D}" type="presOf" srcId="{17514ECC-84D2-C74E-A092-F777471B3C6F}" destId="{C114B7F9-8D06-5646-8D83-719E79B77BB2}" srcOrd="0" destOrd="0" presId="urn:microsoft.com/office/officeart/2005/8/layout/bProcess4"/>
    <dgm:cxn modelId="{E2389C1C-BC4E-4649-80DA-AFD50A46A8A2}" type="presOf" srcId="{FD9ADB84-A291-AE4F-8815-333A5F42C8BA}" destId="{3C526229-E3C8-B744-AA43-43DA7EA2DFEB}" srcOrd="0" destOrd="0" presId="urn:microsoft.com/office/officeart/2005/8/layout/bProcess4"/>
    <dgm:cxn modelId="{4F8BD650-33C2-C54D-A34F-A115B7D49445}" type="presOf" srcId="{82704832-E0B6-9E42-BC3A-B3DDDD1CB4C1}" destId="{23511296-BAF6-724D-85AA-91E1AEA1B0C0}" srcOrd="0" destOrd="0" presId="urn:microsoft.com/office/officeart/2005/8/layout/bProcess4"/>
    <dgm:cxn modelId="{D8B6737E-560F-094E-8997-EBF7F8106DB4}" type="presOf" srcId="{EF63967A-129D-7D44-8814-F74D551B4A75}" destId="{8BCCBF18-3751-6D41-84B7-FD45F2E124C0}" srcOrd="0" destOrd="0" presId="urn:microsoft.com/office/officeart/2005/8/layout/bProcess4"/>
    <dgm:cxn modelId="{525A4274-041B-DD42-A13B-3256F802699A}" type="presOf" srcId="{9900425A-0A1D-E84D-97CC-370B4A3CE0C3}" destId="{FAF66342-D020-3642-A7BC-2354B2C75510}" srcOrd="0" destOrd="0" presId="urn:microsoft.com/office/officeart/2005/8/layout/bProcess4"/>
    <dgm:cxn modelId="{A170F2FE-511C-884F-8557-7152AA1F3699}" srcId="{361028BC-9CEC-5149-AE91-D62FE046676B}" destId="{FD9ADB84-A291-AE4F-8815-333A5F42C8BA}" srcOrd="4" destOrd="0" parTransId="{1E8645BD-90D9-CB40-830C-5A2E50C8A6D6}" sibTransId="{25097DBF-A11C-C34A-A679-E3F12E6AFB02}"/>
    <dgm:cxn modelId="{C7972837-3AC9-CC45-B362-5646F8C48147}" srcId="{361028BC-9CEC-5149-AE91-D62FE046676B}" destId="{17514ECC-84D2-C74E-A092-F777471B3C6F}" srcOrd="0" destOrd="0" parTransId="{668F1928-DA59-1349-A326-01ED3A08612F}" sibTransId="{A903C619-7B7F-3A47-A651-2EF6B61D6A22}"/>
    <dgm:cxn modelId="{CECDBA81-11E6-D24D-AC43-97EBE742E5FA}" type="presOf" srcId="{42D10D79-0489-624C-8693-8E2CCCF098B6}" destId="{55C55A08-00A5-514C-A351-7DB092EB74B6}" srcOrd="0" destOrd="0" presId="urn:microsoft.com/office/officeart/2005/8/layout/bProcess4"/>
    <dgm:cxn modelId="{4868DF39-4B9F-F844-82B9-B1FD3288F5F2}" type="presOf" srcId="{361028BC-9CEC-5149-AE91-D62FE046676B}" destId="{3E791793-8FD3-D840-ACD3-4772EC444750}" srcOrd="0" destOrd="0" presId="urn:microsoft.com/office/officeart/2005/8/layout/bProcess4"/>
    <dgm:cxn modelId="{FFA3A419-149F-0D43-80D7-8C030D21100C}" type="presOf" srcId="{379DA9B1-175C-DD4D-8D04-691D7838593D}" destId="{359759A0-D255-F940-8F3B-C547A16D0184}" srcOrd="0" destOrd="0" presId="urn:microsoft.com/office/officeart/2005/8/layout/bProcess4"/>
    <dgm:cxn modelId="{901CD575-37BA-AA48-96AA-6B871196C795}" type="presOf" srcId="{4393D414-57F1-2C4D-850B-0F68C67E873B}" destId="{88E78230-BE1C-4A4E-B90F-831AEED4B9C2}" srcOrd="0" destOrd="0" presId="urn:microsoft.com/office/officeart/2005/8/layout/bProcess4"/>
    <dgm:cxn modelId="{C57832F2-DAD7-A04C-85D9-73195ADC79AF}" srcId="{361028BC-9CEC-5149-AE91-D62FE046676B}" destId="{4393D414-57F1-2C4D-850B-0F68C67E873B}" srcOrd="5" destOrd="0" parTransId="{BF9EDA4C-1FF1-544E-BD03-A8ADBEE8B3C8}" sibTransId="{F3360352-4BD2-9F48-AD34-94A57D7A5241}"/>
    <dgm:cxn modelId="{0943EA29-DCA5-6B45-A5FB-A013C6E341D0}" type="presOf" srcId="{F3360352-4BD2-9F48-AD34-94A57D7A5241}" destId="{47532B7D-276A-EC4F-92A6-77DDB880FE50}" srcOrd="0" destOrd="0" presId="urn:microsoft.com/office/officeart/2005/8/layout/bProcess4"/>
    <dgm:cxn modelId="{BBA013CD-06B0-3240-B6C1-E3875DA69898}" type="presOf" srcId="{25097DBF-A11C-C34A-A679-E3F12E6AFB02}" destId="{41183F8E-4007-8349-9330-B42DDFD28D8D}" srcOrd="0" destOrd="0" presId="urn:microsoft.com/office/officeart/2005/8/layout/bProcess4"/>
    <dgm:cxn modelId="{8608856D-F906-CB4B-B7AE-D77850748801}" type="presOf" srcId="{0153BA99-5E7E-B34F-985D-7B4CB313B342}" destId="{27F3DFFF-1B12-4442-B11C-69D9BB72F572}" srcOrd="0" destOrd="0" presId="urn:microsoft.com/office/officeart/2005/8/layout/bProcess4"/>
    <dgm:cxn modelId="{0139F985-022A-4741-A3CA-F089957711EC}" type="presOf" srcId="{18BC68B8-4C10-B649-B151-9C31C1910196}" destId="{4CDF1777-4811-ED44-8C34-0BC7E0F75297}" srcOrd="0" destOrd="0" presId="urn:microsoft.com/office/officeart/2005/8/layout/bProcess4"/>
    <dgm:cxn modelId="{ED4946CD-778C-D04E-8055-D843BB286515}" srcId="{361028BC-9CEC-5149-AE91-D62FE046676B}" destId="{18BC68B8-4C10-B649-B151-9C31C1910196}" srcOrd="7" destOrd="0" parTransId="{6F29DF9E-B496-314C-863B-DFD372223D2A}" sibTransId="{9900425A-0A1D-E84D-97CC-370B4A3CE0C3}"/>
    <dgm:cxn modelId="{6136D10D-8C2A-D44B-9688-0EBD826CAB81}" type="presOf" srcId="{1614D780-A484-224B-B9A2-2A78CCF914CD}" destId="{F4D159DB-0E0C-7141-BC91-3C14B6CB2A05}" srcOrd="0" destOrd="0" presId="urn:microsoft.com/office/officeart/2005/8/layout/bProcess4"/>
    <dgm:cxn modelId="{6E22F8AC-1965-8E43-A338-1FB624D7BC60}" type="presOf" srcId="{A903C619-7B7F-3A47-A651-2EF6B61D6A22}" destId="{61F1CD2C-BBBA-694A-8081-57736AEEA8C0}" srcOrd="0" destOrd="0" presId="urn:microsoft.com/office/officeart/2005/8/layout/bProcess4"/>
    <dgm:cxn modelId="{6E98DBA3-474D-3145-8CFE-F5A88731DE4C}" srcId="{361028BC-9CEC-5149-AE91-D62FE046676B}" destId="{82704832-E0B6-9E42-BC3A-B3DDDD1CB4C1}" srcOrd="1" destOrd="0" parTransId="{1E0D09E4-7F64-3042-8A75-4550D819F05E}" sibTransId="{0589D943-5066-C941-8CFE-78F6F62D4B9F}"/>
    <dgm:cxn modelId="{6159B431-CC50-784D-9C99-5197C15C6CE9}" type="presOf" srcId="{5921DB22-8888-1C4B-ABE2-B15301E12821}" destId="{685609EC-BD8E-C745-948E-7BE18C411A40}" srcOrd="0" destOrd="0" presId="urn:microsoft.com/office/officeart/2005/8/layout/bProcess4"/>
    <dgm:cxn modelId="{BCF6620F-8CA9-654A-BC7C-BF66AAF17002}" srcId="{361028BC-9CEC-5149-AE91-D62FE046676B}" destId="{379DA9B1-175C-DD4D-8D04-691D7838593D}" srcOrd="6" destOrd="0" parTransId="{FEAC547B-93A7-ED4B-AA7F-817EBC6C1D8B}" sibTransId="{CB470F8A-BDA1-F345-BB50-155E3E1EFC81}"/>
    <dgm:cxn modelId="{0B22A097-6052-2243-9BD0-0ABE76011A37}" srcId="{361028BC-9CEC-5149-AE91-D62FE046676B}" destId="{1614D780-A484-224B-B9A2-2A78CCF914CD}" srcOrd="2" destOrd="0" parTransId="{2E8C675E-6D62-DD4C-8950-3DE123C75D5E}" sibTransId="{42D10D79-0489-624C-8693-8E2CCCF098B6}"/>
    <dgm:cxn modelId="{483B04A6-0D9A-2940-931D-1F7EAE4DEFB9}" srcId="{361028BC-9CEC-5149-AE91-D62FE046676B}" destId="{5921DB22-8888-1C4B-ABE2-B15301E12821}" srcOrd="8" destOrd="0" parTransId="{2D3F8D90-6E34-ED4A-AC66-6F31C65DBBD1}" sibTransId="{1599E1F9-28BC-AD4E-BA56-553F7A80C403}"/>
    <dgm:cxn modelId="{B29F333F-A016-1D4E-B9A5-966B231C4D6F}" srcId="{361028BC-9CEC-5149-AE91-D62FE046676B}" destId="{0153BA99-5E7E-B34F-985D-7B4CB313B342}" srcOrd="3" destOrd="0" parTransId="{DF1C8D25-A7BD-F247-A54D-2B094AABDCBB}" sibTransId="{EF63967A-129D-7D44-8814-F74D551B4A75}"/>
    <dgm:cxn modelId="{729F1CE2-3F7A-7146-86F4-CCE4F33FB6BF}" type="presOf" srcId="{0589D943-5066-C941-8CFE-78F6F62D4B9F}" destId="{DCA4509C-43EC-0745-84BD-8B5AB544AB23}" srcOrd="0" destOrd="0" presId="urn:microsoft.com/office/officeart/2005/8/layout/bProcess4"/>
    <dgm:cxn modelId="{5774AF22-5C17-B94A-A81C-40C37E726C6A}" type="presOf" srcId="{CB470F8A-BDA1-F345-BB50-155E3E1EFC81}" destId="{82CEB03A-7608-4043-9DC7-CF14EA4F212E}" srcOrd="0" destOrd="0" presId="urn:microsoft.com/office/officeart/2005/8/layout/bProcess4"/>
    <dgm:cxn modelId="{7807DBDD-D5EA-D34D-B3F1-ECFAF5DD7093}" type="presParOf" srcId="{3E791793-8FD3-D840-ACD3-4772EC444750}" destId="{539DFA10-2D67-3F4B-B591-A6922B4B3F3E}" srcOrd="0" destOrd="0" presId="urn:microsoft.com/office/officeart/2005/8/layout/bProcess4"/>
    <dgm:cxn modelId="{20E25E24-F5FB-0144-AE6F-48EE55C1F538}" type="presParOf" srcId="{539DFA10-2D67-3F4B-B591-A6922B4B3F3E}" destId="{4537436D-D4E4-7343-B9B8-2008EE465E3F}" srcOrd="0" destOrd="0" presId="urn:microsoft.com/office/officeart/2005/8/layout/bProcess4"/>
    <dgm:cxn modelId="{B6E308EE-DDD9-1044-B646-947E277E2563}" type="presParOf" srcId="{539DFA10-2D67-3F4B-B591-A6922B4B3F3E}" destId="{C114B7F9-8D06-5646-8D83-719E79B77BB2}" srcOrd="1" destOrd="0" presId="urn:microsoft.com/office/officeart/2005/8/layout/bProcess4"/>
    <dgm:cxn modelId="{228F4E84-2602-9F43-9C49-ECF148C03F8C}" type="presParOf" srcId="{3E791793-8FD3-D840-ACD3-4772EC444750}" destId="{61F1CD2C-BBBA-694A-8081-57736AEEA8C0}" srcOrd="1" destOrd="0" presId="urn:microsoft.com/office/officeart/2005/8/layout/bProcess4"/>
    <dgm:cxn modelId="{3B91E0B6-7CC4-0041-8128-0D1AC9551AEA}" type="presParOf" srcId="{3E791793-8FD3-D840-ACD3-4772EC444750}" destId="{BA9629E4-9BD4-374D-BF9B-533AEA0A23A9}" srcOrd="2" destOrd="0" presId="urn:microsoft.com/office/officeart/2005/8/layout/bProcess4"/>
    <dgm:cxn modelId="{378F0913-0BC6-024E-960D-F2B0E9426238}" type="presParOf" srcId="{BA9629E4-9BD4-374D-BF9B-533AEA0A23A9}" destId="{4FEB41F2-FEF7-DC42-9430-BE52B4C5276A}" srcOrd="0" destOrd="0" presId="urn:microsoft.com/office/officeart/2005/8/layout/bProcess4"/>
    <dgm:cxn modelId="{4BE043A8-0884-8A43-B363-D3C15F23F9E4}" type="presParOf" srcId="{BA9629E4-9BD4-374D-BF9B-533AEA0A23A9}" destId="{23511296-BAF6-724D-85AA-91E1AEA1B0C0}" srcOrd="1" destOrd="0" presId="urn:microsoft.com/office/officeart/2005/8/layout/bProcess4"/>
    <dgm:cxn modelId="{67344B32-A5E4-194B-BACA-1A679592ABF9}" type="presParOf" srcId="{3E791793-8FD3-D840-ACD3-4772EC444750}" destId="{DCA4509C-43EC-0745-84BD-8B5AB544AB23}" srcOrd="3" destOrd="0" presId="urn:microsoft.com/office/officeart/2005/8/layout/bProcess4"/>
    <dgm:cxn modelId="{3E0DE01E-D154-8646-AB1E-C0CB66895994}" type="presParOf" srcId="{3E791793-8FD3-D840-ACD3-4772EC444750}" destId="{40050CCF-88EB-7047-B0BA-05EB0F18EE53}" srcOrd="4" destOrd="0" presId="urn:microsoft.com/office/officeart/2005/8/layout/bProcess4"/>
    <dgm:cxn modelId="{D04BC31D-E63C-1E47-8753-8B29F7F839E5}" type="presParOf" srcId="{40050CCF-88EB-7047-B0BA-05EB0F18EE53}" destId="{8D5E6106-4902-B147-9895-CE33CFCE726E}" srcOrd="0" destOrd="0" presId="urn:microsoft.com/office/officeart/2005/8/layout/bProcess4"/>
    <dgm:cxn modelId="{D439FFAA-4891-FF40-A29F-D6A91B198D1C}" type="presParOf" srcId="{40050CCF-88EB-7047-B0BA-05EB0F18EE53}" destId="{F4D159DB-0E0C-7141-BC91-3C14B6CB2A05}" srcOrd="1" destOrd="0" presId="urn:microsoft.com/office/officeart/2005/8/layout/bProcess4"/>
    <dgm:cxn modelId="{A86F8B6B-6480-A649-8452-A6AB6B0A98DF}" type="presParOf" srcId="{3E791793-8FD3-D840-ACD3-4772EC444750}" destId="{55C55A08-00A5-514C-A351-7DB092EB74B6}" srcOrd="5" destOrd="0" presId="urn:microsoft.com/office/officeart/2005/8/layout/bProcess4"/>
    <dgm:cxn modelId="{2E706AAE-1981-1443-A005-D78216519908}" type="presParOf" srcId="{3E791793-8FD3-D840-ACD3-4772EC444750}" destId="{4CEC89DB-D6F7-A249-8457-E28BD89537CE}" srcOrd="6" destOrd="0" presId="urn:microsoft.com/office/officeart/2005/8/layout/bProcess4"/>
    <dgm:cxn modelId="{296D4145-CD3A-FF46-AEC6-E8E300B8025A}" type="presParOf" srcId="{4CEC89DB-D6F7-A249-8457-E28BD89537CE}" destId="{6080FE78-18E4-8146-B82D-1AC59CE7B35A}" srcOrd="0" destOrd="0" presId="urn:microsoft.com/office/officeart/2005/8/layout/bProcess4"/>
    <dgm:cxn modelId="{08A6B133-31B0-D548-B439-88B4851394F2}" type="presParOf" srcId="{4CEC89DB-D6F7-A249-8457-E28BD89537CE}" destId="{27F3DFFF-1B12-4442-B11C-69D9BB72F572}" srcOrd="1" destOrd="0" presId="urn:microsoft.com/office/officeart/2005/8/layout/bProcess4"/>
    <dgm:cxn modelId="{0B35DC0B-AFA9-0A4E-B60D-6BA9E9155D0C}" type="presParOf" srcId="{3E791793-8FD3-D840-ACD3-4772EC444750}" destId="{8BCCBF18-3751-6D41-84B7-FD45F2E124C0}" srcOrd="7" destOrd="0" presId="urn:microsoft.com/office/officeart/2005/8/layout/bProcess4"/>
    <dgm:cxn modelId="{3E36EAB1-A764-2C4D-9B4C-1C664D6145A3}" type="presParOf" srcId="{3E791793-8FD3-D840-ACD3-4772EC444750}" destId="{17533C6B-14B6-AF47-A349-D4B455D54A1E}" srcOrd="8" destOrd="0" presId="urn:microsoft.com/office/officeart/2005/8/layout/bProcess4"/>
    <dgm:cxn modelId="{D159D9F1-AD30-C648-8FA4-ACFEF0D56883}" type="presParOf" srcId="{17533C6B-14B6-AF47-A349-D4B455D54A1E}" destId="{BC26D6D4-E35E-F343-9AB7-5C72A8235859}" srcOrd="0" destOrd="0" presId="urn:microsoft.com/office/officeart/2005/8/layout/bProcess4"/>
    <dgm:cxn modelId="{9D8C1DF1-D28A-CF42-B955-FFA3632AD76A}" type="presParOf" srcId="{17533C6B-14B6-AF47-A349-D4B455D54A1E}" destId="{3C526229-E3C8-B744-AA43-43DA7EA2DFEB}" srcOrd="1" destOrd="0" presId="urn:microsoft.com/office/officeart/2005/8/layout/bProcess4"/>
    <dgm:cxn modelId="{67917DC7-1313-6C49-A0E7-56D4B98FDDB5}" type="presParOf" srcId="{3E791793-8FD3-D840-ACD3-4772EC444750}" destId="{41183F8E-4007-8349-9330-B42DDFD28D8D}" srcOrd="9" destOrd="0" presId="urn:microsoft.com/office/officeart/2005/8/layout/bProcess4"/>
    <dgm:cxn modelId="{89503427-D4A5-1B43-8E42-7B36CDD69F65}" type="presParOf" srcId="{3E791793-8FD3-D840-ACD3-4772EC444750}" destId="{55EEE1B7-52F1-394F-B3C3-7E2CA3B377F9}" srcOrd="10" destOrd="0" presId="urn:microsoft.com/office/officeart/2005/8/layout/bProcess4"/>
    <dgm:cxn modelId="{73851027-3449-A740-B5DB-3DCD85E490CD}" type="presParOf" srcId="{55EEE1B7-52F1-394F-B3C3-7E2CA3B377F9}" destId="{79693D42-C43D-644B-A703-FEA7A0A54AA7}" srcOrd="0" destOrd="0" presId="urn:microsoft.com/office/officeart/2005/8/layout/bProcess4"/>
    <dgm:cxn modelId="{6A61FC0C-4AE5-DF48-AA32-53A6E66A5E18}" type="presParOf" srcId="{55EEE1B7-52F1-394F-B3C3-7E2CA3B377F9}" destId="{88E78230-BE1C-4A4E-B90F-831AEED4B9C2}" srcOrd="1" destOrd="0" presId="urn:microsoft.com/office/officeart/2005/8/layout/bProcess4"/>
    <dgm:cxn modelId="{EA746C3C-563D-1A4D-A884-CDA5C2E833EB}" type="presParOf" srcId="{3E791793-8FD3-D840-ACD3-4772EC444750}" destId="{47532B7D-276A-EC4F-92A6-77DDB880FE50}" srcOrd="11" destOrd="0" presId="urn:microsoft.com/office/officeart/2005/8/layout/bProcess4"/>
    <dgm:cxn modelId="{E0C93B5A-F2D5-3746-8383-6A6DF3AB6CCD}" type="presParOf" srcId="{3E791793-8FD3-D840-ACD3-4772EC444750}" destId="{6D0E4E15-FCF8-9D4B-9D53-006428A2B1F4}" srcOrd="12" destOrd="0" presId="urn:microsoft.com/office/officeart/2005/8/layout/bProcess4"/>
    <dgm:cxn modelId="{62DDC42B-D406-634A-B734-23ED26BD36C2}" type="presParOf" srcId="{6D0E4E15-FCF8-9D4B-9D53-006428A2B1F4}" destId="{F5117E33-C660-7644-B0AB-E0C16152D58B}" srcOrd="0" destOrd="0" presId="urn:microsoft.com/office/officeart/2005/8/layout/bProcess4"/>
    <dgm:cxn modelId="{162BAD8F-0677-5A4B-A1FF-4801E617325C}" type="presParOf" srcId="{6D0E4E15-FCF8-9D4B-9D53-006428A2B1F4}" destId="{359759A0-D255-F940-8F3B-C547A16D0184}" srcOrd="1" destOrd="0" presId="urn:microsoft.com/office/officeart/2005/8/layout/bProcess4"/>
    <dgm:cxn modelId="{ED4ED18F-F3BC-B846-A4DC-717505057C5B}" type="presParOf" srcId="{3E791793-8FD3-D840-ACD3-4772EC444750}" destId="{82CEB03A-7608-4043-9DC7-CF14EA4F212E}" srcOrd="13" destOrd="0" presId="urn:microsoft.com/office/officeart/2005/8/layout/bProcess4"/>
    <dgm:cxn modelId="{BEB815AF-47D7-B847-854A-00F46E866D08}" type="presParOf" srcId="{3E791793-8FD3-D840-ACD3-4772EC444750}" destId="{FEC84A52-D0D9-AB44-AD19-125A92891AA5}" srcOrd="14" destOrd="0" presId="urn:microsoft.com/office/officeart/2005/8/layout/bProcess4"/>
    <dgm:cxn modelId="{E5B1C0F6-EA2F-0341-B672-9DFA1C2A99E0}" type="presParOf" srcId="{FEC84A52-D0D9-AB44-AD19-125A92891AA5}" destId="{A25D97EF-0F1D-E64F-B52D-B8F259625E7F}" srcOrd="0" destOrd="0" presId="urn:microsoft.com/office/officeart/2005/8/layout/bProcess4"/>
    <dgm:cxn modelId="{49EA0457-AFA0-A54D-804F-3D6D563FF79B}" type="presParOf" srcId="{FEC84A52-D0D9-AB44-AD19-125A92891AA5}" destId="{4CDF1777-4811-ED44-8C34-0BC7E0F75297}" srcOrd="1" destOrd="0" presId="urn:microsoft.com/office/officeart/2005/8/layout/bProcess4"/>
    <dgm:cxn modelId="{035A61BD-0241-AF46-BCB7-E858EB2E338A}" type="presParOf" srcId="{3E791793-8FD3-D840-ACD3-4772EC444750}" destId="{FAF66342-D020-3642-A7BC-2354B2C75510}" srcOrd="15" destOrd="0" presId="urn:microsoft.com/office/officeart/2005/8/layout/bProcess4"/>
    <dgm:cxn modelId="{D8B423C9-3E90-4D49-99A5-C02A559E95FA}" type="presParOf" srcId="{3E791793-8FD3-D840-ACD3-4772EC444750}" destId="{5857D22B-E1DC-CA4D-8663-1E5A922628B3}" srcOrd="16" destOrd="0" presId="urn:microsoft.com/office/officeart/2005/8/layout/bProcess4"/>
    <dgm:cxn modelId="{4E96CBE0-856E-8D4F-B93C-E52CA4C84B85}" type="presParOf" srcId="{5857D22B-E1DC-CA4D-8663-1E5A922628B3}" destId="{D10741DA-6663-624F-9465-B4B40B1FD134}" srcOrd="0" destOrd="0" presId="urn:microsoft.com/office/officeart/2005/8/layout/bProcess4"/>
    <dgm:cxn modelId="{DAEC5E00-E3E1-BE47-BF46-F648638A8A5E}" type="presParOf" srcId="{5857D22B-E1DC-CA4D-8663-1E5A922628B3}" destId="{685609EC-BD8E-C745-948E-7BE18C411A40}" srcOrd="1" destOrd="0" presId="urn:microsoft.com/office/officeart/2005/8/layout/bProcess4"/>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5257500-1431-574F-9A81-AEDCFA113AE3}">
      <dsp:nvSpPr>
        <dsp:cNvPr id="0" name=""/>
        <dsp:cNvSpPr/>
      </dsp:nvSpPr>
      <dsp:spPr>
        <a:xfrm>
          <a:off x="0" y="3417"/>
          <a:ext cx="8229600" cy="407745"/>
        </a:xfrm>
        <a:prstGeom prst="roundRect">
          <a:avLst/>
        </a:prstGeom>
        <a:gradFill rotWithShape="0">
          <a:gsLst>
            <a:gs pos="0">
              <a:schemeClr val="accent1">
                <a:hueOff val="0"/>
                <a:satOff val="0"/>
                <a:lumOff val="0"/>
                <a:alphaOff val="0"/>
                <a:shade val="30000"/>
                <a:satMod val="100000"/>
              </a:schemeClr>
            </a:gs>
            <a:gs pos="80000">
              <a:schemeClr val="accent1">
                <a:hueOff val="0"/>
                <a:satOff val="0"/>
                <a:lumOff val="0"/>
                <a:alphaOff val="0"/>
                <a:shade val="90000"/>
                <a:satMod val="100000"/>
              </a:schemeClr>
            </a:gs>
            <a:gs pos="100000">
              <a:schemeClr val="accent1">
                <a:hueOff val="0"/>
                <a:satOff val="0"/>
                <a:lumOff val="0"/>
                <a:alphaOff val="0"/>
                <a:tint val="90000"/>
                <a:shade val="100000"/>
                <a:satMod val="150000"/>
              </a:schemeClr>
            </a:gs>
          </a:gsLst>
          <a:lin ang="16200000" scaled="0"/>
        </a:gradFill>
        <a:ln>
          <a:noFill/>
        </a:ln>
        <a:effectLst>
          <a:outerShdw blurRad="228600" dist="38100" dir="5400000" sx="104000" sy="104000" algn="ctr" rotWithShape="0">
            <a:srgbClr val="000000">
              <a:alpha val="8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solidFill>
                <a:srgbClr val="FFFFFF"/>
              </a:solidFill>
            </a:rPr>
            <a:t>HIGHEST AVAILABLE Incremental Value Delivery to Stakeholders</a:t>
          </a:r>
          <a:endParaRPr lang="en-US" sz="1700" kern="1200" dirty="0">
            <a:solidFill>
              <a:srgbClr val="FFFFFF"/>
            </a:solidFill>
          </a:endParaRPr>
        </a:p>
      </dsp:txBody>
      <dsp:txXfrm>
        <a:off x="0" y="3417"/>
        <a:ext cx="8229600" cy="407745"/>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1F1CD2C-BBBA-694A-8081-57736AEEA8C0}">
      <dsp:nvSpPr>
        <dsp:cNvPr id="0" name=""/>
        <dsp:cNvSpPr/>
      </dsp:nvSpPr>
      <dsp:spPr>
        <a:xfrm rot="5400000">
          <a:off x="1477086" y="375978"/>
          <a:ext cx="584718" cy="70723"/>
        </a:xfrm>
        <a:prstGeom prst="rect">
          <a:avLst/>
        </a:prstGeom>
        <a:gradFill rotWithShape="0">
          <a:gsLst>
            <a:gs pos="0">
              <a:schemeClr val="accent1">
                <a:tint val="60000"/>
                <a:hueOff val="0"/>
                <a:satOff val="0"/>
                <a:lumOff val="0"/>
                <a:alphaOff val="0"/>
                <a:shade val="30000"/>
                <a:satMod val="100000"/>
              </a:schemeClr>
            </a:gs>
            <a:gs pos="80000">
              <a:schemeClr val="accent1">
                <a:tint val="60000"/>
                <a:hueOff val="0"/>
                <a:satOff val="0"/>
                <a:lumOff val="0"/>
                <a:alphaOff val="0"/>
                <a:shade val="90000"/>
                <a:satMod val="100000"/>
              </a:schemeClr>
            </a:gs>
            <a:gs pos="100000">
              <a:schemeClr val="accent1">
                <a:tint val="60000"/>
                <a:hueOff val="0"/>
                <a:satOff val="0"/>
                <a:lumOff val="0"/>
                <a:alphaOff val="0"/>
                <a:tint val="90000"/>
                <a:shade val="100000"/>
                <a:satMod val="150000"/>
              </a:schemeClr>
            </a:gs>
          </a:gsLst>
          <a:lin ang="16200000" scaled="0"/>
        </a:gradFill>
        <a:ln>
          <a:noFill/>
        </a:ln>
        <a:effectLst>
          <a:outerShdw blurRad="228600" dist="38100" dir="5400000" sx="104000" sy="104000" algn="ctr" rotWithShape="0">
            <a:srgbClr val="000000">
              <a:alpha val="80000"/>
            </a:srgbClr>
          </a:outerShdw>
        </a:effectLst>
      </dsp:spPr>
      <dsp:style>
        <a:lnRef idx="0">
          <a:scrgbClr r="0" g="0" b="0"/>
        </a:lnRef>
        <a:fillRef idx="3">
          <a:scrgbClr r="0" g="0" b="0"/>
        </a:fillRef>
        <a:effectRef idx="2">
          <a:scrgbClr r="0" g="0" b="0"/>
        </a:effectRef>
        <a:fontRef idx="minor">
          <a:schemeClr val="lt1"/>
        </a:fontRef>
      </dsp:style>
    </dsp:sp>
    <dsp:sp modelId="{C114B7F9-8D06-5646-8D83-719E79B77BB2}">
      <dsp:nvSpPr>
        <dsp:cNvPr id="0" name=""/>
        <dsp:cNvSpPr/>
      </dsp:nvSpPr>
      <dsp:spPr>
        <a:xfrm>
          <a:off x="1609963" y="396"/>
          <a:ext cx="785812" cy="471487"/>
        </a:xfrm>
        <a:prstGeom prst="roundRect">
          <a:avLst>
            <a:gd name="adj" fmla="val 10000"/>
          </a:avLst>
        </a:prstGeom>
        <a:gradFill rotWithShape="0">
          <a:gsLst>
            <a:gs pos="0">
              <a:schemeClr val="accent1">
                <a:hueOff val="0"/>
                <a:satOff val="0"/>
                <a:lumOff val="0"/>
                <a:alphaOff val="0"/>
                <a:shade val="30000"/>
                <a:satMod val="100000"/>
              </a:schemeClr>
            </a:gs>
            <a:gs pos="80000">
              <a:schemeClr val="accent1">
                <a:hueOff val="0"/>
                <a:satOff val="0"/>
                <a:lumOff val="0"/>
                <a:alphaOff val="0"/>
                <a:shade val="90000"/>
                <a:satMod val="100000"/>
              </a:schemeClr>
            </a:gs>
            <a:gs pos="100000">
              <a:schemeClr val="accent1">
                <a:hueOff val="0"/>
                <a:satOff val="0"/>
                <a:lumOff val="0"/>
                <a:alphaOff val="0"/>
                <a:tint val="90000"/>
                <a:shade val="100000"/>
                <a:satMod val="150000"/>
              </a:schemeClr>
            </a:gs>
          </a:gsLst>
          <a:lin ang="16200000" scaled="0"/>
        </a:gradFill>
        <a:ln>
          <a:noFill/>
        </a:ln>
        <a:effectLst>
          <a:outerShdw blurRad="228600" dist="38100" dir="5400000" sx="104000" sy="104000" algn="ctr" rotWithShape="0">
            <a:srgbClr val="000000">
              <a:alpha val="8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rgbClr val="000000"/>
              </a:solidFill>
            </a:rPr>
            <a:t>30%</a:t>
          </a:r>
          <a:endParaRPr lang="en-US" sz="2000" kern="1200" dirty="0">
            <a:solidFill>
              <a:srgbClr val="000000"/>
            </a:solidFill>
          </a:endParaRPr>
        </a:p>
      </dsp:txBody>
      <dsp:txXfrm>
        <a:off x="1609963" y="396"/>
        <a:ext cx="785812" cy="471487"/>
      </dsp:txXfrm>
    </dsp:sp>
    <dsp:sp modelId="{DCA4509C-43EC-0745-84BD-8B5AB544AB23}">
      <dsp:nvSpPr>
        <dsp:cNvPr id="0" name=""/>
        <dsp:cNvSpPr/>
      </dsp:nvSpPr>
      <dsp:spPr>
        <a:xfrm rot="5400000">
          <a:off x="1477086" y="965337"/>
          <a:ext cx="584718" cy="70723"/>
        </a:xfrm>
        <a:prstGeom prst="rect">
          <a:avLst/>
        </a:prstGeom>
        <a:gradFill rotWithShape="0">
          <a:gsLst>
            <a:gs pos="0">
              <a:schemeClr val="accent1">
                <a:tint val="60000"/>
                <a:hueOff val="0"/>
                <a:satOff val="0"/>
                <a:lumOff val="0"/>
                <a:alphaOff val="0"/>
                <a:shade val="30000"/>
                <a:satMod val="100000"/>
              </a:schemeClr>
            </a:gs>
            <a:gs pos="80000">
              <a:schemeClr val="accent1">
                <a:tint val="60000"/>
                <a:hueOff val="0"/>
                <a:satOff val="0"/>
                <a:lumOff val="0"/>
                <a:alphaOff val="0"/>
                <a:shade val="90000"/>
                <a:satMod val="100000"/>
              </a:schemeClr>
            </a:gs>
            <a:gs pos="100000">
              <a:schemeClr val="accent1">
                <a:tint val="60000"/>
                <a:hueOff val="0"/>
                <a:satOff val="0"/>
                <a:lumOff val="0"/>
                <a:alphaOff val="0"/>
                <a:tint val="90000"/>
                <a:shade val="100000"/>
                <a:satMod val="150000"/>
              </a:schemeClr>
            </a:gs>
          </a:gsLst>
          <a:lin ang="16200000" scaled="0"/>
        </a:gradFill>
        <a:ln>
          <a:noFill/>
        </a:ln>
        <a:effectLst>
          <a:outerShdw blurRad="228600" dist="38100" dir="5400000" sx="104000" sy="104000" algn="ctr" rotWithShape="0">
            <a:srgbClr val="000000">
              <a:alpha val="80000"/>
            </a:srgbClr>
          </a:outerShdw>
        </a:effectLst>
      </dsp:spPr>
      <dsp:style>
        <a:lnRef idx="0">
          <a:scrgbClr r="0" g="0" b="0"/>
        </a:lnRef>
        <a:fillRef idx="3">
          <a:scrgbClr r="0" g="0" b="0"/>
        </a:fillRef>
        <a:effectRef idx="2">
          <a:scrgbClr r="0" g="0" b="0"/>
        </a:effectRef>
        <a:fontRef idx="minor">
          <a:schemeClr val="lt1"/>
        </a:fontRef>
      </dsp:style>
    </dsp:sp>
    <dsp:sp modelId="{23511296-BAF6-724D-85AA-91E1AEA1B0C0}">
      <dsp:nvSpPr>
        <dsp:cNvPr id="0" name=""/>
        <dsp:cNvSpPr/>
      </dsp:nvSpPr>
      <dsp:spPr>
        <a:xfrm>
          <a:off x="1609963" y="589756"/>
          <a:ext cx="785812" cy="471487"/>
        </a:xfrm>
        <a:prstGeom prst="roundRect">
          <a:avLst>
            <a:gd name="adj" fmla="val 10000"/>
          </a:avLst>
        </a:prstGeom>
        <a:gradFill rotWithShape="0">
          <a:gsLst>
            <a:gs pos="0">
              <a:schemeClr val="accent1">
                <a:hueOff val="0"/>
                <a:satOff val="0"/>
                <a:lumOff val="0"/>
                <a:alphaOff val="0"/>
                <a:shade val="30000"/>
                <a:satMod val="100000"/>
              </a:schemeClr>
            </a:gs>
            <a:gs pos="80000">
              <a:schemeClr val="accent1">
                <a:hueOff val="0"/>
                <a:satOff val="0"/>
                <a:lumOff val="0"/>
                <a:alphaOff val="0"/>
                <a:shade val="90000"/>
                <a:satMod val="100000"/>
              </a:schemeClr>
            </a:gs>
            <a:gs pos="100000">
              <a:schemeClr val="accent1">
                <a:hueOff val="0"/>
                <a:satOff val="0"/>
                <a:lumOff val="0"/>
                <a:alphaOff val="0"/>
                <a:tint val="90000"/>
                <a:shade val="100000"/>
                <a:satMod val="150000"/>
              </a:schemeClr>
            </a:gs>
          </a:gsLst>
          <a:lin ang="16200000" scaled="0"/>
        </a:gradFill>
        <a:ln>
          <a:noFill/>
        </a:ln>
        <a:effectLst>
          <a:outerShdw blurRad="228600" dist="38100" dir="5400000" sx="104000" sy="104000" algn="ctr" rotWithShape="0">
            <a:srgbClr val="000000">
              <a:alpha val="8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rgbClr val="000000"/>
              </a:solidFill>
            </a:rPr>
            <a:t>5%</a:t>
          </a:r>
          <a:endParaRPr lang="en-US" sz="2000" kern="1200" dirty="0">
            <a:solidFill>
              <a:srgbClr val="000000"/>
            </a:solidFill>
          </a:endParaRPr>
        </a:p>
      </dsp:txBody>
      <dsp:txXfrm>
        <a:off x="1609963" y="589756"/>
        <a:ext cx="785812" cy="471487"/>
      </dsp:txXfrm>
    </dsp:sp>
    <dsp:sp modelId="{55C55A08-00A5-514C-A351-7DB092EB74B6}">
      <dsp:nvSpPr>
        <dsp:cNvPr id="0" name=""/>
        <dsp:cNvSpPr/>
      </dsp:nvSpPr>
      <dsp:spPr>
        <a:xfrm>
          <a:off x="1771766" y="1260017"/>
          <a:ext cx="1040489" cy="70723"/>
        </a:xfrm>
        <a:prstGeom prst="rect">
          <a:avLst/>
        </a:prstGeom>
        <a:gradFill rotWithShape="0">
          <a:gsLst>
            <a:gs pos="0">
              <a:schemeClr val="accent1">
                <a:tint val="60000"/>
                <a:hueOff val="0"/>
                <a:satOff val="0"/>
                <a:lumOff val="0"/>
                <a:alphaOff val="0"/>
                <a:shade val="30000"/>
                <a:satMod val="100000"/>
              </a:schemeClr>
            </a:gs>
            <a:gs pos="80000">
              <a:schemeClr val="accent1">
                <a:tint val="60000"/>
                <a:hueOff val="0"/>
                <a:satOff val="0"/>
                <a:lumOff val="0"/>
                <a:alphaOff val="0"/>
                <a:shade val="90000"/>
                <a:satMod val="100000"/>
              </a:schemeClr>
            </a:gs>
            <a:gs pos="100000">
              <a:schemeClr val="accent1">
                <a:tint val="60000"/>
                <a:hueOff val="0"/>
                <a:satOff val="0"/>
                <a:lumOff val="0"/>
                <a:alphaOff val="0"/>
                <a:tint val="90000"/>
                <a:shade val="100000"/>
                <a:satMod val="150000"/>
              </a:schemeClr>
            </a:gs>
          </a:gsLst>
          <a:lin ang="16200000" scaled="0"/>
        </a:gradFill>
        <a:ln>
          <a:noFill/>
        </a:ln>
        <a:effectLst>
          <a:outerShdw blurRad="228600" dist="38100" dir="5400000" sx="104000" sy="104000" algn="ctr" rotWithShape="0">
            <a:srgbClr val="000000">
              <a:alpha val="80000"/>
            </a:srgbClr>
          </a:outerShdw>
        </a:effectLst>
      </dsp:spPr>
      <dsp:style>
        <a:lnRef idx="0">
          <a:scrgbClr r="0" g="0" b="0"/>
        </a:lnRef>
        <a:fillRef idx="3">
          <a:scrgbClr r="0" g="0" b="0"/>
        </a:fillRef>
        <a:effectRef idx="2">
          <a:scrgbClr r="0" g="0" b="0"/>
        </a:effectRef>
        <a:fontRef idx="minor">
          <a:schemeClr val="lt1"/>
        </a:fontRef>
      </dsp:style>
    </dsp:sp>
    <dsp:sp modelId="{F4D159DB-0E0C-7141-BC91-3C14B6CB2A05}">
      <dsp:nvSpPr>
        <dsp:cNvPr id="0" name=""/>
        <dsp:cNvSpPr/>
      </dsp:nvSpPr>
      <dsp:spPr>
        <a:xfrm>
          <a:off x="1609963" y="1179115"/>
          <a:ext cx="785812" cy="471487"/>
        </a:xfrm>
        <a:prstGeom prst="roundRect">
          <a:avLst>
            <a:gd name="adj" fmla="val 10000"/>
          </a:avLst>
        </a:prstGeom>
        <a:gradFill rotWithShape="0">
          <a:gsLst>
            <a:gs pos="0">
              <a:schemeClr val="accent1">
                <a:hueOff val="0"/>
                <a:satOff val="0"/>
                <a:lumOff val="0"/>
                <a:alphaOff val="0"/>
                <a:shade val="30000"/>
                <a:satMod val="100000"/>
              </a:schemeClr>
            </a:gs>
            <a:gs pos="80000">
              <a:schemeClr val="accent1">
                <a:hueOff val="0"/>
                <a:satOff val="0"/>
                <a:lumOff val="0"/>
                <a:alphaOff val="0"/>
                <a:shade val="90000"/>
                <a:satMod val="100000"/>
              </a:schemeClr>
            </a:gs>
            <a:gs pos="100000">
              <a:schemeClr val="accent1">
                <a:hueOff val="0"/>
                <a:satOff val="0"/>
                <a:lumOff val="0"/>
                <a:alphaOff val="0"/>
                <a:tint val="90000"/>
                <a:shade val="100000"/>
                <a:satMod val="150000"/>
              </a:schemeClr>
            </a:gs>
          </a:gsLst>
          <a:lin ang="16200000" scaled="0"/>
        </a:gradFill>
        <a:ln>
          <a:noFill/>
        </a:ln>
        <a:effectLst>
          <a:outerShdw blurRad="228600" dist="38100" dir="5400000" sx="104000" sy="104000" algn="ctr" rotWithShape="0">
            <a:srgbClr val="000000">
              <a:alpha val="8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rgbClr val="000000"/>
              </a:solidFill>
            </a:rPr>
            <a:t>-15%</a:t>
          </a:r>
          <a:endParaRPr lang="en-US" sz="2000" kern="1200" dirty="0">
            <a:solidFill>
              <a:srgbClr val="000000"/>
            </a:solidFill>
          </a:endParaRPr>
        </a:p>
      </dsp:txBody>
      <dsp:txXfrm>
        <a:off x="1609963" y="1179115"/>
        <a:ext cx="785812" cy="471487"/>
      </dsp:txXfrm>
    </dsp:sp>
    <dsp:sp modelId="{8BCCBF18-3751-6D41-84B7-FD45F2E124C0}">
      <dsp:nvSpPr>
        <dsp:cNvPr id="0" name=""/>
        <dsp:cNvSpPr/>
      </dsp:nvSpPr>
      <dsp:spPr>
        <a:xfrm rot="16200000">
          <a:off x="2522217" y="965337"/>
          <a:ext cx="584718" cy="70723"/>
        </a:xfrm>
        <a:prstGeom prst="rect">
          <a:avLst/>
        </a:prstGeom>
        <a:gradFill rotWithShape="0">
          <a:gsLst>
            <a:gs pos="0">
              <a:schemeClr val="accent1">
                <a:tint val="60000"/>
                <a:hueOff val="0"/>
                <a:satOff val="0"/>
                <a:lumOff val="0"/>
                <a:alphaOff val="0"/>
                <a:shade val="30000"/>
                <a:satMod val="100000"/>
              </a:schemeClr>
            </a:gs>
            <a:gs pos="80000">
              <a:schemeClr val="accent1">
                <a:tint val="60000"/>
                <a:hueOff val="0"/>
                <a:satOff val="0"/>
                <a:lumOff val="0"/>
                <a:alphaOff val="0"/>
                <a:shade val="90000"/>
                <a:satMod val="100000"/>
              </a:schemeClr>
            </a:gs>
            <a:gs pos="100000">
              <a:schemeClr val="accent1">
                <a:tint val="60000"/>
                <a:hueOff val="0"/>
                <a:satOff val="0"/>
                <a:lumOff val="0"/>
                <a:alphaOff val="0"/>
                <a:tint val="90000"/>
                <a:shade val="100000"/>
                <a:satMod val="150000"/>
              </a:schemeClr>
            </a:gs>
          </a:gsLst>
          <a:lin ang="16200000" scaled="0"/>
        </a:gradFill>
        <a:ln>
          <a:noFill/>
        </a:ln>
        <a:effectLst>
          <a:outerShdw blurRad="228600" dist="38100" dir="5400000" sx="104000" sy="104000" algn="ctr" rotWithShape="0">
            <a:srgbClr val="000000">
              <a:alpha val="80000"/>
            </a:srgbClr>
          </a:outerShdw>
        </a:effectLst>
      </dsp:spPr>
      <dsp:style>
        <a:lnRef idx="0">
          <a:scrgbClr r="0" g="0" b="0"/>
        </a:lnRef>
        <a:fillRef idx="3">
          <a:scrgbClr r="0" g="0" b="0"/>
        </a:fillRef>
        <a:effectRef idx="2">
          <a:scrgbClr r="0" g="0" b="0"/>
        </a:effectRef>
        <a:fontRef idx="minor">
          <a:schemeClr val="lt1"/>
        </a:fontRef>
      </dsp:style>
    </dsp:sp>
    <dsp:sp modelId="{27F3DFFF-1B12-4442-B11C-69D9BB72F572}">
      <dsp:nvSpPr>
        <dsp:cNvPr id="0" name=""/>
        <dsp:cNvSpPr/>
      </dsp:nvSpPr>
      <dsp:spPr>
        <a:xfrm>
          <a:off x="2655093" y="1179115"/>
          <a:ext cx="785812" cy="471487"/>
        </a:xfrm>
        <a:prstGeom prst="roundRect">
          <a:avLst>
            <a:gd name="adj" fmla="val 10000"/>
          </a:avLst>
        </a:prstGeom>
        <a:gradFill rotWithShape="0">
          <a:gsLst>
            <a:gs pos="0">
              <a:schemeClr val="accent1">
                <a:hueOff val="0"/>
                <a:satOff val="0"/>
                <a:lumOff val="0"/>
                <a:alphaOff val="0"/>
                <a:shade val="30000"/>
                <a:satMod val="100000"/>
              </a:schemeClr>
            </a:gs>
            <a:gs pos="80000">
              <a:schemeClr val="accent1">
                <a:hueOff val="0"/>
                <a:satOff val="0"/>
                <a:lumOff val="0"/>
                <a:alphaOff val="0"/>
                <a:shade val="90000"/>
                <a:satMod val="100000"/>
              </a:schemeClr>
            </a:gs>
            <a:gs pos="100000">
              <a:schemeClr val="accent1">
                <a:hueOff val="0"/>
                <a:satOff val="0"/>
                <a:lumOff val="0"/>
                <a:alphaOff val="0"/>
                <a:tint val="90000"/>
                <a:shade val="100000"/>
                <a:satMod val="150000"/>
              </a:schemeClr>
            </a:gs>
          </a:gsLst>
          <a:lin ang="16200000" scaled="0"/>
        </a:gradFill>
        <a:ln>
          <a:noFill/>
        </a:ln>
        <a:effectLst>
          <a:outerShdw blurRad="228600" dist="38100" dir="5400000" sx="104000" sy="104000" algn="ctr" rotWithShape="0">
            <a:srgbClr val="000000">
              <a:alpha val="8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rgbClr val="000000"/>
              </a:solidFill>
            </a:rPr>
            <a:t>22%</a:t>
          </a:r>
          <a:endParaRPr lang="en-US" sz="2000" kern="1200" dirty="0">
            <a:solidFill>
              <a:srgbClr val="000000"/>
            </a:solidFill>
          </a:endParaRPr>
        </a:p>
      </dsp:txBody>
      <dsp:txXfrm>
        <a:off x="2655093" y="1179115"/>
        <a:ext cx="785812" cy="471487"/>
      </dsp:txXfrm>
    </dsp:sp>
    <dsp:sp modelId="{41183F8E-4007-8349-9330-B42DDFD28D8D}">
      <dsp:nvSpPr>
        <dsp:cNvPr id="0" name=""/>
        <dsp:cNvSpPr/>
      </dsp:nvSpPr>
      <dsp:spPr>
        <a:xfrm rot="16200000">
          <a:off x="2522217" y="375978"/>
          <a:ext cx="584718" cy="70723"/>
        </a:xfrm>
        <a:prstGeom prst="rect">
          <a:avLst/>
        </a:prstGeom>
        <a:gradFill rotWithShape="0">
          <a:gsLst>
            <a:gs pos="0">
              <a:schemeClr val="accent1">
                <a:tint val="60000"/>
                <a:hueOff val="0"/>
                <a:satOff val="0"/>
                <a:lumOff val="0"/>
                <a:alphaOff val="0"/>
                <a:shade val="30000"/>
                <a:satMod val="100000"/>
              </a:schemeClr>
            </a:gs>
            <a:gs pos="80000">
              <a:schemeClr val="accent1">
                <a:tint val="60000"/>
                <a:hueOff val="0"/>
                <a:satOff val="0"/>
                <a:lumOff val="0"/>
                <a:alphaOff val="0"/>
                <a:shade val="90000"/>
                <a:satMod val="100000"/>
              </a:schemeClr>
            </a:gs>
            <a:gs pos="100000">
              <a:schemeClr val="accent1">
                <a:tint val="60000"/>
                <a:hueOff val="0"/>
                <a:satOff val="0"/>
                <a:lumOff val="0"/>
                <a:alphaOff val="0"/>
                <a:tint val="90000"/>
                <a:shade val="100000"/>
                <a:satMod val="150000"/>
              </a:schemeClr>
            </a:gs>
          </a:gsLst>
          <a:lin ang="16200000" scaled="0"/>
        </a:gradFill>
        <a:ln>
          <a:noFill/>
        </a:ln>
        <a:effectLst>
          <a:outerShdw blurRad="228600" dist="38100" dir="5400000" sx="104000" sy="104000" algn="ctr" rotWithShape="0">
            <a:srgbClr val="000000">
              <a:alpha val="80000"/>
            </a:srgbClr>
          </a:outerShdw>
        </a:effectLst>
      </dsp:spPr>
      <dsp:style>
        <a:lnRef idx="0">
          <a:scrgbClr r="0" g="0" b="0"/>
        </a:lnRef>
        <a:fillRef idx="3">
          <a:scrgbClr r="0" g="0" b="0"/>
        </a:fillRef>
        <a:effectRef idx="2">
          <a:scrgbClr r="0" g="0" b="0"/>
        </a:effectRef>
        <a:fontRef idx="minor">
          <a:schemeClr val="lt1"/>
        </a:fontRef>
      </dsp:style>
    </dsp:sp>
    <dsp:sp modelId="{3C526229-E3C8-B744-AA43-43DA7EA2DFEB}">
      <dsp:nvSpPr>
        <dsp:cNvPr id="0" name=""/>
        <dsp:cNvSpPr/>
      </dsp:nvSpPr>
      <dsp:spPr>
        <a:xfrm>
          <a:off x="2655093" y="589756"/>
          <a:ext cx="785812" cy="471487"/>
        </a:xfrm>
        <a:prstGeom prst="roundRect">
          <a:avLst>
            <a:gd name="adj" fmla="val 10000"/>
          </a:avLst>
        </a:prstGeom>
        <a:gradFill rotWithShape="0">
          <a:gsLst>
            <a:gs pos="0">
              <a:schemeClr val="accent1">
                <a:hueOff val="0"/>
                <a:satOff val="0"/>
                <a:lumOff val="0"/>
                <a:alphaOff val="0"/>
                <a:shade val="30000"/>
                <a:satMod val="100000"/>
              </a:schemeClr>
            </a:gs>
            <a:gs pos="80000">
              <a:schemeClr val="accent1">
                <a:hueOff val="0"/>
                <a:satOff val="0"/>
                <a:lumOff val="0"/>
                <a:alphaOff val="0"/>
                <a:shade val="90000"/>
                <a:satMod val="100000"/>
              </a:schemeClr>
            </a:gs>
            <a:gs pos="100000">
              <a:schemeClr val="accent1">
                <a:hueOff val="0"/>
                <a:satOff val="0"/>
                <a:lumOff val="0"/>
                <a:alphaOff val="0"/>
                <a:tint val="90000"/>
                <a:shade val="100000"/>
                <a:satMod val="150000"/>
              </a:schemeClr>
            </a:gs>
          </a:gsLst>
          <a:lin ang="16200000" scaled="0"/>
        </a:gradFill>
        <a:ln>
          <a:noFill/>
        </a:ln>
        <a:effectLst>
          <a:outerShdw blurRad="228600" dist="38100" dir="5400000" sx="104000" sy="104000" algn="ctr" rotWithShape="0">
            <a:srgbClr val="000000">
              <a:alpha val="8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rgbClr val="000000"/>
              </a:solidFill>
            </a:rPr>
            <a:t>40%</a:t>
          </a:r>
          <a:endParaRPr lang="en-US" sz="2000" kern="1200" dirty="0">
            <a:solidFill>
              <a:srgbClr val="000000"/>
            </a:solidFill>
          </a:endParaRPr>
        </a:p>
      </dsp:txBody>
      <dsp:txXfrm>
        <a:off x="2655093" y="589756"/>
        <a:ext cx="785812" cy="471487"/>
      </dsp:txXfrm>
    </dsp:sp>
    <dsp:sp modelId="{47532B7D-276A-EC4F-92A6-77DDB880FE50}">
      <dsp:nvSpPr>
        <dsp:cNvPr id="0" name=""/>
        <dsp:cNvSpPr/>
      </dsp:nvSpPr>
      <dsp:spPr>
        <a:xfrm>
          <a:off x="2816896" y="81298"/>
          <a:ext cx="1040489" cy="70723"/>
        </a:xfrm>
        <a:prstGeom prst="rect">
          <a:avLst/>
        </a:prstGeom>
        <a:gradFill rotWithShape="0">
          <a:gsLst>
            <a:gs pos="0">
              <a:schemeClr val="accent1">
                <a:tint val="60000"/>
                <a:hueOff val="0"/>
                <a:satOff val="0"/>
                <a:lumOff val="0"/>
                <a:alphaOff val="0"/>
                <a:shade val="30000"/>
                <a:satMod val="100000"/>
              </a:schemeClr>
            </a:gs>
            <a:gs pos="80000">
              <a:schemeClr val="accent1">
                <a:tint val="60000"/>
                <a:hueOff val="0"/>
                <a:satOff val="0"/>
                <a:lumOff val="0"/>
                <a:alphaOff val="0"/>
                <a:shade val="90000"/>
                <a:satMod val="100000"/>
              </a:schemeClr>
            </a:gs>
            <a:gs pos="100000">
              <a:schemeClr val="accent1">
                <a:tint val="60000"/>
                <a:hueOff val="0"/>
                <a:satOff val="0"/>
                <a:lumOff val="0"/>
                <a:alphaOff val="0"/>
                <a:tint val="90000"/>
                <a:shade val="100000"/>
                <a:satMod val="150000"/>
              </a:schemeClr>
            </a:gs>
          </a:gsLst>
          <a:lin ang="16200000" scaled="0"/>
        </a:gradFill>
        <a:ln>
          <a:noFill/>
        </a:ln>
        <a:effectLst>
          <a:outerShdw blurRad="228600" dist="38100" dir="5400000" sx="104000" sy="104000" algn="ctr" rotWithShape="0">
            <a:srgbClr val="000000">
              <a:alpha val="80000"/>
            </a:srgbClr>
          </a:outerShdw>
        </a:effectLst>
      </dsp:spPr>
      <dsp:style>
        <a:lnRef idx="0">
          <a:scrgbClr r="0" g="0" b="0"/>
        </a:lnRef>
        <a:fillRef idx="3">
          <a:scrgbClr r="0" g="0" b="0"/>
        </a:fillRef>
        <a:effectRef idx="2">
          <a:scrgbClr r="0" g="0" b="0"/>
        </a:effectRef>
        <a:fontRef idx="minor">
          <a:schemeClr val="lt1"/>
        </a:fontRef>
      </dsp:style>
    </dsp:sp>
    <dsp:sp modelId="{88E78230-BE1C-4A4E-B90F-831AEED4B9C2}">
      <dsp:nvSpPr>
        <dsp:cNvPr id="0" name=""/>
        <dsp:cNvSpPr/>
      </dsp:nvSpPr>
      <dsp:spPr>
        <a:xfrm>
          <a:off x="2655093" y="396"/>
          <a:ext cx="785812" cy="471487"/>
        </a:xfrm>
        <a:prstGeom prst="roundRect">
          <a:avLst>
            <a:gd name="adj" fmla="val 10000"/>
          </a:avLst>
        </a:prstGeom>
        <a:solidFill>
          <a:schemeClr val="accent6">
            <a:lumMod val="75000"/>
          </a:schemeClr>
        </a:solidFill>
        <a:ln>
          <a:noFill/>
        </a:ln>
        <a:effectLst>
          <a:outerShdw blurRad="228600" dist="38100" dir="5400000" sx="104000" sy="104000" algn="ctr" rotWithShape="0">
            <a:srgbClr val="000000">
              <a:alpha val="8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80%</a:t>
          </a:r>
          <a:endParaRPr lang="en-US" sz="2000" kern="1200" dirty="0"/>
        </a:p>
      </dsp:txBody>
      <dsp:txXfrm>
        <a:off x="2655093" y="396"/>
        <a:ext cx="785812" cy="471487"/>
      </dsp:txXfrm>
    </dsp:sp>
    <dsp:sp modelId="{82CEB03A-7608-4043-9DC7-CF14EA4F212E}">
      <dsp:nvSpPr>
        <dsp:cNvPr id="0" name=""/>
        <dsp:cNvSpPr/>
      </dsp:nvSpPr>
      <dsp:spPr>
        <a:xfrm rot="5400000">
          <a:off x="3567347" y="375978"/>
          <a:ext cx="584718" cy="70723"/>
        </a:xfrm>
        <a:prstGeom prst="rect">
          <a:avLst/>
        </a:prstGeom>
        <a:gradFill rotWithShape="0">
          <a:gsLst>
            <a:gs pos="0">
              <a:schemeClr val="accent1">
                <a:tint val="60000"/>
                <a:hueOff val="0"/>
                <a:satOff val="0"/>
                <a:lumOff val="0"/>
                <a:alphaOff val="0"/>
                <a:shade val="30000"/>
                <a:satMod val="100000"/>
              </a:schemeClr>
            </a:gs>
            <a:gs pos="80000">
              <a:schemeClr val="accent1">
                <a:tint val="60000"/>
                <a:hueOff val="0"/>
                <a:satOff val="0"/>
                <a:lumOff val="0"/>
                <a:alphaOff val="0"/>
                <a:shade val="90000"/>
                <a:satMod val="100000"/>
              </a:schemeClr>
            </a:gs>
            <a:gs pos="100000">
              <a:schemeClr val="accent1">
                <a:tint val="60000"/>
                <a:hueOff val="0"/>
                <a:satOff val="0"/>
                <a:lumOff val="0"/>
                <a:alphaOff val="0"/>
                <a:tint val="90000"/>
                <a:shade val="100000"/>
                <a:satMod val="150000"/>
              </a:schemeClr>
            </a:gs>
          </a:gsLst>
          <a:lin ang="16200000" scaled="0"/>
        </a:gradFill>
        <a:ln>
          <a:noFill/>
        </a:ln>
        <a:effectLst>
          <a:outerShdw blurRad="228600" dist="38100" dir="5400000" sx="104000" sy="104000" algn="ctr" rotWithShape="0">
            <a:srgbClr val="000000">
              <a:alpha val="80000"/>
            </a:srgbClr>
          </a:outerShdw>
        </a:effectLst>
      </dsp:spPr>
      <dsp:style>
        <a:lnRef idx="0">
          <a:scrgbClr r="0" g="0" b="0"/>
        </a:lnRef>
        <a:fillRef idx="3">
          <a:scrgbClr r="0" g="0" b="0"/>
        </a:fillRef>
        <a:effectRef idx="2">
          <a:scrgbClr r="0" g="0" b="0"/>
        </a:effectRef>
        <a:fontRef idx="minor">
          <a:schemeClr val="lt1"/>
        </a:fontRef>
      </dsp:style>
    </dsp:sp>
    <dsp:sp modelId="{359759A0-D255-F940-8F3B-C547A16D0184}">
      <dsp:nvSpPr>
        <dsp:cNvPr id="0" name=""/>
        <dsp:cNvSpPr/>
      </dsp:nvSpPr>
      <dsp:spPr>
        <a:xfrm>
          <a:off x="3700224" y="396"/>
          <a:ext cx="785812" cy="471487"/>
        </a:xfrm>
        <a:prstGeom prst="roundRect">
          <a:avLst>
            <a:gd name="adj" fmla="val 10000"/>
          </a:avLst>
        </a:prstGeom>
        <a:gradFill rotWithShape="0">
          <a:gsLst>
            <a:gs pos="0">
              <a:schemeClr val="accent1">
                <a:hueOff val="0"/>
                <a:satOff val="0"/>
                <a:lumOff val="0"/>
                <a:alphaOff val="0"/>
                <a:shade val="30000"/>
                <a:satMod val="100000"/>
              </a:schemeClr>
            </a:gs>
            <a:gs pos="80000">
              <a:schemeClr val="accent1">
                <a:hueOff val="0"/>
                <a:satOff val="0"/>
                <a:lumOff val="0"/>
                <a:alphaOff val="0"/>
                <a:shade val="90000"/>
                <a:satMod val="100000"/>
              </a:schemeClr>
            </a:gs>
            <a:gs pos="100000">
              <a:schemeClr val="accent1">
                <a:hueOff val="0"/>
                <a:satOff val="0"/>
                <a:lumOff val="0"/>
                <a:alphaOff val="0"/>
                <a:tint val="90000"/>
                <a:shade val="100000"/>
                <a:satMod val="150000"/>
              </a:schemeClr>
            </a:gs>
          </a:gsLst>
          <a:lin ang="16200000" scaled="0"/>
        </a:gradFill>
        <a:ln>
          <a:noFill/>
        </a:ln>
        <a:effectLst>
          <a:outerShdw blurRad="228600" dist="38100" dir="5400000" sx="104000" sy="104000" algn="ctr" rotWithShape="0">
            <a:srgbClr val="000000">
              <a:alpha val="8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rgbClr val="000000"/>
              </a:solidFill>
            </a:rPr>
            <a:t>15%</a:t>
          </a:r>
          <a:endParaRPr lang="en-US" sz="2000" kern="1200" dirty="0">
            <a:solidFill>
              <a:srgbClr val="000000"/>
            </a:solidFill>
          </a:endParaRPr>
        </a:p>
      </dsp:txBody>
      <dsp:txXfrm>
        <a:off x="3700224" y="396"/>
        <a:ext cx="785812" cy="471487"/>
      </dsp:txXfrm>
    </dsp:sp>
    <dsp:sp modelId="{FAF66342-D020-3642-A7BC-2354B2C75510}">
      <dsp:nvSpPr>
        <dsp:cNvPr id="0" name=""/>
        <dsp:cNvSpPr/>
      </dsp:nvSpPr>
      <dsp:spPr>
        <a:xfrm rot="5400000">
          <a:off x="3567347" y="965337"/>
          <a:ext cx="584718" cy="70723"/>
        </a:xfrm>
        <a:prstGeom prst="rect">
          <a:avLst/>
        </a:prstGeom>
        <a:gradFill rotWithShape="0">
          <a:gsLst>
            <a:gs pos="0">
              <a:schemeClr val="accent1">
                <a:tint val="60000"/>
                <a:hueOff val="0"/>
                <a:satOff val="0"/>
                <a:lumOff val="0"/>
                <a:alphaOff val="0"/>
                <a:shade val="30000"/>
                <a:satMod val="100000"/>
              </a:schemeClr>
            </a:gs>
            <a:gs pos="80000">
              <a:schemeClr val="accent1">
                <a:tint val="60000"/>
                <a:hueOff val="0"/>
                <a:satOff val="0"/>
                <a:lumOff val="0"/>
                <a:alphaOff val="0"/>
                <a:shade val="90000"/>
                <a:satMod val="100000"/>
              </a:schemeClr>
            </a:gs>
            <a:gs pos="100000">
              <a:schemeClr val="accent1">
                <a:tint val="60000"/>
                <a:hueOff val="0"/>
                <a:satOff val="0"/>
                <a:lumOff val="0"/>
                <a:alphaOff val="0"/>
                <a:tint val="90000"/>
                <a:shade val="100000"/>
                <a:satMod val="150000"/>
              </a:schemeClr>
            </a:gs>
          </a:gsLst>
          <a:lin ang="16200000" scaled="0"/>
        </a:gradFill>
        <a:ln>
          <a:noFill/>
        </a:ln>
        <a:effectLst>
          <a:outerShdw blurRad="228600" dist="38100" dir="5400000" sx="104000" sy="104000" algn="ctr" rotWithShape="0">
            <a:srgbClr val="000000">
              <a:alpha val="80000"/>
            </a:srgbClr>
          </a:outerShdw>
        </a:effectLst>
      </dsp:spPr>
      <dsp:style>
        <a:lnRef idx="0">
          <a:scrgbClr r="0" g="0" b="0"/>
        </a:lnRef>
        <a:fillRef idx="3">
          <a:scrgbClr r="0" g="0" b="0"/>
        </a:fillRef>
        <a:effectRef idx="2">
          <a:scrgbClr r="0" g="0" b="0"/>
        </a:effectRef>
        <a:fontRef idx="minor">
          <a:schemeClr val="lt1"/>
        </a:fontRef>
      </dsp:style>
    </dsp:sp>
    <dsp:sp modelId="{4CDF1777-4811-ED44-8C34-0BC7E0F75297}">
      <dsp:nvSpPr>
        <dsp:cNvPr id="0" name=""/>
        <dsp:cNvSpPr/>
      </dsp:nvSpPr>
      <dsp:spPr>
        <a:xfrm>
          <a:off x="3700224" y="589756"/>
          <a:ext cx="785812" cy="471487"/>
        </a:xfrm>
        <a:prstGeom prst="roundRect">
          <a:avLst>
            <a:gd name="adj" fmla="val 10000"/>
          </a:avLst>
        </a:prstGeom>
        <a:gradFill rotWithShape="0">
          <a:gsLst>
            <a:gs pos="0">
              <a:schemeClr val="accent1">
                <a:hueOff val="0"/>
                <a:satOff val="0"/>
                <a:lumOff val="0"/>
                <a:alphaOff val="0"/>
                <a:shade val="30000"/>
                <a:satMod val="100000"/>
              </a:schemeClr>
            </a:gs>
            <a:gs pos="80000">
              <a:schemeClr val="accent1">
                <a:hueOff val="0"/>
                <a:satOff val="0"/>
                <a:lumOff val="0"/>
                <a:alphaOff val="0"/>
                <a:shade val="90000"/>
                <a:satMod val="100000"/>
              </a:schemeClr>
            </a:gs>
            <a:gs pos="100000">
              <a:schemeClr val="accent1">
                <a:hueOff val="0"/>
                <a:satOff val="0"/>
                <a:lumOff val="0"/>
                <a:alphaOff val="0"/>
                <a:tint val="90000"/>
                <a:shade val="100000"/>
                <a:satMod val="150000"/>
              </a:schemeClr>
            </a:gs>
          </a:gsLst>
          <a:lin ang="16200000" scaled="0"/>
        </a:gradFill>
        <a:ln>
          <a:noFill/>
        </a:ln>
        <a:effectLst>
          <a:outerShdw blurRad="228600" dist="38100" dir="5400000" sx="104000" sy="104000" algn="ctr" rotWithShape="0">
            <a:srgbClr val="000000">
              <a:alpha val="8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rgbClr val="000000"/>
              </a:solidFill>
            </a:rPr>
            <a:t>0%</a:t>
          </a:r>
          <a:endParaRPr lang="en-US" sz="2000" kern="1200" dirty="0">
            <a:solidFill>
              <a:srgbClr val="000000"/>
            </a:solidFill>
          </a:endParaRPr>
        </a:p>
      </dsp:txBody>
      <dsp:txXfrm>
        <a:off x="3700224" y="589756"/>
        <a:ext cx="785812" cy="471487"/>
      </dsp:txXfrm>
    </dsp:sp>
    <dsp:sp modelId="{685609EC-BD8E-C745-948E-7BE18C411A40}">
      <dsp:nvSpPr>
        <dsp:cNvPr id="0" name=""/>
        <dsp:cNvSpPr/>
      </dsp:nvSpPr>
      <dsp:spPr>
        <a:xfrm>
          <a:off x="3700224" y="1179115"/>
          <a:ext cx="785812" cy="471487"/>
        </a:xfrm>
        <a:prstGeom prst="roundRect">
          <a:avLst>
            <a:gd name="adj" fmla="val 10000"/>
          </a:avLst>
        </a:prstGeom>
        <a:gradFill rotWithShape="0">
          <a:gsLst>
            <a:gs pos="0">
              <a:schemeClr val="accent1">
                <a:hueOff val="0"/>
                <a:satOff val="0"/>
                <a:lumOff val="0"/>
                <a:alphaOff val="0"/>
                <a:shade val="30000"/>
                <a:satMod val="100000"/>
              </a:schemeClr>
            </a:gs>
            <a:gs pos="80000">
              <a:schemeClr val="accent1">
                <a:hueOff val="0"/>
                <a:satOff val="0"/>
                <a:lumOff val="0"/>
                <a:alphaOff val="0"/>
                <a:shade val="90000"/>
                <a:satMod val="100000"/>
              </a:schemeClr>
            </a:gs>
            <a:gs pos="100000">
              <a:schemeClr val="accent1">
                <a:hueOff val="0"/>
                <a:satOff val="0"/>
                <a:lumOff val="0"/>
                <a:alphaOff val="0"/>
                <a:tint val="90000"/>
                <a:shade val="100000"/>
                <a:satMod val="150000"/>
              </a:schemeClr>
            </a:gs>
          </a:gsLst>
          <a:lin ang="16200000" scaled="0"/>
        </a:gradFill>
        <a:ln>
          <a:noFill/>
        </a:ln>
        <a:effectLst>
          <a:outerShdw blurRad="228600" dist="38100" dir="5400000" sx="104000" sy="104000" algn="ctr" rotWithShape="0">
            <a:srgbClr val="000000">
              <a:alpha val="8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rgbClr val="000000"/>
              </a:solidFill>
            </a:rPr>
            <a:t>1%</a:t>
          </a:r>
          <a:endParaRPr lang="en-US" sz="2000" kern="1200" dirty="0">
            <a:solidFill>
              <a:srgbClr val="000000"/>
            </a:solidFill>
          </a:endParaRPr>
        </a:p>
      </dsp:txBody>
      <dsp:txXfrm>
        <a:off x="3700224" y="1179115"/>
        <a:ext cx="785812" cy="47148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6.pict"/></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11.pict"/></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19.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pict"/></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5.pict"/><Relationship Id="rId4" Type="http://schemas.openxmlformats.org/officeDocument/2006/relationships/image" Target="../media/image46.pict"/><Relationship Id="rId5" Type="http://schemas.openxmlformats.org/officeDocument/2006/relationships/image" Target="../media/image47.pict"/><Relationship Id="rId6" Type="http://schemas.openxmlformats.org/officeDocument/2006/relationships/image" Target="../media/image48.pict"/><Relationship Id="rId7" Type="http://schemas.openxmlformats.org/officeDocument/2006/relationships/image" Target="../media/image49.pict"/><Relationship Id="rId1" Type="http://schemas.openxmlformats.org/officeDocument/2006/relationships/image" Target="../media/image43.pict"/><Relationship Id="rId2" Type="http://schemas.openxmlformats.org/officeDocument/2006/relationships/image" Target="../media/image44.pict"/></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1.pict"/></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2.pict"/></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7.pict"/></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2.pict"/><Relationship Id="rId2" Type="http://schemas.openxmlformats.org/officeDocument/2006/relationships/image" Target="../media/image93.pict"/></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23.pict"/></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86.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A1B939-1852-1B4D-9A76-FC871D763370}" type="datetimeFigureOut">
              <a:rPr lang="en-US" smtClean="0"/>
              <a:pPr/>
              <a:t>10/2/09</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0B7A988-BD92-DC49-907E-C32C5E429D6A}" type="slidenum">
              <a:rPr lang="en-GB" smtClean="0"/>
              <a:pPr/>
              <a:t>‹#›</a:t>
            </a:fld>
            <a:endParaRPr lang="en-GB"/>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B87AEE-3B41-EC46-B948-DAFAD0DCDED4}" type="datetimeFigureOut">
              <a:rPr lang="en-US" smtClean="0"/>
              <a:pPr/>
              <a:t>10/2/09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85F028-E1E1-2846-90A1-C845AE32B722}" type="slidenum">
              <a:rPr lang="en-GB" smtClean="0"/>
              <a:pPr/>
              <a:t>‹#›</a:t>
            </a:fld>
            <a:endParaRPr lang="en-GB"/>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6.xml"/><Relationship Id="rId3" Type="http://schemas.openxmlformats.org/officeDocument/2006/relationships/hyperlink" Target="mailto:tom@gilb.com" TargetMode="Externa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7.xml"/><Relationship Id="rId3" Type="http://schemas.openxmlformats.org/officeDocument/2006/relationships/hyperlink" Target="mailto:tom@gilb.com" TargetMode="Externa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0.xml"/><Relationship Id="rId3" Type="http://schemas.openxmlformats.org/officeDocument/2006/relationships/hyperlink" Target="mailto:tom@gilb.com" TargetMode="Externa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1.xml"/><Relationship Id="rId3" Type="http://schemas.openxmlformats.org/officeDocument/2006/relationships/hyperlink" Target="http://www.confirmit.com/news/release_20041129_confirmit_9.0_mr.asp" TargetMode="Externa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5.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6.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7.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8.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9.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2.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3.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4.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5.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6.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7.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8.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9.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2.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3.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4.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5.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6.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7.xml"/><Relationship Id="rId3" Type="http://schemas.openxmlformats.org/officeDocument/2006/relationships/hyperlink" Target="http://www.gilb.com/tiki-download_file.php?fileId=288" TargetMode="Externa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8.xml"/><Relationship Id="rId3" Type="http://schemas.openxmlformats.org/officeDocument/2006/relationships/hyperlink" Target="http://www.gilb.com/tiki-download_file.php?fileId=288" TargetMode="Externa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www.gilb.com/tiki-download_file.php?fileId=288"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 Id="rId3" Type="http://schemas.openxmlformats.org/officeDocument/2006/relationships/hyperlink" Target="mailto:Cjones@spr.com" TargetMode="Externa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 Id="rId3" Type="http://schemas.openxmlformats.org/officeDocument/2006/relationships/hyperlink" Target="mailto:Cjones@spr.com" TargetMode="Externa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59.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df"/><Relationship Id="rId5" Type="http://schemas.openxmlformats.org/officeDocument/2006/relationships/image" Target="../media/image1041.png"/><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Initial version completed 30 Sept 2009 for Berlin Conference</a:t>
            </a:r>
            <a:endParaRPr lang="en-GB" dirty="0"/>
          </a:p>
        </p:txBody>
      </p:sp>
      <p:sp>
        <p:nvSpPr>
          <p:cNvPr id="4" name="Slide Number Placeholder 3"/>
          <p:cNvSpPr>
            <a:spLocks noGrp="1"/>
          </p:cNvSpPr>
          <p:nvPr>
            <p:ph type="sldNum" sz="quarter" idx="10"/>
          </p:nvPr>
        </p:nvSpPr>
        <p:spPr/>
        <p:txBody>
          <a:bodyPr/>
          <a:lstStyle/>
          <a:p>
            <a:fld id="{F185F028-E1E1-2846-90A1-C845AE32B722}" type="slidenum">
              <a:rPr lang="en-GB" smtClean="0"/>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noFill/>
        </p:spPr>
        <p:txBody>
          <a:bodyPr/>
          <a:lstStyle/>
          <a:p>
            <a:fld id="{5934552D-1994-C44A-BBF3-84453B78E17E}" type="slidenum">
              <a:rPr lang="en-US"/>
              <a:pPr/>
              <a:t>22</a:t>
            </a:fld>
            <a:endParaRPr lang="en-US"/>
          </a:p>
        </p:txBody>
      </p:sp>
      <p:sp>
        <p:nvSpPr>
          <p:cNvPr id="338947" name="Rectangle 2"/>
          <p:cNvSpPr>
            <a:spLocks noGrp="1" noRot="1" noChangeAspect="1" noChangeArrowheads="1" noTextEdit="1"/>
          </p:cNvSpPr>
          <p:nvPr>
            <p:ph type="sldImg"/>
          </p:nvPr>
        </p:nvSpPr>
        <p:spPr>
          <a:ln/>
        </p:spPr>
      </p:sp>
      <p:sp>
        <p:nvSpPr>
          <p:cNvPr id="338948" name="Rectangle 3"/>
          <p:cNvSpPr>
            <a:spLocks noGrp="1" noChangeArrowheads="1"/>
          </p:cNvSpPr>
          <p:nvPr>
            <p:ph type="body" idx="1"/>
          </p:nvPr>
        </p:nvSpPr>
        <p:spPr>
          <a:noFill/>
          <a:ln w="9525"/>
        </p:spPr>
        <p:txBody>
          <a:bodyPr/>
          <a:lstStyle/>
          <a:p>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522EEF7C-CB18-F347-8F42-B02E3D71C2CE}" type="slidenum">
              <a:rPr lang="en-US"/>
              <a:pPr/>
              <a:t>200</a:t>
            </a:fld>
            <a:endParaRPr lang="en-US"/>
          </a:p>
        </p:txBody>
      </p:sp>
      <p:sp>
        <p:nvSpPr>
          <p:cNvPr id="76803" name="Rectangle 2"/>
          <p:cNvSpPr>
            <a:spLocks noGrp="1" noRot="1" noChangeAspect="1" noChangeArrowheads="1" noTextEdit="1"/>
          </p:cNvSpPr>
          <p:nvPr>
            <p:ph type="sldImg"/>
          </p:nvPr>
        </p:nvSpPr>
        <p:spPr>
          <a:solidFill>
            <a:srgbClr val="FFFFFF"/>
          </a:solidFill>
          <a:ln/>
        </p:spPr>
      </p:sp>
      <p:sp>
        <p:nvSpPr>
          <p:cNvPr id="7680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GB" dirty="0" smtClean="0"/>
              <a:t>30 </a:t>
            </a:r>
            <a:r>
              <a:rPr lang="en-GB" dirty="0" err="1" smtClean="0"/>
              <a:t>sept</a:t>
            </a:r>
            <a:r>
              <a:rPr lang="en-GB" dirty="0" smtClean="0"/>
              <a:t> 1009 changed heading sub</a:t>
            </a:r>
            <a:endParaRPr lang="en-GB"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394BD5A4-C4A7-834F-85B1-B687CA1DADF2}" type="slidenum">
              <a:rPr lang="en-US"/>
              <a:pPr/>
              <a:t>201</a:t>
            </a:fld>
            <a:endParaRPr lang="en-US"/>
          </a:p>
        </p:txBody>
      </p:sp>
      <p:sp>
        <p:nvSpPr>
          <p:cNvPr id="78851" name="Rectangle 2"/>
          <p:cNvSpPr>
            <a:spLocks noGrp="1" noRot="1" noChangeAspect="1" noChangeArrowheads="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3C6A13F7-EB01-784F-ABDB-3053B16A0ED1}" type="slidenum">
              <a:rPr lang="en-US"/>
              <a:pPr/>
              <a:t>202</a:t>
            </a:fld>
            <a:endParaRPr lang="en-US"/>
          </a:p>
        </p:txBody>
      </p:sp>
      <p:sp>
        <p:nvSpPr>
          <p:cNvPr id="80899" name="Rectangle 2"/>
          <p:cNvSpPr>
            <a:spLocks noGrp="1" noRot="1" noChangeAspect="1" noChangeArrowheads="1"/>
          </p:cNvSpPr>
          <p:nvPr>
            <p:ph type="sldImg"/>
          </p:nvPr>
        </p:nvSpPr>
        <p:spPr>
          <a:solidFill>
            <a:srgbClr val="FFFFFF"/>
          </a:solidFill>
          <a:ln/>
        </p:spPr>
      </p:sp>
      <p:sp>
        <p:nvSpPr>
          <p:cNvPr id="809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5F237B94-1D74-5843-BC6B-E813E82D4719}" type="slidenum">
              <a:rPr lang="en-US"/>
              <a:pPr/>
              <a:t>203</a:t>
            </a:fld>
            <a:endParaRPr lang="en-US"/>
          </a:p>
        </p:txBody>
      </p:sp>
      <p:sp>
        <p:nvSpPr>
          <p:cNvPr id="82947" name="Rectangle 2"/>
          <p:cNvSpPr>
            <a:spLocks noGrp="1" noRot="1" noChangeAspect="1" noChangeArrowheads="1"/>
          </p:cNvSpPr>
          <p:nvPr>
            <p:ph type="sldImg"/>
          </p:nvPr>
        </p:nvSpPr>
        <p:spPr>
          <a:solidFill>
            <a:srgbClr val="FFFFFF"/>
          </a:solidFill>
          <a:ln/>
        </p:spPr>
      </p:sp>
      <p:sp>
        <p:nvSpPr>
          <p:cNvPr id="829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886B5190-C9CA-D148-BD7D-D40FD110FB37}" type="slidenum">
              <a:rPr lang="en-US"/>
              <a:pPr/>
              <a:t>204</a:t>
            </a:fld>
            <a:endParaRPr lang="en-US"/>
          </a:p>
        </p:txBody>
      </p:sp>
      <p:sp>
        <p:nvSpPr>
          <p:cNvPr id="84995" name="Rectangle 2"/>
          <p:cNvSpPr>
            <a:spLocks noGrp="1" noRot="1" noChangeAspect="1" noChangeArrowheads="1" noTextEdit="1"/>
          </p:cNvSpPr>
          <p:nvPr>
            <p:ph type="sldImg"/>
          </p:nvPr>
        </p:nvSpPr>
        <p:spPr>
          <a:solidFill>
            <a:srgbClr val="FFFFFF"/>
          </a:solidFill>
          <a:ln/>
        </p:spPr>
      </p:sp>
      <p:sp>
        <p:nvSpPr>
          <p:cNvPr id="8499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GB"/>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25B3DCD5-E868-7447-A63C-F05145D7F455}" type="slidenum">
              <a:rPr lang="en-US"/>
              <a:pPr/>
              <a:t>205</a:t>
            </a:fld>
            <a:endParaRPr lang="en-US"/>
          </a:p>
        </p:txBody>
      </p:sp>
      <p:sp>
        <p:nvSpPr>
          <p:cNvPr id="87043" name="Rectangle 2"/>
          <p:cNvSpPr>
            <a:spLocks noGrp="1" noRot="1" noChangeAspect="1" noChangeArrowheads="1" noTextEdit="1"/>
          </p:cNvSpPr>
          <p:nvPr>
            <p:ph type="sldImg"/>
          </p:nvPr>
        </p:nvSpPr>
        <p:spPr>
          <a:solidFill>
            <a:srgbClr val="FFFFFF"/>
          </a:solidFill>
          <a:ln/>
        </p:spPr>
      </p:sp>
      <p:sp>
        <p:nvSpPr>
          <p:cNvPr id="8704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nb-NO"/>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EB66C043-7C2A-0C47-ACEB-2C64D28B7CA3}" type="slidenum">
              <a:rPr lang="en-US"/>
              <a:pPr/>
              <a:t>206</a:t>
            </a:fld>
            <a:endParaRPr lang="en-US"/>
          </a:p>
        </p:txBody>
      </p:sp>
      <p:sp>
        <p:nvSpPr>
          <p:cNvPr id="89091" name="Rectangle 2"/>
          <p:cNvSpPr>
            <a:spLocks noGrp="1" noRot="1" noChangeAspect="1" noChangeArrowheads="1"/>
          </p:cNvSpPr>
          <p:nvPr>
            <p:ph type="sldImg"/>
          </p:nvPr>
        </p:nvSpPr>
        <p:spPr>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solidFill>
                  <a:srgbClr val="000000"/>
                </a:solidFill>
                <a:latin typeface="Helvetica" pitchFamily="-107" charset="0"/>
              </a:rPr>
              <a:t>You may assume so :-) </a:t>
            </a:r>
          </a:p>
          <a:p>
            <a:pPr eaLnBrk="1" hangingPunct="1"/>
            <a:endParaRPr lang="en-US">
              <a:solidFill>
                <a:srgbClr val="000000"/>
              </a:solidFill>
              <a:latin typeface="Helvetica" pitchFamily="-107" charset="0"/>
            </a:endParaRPr>
          </a:p>
          <a:p>
            <a:pPr eaLnBrk="1" hangingPunct="1"/>
            <a:r>
              <a:rPr lang="en-US">
                <a:solidFill>
                  <a:srgbClr val="000000"/>
                </a:solidFill>
                <a:latin typeface="Helvetica" pitchFamily="-107" charset="0"/>
              </a:rPr>
              <a:t>-----Original Message-----From: Tom Gilb [</a:t>
            </a:r>
            <a:r>
              <a:rPr lang="en-US">
                <a:latin typeface="Helvetica" pitchFamily="-107" charset="0"/>
                <a:hlinkClick r:id="rId3"/>
              </a:rPr>
              <a:t>mailto:tom@gilb.com</a:t>
            </a:r>
            <a:r>
              <a:rPr lang="en-US">
                <a:solidFill>
                  <a:srgbClr val="000000"/>
                </a:solidFill>
                <a:latin typeface="Helvetica" pitchFamily="-107" charset="0"/>
              </a:rPr>
              <a:t>] Sent: 25. november 2004 17:54To: Kjell </a:t>
            </a:r>
            <a:r>
              <a:rPr lang="en-GB">
                <a:solidFill>
                  <a:srgbClr val="000000"/>
                </a:solidFill>
                <a:latin typeface="Helvetica" pitchFamily="-107" charset="0"/>
              </a:rPr>
              <a:t>ｯy</a:t>
            </a:r>
            <a:r>
              <a:rPr lang="en-US">
                <a:solidFill>
                  <a:srgbClr val="000000"/>
                </a:solidFill>
                <a:latin typeface="Helvetica" pitchFamily="-107" charset="0"/>
              </a:rPr>
              <a:t>stein </a:t>
            </a:r>
            <a:r>
              <a:rPr lang="en-GB">
                <a:solidFill>
                  <a:srgbClr val="000000"/>
                </a:solidFill>
                <a:latin typeface="Helvetica" pitchFamily="-107" charset="0"/>
              </a:rPr>
              <a:t>ｯk</a:t>
            </a:r>
            <a:r>
              <a:rPr lang="en-US">
                <a:solidFill>
                  <a:srgbClr val="000000"/>
                </a:solidFill>
                <a:latin typeface="Helvetica" pitchFamily="-107" charset="0"/>
              </a:rPr>
              <a:t>sendalCc: Trond JohansenSubject: Re: Initial customer feedback on Confirmit 9.0may I assume I can show this to conferences like this Friday? :)Best Wishes    Tom</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5C1D5B74-FB63-5A46-BD41-A89293A59B37}" type="slidenum">
              <a:rPr lang="en-US"/>
              <a:pPr/>
              <a:t>207</a:t>
            </a:fld>
            <a:endParaRPr lang="en-US"/>
          </a:p>
        </p:txBody>
      </p:sp>
      <p:sp>
        <p:nvSpPr>
          <p:cNvPr id="91139" name="Rectangle 2"/>
          <p:cNvSpPr>
            <a:spLocks noGrp="1" noRot="1" noChangeAspect="1" noChangeArrowheads="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solidFill>
                  <a:srgbClr val="000000"/>
                </a:solidFill>
                <a:latin typeface="Helvetica" pitchFamily="-107" charset="0"/>
              </a:rPr>
              <a:t>You may assume so :-) -----Original Message-----From: Tom Gilb [</a:t>
            </a:r>
            <a:r>
              <a:rPr lang="en-US">
                <a:latin typeface="Helvetica" pitchFamily="-107" charset="0"/>
                <a:hlinkClick r:id="rId3"/>
              </a:rPr>
              <a:t>mailto:tom@gilb.com</a:t>
            </a:r>
            <a:r>
              <a:rPr lang="en-US">
                <a:solidFill>
                  <a:srgbClr val="000000"/>
                </a:solidFill>
                <a:latin typeface="Helvetica" pitchFamily="-107" charset="0"/>
              </a:rPr>
              <a:t>] Sent: 25. november 2004 17:54To: Kjell </a:t>
            </a:r>
            <a:r>
              <a:rPr lang="en-GB">
                <a:solidFill>
                  <a:srgbClr val="000000"/>
                </a:solidFill>
                <a:latin typeface="Helvetica" pitchFamily="-107" charset="0"/>
              </a:rPr>
              <a:t>ｯy</a:t>
            </a:r>
            <a:r>
              <a:rPr lang="en-US">
                <a:solidFill>
                  <a:srgbClr val="000000"/>
                </a:solidFill>
                <a:latin typeface="Helvetica" pitchFamily="-107" charset="0"/>
              </a:rPr>
              <a:t>stein </a:t>
            </a:r>
            <a:r>
              <a:rPr lang="en-GB">
                <a:solidFill>
                  <a:srgbClr val="000000"/>
                </a:solidFill>
                <a:latin typeface="Helvetica" pitchFamily="-107" charset="0"/>
              </a:rPr>
              <a:t>ｯk</a:t>
            </a:r>
            <a:r>
              <a:rPr lang="en-US">
                <a:solidFill>
                  <a:srgbClr val="000000"/>
                </a:solidFill>
                <a:latin typeface="Helvetica" pitchFamily="-107" charset="0"/>
              </a:rPr>
              <a:t>sendalCc: Trond JohansenSubject: Re: Initial customer feedback on Confirmit 9.0may I assume I can show this to conferences like this Friday? :)Best Wishes    Tom</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45B05759-1966-0648-83CD-9405BB00E8C8}" type="slidenum">
              <a:rPr lang="en-US"/>
              <a:pPr/>
              <a:t>208</a:t>
            </a:fld>
            <a:endParaRPr lang="en-US"/>
          </a:p>
        </p:txBody>
      </p:sp>
      <p:sp>
        <p:nvSpPr>
          <p:cNvPr id="93187" name="Rectangle 2"/>
          <p:cNvSpPr>
            <a:spLocks noGrp="1" noRot="1" noChangeAspect="1" noChangeArrowheads="1" noTextEdit="1"/>
          </p:cNvSpPr>
          <p:nvPr>
            <p:ph type="sldImg"/>
          </p:nvPr>
        </p:nvSpPr>
        <p:spPr>
          <a:solidFill>
            <a:srgbClr val="FFFFFF"/>
          </a:solidFill>
          <a:ln/>
        </p:spPr>
      </p:sp>
      <p:sp>
        <p:nvSpPr>
          <p:cNvPr id="9318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nb-NO" sz="1600"/>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DED7DE05-7934-0E4E-8B17-147345C2C261}" type="slidenum">
              <a:rPr lang="en-US"/>
              <a:pPr/>
              <a:t>209</a:t>
            </a:fld>
            <a:endParaRPr lang="en-US"/>
          </a:p>
        </p:txBody>
      </p:sp>
      <p:sp>
        <p:nvSpPr>
          <p:cNvPr id="95235" name="Rectangle 2"/>
          <p:cNvSpPr>
            <a:spLocks noGrp="1" noRot="1" noChangeAspect="1" noChangeArrowheads="1" noTextEdit="1"/>
          </p:cNvSpPr>
          <p:nvPr>
            <p:ph type="sldImg"/>
          </p:nvPr>
        </p:nvSpPr>
        <p:spPr>
          <a:solidFill>
            <a:srgbClr val="FFFFFF"/>
          </a:solidFill>
          <a:ln/>
        </p:spPr>
      </p:sp>
      <p:sp>
        <p:nvSpPr>
          <p:cNvPr id="9523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nb-NO" sz="15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21FF67-AD67-8440-BF7C-54F5FCB9C55A}" type="slidenum">
              <a:rPr lang="en-GB"/>
              <a:pPr/>
              <a:t>24</a:t>
            </a:fld>
            <a:endParaRPr lang="en-GB"/>
          </a:p>
        </p:txBody>
      </p:sp>
      <p:sp>
        <p:nvSpPr>
          <p:cNvPr id="838658" name="Rectangle 2"/>
          <p:cNvSpPr>
            <a:spLocks noGrp="1" noRot="1" noChangeAspect="1" noChangeArrowheads="1" noTextEdit="1"/>
          </p:cNvSpPr>
          <p:nvPr>
            <p:ph type="sldImg"/>
          </p:nvPr>
        </p:nvSpPr>
        <p:spPr>
          <a:xfrm>
            <a:off x="1141413" y="685800"/>
            <a:ext cx="4573587" cy="3429000"/>
          </a:xfrm>
          <a:ln/>
        </p:spPr>
      </p:sp>
      <p:sp>
        <p:nvSpPr>
          <p:cNvPr id="838659" name="Rectangle 3"/>
          <p:cNvSpPr>
            <a:spLocks noGrp="1" noChangeArrowheads="1"/>
          </p:cNvSpPr>
          <p:nvPr>
            <p:ph type="body" idx="1"/>
          </p:nvPr>
        </p:nvSpPr>
        <p:spPr>
          <a:xfrm>
            <a:off x="685480" y="4343144"/>
            <a:ext cx="5487041" cy="4115019"/>
          </a:xfrm>
        </p:spPr>
        <p:txBody>
          <a:bodyPr/>
          <a:lstStyle/>
          <a:p>
            <a:r>
              <a:rPr lang="en-US" dirty="0" smtClean="0"/>
              <a:t>http://macinnismarketing.files.wordpress.com/2009/07/stakeholders.gif</a:t>
            </a:r>
            <a:endParaRPr lang="en-GB"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5DC8852D-32C1-BD4A-B820-BFDC1E134C7D}" type="slidenum">
              <a:rPr lang="en-US"/>
              <a:pPr/>
              <a:t>210</a:t>
            </a:fld>
            <a:endParaRPr lang="en-US"/>
          </a:p>
        </p:txBody>
      </p:sp>
      <p:sp>
        <p:nvSpPr>
          <p:cNvPr id="97283" name="Rectangle 2"/>
          <p:cNvSpPr>
            <a:spLocks noGrp="1" noRot="1" noChangeAspect="1" noChangeArrowheads="1"/>
          </p:cNvSpPr>
          <p:nvPr>
            <p:ph type="sldImg"/>
          </p:nvPr>
        </p:nvSpPr>
        <p:spPr>
          <a:solidFill>
            <a:srgbClr val="FFFFFF"/>
          </a:solidFill>
          <a:ln/>
        </p:spPr>
      </p:sp>
      <p:sp>
        <p:nvSpPr>
          <p:cNvPr id="972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solidFill>
                  <a:srgbClr val="000000"/>
                </a:solidFill>
                <a:latin typeface="Helvetica" pitchFamily="-107" charset="0"/>
              </a:rPr>
              <a:t>You may assume so :-) -----Original Message-----From: Tom Gilb [</a:t>
            </a:r>
            <a:r>
              <a:rPr lang="en-US">
                <a:latin typeface="Helvetica" pitchFamily="-107" charset="0"/>
                <a:hlinkClick r:id="rId3"/>
              </a:rPr>
              <a:t>mailto:tom@gilb.com</a:t>
            </a:r>
            <a:r>
              <a:rPr lang="en-US">
                <a:solidFill>
                  <a:srgbClr val="000000"/>
                </a:solidFill>
                <a:latin typeface="Helvetica" pitchFamily="-107" charset="0"/>
              </a:rPr>
              <a:t>] Sent: 25. november 2004 17:54To: Kjell </a:t>
            </a:r>
            <a:r>
              <a:rPr lang="en-GB">
                <a:solidFill>
                  <a:srgbClr val="000000"/>
                </a:solidFill>
                <a:latin typeface="Helvetica" pitchFamily="-107" charset="0"/>
              </a:rPr>
              <a:t>ｯy</a:t>
            </a:r>
            <a:r>
              <a:rPr lang="en-US">
                <a:solidFill>
                  <a:srgbClr val="000000"/>
                </a:solidFill>
                <a:latin typeface="Helvetica" pitchFamily="-107" charset="0"/>
              </a:rPr>
              <a:t>stein </a:t>
            </a:r>
            <a:r>
              <a:rPr lang="en-GB">
                <a:solidFill>
                  <a:srgbClr val="000000"/>
                </a:solidFill>
                <a:latin typeface="Helvetica" pitchFamily="-107" charset="0"/>
              </a:rPr>
              <a:t>ｯk</a:t>
            </a:r>
            <a:r>
              <a:rPr lang="en-US">
                <a:solidFill>
                  <a:srgbClr val="000000"/>
                </a:solidFill>
                <a:latin typeface="Helvetica" pitchFamily="-107" charset="0"/>
              </a:rPr>
              <a:t>sendalCc: Trond JohansenSubject: Re: Initial customer feedback on Confirmit 9.0may I assume I can show this to conferences like this Friday? :)Best Wishes    Tom</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310FEBDF-E68A-FE4C-A884-DD9C2664BCEB}" type="slidenum">
              <a:rPr lang="en-US"/>
              <a:pPr/>
              <a:t>211</a:t>
            </a:fld>
            <a:endParaRPr lang="en-US"/>
          </a:p>
        </p:txBody>
      </p:sp>
      <p:sp>
        <p:nvSpPr>
          <p:cNvPr id="99331" name="Rectangle 2"/>
          <p:cNvSpPr>
            <a:spLocks noGrp="1" noRot="1" noChangeAspect="1" noChangeArrowheads="1"/>
          </p:cNvSpPr>
          <p:nvPr>
            <p:ph type="sldImg"/>
          </p:nvPr>
        </p:nvSpPr>
        <p:spPr>
          <a:solidFill>
            <a:srgbClr val="FFFFFF"/>
          </a:solidFill>
          <a:ln/>
        </p:spPr>
      </p:sp>
      <p:sp>
        <p:nvSpPr>
          <p:cNvPr id="9933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MT" charset="0"/>
              </a:rPr>
              <a:t>Hei Tom,</a:t>
            </a:r>
            <a:r>
              <a:rPr lang="en-US">
                <a:latin typeface="Helvetica" pitchFamily="-107" charset="0"/>
              </a:rPr>
              <a:t>  </a:t>
            </a:r>
            <a:r>
              <a:rPr lang="en-US">
                <a:latin typeface="ArialMT" charset="0"/>
              </a:rPr>
              <a:t>Her er en link til en pressemelding om den nye versjonen av Confirmit.</a:t>
            </a:r>
            <a:r>
              <a:rPr lang="en-US">
                <a:latin typeface="Helvetica" pitchFamily="-107" charset="0"/>
              </a:rPr>
              <a:t>  </a:t>
            </a:r>
            <a:r>
              <a:rPr lang="en-US">
                <a:solidFill>
                  <a:srgbClr val="0000FF"/>
                </a:solidFill>
                <a:latin typeface="ArialMT" charset="0"/>
                <a:hlinkClick r:id="rId3"/>
              </a:rPr>
              <a:t>http://www.confirmit.com/news/release_20041129_confirmit_9.0_mr.asp</a:t>
            </a:r>
            <a:r>
              <a:rPr lang="en-US">
                <a:latin typeface="Helvetica" pitchFamily="-107" charset="0"/>
              </a:rPr>
              <a:t> </a:t>
            </a:r>
            <a:r>
              <a:rPr lang="en-US">
                <a:latin typeface="ArialMT" charset="0"/>
              </a:rPr>
              <a:t>trond</a:t>
            </a:r>
            <a:r>
              <a:rPr lang="en-US">
                <a:latin typeface="Helvetica" pitchFamily="-107" charset="0"/>
              </a:rPr>
              <a:t> </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EFA9C2B9-78DD-D849-BC3D-4E070F585CAF}" type="slidenum">
              <a:rPr lang="en-US"/>
              <a:pPr/>
              <a:t>212</a:t>
            </a:fld>
            <a:endParaRPr lang="en-US"/>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r>
              <a:rPr lang="en-US" dirty="0"/>
              <a:t>http://</a:t>
            </a:r>
            <a:r>
              <a:rPr lang="en-US" dirty="0" err="1"/>
              <a:t>www.newsweb.no/index.asp?symbol</a:t>
            </a:r>
            <a:r>
              <a:rPr lang="en-US" dirty="0" smtClean="0"/>
              <a:t>=</a:t>
            </a:r>
            <a:r>
              <a:rPr lang="en-US" dirty="0" err="1" smtClean="0"/>
              <a:t>Confirmit&amp;</a:t>
            </a:r>
            <a:r>
              <a:rPr lang="en-US" dirty="0" err="1"/>
              <a:t>melding_ID</a:t>
            </a:r>
            <a:r>
              <a:rPr lang="en-US" dirty="0"/>
              <a:t>=132091</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83321A26-E424-7D43-9AB6-1D8F6BD44C03}" type="slidenum">
              <a:rPr lang="en-US"/>
              <a:pPr/>
              <a:t>213</a:t>
            </a:fld>
            <a:endParaRPr lang="en-US"/>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r>
              <a:rPr lang="en-US" b="1" dirty="0">
                <a:solidFill>
                  <a:srgbClr val="000000"/>
                </a:solidFill>
              </a:rPr>
              <a:t>RE: Thanks </a:t>
            </a:r>
            <a:r>
              <a:rPr lang="en-US" b="1" dirty="0" err="1">
                <a:solidFill>
                  <a:srgbClr val="000000"/>
                </a:solidFill>
              </a:rPr>
              <a:t>Trond</a:t>
            </a:r>
            <a:r>
              <a:rPr lang="en-US" b="1" dirty="0">
                <a:solidFill>
                  <a:srgbClr val="000000"/>
                </a:solidFill>
              </a:rPr>
              <a:t>. I assume I can quote this (edited now) in a slide to summarize experiences.</a:t>
            </a:r>
          </a:p>
          <a:p>
            <a:pPr eaLnBrk="1" hangingPunct="1"/>
            <a:endParaRPr lang="en-US" b="1" dirty="0">
              <a:solidFill>
                <a:srgbClr val="000000"/>
              </a:solidFill>
            </a:endParaRPr>
          </a:p>
          <a:p>
            <a:pPr eaLnBrk="1" hangingPunct="1"/>
            <a:r>
              <a:rPr lang="en-US" dirty="0" err="1">
                <a:latin typeface="ArialMT" charset="0"/>
              </a:rPr>
              <a:t>Hei</a:t>
            </a:r>
            <a:r>
              <a:rPr lang="en-US" dirty="0">
                <a:latin typeface="ArialMT" charset="0"/>
              </a:rPr>
              <a:t> Tom,</a:t>
            </a:r>
            <a:r>
              <a:rPr lang="en-US" b="1" dirty="0"/>
              <a:t>  </a:t>
            </a:r>
            <a:r>
              <a:rPr lang="en-US" dirty="0" err="1">
                <a:latin typeface="ArialMT" charset="0"/>
              </a:rPr>
              <a:t>Dette</a:t>
            </a:r>
            <a:r>
              <a:rPr lang="en-US" dirty="0">
                <a:latin typeface="ArialMT" charset="0"/>
              </a:rPr>
              <a:t> </a:t>
            </a:r>
            <a:r>
              <a:rPr lang="en-US" dirty="0" err="1">
                <a:latin typeface="ArialMT" charset="0"/>
              </a:rPr>
              <a:t>er</a:t>
            </a:r>
            <a:r>
              <a:rPr lang="en-US" dirty="0">
                <a:latin typeface="ArialMT" charset="0"/>
              </a:rPr>
              <a:t> </a:t>
            </a:r>
            <a:r>
              <a:rPr lang="en-US" dirty="0" err="1">
                <a:latin typeface="ArialMT" charset="0"/>
              </a:rPr>
              <a:t>greit</a:t>
            </a:r>
            <a:r>
              <a:rPr lang="en-US" dirty="0">
                <a:latin typeface="ArialMT" charset="0"/>
              </a:rPr>
              <a:t>. Bare </a:t>
            </a:r>
            <a:r>
              <a:rPr lang="en-US" dirty="0" err="1">
                <a:latin typeface="ArialMT" charset="0"/>
              </a:rPr>
              <a:t>s</a:t>
            </a:r>
            <a:r>
              <a:rPr lang="en-US" dirty="0" err="1">
                <a:latin typeface="Lucida Grande" pitchFamily="-107" charset="0"/>
              </a:rPr>
              <a:t>�</a:t>
            </a:r>
            <a:r>
              <a:rPr lang="en-US" dirty="0">
                <a:latin typeface="ArialMT" charset="0"/>
              </a:rPr>
              <a:t> </a:t>
            </a:r>
            <a:r>
              <a:rPr lang="en-US" dirty="0" err="1">
                <a:latin typeface="ArialMT" charset="0"/>
              </a:rPr>
              <a:t>det</a:t>
            </a:r>
            <a:r>
              <a:rPr lang="en-US" dirty="0">
                <a:latin typeface="ArialMT" charset="0"/>
              </a:rPr>
              <a:t> </a:t>
            </a:r>
            <a:r>
              <a:rPr lang="en-US" dirty="0" err="1">
                <a:latin typeface="ArialMT" charset="0"/>
              </a:rPr>
              <a:t>er</a:t>
            </a:r>
            <a:r>
              <a:rPr lang="en-US" dirty="0">
                <a:latin typeface="ArialMT" charset="0"/>
              </a:rPr>
              <a:t> </a:t>
            </a:r>
            <a:r>
              <a:rPr lang="en-US" dirty="0" err="1">
                <a:latin typeface="ArialMT" charset="0"/>
              </a:rPr>
              <a:t>sagt</a:t>
            </a:r>
            <a:r>
              <a:rPr lang="en-US" dirty="0">
                <a:latin typeface="ArialMT" charset="0"/>
              </a:rPr>
              <a:t>, vi </a:t>
            </a:r>
            <a:r>
              <a:rPr lang="en-US" dirty="0" err="1">
                <a:latin typeface="ArialMT" charset="0"/>
              </a:rPr>
              <a:t>er</a:t>
            </a:r>
            <a:r>
              <a:rPr lang="en-US" dirty="0">
                <a:latin typeface="ArialMT" charset="0"/>
              </a:rPr>
              <a:t> </a:t>
            </a:r>
            <a:r>
              <a:rPr lang="en-US" dirty="0" err="1">
                <a:latin typeface="ArialMT" charset="0"/>
              </a:rPr>
              <a:t>ikke</a:t>
            </a:r>
            <a:r>
              <a:rPr lang="en-US" dirty="0">
                <a:latin typeface="ArialMT" charset="0"/>
              </a:rPr>
              <a:t> </a:t>
            </a:r>
            <a:r>
              <a:rPr lang="en-US" dirty="0" err="1">
                <a:latin typeface="ArialMT" charset="0"/>
              </a:rPr>
              <a:t>blitt</a:t>
            </a:r>
            <a:r>
              <a:rPr lang="en-US" dirty="0">
                <a:latin typeface="ArialMT" charset="0"/>
              </a:rPr>
              <a:t> </a:t>
            </a:r>
            <a:r>
              <a:rPr lang="en-US" dirty="0" err="1">
                <a:latin typeface="ArialMT" charset="0"/>
              </a:rPr>
              <a:t>slepphendte</a:t>
            </a:r>
            <a:r>
              <a:rPr lang="en-US" dirty="0">
                <a:latin typeface="ArialMT" charset="0"/>
              </a:rPr>
              <a:t> </a:t>
            </a:r>
            <a:r>
              <a:rPr lang="en-US" dirty="0" err="1">
                <a:latin typeface="ArialMT" charset="0"/>
              </a:rPr>
              <a:t>heller</a:t>
            </a:r>
            <a:r>
              <a:rPr lang="en-US" dirty="0">
                <a:latin typeface="ArialMT" charset="0"/>
              </a:rPr>
              <a:t>. Her </a:t>
            </a:r>
            <a:r>
              <a:rPr lang="en-US" dirty="0" err="1">
                <a:latin typeface="ArialMT" charset="0"/>
              </a:rPr>
              <a:t>er</a:t>
            </a:r>
            <a:r>
              <a:rPr lang="en-US" dirty="0">
                <a:latin typeface="ArialMT" charset="0"/>
              </a:rPr>
              <a:t> to teasers </a:t>
            </a:r>
            <a:r>
              <a:rPr lang="en-US" dirty="0" err="1">
                <a:latin typeface="ArialMT" charset="0"/>
              </a:rPr>
              <a:t>fra</a:t>
            </a:r>
            <a:r>
              <a:rPr lang="en-US" dirty="0">
                <a:latin typeface="ArialMT" charset="0"/>
              </a:rPr>
              <a:t> </a:t>
            </a:r>
            <a:r>
              <a:rPr lang="en-US" dirty="0" err="1">
                <a:latin typeface="ArialMT" charset="0"/>
              </a:rPr>
              <a:t>p</a:t>
            </a:r>
            <a:r>
              <a:rPr lang="en-GB" dirty="0" err="1">
                <a:latin typeface="ArialMT" charset="0"/>
              </a:rPr>
              <a:t>携憩n</a:t>
            </a:r>
            <a:r>
              <a:rPr lang="en-US" dirty="0">
                <a:latin typeface="ArialMT" charset="0"/>
              </a:rPr>
              <a:t>de </a:t>
            </a:r>
            <a:r>
              <a:rPr lang="en-US" dirty="0" err="1">
                <a:latin typeface="ArialMT" charset="0"/>
              </a:rPr>
              <a:t>prosjekter</a:t>
            </a:r>
            <a:r>
              <a:rPr lang="en-US" dirty="0">
                <a:latin typeface="ArialMT" charset="0"/>
              </a:rPr>
              <a:t>: (</a:t>
            </a:r>
            <a:r>
              <a:rPr lang="en-US" dirty="0" err="1">
                <a:latin typeface="ArialMT" charset="0"/>
              </a:rPr>
              <a:t>kan</a:t>
            </a:r>
            <a:r>
              <a:rPr lang="en-US" dirty="0">
                <a:latin typeface="ArialMT" charset="0"/>
              </a:rPr>
              <a:t> </a:t>
            </a:r>
            <a:r>
              <a:rPr lang="en-US" dirty="0" err="1">
                <a:latin typeface="ArialMT" charset="0"/>
              </a:rPr>
              <a:t>ikke</a:t>
            </a:r>
            <a:r>
              <a:rPr lang="en-US" dirty="0">
                <a:latin typeface="ArialMT" charset="0"/>
              </a:rPr>
              <a:t> deles med </a:t>
            </a:r>
            <a:r>
              <a:rPr lang="en-US" dirty="0" err="1">
                <a:latin typeface="ArialMT" charset="0"/>
              </a:rPr>
              <a:t>andre</a:t>
            </a:r>
            <a:r>
              <a:rPr lang="en-US" dirty="0">
                <a:latin typeface="ArialMT" charset="0"/>
              </a:rPr>
              <a:t> </a:t>
            </a:r>
            <a:r>
              <a:rPr lang="en-US" dirty="0" err="1">
                <a:latin typeface="ArialMT" charset="0"/>
              </a:rPr>
              <a:t>enn</a:t>
            </a:r>
            <a:r>
              <a:rPr lang="en-US" dirty="0" err="1" smtClean="0">
                <a:latin typeface="Lucida Grande" pitchFamily="-107" charset="0"/>
              </a:rPr>
              <a:t>�</a:t>
            </a:r>
            <a:endParaRPr lang="en-US" dirty="0" smtClean="0">
              <a:latin typeface="Lucida Grande" pitchFamily="-107" charset="0"/>
            </a:endParaRPr>
          </a:p>
          <a:p>
            <a:pPr eaLnBrk="1" hangingPunct="1"/>
            <a:endParaRPr lang="en-US" dirty="0" smtClean="0">
              <a:latin typeface="Lucida Grande" pitchFamily="-107" charset="0"/>
            </a:endParaRPr>
          </a:p>
          <a:p>
            <a:pPr>
              <a:lnSpc>
                <a:spcPct val="90000"/>
              </a:lnSpc>
            </a:pPr>
            <a:r>
              <a:rPr lang="en-US" sz="1400" dirty="0" smtClean="0">
                <a:latin typeface="ArialMT" charset="0"/>
              </a:rPr>
              <a:t>That's all I have time for, it's very busy these days.     Best</a:t>
            </a:r>
            <a:r>
              <a:rPr lang="en-US" sz="1400" dirty="0" smtClean="0"/>
              <a:t>  </a:t>
            </a:r>
            <a:r>
              <a:rPr lang="en-US" sz="1400" dirty="0" err="1" smtClean="0">
                <a:latin typeface="ArialMT" charset="0"/>
              </a:rPr>
              <a:t>trond</a:t>
            </a:r>
            <a:endParaRPr lang="en-US" sz="1400" dirty="0" smtClean="0">
              <a:latin typeface="ArialMT" charset="0"/>
            </a:endParaRPr>
          </a:p>
          <a:p>
            <a:pPr lvl="1">
              <a:lnSpc>
                <a:spcPct val="90000"/>
              </a:lnSpc>
            </a:pPr>
            <a:r>
              <a:rPr lang="en-US" sz="1200" dirty="0" err="1" smtClean="0"/>
              <a:t>Trond</a:t>
            </a:r>
            <a:r>
              <a:rPr lang="en-US" sz="1200" dirty="0" smtClean="0"/>
              <a:t> Johansen  </a:t>
            </a:r>
            <a:r>
              <a:rPr lang="en-US" sz="1200" dirty="0" smtClean="0">
                <a:latin typeface="ArialMT" charset="0"/>
              </a:rPr>
              <a:t>Software Development Manager</a:t>
            </a:r>
            <a:r>
              <a:rPr lang="en-US" sz="1200" dirty="0" smtClean="0"/>
              <a:t>  </a:t>
            </a:r>
            <a:r>
              <a:rPr lang="en-US" sz="1200" dirty="0" err="1" smtClean="0">
                <a:latin typeface="ArialMT" charset="0"/>
              </a:rPr>
              <a:t>Trond.Johansen@confirmit.com</a:t>
            </a:r>
            <a:r>
              <a:rPr lang="en-US" sz="1200" dirty="0" smtClean="0"/>
              <a:t>  </a:t>
            </a:r>
            <a:endParaRPr lang="en-US" sz="1200" dirty="0" smtClean="0">
              <a:solidFill>
                <a:srgbClr val="D96509"/>
              </a:solidFill>
              <a:latin typeface="ArialMT" charset="0"/>
            </a:endParaRPr>
          </a:p>
          <a:p>
            <a:pPr eaLnBrk="1" hangingPunct="1"/>
            <a:endParaRPr lang="en-US" dirty="0">
              <a:latin typeface="ArialMT"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7345D202-7D03-594A-8A92-8BACEC79C527}" type="slidenum">
              <a:rPr lang="en-GB"/>
              <a:pPr/>
              <a:t>215</a:t>
            </a:fld>
            <a:endParaRPr lang="en-GB"/>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6C40BF90-1253-8F4F-8C3D-0A0B50E28111}" type="slidenum">
              <a:rPr lang="en-GB"/>
              <a:pPr/>
              <a:t>216</a:t>
            </a:fld>
            <a:endParaRPr lang="en-GB"/>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E70EC804-B21F-4146-9149-6D74FCAB1F2E}" type="slidenum">
              <a:rPr lang="en-GB"/>
              <a:pPr/>
              <a:t>217</a:t>
            </a:fld>
            <a:endParaRPr lang="en-GB"/>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93546FB6-AEE9-354A-B704-5289E4B0A777}" type="slidenum">
              <a:rPr lang="en-GB"/>
              <a:pPr/>
              <a:t>218</a:t>
            </a:fld>
            <a:endParaRPr lang="en-GB"/>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7A8F355A-6E1F-E540-A7C0-749DCA32DDA3}" type="slidenum">
              <a:rPr lang="en-GB"/>
              <a:pPr/>
              <a:t>219</a:t>
            </a:fld>
            <a:endParaRPr lang="en-GB"/>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12563938-F633-7D4F-93E7-876AB0BA9B4E}" type="slidenum">
              <a:rPr lang="en-GB"/>
              <a:pPr/>
              <a:t>220</a:t>
            </a:fld>
            <a:endParaRPr lang="en-GB"/>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t>http://www.tutor2u.net/blog/files/stakeholder.jpg</a:t>
            </a:r>
            <a:endParaRPr lang="en-GB" dirty="0" smtClean="0"/>
          </a:p>
        </p:txBody>
      </p:sp>
      <p:sp>
        <p:nvSpPr>
          <p:cNvPr id="4" name="Slide Number Placeholder 3"/>
          <p:cNvSpPr>
            <a:spLocks noGrp="1"/>
          </p:cNvSpPr>
          <p:nvPr>
            <p:ph type="sldNum" sz="quarter" idx="10"/>
          </p:nvPr>
        </p:nvSpPr>
        <p:spPr/>
        <p:txBody>
          <a:bodyPr/>
          <a:lstStyle/>
          <a:p>
            <a:fld id="{F185F028-E1E1-2846-90A1-C845AE32B722}" type="slidenum">
              <a:rPr lang="en-GB" smtClean="0"/>
              <a:pPr/>
              <a:t>30</a:t>
            </a:fld>
            <a:endParaRPr lang="en-GB"/>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9BEDFD86-57C9-644C-8CC1-BE3F61F72623}" type="slidenum">
              <a:rPr lang="en-GB"/>
              <a:pPr/>
              <a:t>221</a:t>
            </a:fld>
            <a:endParaRPr lang="en-GB"/>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391BB6F2-E605-B640-BAAD-F2F0EF095C78}" type="slidenum">
              <a:rPr lang="en-GB"/>
              <a:pPr/>
              <a:t>222</a:t>
            </a:fld>
            <a:endParaRPr lang="en-GB"/>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689C0F30-0186-DD4F-BF64-98BC8D0CCD94}" type="slidenum">
              <a:rPr lang="en-GB"/>
              <a:pPr/>
              <a:t>223</a:t>
            </a:fld>
            <a:endParaRPr lang="en-GB"/>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51DB3C4B-D44A-F245-8252-CC4C3D073998}" type="slidenum">
              <a:rPr lang="en-GB"/>
              <a:pPr/>
              <a:t>224</a:t>
            </a:fld>
            <a:endParaRPr lang="en-GB"/>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0F605A-C93B-AC4A-9FEA-6DBD9777C56C}" type="slidenum">
              <a:rPr lang="en-US"/>
              <a:pPr/>
              <a:t>225</a:t>
            </a:fld>
            <a:endParaRPr lang="en-US"/>
          </a:p>
        </p:txBody>
      </p:sp>
      <p:sp>
        <p:nvSpPr>
          <p:cNvPr id="203778" name="Rectangle 2"/>
          <p:cNvSpPr>
            <a:spLocks noGrp="1" noRot="1" noChangeAspect="1" noChangeArrowheads="1" noTextEdit="1"/>
          </p:cNvSpPr>
          <p:nvPr>
            <p:ph type="sldImg"/>
          </p:nvPr>
        </p:nvSpPr>
        <p:spPr bwMode="auto">
          <a:xfrm>
            <a:off x="1144588" y="687388"/>
            <a:ext cx="4568825" cy="3425825"/>
          </a:xfrm>
          <a:prstGeom prst="rect">
            <a:avLst/>
          </a:prstGeom>
          <a:noFill/>
          <a:ln w="12700">
            <a:solidFill>
              <a:srgbClr val="000000"/>
            </a:solidFill>
            <a:miter lim="800000"/>
            <a:headEnd/>
            <a:tailEnd/>
          </a:ln>
        </p:spPr>
      </p:sp>
      <p:sp>
        <p:nvSpPr>
          <p:cNvPr id="203779" name="Rectangle 3"/>
          <p:cNvSpPr>
            <a:spLocks noGrp="1" noChangeArrowheads="1"/>
          </p:cNvSpPr>
          <p:nvPr>
            <p:ph type="body" idx="1"/>
          </p:nvPr>
        </p:nvSpPr>
        <p:spPr bwMode="auto">
          <a:xfrm>
            <a:off x="914400" y="4343400"/>
            <a:ext cx="5029200" cy="4114800"/>
          </a:xfrm>
          <a:prstGeom prst="rect">
            <a:avLst/>
          </a:prstGeom>
          <a:noFill/>
          <a:ln>
            <a:miter lim="800000"/>
            <a:headEnd/>
            <a:tailEnd/>
          </a:ln>
        </p:spPr>
        <p:txBody>
          <a:bodyPr lIns="92075" tIns="46038" rIns="92075" bIns="46038">
            <a:prstTxWarp prst="textNoShape">
              <a:avLst/>
            </a:prstTxWarp>
          </a:bodyPr>
          <a:lstStyle/>
          <a:p>
            <a:endParaRPr lang="en-GB"/>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042F66-65D1-4242-9D34-983777BA87B6}" type="slidenum">
              <a:rPr lang="en-US"/>
              <a:pPr/>
              <a:t>226</a:t>
            </a:fld>
            <a:endParaRPr lang="en-US"/>
          </a:p>
        </p:txBody>
      </p:sp>
      <p:sp>
        <p:nvSpPr>
          <p:cNvPr id="206850" name="Rectangle 2"/>
          <p:cNvSpPr>
            <a:spLocks noGrp="1" noRot="1" noChangeAspect="1" noChangeArrowheads="1" noTextEdit="1"/>
          </p:cNvSpPr>
          <p:nvPr>
            <p:ph type="sldImg"/>
          </p:nvPr>
        </p:nvSpPr>
        <p:spPr bwMode="auto">
          <a:xfrm>
            <a:off x="1144588" y="687388"/>
            <a:ext cx="4568825" cy="3425825"/>
          </a:xfrm>
          <a:prstGeom prst="rect">
            <a:avLst/>
          </a:prstGeom>
          <a:noFill/>
          <a:ln w="12700">
            <a:solidFill>
              <a:srgbClr val="000000"/>
            </a:solidFill>
            <a:miter lim="800000"/>
            <a:headEnd/>
            <a:tailEnd/>
          </a:ln>
        </p:spPr>
      </p:sp>
      <p:sp>
        <p:nvSpPr>
          <p:cNvPr id="206851" name="Rectangle 3"/>
          <p:cNvSpPr>
            <a:spLocks noGrp="1" noChangeArrowheads="1"/>
          </p:cNvSpPr>
          <p:nvPr>
            <p:ph type="body" idx="1"/>
          </p:nvPr>
        </p:nvSpPr>
        <p:spPr bwMode="auto">
          <a:xfrm>
            <a:off x="914400" y="4343400"/>
            <a:ext cx="5029200" cy="4114800"/>
          </a:xfrm>
          <a:prstGeom prst="rect">
            <a:avLst/>
          </a:prstGeom>
          <a:noFill/>
          <a:ln>
            <a:miter lim="800000"/>
            <a:headEnd/>
            <a:tailEnd/>
          </a:ln>
        </p:spPr>
        <p:txBody>
          <a:bodyPr lIns="92075" tIns="46038" rIns="92075" bIns="46038">
            <a:prstTxWarp prst="textNoShape">
              <a:avLst/>
            </a:prstTxWarp>
          </a:bodyPr>
          <a:lstStyle/>
          <a:p>
            <a:endParaRPr lang="en-GB"/>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06109F-F844-6B4F-85C3-D3E40275FDB7}" type="slidenum">
              <a:rPr lang="en-US"/>
              <a:pPr/>
              <a:t>227</a:t>
            </a:fld>
            <a:endParaRPr lang="en-US"/>
          </a:p>
        </p:txBody>
      </p:sp>
      <p:sp>
        <p:nvSpPr>
          <p:cNvPr id="210946" name="Rectangle 2"/>
          <p:cNvSpPr>
            <a:spLocks noGrp="1" noRot="1" noChangeAspect="1" noChangeArrowheads="1" noTextEdit="1"/>
          </p:cNvSpPr>
          <p:nvPr>
            <p:ph type="sldImg"/>
          </p:nvPr>
        </p:nvSpPr>
        <p:spPr bwMode="auto">
          <a:xfrm>
            <a:off x="1144588" y="687388"/>
            <a:ext cx="4568825" cy="3425825"/>
          </a:xfrm>
          <a:prstGeom prst="rect">
            <a:avLst/>
          </a:prstGeom>
          <a:noFill/>
          <a:ln w="12700">
            <a:solidFill>
              <a:srgbClr val="000000"/>
            </a:solidFill>
            <a:miter lim="800000"/>
            <a:headEnd/>
            <a:tailEnd/>
          </a:ln>
        </p:spPr>
      </p:sp>
      <p:sp>
        <p:nvSpPr>
          <p:cNvPr id="210947" name="Rectangle 3"/>
          <p:cNvSpPr>
            <a:spLocks noGrp="1" noChangeArrowheads="1"/>
          </p:cNvSpPr>
          <p:nvPr>
            <p:ph type="body" idx="1"/>
          </p:nvPr>
        </p:nvSpPr>
        <p:spPr bwMode="auto">
          <a:xfrm>
            <a:off x="914400" y="4343400"/>
            <a:ext cx="5029200" cy="4114800"/>
          </a:xfrm>
          <a:prstGeom prst="rect">
            <a:avLst/>
          </a:prstGeom>
          <a:noFill/>
          <a:ln>
            <a:miter lim="800000"/>
            <a:headEnd/>
            <a:tailEnd/>
          </a:ln>
        </p:spPr>
        <p:txBody>
          <a:bodyPr lIns="92075" tIns="46038" rIns="92075" bIns="46038">
            <a:prstTxWarp prst="textNoShape">
              <a:avLst/>
            </a:prstTxWarp>
          </a:bodyPr>
          <a:lstStyle/>
          <a:p>
            <a:endParaRPr lang="en-GB"/>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1ECBEC-FF33-2748-B5B6-428B3EAEE5D5}" type="slidenum">
              <a:rPr lang="en-US"/>
              <a:pPr/>
              <a:t>228</a:t>
            </a:fld>
            <a:endParaRPr lang="en-US"/>
          </a:p>
        </p:txBody>
      </p:sp>
      <p:sp>
        <p:nvSpPr>
          <p:cNvPr id="212994" name="Rectangle 2"/>
          <p:cNvSpPr>
            <a:spLocks noGrp="1" noRot="1" noChangeAspect="1" noChangeArrowheads="1" noTextEdit="1"/>
          </p:cNvSpPr>
          <p:nvPr>
            <p:ph type="sldImg"/>
          </p:nvPr>
        </p:nvSpPr>
        <p:spPr bwMode="auto">
          <a:xfrm>
            <a:off x="1144588" y="687388"/>
            <a:ext cx="4568825" cy="3425825"/>
          </a:xfrm>
          <a:prstGeom prst="rect">
            <a:avLst/>
          </a:prstGeom>
          <a:noFill/>
          <a:ln w="12700">
            <a:solidFill>
              <a:srgbClr val="000000"/>
            </a:solidFill>
            <a:miter lim="800000"/>
            <a:headEnd/>
            <a:tailEnd/>
          </a:ln>
        </p:spPr>
      </p:sp>
      <p:sp>
        <p:nvSpPr>
          <p:cNvPr id="212995" name="Rectangle 3"/>
          <p:cNvSpPr>
            <a:spLocks noGrp="1" noChangeArrowheads="1"/>
          </p:cNvSpPr>
          <p:nvPr>
            <p:ph type="body" idx="1"/>
          </p:nvPr>
        </p:nvSpPr>
        <p:spPr bwMode="auto">
          <a:xfrm>
            <a:off x="914400" y="4343400"/>
            <a:ext cx="5029200" cy="4114800"/>
          </a:xfrm>
          <a:prstGeom prst="rect">
            <a:avLst/>
          </a:prstGeom>
          <a:noFill/>
          <a:ln>
            <a:miter lim="800000"/>
            <a:headEnd/>
            <a:tailEnd/>
          </a:ln>
        </p:spPr>
        <p:txBody>
          <a:bodyPr lIns="92075" tIns="46038" rIns="92075" bIns="46038">
            <a:prstTxWarp prst="textNoShape">
              <a:avLst/>
            </a:prstTxWarp>
          </a:bodyPr>
          <a:lstStyle/>
          <a:p>
            <a:endParaRPr lang="en-GB"/>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8A3863-CD0A-5A41-BC81-02DA0E52C79B}" type="slidenum">
              <a:rPr lang="en-US"/>
              <a:pPr/>
              <a:t>229</a:t>
            </a:fld>
            <a:endParaRPr lang="en-US"/>
          </a:p>
        </p:txBody>
      </p:sp>
      <p:sp>
        <p:nvSpPr>
          <p:cNvPr id="215042" name="Rectangle 2"/>
          <p:cNvSpPr>
            <a:spLocks noGrp="1" noRot="1" noChangeAspect="1" noChangeArrowheads="1" noTextEdit="1"/>
          </p:cNvSpPr>
          <p:nvPr>
            <p:ph type="sldImg"/>
          </p:nvPr>
        </p:nvSpPr>
        <p:spPr bwMode="auto">
          <a:xfrm>
            <a:off x="1144588" y="687388"/>
            <a:ext cx="4568825" cy="3425825"/>
          </a:xfrm>
          <a:prstGeom prst="rect">
            <a:avLst/>
          </a:prstGeom>
          <a:noFill/>
          <a:ln w="12700">
            <a:solidFill>
              <a:srgbClr val="000000"/>
            </a:solidFill>
            <a:miter lim="800000"/>
            <a:headEnd/>
            <a:tailEnd/>
          </a:ln>
        </p:spPr>
      </p:sp>
      <p:sp>
        <p:nvSpPr>
          <p:cNvPr id="215043" name="Rectangle 3"/>
          <p:cNvSpPr>
            <a:spLocks noGrp="1" noChangeArrowheads="1"/>
          </p:cNvSpPr>
          <p:nvPr>
            <p:ph type="body" idx="1"/>
          </p:nvPr>
        </p:nvSpPr>
        <p:spPr bwMode="auto">
          <a:xfrm>
            <a:off x="914400" y="4343400"/>
            <a:ext cx="5029200" cy="4114800"/>
          </a:xfrm>
          <a:prstGeom prst="rect">
            <a:avLst/>
          </a:prstGeom>
          <a:noFill/>
          <a:ln>
            <a:miter lim="800000"/>
            <a:headEnd/>
            <a:tailEnd/>
          </a:ln>
        </p:spPr>
        <p:txBody>
          <a:bodyPr lIns="92075" tIns="46038" rIns="92075" bIns="46038">
            <a:prstTxWarp prst="textNoShape">
              <a:avLst/>
            </a:prstTxWarp>
          </a:bodyPr>
          <a:lstStyle/>
          <a:p>
            <a:endParaRPr lang="en-GB"/>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6ACE12-AB0E-154C-B667-77E70EEF8945}" type="slidenum">
              <a:rPr lang="en-US"/>
              <a:pPr/>
              <a:t>230</a:t>
            </a:fld>
            <a:endParaRPr lang="en-US"/>
          </a:p>
        </p:txBody>
      </p:sp>
      <p:sp>
        <p:nvSpPr>
          <p:cNvPr id="219138" name="Rectangle 2"/>
          <p:cNvSpPr>
            <a:spLocks noGrp="1" noRot="1" noChangeAspect="1" noChangeArrowheads="1" noTextEdit="1"/>
          </p:cNvSpPr>
          <p:nvPr>
            <p:ph type="sldImg"/>
          </p:nvPr>
        </p:nvSpPr>
        <p:spPr bwMode="auto">
          <a:xfrm>
            <a:off x="1144588" y="687388"/>
            <a:ext cx="4568825" cy="3425825"/>
          </a:xfrm>
          <a:prstGeom prst="rect">
            <a:avLst/>
          </a:prstGeom>
          <a:noFill/>
          <a:ln w="12700">
            <a:solidFill>
              <a:srgbClr val="000000"/>
            </a:solidFill>
            <a:miter lim="800000"/>
            <a:headEnd/>
            <a:tailEnd/>
          </a:ln>
        </p:spPr>
      </p:sp>
      <p:sp>
        <p:nvSpPr>
          <p:cNvPr id="219139" name="Rectangle 3"/>
          <p:cNvSpPr>
            <a:spLocks noGrp="1" noChangeArrowheads="1"/>
          </p:cNvSpPr>
          <p:nvPr>
            <p:ph type="body" idx="1"/>
          </p:nvPr>
        </p:nvSpPr>
        <p:spPr bwMode="auto">
          <a:xfrm>
            <a:off x="914400" y="4343400"/>
            <a:ext cx="5029200" cy="4114800"/>
          </a:xfrm>
          <a:prstGeom prst="rect">
            <a:avLst/>
          </a:prstGeom>
          <a:noFill/>
          <a:ln>
            <a:miter lim="800000"/>
            <a:headEnd/>
            <a:tailEnd/>
          </a:ln>
        </p:spPr>
        <p:txBody>
          <a:bodyPr lIns="92075" tIns="46038" rIns="92075" bIns="46038">
            <a:prstTxWarp prst="textNoShape">
              <a:avLst/>
            </a:prstTxWarp>
          </a:bodyPr>
          <a:lstStyle/>
          <a:p>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See Competitive Engineering book, for more detail on these rules and their practice.</a:t>
            </a:r>
            <a:endParaRPr lang="en-GB" dirty="0"/>
          </a:p>
        </p:txBody>
      </p:sp>
      <p:sp>
        <p:nvSpPr>
          <p:cNvPr id="4" name="Slide Number Placeholder 3"/>
          <p:cNvSpPr>
            <a:spLocks noGrp="1"/>
          </p:cNvSpPr>
          <p:nvPr>
            <p:ph type="sldNum" sz="quarter" idx="10"/>
          </p:nvPr>
        </p:nvSpPr>
        <p:spPr/>
        <p:txBody>
          <a:bodyPr/>
          <a:lstStyle/>
          <a:p>
            <a:fld id="{F185F028-E1E1-2846-90A1-C845AE32B722}" type="slidenum">
              <a:rPr lang="en-GB" smtClean="0"/>
              <a:pPr/>
              <a:t>38</a:t>
            </a:fld>
            <a:endParaRPr lang="en-GB"/>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1B4847-0680-6047-8311-62BB7D50BBC7}" type="slidenum">
              <a:rPr lang="en-US"/>
              <a:pPr/>
              <a:t>231</a:t>
            </a:fld>
            <a:endParaRPr lang="en-US"/>
          </a:p>
        </p:txBody>
      </p:sp>
      <p:sp>
        <p:nvSpPr>
          <p:cNvPr id="223234" name="Rectangle 2"/>
          <p:cNvSpPr>
            <a:spLocks noGrp="1" noRot="1" noChangeAspect="1" noChangeArrowheads="1" noTextEdit="1"/>
          </p:cNvSpPr>
          <p:nvPr>
            <p:ph type="sldImg"/>
          </p:nvPr>
        </p:nvSpPr>
        <p:spPr bwMode="auto">
          <a:xfrm>
            <a:off x="1144588" y="687388"/>
            <a:ext cx="4568825" cy="3425825"/>
          </a:xfrm>
          <a:prstGeom prst="rect">
            <a:avLst/>
          </a:prstGeom>
          <a:noFill/>
          <a:ln w="12700">
            <a:solidFill>
              <a:srgbClr val="000000"/>
            </a:solidFill>
            <a:miter lim="800000"/>
            <a:headEnd/>
            <a:tailEnd/>
          </a:ln>
        </p:spPr>
      </p:sp>
      <p:sp>
        <p:nvSpPr>
          <p:cNvPr id="223235" name="Rectangle 3"/>
          <p:cNvSpPr>
            <a:spLocks noGrp="1" noChangeArrowheads="1"/>
          </p:cNvSpPr>
          <p:nvPr>
            <p:ph type="body" idx="1"/>
          </p:nvPr>
        </p:nvSpPr>
        <p:spPr bwMode="auto">
          <a:xfrm>
            <a:off x="914400" y="4343400"/>
            <a:ext cx="5029200" cy="4114800"/>
          </a:xfrm>
          <a:prstGeom prst="rect">
            <a:avLst/>
          </a:prstGeom>
          <a:noFill/>
          <a:ln>
            <a:miter lim="800000"/>
            <a:headEnd/>
            <a:tailEnd/>
          </a:ln>
        </p:spPr>
        <p:txBody>
          <a:bodyPr lIns="92075" tIns="46038" rIns="92075" bIns="46038">
            <a:prstTxWarp prst="textNoShape">
              <a:avLst/>
            </a:prstTxWarp>
          </a:bodyPr>
          <a:lstStyle/>
          <a:p>
            <a:r>
              <a:rPr lang="en-GB" sz="900">
                <a:latin typeface="Helvetica-Bold" charset="0"/>
              </a:rPr>
              <a:t>7.3 Cost Performance Index</a:t>
            </a:r>
          </a:p>
          <a:p>
            <a:r>
              <a:rPr lang="en-GB" sz="900">
                <a:latin typeface="Helvetica-Bold" charset="0"/>
              </a:rPr>
              <a:t>Another concern we had was whether we were really performing on projects. This issue was</a:t>
            </a:r>
          </a:p>
          <a:p>
            <a:r>
              <a:rPr lang="en-GB" sz="900">
                <a:latin typeface="Helvetica-Bold" charset="0"/>
              </a:rPr>
              <a:t>addressed by collecting data on the project’s budgeted (predicted) cost and its actual cost at</a:t>
            </a:r>
          </a:p>
          <a:p>
            <a:r>
              <a:rPr lang="en-GB" sz="900">
                <a:latin typeface="Helvetica-Bold" charset="0"/>
              </a:rPr>
              <a:t>completion (CAC). This cost performance index ratio (CAC/Budget) for each project was then</a:t>
            </a:r>
          </a:p>
          <a:p>
            <a:r>
              <a:rPr lang="en-GB" sz="900">
                <a:latin typeface="Helvetica-Bold" charset="0"/>
              </a:rPr>
              <a:t>used to compute the monthly weighted average (again using the same approach as the cost</a:t>
            </a:r>
          </a:p>
          <a:p>
            <a:r>
              <a:rPr lang="en-GB" sz="900">
                <a:latin typeface="Helvetica-Bold" charset="0"/>
              </a:rPr>
              <a:t>of quality) to yield a plot of this time-variant measure. The results were encouraging, showing</a:t>
            </a:r>
          </a:p>
          <a:p>
            <a:r>
              <a:rPr lang="en-GB" sz="900">
                <a:latin typeface="Helvetica-Bold" charset="0"/>
              </a:rPr>
              <a:t>that the cost performance index was improved dramatically from about the 40% overrun range</a:t>
            </a:r>
          </a:p>
          <a:p>
            <a:r>
              <a:rPr lang="en-GB" sz="900">
                <a:latin typeface="Helvetica-Bold" charset="0"/>
              </a:rPr>
              <a:t>prior to the start of the Initiative to the +3% range by late 1991 (when we achieved SEI Level</a:t>
            </a:r>
          </a:p>
          <a:p>
            <a:r>
              <a:rPr lang="en-GB" sz="900">
                <a:latin typeface="Helvetica-Bold" charset="0"/>
              </a:rPr>
              <a:t>3) and continuing through the present time (see Figure 10). Recognizing that we would ideally</a:t>
            </a:r>
          </a:p>
          <a:p>
            <a:r>
              <a:rPr lang="en-GB" sz="900">
                <a:latin typeface="Helvetica-Bold" charset="0"/>
              </a:rPr>
              <a:t>like this to be a 0% fluctuation, we are convinced that software process maturity carries with it</a:t>
            </a:r>
          </a:p>
          <a:p>
            <a:r>
              <a:rPr lang="en-GB" sz="900">
                <a:latin typeface="Helvetica-Bold" charset="0"/>
              </a:rPr>
              <a:t>a fair amount of schedule and cost predictability, which is a fundamental goal of our process!</a:t>
            </a: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1C9DD4-CAC2-6544-9F95-948116038E48}" type="slidenum">
              <a:rPr lang="en-US"/>
              <a:pPr/>
              <a:t>232</a:t>
            </a:fld>
            <a:endParaRPr lang="en-US"/>
          </a:p>
        </p:txBody>
      </p:sp>
      <p:sp>
        <p:nvSpPr>
          <p:cNvPr id="225282" name="Rectangle 2"/>
          <p:cNvSpPr>
            <a:spLocks noGrp="1" noRot="1" noChangeAspect="1" noChangeArrowheads="1" noTextEdit="1"/>
          </p:cNvSpPr>
          <p:nvPr>
            <p:ph type="sldImg"/>
          </p:nvPr>
        </p:nvSpPr>
        <p:spPr bwMode="auto">
          <a:xfrm>
            <a:off x="1144588" y="687388"/>
            <a:ext cx="4568825" cy="3425825"/>
          </a:xfrm>
          <a:prstGeom prst="rect">
            <a:avLst/>
          </a:prstGeom>
          <a:noFill/>
          <a:ln w="12700">
            <a:solidFill>
              <a:srgbClr val="000000"/>
            </a:solidFill>
            <a:miter lim="800000"/>
            <a:headEnd/>
            <a:tailEnd/>
          </a:ln>
        </p:spPr>
      </p:sp>
      <p:sp>
        <p:nvSpPr>
          <p:cNvPr id="225283" name="Rectangle 3"/>
          <p:cNvSpPr>
            <a:spLocks noGrp="1" noChangeArrowheads="1"/>
          </p:cNvSpPr>
          <p:nvPr>
            <p:ph type="body" idx="1"/>
          </p:nvPr>
        </p:nvSpPr>
        <p:spPr bwMode="auto">
          <a:xfrm>
            <a:off x="914400" y="4343400"/>
            <a:ext cx="5029200" cy="4114800"/>
          </a:xfrm>
          <a:prstGeom prst="rect">
            <a:avLst/>
          </a:prstGeom>
          <a:noFill/>
          <a:ln>
            <a:miter lim="800000"/>
            <a:headEnd/>
            <a:tailEnd/>
          </a:ln>
        </p:spPr>
        <p:txBody>
          <a:bodyPr lIns="92075" tIns="46038" rIns="92075" bIns="46038">
            <a:prstTxWarp prst="textNoShape">
              <a:avLst/>
            </a:prstTxWarp>
          </a:bodyPr>
          <a:lstStyle/>
          <a:p>
            <a:endParaRPr lang="en-GB"/>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A7693F-000E-2440-8D40-6FD8CFE0BF63}" type="slidenum">
              <a:rPr lang="en-US"/>
              <a:pPr/>
              <a:t>233</a:t>
            </a:fld>
            <a:endParaRPr lang="en-US"/>
          </a:p>
        </p:txBody>
      </p:sp>
      <p:sp>
        <p:nvSpPr>
          <p:cNvPr id="227330" name="Rectangle 2"/>
          <p:cNvSpPr>
            <a:spLocks noGrp="1" noRot="1" noChangeAspect="1" noChangeArrowheads="1" noTextEdit="1"/>
          </p:cNvSpPr>
          <p:nvPr>
            <p:ph type="sldImg"/>
          </p:nvPr>
        </p:nvSpPr>
        <p:spPr bwMode="auto">
          <a:xfrm>
            <a:off x="1144588" y="687388"/>
            <a:ext cx="4568825" cy="3425825"/>
          </a:xfrm>
          <a:prstGeom prst="rect">
            <a:avLst/>
          </a:prstGeom>
          <a:noFill/>
          <a:ln w="12700">
            <a:solidFill>
              <a:srgbClr val="000000"/>
            </a:solidFill>
            <a:miter lim="800000"/>
            <a:headEnd/>
            <a:tailEnd/>
          </a:ln>
        </p:spPr>
      </p:sp>
      <p:sp>
        <p:nvSpPr>
          <p:cNvPr id="227331" name="Rectangle 3"/>
          <p:cNvSpPr>
            <a:spLocks noGrp="1" noChangeArrowheads="1"/>
          </p:cNvSpPr>
          <p:nvPr>
            <p:ph type="body" idx="1"/>
          </p:nvPr>
        </p:nvSpPr>
        <p:spPr bwMode="auto">
          <a:xfrm>
            <a:off x="914400" y="4343400"/>
            <a:ext cx="5029200" cy="4114800"/>
          </a:xfrm>
          <a:prstGeom prst="rect">
            <a:avLst/>
          </a:prstGeom>
          <a:noFill/>
          <a:ln>
            <a:miter lim="800000"/>
            <a:headEnd/>
            <a:tailEnd/>
          </a:ln>
        </p:spPr>
        <p:txBody>
          <a:bodyPr lIns="92075" tIns="46038" rIns="92075" bIns="46038">
            <a:prstTxWarp prst="textNoShape">
              <a:avLst/>
            </a:prstTxWarp>
          </a:bodyPr>
          <a:lstStyle/>
          <a:p>
            <a:endParaRPr lang="en-GB"/>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E8F6B2-534E-434B-B7ED-9A194D05238F}" type="slidenum">
              <a:rPr lang="en-US"/>
              <a:pPr/>
              <a:t>234</a:t>
            </a:fld>
            <a:endParaRPr lang="en-US"/>
          </a:p>
        </p:txBody>
      </p:sp>
      <p:sp>
        <p:nvSpPr>
          <p:cNvPr id="229378" name="Rectangle 2"/>
          <p:cNvSpPr>
            <a:spLocks noGrp="1" noRot="1" noChangeAspect="1" noChangeArrowheads="1" noTextEdit="1"/>
          </p:cNvSpPr>
          <p:nvPr>
            <p:ph type="sldImg"/>
          </p:nvPr>
        </p:nvSpPr>
        <p:spPr bwMode="auto">
          <a:xfrm>
            <a:off x="1144588" y="687388"/>
            <a:ext cx="4568825" cy="3425825"/>
          </a:xfrm>
          <a:prstGeom prst="rect">
            <a:avLst/>
          </a:prstGeom>
          <a:noFill/>
          <a:ln w="12700">
            <a:solidFill>
              <a:srgbClr val="000000"/>
            </a:solidFill>
            <a:miter lim="800000"/>
            <a:headEnd/>
            <a:tailEnd/>
          </a:ln>
        </p:spPr>
      </p:sp>
      <p:sp>
        <p:nvSpPr>
          <p:cNvPr id="229379" name="Rectangle 3"/>
          <p:cNvSpPr>
            <a:spLocks noGrp="1" noChangeArrowheads="1"/>
          </p:cNvSpPr>
          <p:nvPr>
            <p:ph type="body" idx="1"/>
          </p:nvPr>
        </p:nvSpPr>
        <p:spPr bwMode="auto">
          <a:xfrm>
            <a:off x="914400" y="4343400"/>
            <a:ext cx="5029200" cy="4114800"/>
          </a:xfrm>
          <a:prstGeom prst="rect">
            <a:avLst/>
          </a:prstGeom>
          <a:noFill/>
          <a:ln>
            <a:miter lim="800000"/>
            <a:headEnd/>
            <a:tailEnd/>
          </a:ln>
        </p:spPr>
        <p:txBody>
          <a:bodyPr lIns="92075" tIns="46038" rIns="92075" bIns="46038">
            <a:prstTxWarp prst="textNoShape">
              <a:avLst/>
            </a:prstTxWarp>
          </a:bodyPr>
          <a:lstStyle/>
          <a:p>
            <a:endParaRPr lang="en-GB"/>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E416CA-C6E0-7B46-BB01-6CA5574759A4}" type="slidenum">
              <a:rPr lang="en-US"/>
              <a:pPr/>
              <a:t>235</a:t>
            </a:fld>
            <a:endParaRPr lang="en-US"/>
          </a:p>
        </p:txBody>
      </p:sp>
      <p:sp>
        <p:nvSpPr>
          <p:cNvPr id="231426" name="Rectangle 2"/>
          <p:cNvSpPr>
            <a:spLocks noGrp="1" noRot="1" noChangeAspect="1" noChangeArrowheads="1" noTextEdit="1"/>
          </p:cNvSpPr>
          <p:nvPr>
            <p:ph type="sldImg"/>
          </p:nvPr>
        </p:nvSpPr>
        <p:spPr bwMode="auto">
          <a:xfrm>
            <a:off x="1144588" y="687388"/>
            <a:ext cx="4568825" cy="3425825"/>
          </a:xfrm>
          <a:prstGeom prst="rect">
            <a:avLst/>
          </a:prstGeom>
          <a:noFill/>
          <a:ln w="12700">
            <a:solidFill>
              <a:srgbClr val="000000"/>
            </a:solidFill>
            <a:miter lim="800000"/>
            <a:headEnd/>
            <a:tailEnd/>
          </a:ln>
        </p:spPr>
      </p:sp>
      <p:sp>
        <p:nvSpPr>
          <p:cNvPr id="231427" name="Rectangle 3"/>
          <p:cNvSpPr>
            <a:spLocks noGrp="1" noChangeArrowheads="1"/>
          </p:cNvSpPr>
          <p:nvPr>
            <p:ph type="body" idx="1"/>
          </p:nvPr>
        </p:nvSpPr>
        <p:spPr bwMode="auto">
          <a:xfrm>
            <a:off x="914400" y="4343400"/>
            <a:ext cx="5029200" cy="4114800"/>
          </a:xfrm>
          <a:prstGeom prst="rect">
            <a:avLst/>
          </a:prstGeom>
          <a:noFill/>
          <a:ln>
            <a:miter lim="800000"/>
            <a:headEnd/>
            <a:tailEnd/>
          </a:ln>
        </p:spPr>
        <p:txBody>
          <a:bodyPr lIns="92075" tIns="46038" rIns="92075" bIns="46038">
            <a:prstTxWarp prst="textNoShape">
              <a:avLst/>
            </a:prstTxWarp>
          </a:bodyPr>
          <a:lstStyle/>
          <a:p>
            <a:endParaRPr lang="en-GB"/>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BA7F80-3C0D-6241-834F-44A130C252E0}" type="slidenum">
              <a:rPr lang="en-US"/>
              <a:pPr/>
              <a:t>236</a:t>
            </a:fld>
            <a:endParaRPr lang="en-US"/>
          </a:p>
        </p:txBody>
      </p:sp>
      <p:sp>
        <p:nvSpPr>
          <p:cNvPr id="233474" name="Rectangle 2"/>
          <p:cNvSpPr>
            <a:spLocks noGrp="1" noRot="1" noChangeAspect="1" noChangeArrowheads="1" noTextEdit="1"/>
          </p:cNvSpPr>
          <p:nvPr>
            <p:ph type="sldImg"/>
          </p:nvPr>
        </p:nvSpPr>
        <p:spPr bwMode="auto">
          <a:xfrm>
            <a:off x="1144588" y="687388"/>
            <a:ext cx="4568825" cy="3425825"/>
          </a:xfrm>
          <a:prstGeom prst="rect">
            <a:avLst/>
          </a:prstGeom>
          <a:noFill/>
          <a:ln w="12700">
            <a:solidFill>
              <a:srgbClr val="000000"/>
            </a:solidFill>
            <a:miter lim="800000"/>
            <a:headEnd/>
            <a:tailEnd/>
          </a:ln>
        </p:spPr>
      </p:sp>
      <p:sp>
        <p:nvSpPr>
          <p:cNvPr id="233475" name="Rectangle 3"/>
          <p:cNvSpPr>
            <a:spLocks noGrp="1" noChangeArrowheads="1"/>
          </p:cNvSpPr>
          <p:nvPr>
            <p:ph type="body" idx="1"/>
          </p:nvPr>
        </p:nvSpPr>
        <p:spPr bwMode="auto">
          <a:xfrm>
            <a:off x="914400" y="4343400"/>
            <a:ext cx="5029200" cy="4114800"/>
          </a:xfrm>
          <a:prstGeom prst="rect">
            <a:avLst/>
          </a:prstGeom>
          <a:noFill/>
          <a:ln>
            <a:miter lim="800000"/>
            <a:headEnd/>
            <a:tailEnd/>
          </a:ln>
        </p:spPr>
        <p:txBody>
          <a:bodyPr lIns="92075" tIns="46038" rIns="92075" bIns="46038">
            <a:prstTxWarp prst="textNoShape">
              <a:avLst/>
            </a:prstTxWarp>
          </a:bodyPr>
          <a:lstStyle/>
          <a:p>
            <a:endParaRPr lang="en-GB"/>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Source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2008 Test Experience Paper on Real QA           </a:t>
            </a:r>
            <a:r>
              <a:rPr lang="en-US" u="sng" dirty="0" smtClean="0">
                <a:hlinkClick r:id="rId3"/>
              </a:rPr>
              <a:t>http://www.gilb.com/tiki-download_file.php?fileId=288</a:t>
            </a:r>
            <a:endParaRPr lang="en-GB" dirty="0" smtClean="0"/>
          </a:p>
          <a:p>
            <a:r>
              <a:rPr lang="en-GB" dirty="0" smtClean="0"/>
              <a:t>A Quality Manifesto, by Tom Gilb</a:t>
            </a:r>
          </a:p>
          <a:p>
            <a:endParaRPr lang="en-GB" dirty="0" smtClean="0"/>
          </a:p>
          <a:p>
            <a:r>
              <a:rPr lang="en-GB" dirty="0" smtClean="0"/>
              <a:t>Details are in the paper.</a:t>
            </a:r>
            <a:endParaRPr lang="en-GB" dirty="0"/>
          </a:p>
        </p:txBody>
      </p:sp>
      <p:sp>
        <p:nvSpPr>
          <p:cNvPr id="4" name="Slide Number Placeholder 3"/>
          <p:cNvSpPr>
            <a:spLocks noGrp="1"/>
          </p:cNvSpPr>
          <p:nvPr>
            <p:ph type="sldNum" sz="quarter" idx="10"/>
          </p:nvPr>
        </p:nvSpPr>
        <p:spPr/>
        <p:txBody>
          <a:bodyPr/>
          <a:lstStyle/>
          <a:p>
            <a:fld id="{F185F028-E1E1-2846-90A1-C845AE32B722}" type="slidenum">
              <a:rPr lang="en-GB" smtClean="0"/>
              <a:pPr/>
              <a:t>237</a:t>
            </a:fld>
            <a:endParaRPr lang="en-GB"/>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Source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2008 Test Experience Paper on Real QA           </a:t>
            </a:r>
            <a:r>
              <a:rPr lang="en-US" u="sng" dirty="0" smtClean="0">
                <a:hlinkClick r:id="rId3"/>
              </a:rPr>
              <a:t>http://www.gilb.com/tiki-download_file.php?fileId=288</a:t>
            </a:r>
            <a:endParaRPr lang="en-GB" dirty="0" smtClean="0"/>
          </a:p>
          <a:p>
            <a:r>
              <a:rPr lang="en-GB" dirty="0" smtClean="0"/>
              <a:t>A Quality Manifesto, by Tom Gilb</a:t>
            </a:r>
          </a:p>
          <a:p>
            <a:endParaRPr lang="en-GB" dirty="0" smtClean="0"/>
          </a:p>
          <a:p>
            <a:r>
              <a:rPr lang="en-GB" dirty="0" smtClean="0"/>
              <a:t>Details are in the paper.</a:t>
            </a:r>
            <a:endParaRPr lang="en-GB" dirty="0"/>
          </a:p>
        </p:txBody>
      </p:sp>
      <p:sp>
        <p:nvSpPr>
          <p:cNvPr id="4" name="Slide Number Placeholder 3"/>
          <p:cNvSpPr>
            <a:spLocks noGrp="1"/>
          </p:cNvSpPr>
          <p:nvPr>
            <p:ph type="sldNum" sz="quarter" idx="10"/>
          </p:nvPr>
        </p:nvSpPr>
        <p:spPr/>
        <p:txBody>
          <a:bodyPr/>
          <a:lstStyle/>
          <a:p>
            <a:fld id="{F185F028-E1E1-2846-90A1-C845AE32B722}" type="slidenum">
              <a:rPr lang="en-GB" smtClean="0"/>
              <a:pPr/>
              <a:t>238</a:t>
            </a:fld>
            <a:endParaRPr lang="en-GB"/>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Photo taken by Tom Gilb during my class with WED London 1984. Original photo is stored in my copy of his book OOC. He is then 83, and would teach 10 more years.</a:t>
            </a:r>
            <a:endParaRPr lang="en-GB" dirty="0"/>
          </a:p>
        </p:txBody>
      </p:sp>
      <p:sp>
        <p:nvSpPr>
          <p:cNvPr id="4" name="Slide Number Placeholder 3"/>
          <p:cNvSpPr>
            <a:spLocks noGrp="1"/>
          </p:cNvSpPr>
          <p:nvPr>
            <p:ph type="sldNum" sz="quarter" idx="10"/>
          </p:nvPr>
        </p:nvSpPr>
        <p:spPr/>
        <p:txBody>
          <a:bodyPr/>
          <a:lstStyle/>
          <a:p>
            <a:fld id="{F185F028-E1E1-2846-90A1-C845AE32B722}" type="slidenum">
              <a:rPr lang="en-GB" smtClean="0"/>
              <a:pPr/>
              <a:t>240</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52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Sept 12 2002 added to slides , drawn by Lindsey Brodie for CE book</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9810" name="Rectangle 1026"/>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119811" name="Rectangle 1027"/>
          <p:cNvSpPr>
            <a:spLocks noGrp="1" noChangeArrowheads="1"/>
          </p:cNvSpPr>
          <p:nvPr>
            <p:ph type="body" idx="1"/>
          </p:nvPr>
        </p:nvSpPr>
        <p:spPr bwMode="auto">
          <a:xfrm>
            <a:off x="914400" y="4343400"/>
            <a:ext cx="5029200" cy="4114800"/>
          </a:xfrm>
          <a:prstGeom prst="rect">
            <a:avLst/>
          </a:prstGeom>
          <a:noFill/>
          <a:ln w="12700">
            <a:miter lim="800000"/>
            <a:headEnd type="none" w="sm" len="sm"/>
            <a:tailEnd type="none" w="sm" len="sm"/>
          </a:ln>
        </p:spPr>
        <p:txBody>
          <a:bodyPr>
            <a:prstTxWarp prst="textNoShape">
              <a:avLst/>
            </a:prstTxWarp>
          </a:bodyPr>
          <a:lstStyle/>
          <a:p>
            <a:r>
              <a:rPr lang="en-US"/>
              <a:t>This slide was originally generated 15 oct 2004 Berlin Objectnet seminar by Tom Gilb</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82"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2883"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Added Feb 8 2003 after edit in CE book glossary</a:t>
            </a:r>
            <a:r>
              <a:rPr lang="nb-NO"/>
              <a:t> ”Quality’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http://www.spring8.or.jp/en/current_result/press_release/2009/090122_fig/fig3.png</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65" charset="0"/>
              </a:rPr>
              <a:t>Slide updated23 April 2009</a:t>
            </a:r>
          </a:p>
          <a:p>
            <a:endParaRPr lang="en-US" dirty="0"/>
          </a:p>
        </p:txBody>
      </p:sp>
      <p:sp>
        <p:nvSpPr>
          <p:cNvPr id="4" name="Slide Number Placeholder 3"/>
          <p:cNvSpPr>
            <a:spLocks noGrp="1"/>
          </p:cNvSpPr>
          <p:nvPr>
            <p:ph type="sldNum" sz="quarter" idx="10"/>
          </p:nvPr>
        </p:nvSpPr>
        <p:spPr/>
        <p:txBody>
          <a:bodyPr/>
          <a:lstStyle/>
          <a:p>
            <a:fld id="{DA62335A-8D47-6C48-A722-E0A8FC38939A}" type="slidenum">
              <a:rPr lang="en-US" smtClean="0"/>
              <a:pPr/>
              <a:t>47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65" charset="0"/>
              </a:rPr>
              <a:t>Slide updated23 April 2009</a:t>
            </a:r>
          </a:p>
          <a:p>
            <a:endParaRPr lang="en-US" dirty="0"/>
          </a:p>
        </p:txBody>
      </p:sp>
      <p:sp>
        <p:nvSpPr>
          <p:cNvPr id="4" name="Slide Number Placeholder 3"/>
          <p:cNvSpPr>
            <a:spLocks noGrp="1"/>
          </p:cNvSpPr>
          <p:nvPr>
            <p:ph type="sldNum" sz="quarter" idx="10"/>
          </p:nvPr>
        </p:nvSpPr>
        <p:spPr/>
        <p:txBody>
          <a:bodyPr/>
          <a:lstStyle/>
          <a:p>
            <a:fld id="{DA62335A-8D47-6C48-A722-E0A8FC38939A}" type="slidenum">
              <a:rPr lang="en-US" smtClean="0"/>
              <a:pPr/>
              <a:t>48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65" charset="0"/>
              </a:rPr>
              <a:t>Slide updated23 April 2009</a:t>
            </a:r>
          </a:p>
          <a:p>
            <a:endParaRPr lang="en-US" dirty="0"/>
          </a:p>
        </p:txBody>
      </p:sp>
      <p:sp>
        <p:nvSpPr>
          <p:cNvPr id="4" name="Slide Number Placeholder 3"/>
          <p:cNvSpPr>
            <a:spLocks noGrp="1"/>
          </p:cNvSpPr>
          <p:nvPr>
            <p:ph type="sldNum" sz="quarter" idx="10"/>
          </p:nvPr>
        </p:nvSpPr>
        <p:spPr/>
        <p:txBody>
          <a:bodyPr/>
          <a:lstStyle/>
          <a:p>
            <a:fld id="{DA62335A-8D47-6C48-A722-E0A8FC38939A}" type="slidenum">
              <a:rPr lang="en-US" smtClean="0"/>
              <a:pPr/>
              <a:t>49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Source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2008 Test Experience Paper on Real QA           </a:t>
            </a:r>
            <a:r>
              <a:rPr lang="en-US" u="sng" dirty="0" smtClean="0">
                <a:hlinkClick r:id="rId3"/>
              </a:rPr>
              <a:t>http://www.gilb.com/tiki-download_file.php?fileId=288</a:t>
            </a:r>
            <a:endParaRPr lang="en-GB" dirty="0" smtClean="0"/>
          </a:p>
          <a:p>
            <a:r>
              <a:rPr lang="en-GB" dirty="0" smtClean="0"/>
              <a:t>A Quality Manifesto, by Tom Gilb</a:t>
            </a:r>
          </a:p>
          <a:p>
            <a:endParaRPr lang="en-GB" dirty="0" smtClean="0"/>
          </a:p>
          <a:p>
            <a:r>
              <a:rPr lang="en-GB" dirty="0" smtClean="0"/>
              <a:t>Details are in the paper.</a:t>
            </a:r>
          </a:p>
          <a:p>
            <a:endParaRPr lang="en-GB" dirty="0"/>
          </a:p>
        </p:txBody>
      </p:sp>
      <p:sp>
        <p:nvSpPr>
          <p:cNvPr id="4" name="Slide Number Placeholder 3"/>
          <p:cNvSpPr>
            <a:spLocks noGrp="1"/>
          </p:cNvSpPr>
          <p:nvPr>
            <p:ph type="sldNum" sz="quarter" idx="10"/>
          </p:nvPr>
        </p:nvSpPr>
        <p:spPr/>
        <p:txBody>
          <a:bodyPr/>
          <a:lstStyle/>
          <a:p>
            <a:fld id="{F185F028-E1E1-2846-90A1-C845AE32B722}" type="slidenum">
              <a:rPr lang="en-GB" smtClean="0"/>
              <a:pPr/>
              <a:t>6</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Used without permission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65" charset="0"/>
              </a:rPr>
              <a:t>Slide updated23 April 2009</a:t>
            </a:r>
          </a:p>
          <a:p>
            <a:endParaRPr lang="en-US" dirty="0"/>
          </a:p>
        </p:txBody>
      </p:sp>
      <p:sp>
        <p:nvSpPr>
          <p:cNvPr id="4" name="Slide Number Placeholder 3"/>
          <p:cNvSpPr>
            <a:spLocks noGrp="1"/>
          </p:cNvSpPr>
          <p:nvPr>
            <p:ph type="sldNum" sz="quarter" idx="10"/>
          </p:nvPr>
        </p:nvSpPr>
        <p:spPr/>
        <p:txBody>
          <a:bodyPr/>
          <a:lstStyle/>
          <a:p>
            <a:fld id="{DA62335A-8D47-6C48-A722-E0A8FC38939A}" type="slidenum">
              <a:rPr lang="en-US" smtClean="0"/>
              <a:pPr/>
              <a:t>50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32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solidFill>
                  <a:srgbClr val="000000"/>
                </a:solidFill>
                <a:latin typeface="Arial" pitchFamily="-107" charset="0"/>
              </a:rPr>
              <a:t>Thank you for the lecture you gave at OGI.  It gave me much food for thought</a:t>
            </a:r>
          </a:p>
          <a:p>
            <a:r>
              <a:rPr lang="en-US">
                <a:solidFill>
                  <a:srgbClr val="000000"/>
                </a:solidFill>
                <a:latin typeface="Arial" pitchFamily="-107" charset="0"/>
              </a:rPr>
              <a:t>and action, particularly in the realm of requirements specification.    Much</a:t>
            </a:r>
          </a:p>
          <a:p>
            <a:r>
              <a:rPr lang="en-US">
                <a:solidFill>
                  <a:srgbClr val="000000"/>
                </a:solidFill>
                <a:latin typeface="Arial" pitchFamily="-107" charset="0"/>
              </a:rPr>
              <a:t>to learn, much to apply.</a:t>
            </a:r>
          </a:p>
          <a:p>
            <a:endParaRPr lang="en-US">
              <a:solidFill>
                <a:srgbClr val="000000"/>
              </a:solidFill>
              <a:latin typeface="Arial" pitchFamily="-107" charset="0"/>
            </a:endParaRPr>
          </a:p>
          <a:p>
            <a:r>
              <a:rPr lang="en-US">
                <a:solidFill>
                  <a:srgbClr val="000000"/>
                </a:solidFill>
                <a:latin typeface="Arial" pitchFamily="-107" charset="0"/>
              </a:rPr>
              <a:t>As for your Lord Kelvin quote, it prompted an immediate google search.  I</a:t>
            </a:r>
          </a:p>
          <a:p>
            <a:r>
              <a:rPr lang="en-US">
                <a:solidFill>
                  <a:srgbClr val="000000"/>
                </a:solidFill>
                <a:latin typeface="Arial" pitchFamily="-107" charset="0"/>
              </a:rPr>
              <a:t>found a fuller version of the quote at</a:t>
            </a:r>
          </a:p>
          <a:p>
            <a:r>
              <a:rPr lang="en-US" u="sng">
                <a:solidFill>
                  <a:srgbClr val="0000FF"/>
                </a:solidFill>
                <a:latin typeface="Arial" pitchFamily="-107" charset="0"/>
              </a:rPr>
              <a:t>http://zapatopi.net/kelvin/quotes.html</a:t>
            </a:r>
            <a:r>
              <a:rPr lang="en-US">
                <a:solidFill>
                  <a:srgbClr val="000000"/>
                </a:solidFill>
                <a:latin typeface="Arial" pitchFamily="-107" charset="0"/>
              </a:rPr>
              <a:t>, which reads, </a:t>
            </a:r>
          </a:p>
          <a:p>
            <a:r>
              <a:rPr lang="en-US">
                <a:solidFill>
                  <a:srgbClr val="000000"/>
                </a:solidFill>
                <a:latin typeface="Arial" pitchFamily="-107" charset="0"/>
              </a:rPr>
              <a:t>"In physical science the first essential step in the direction of learning any subject is to find principles of numerical reckoning and practicable methods for measuring some quality connected with it. </a:t>
            </a:r>
          </a:p>
          <a:p>
            <a:r>
              <a:rPr lang="en-US">
                <a:solidFill>
                  <a:srgbClr val="000000"/>
                </a:solidFill>
                <a:latin typeface="Arial" pitchFamily="-107" charset="0"/>
              </a:rPr>
              <a:t>I often say that when you can measure what you</a:t>
            </a:r>
          </a:p>
          <a:p>
            <a:r>
              <a:rPr lang="en-US">
                <a:solidFill>
                  <a:srgbClr val="000000"/>
                </a:solidFill>
                <a:latin typeface="Arial" pitchFamily="-107" charset="0"/>
              </a:rPr>
              <a:t>are speaking about, and express it in numbers, you know something about it;</a:t>
            </a:r>
          </a:p>
          <a:p>
            <a:r>
              <a:rPr lang="en-US">
                <a:solidFill>
                  <a:srgbClr val="000000"/>
                </a:solidFill>
                <a:latin typeface="Arial" pitchFamily="-107" charset="0"/>
              </a:rPr>
              <a:t>but when you cannot measure it, when you cannot express it in numbers, your</a:t>
            </a:r>
          </a:p>
          <a:p>
            <a:r>
              <a:rPr lang="en-US">
                <a:solidFill>
                  <a:srgbClr val="000000"/>
                </a:solidFill>
                <a:latin typeface="Arial" pitchFamily="-107" charset="0"/>
              </a:rPr>
              <a:t>knowledge is of a meagre and unsatisfactory kind; it may be the beginning of</a:t>
            </a:r>
          </a:p>
          <a:p>
            <a:r>
              <a:rPr lang="en-US">
                <a:solidFill>
                  <a:srgbClr val="000000"/>
                </a:solidFill>
                <a:latin typeface="Arial" pitchFamily="-107" charset="0"/>
              </a:rPr>
              <a:t>knowledge, but you have scarcely in your thoughts advanced to the state of</a:t>
            </a:r>
          </a:p>
          <a:p>
            <a:r>
              <a:rPr lang="en-US">
                <a:solidFill>
                  <a:srgbClr val="000000"/>
                </a:solidFill>
                <a:latin typeface="Arial" pitchFamily="-107" charset="0"/>
              </a:rPr>
              <a:t>Science, whatever the matter may be."  While his full quote is more narrow</a:t>
            </a:r>
          </a:p>
          <a:p>
            <a:r>
              <a:rPr lang="en-US">
                <a:solidFill>
                  <a:srgbClr val="000000"/>
                </a:solidFill>
                <a:latin typeface="Arial" pitchFamily="-107" charset="0"/>
              </a:rPr>
              <a:t>in scope (physical science) I think your extension of the idea to</a:t>
            </a:r>
          </a:p>
          <a:p>
            <a:r>
              <a:rPr lang="en-US">
                <a:solidFill>
                  <a:srgbClr val="000000"/>
                </a:solidFill>
                <a:latin typeface="Arial" pitchFamily="-107" charset="0"/>
              </a:rPr>
              <a:t>"requirements science" arena equally applicable.</a:t>
            </a:r>
          </a:p>
          <a:p>
            <a:endParaRPr lang="en-US">
              <a:solidFill>
                <a:srgbClr val="000000"/>
              </a:solidFill>
              <a:latin typeface="Arial" pitchFamily="-107" charset="0"/>
            </a:endParaRPr>
          </a:p>
          <a:p>
            <a:r>
              <a:rPr lang="en-US">
                <a:solidFill>
                  <a:srgbClr val="000000"/>
                </a:solidFill>
                <a:latin typeface="Arial" pitchFamily="-107" charset="0"/>
              </a:rPr>
              <a:t>Benjamin Ward</a:t>
            </a:r>
          </a:p>
          <a:p>
            <a:endParaRPr lang="en-US">
              <a:solidFill>
                <a:srgbClr val="000000"/>
              </a:solidFill>
              <a:latin typeface="Arial" pitchFamily="-107" charset="0"/>
            </a:endParaRPr>
          </a:p>
          <a:p>
            <a:r>
              <a:rPr lang="en-US">
                <a:solidFill>
                  <a:srgbClr val="000000"/>
                </a:solidFill>
                <a:latin typeface="Arial" pitchFamily="-107" charset="0"/>
              </a:rPr>
              <a:t>---Benjamin Ward-----</a:t>
            </a:r>
          </a:p>
          <a:p>
            <a:r>
              <a:rPr lang="en-US">
                <a:solidFill>
                  <a:srgbClr val="000000"/>
                </a:solidFill>
                <a:latin typeface="Arial" pitchFamily="-107" charset="0"/>
              </a:rPr>
              <a:t>    Work:  503.232.7053 / </a:t>
            </a:r>
            <a:r>
              <a:rPr lang="en-US" u="sng">
                <a:solidFill>
                  <a:srgbClr val="0000FF"/>
                </a:solidFill>
                <a:latin typeface="Arial" pitchFamily="-107" charset="0"/>
              </a:rPr>
              <a:t>mailto:benjamin.ward@tek.com</a:t>
            </a:r>
            <a:endParaRPr lang="en-US">
              <a:solidFill>
                <a:srgbClr val="000000"/>
              </a:solidFill>
              <a:latin typeface="Arial" pitchFamily="-107" charset="0"/>
            </a:endParaRPr>
          </a:p>
          <a:p>
            <a:r>
              <a:rPr lang="en-US">
                <a:solidFill>
                  <a:srgbClr val="000000"/>
                </a:solidFill>
                <a:latin typeface="Arial" pitchFamily="-107" charset="0"/>
              </a:rPr>
              <a:t>    Home: 503.232.7053 / </a:t>
            </a:r>
            <a:r>
              <a:rPr lang="en-US" u="sng">
                <a:solidFill>
                  <a:srgbClr val="0000FF"/>
                </a:solidFill>
                <a:latin typeface="Arial" pitchFamily="-107" charset="0"/>
              </a:rPr>
              <a:t>mailto:ben_ward@northwest.com</a:t>
            </a:r>
          </a:p>
          <a:p>
            <a:endParaRPr lang="en-US" u="sng">
              <a:solidFill>
                <a:srgbClr val="0000FF"/>
              </a:solidFill>
              <a:latin typeface="Arial" pitchFamily="-107" charset="0"/>
            </a:endParaRPr>
          </a:p>
          <a:p>
            <a:r>
              <a:rPr lang="en-US" u="sng">
                <a:solidFill>
                  <a:srgbClr val="0000FF"/>
                </a:solidFill>
                <a:latin typeface="Arial" pitchFamily="-107" charset="0"/>
              </a:rPr>
              <a:t>------------------------- June 1 contribution Michael Jackson, London</a:t>
            </a:r>
          </a:p>
          <a:p>
            <a:r>
              <a:rPr lang="en-US">
                <a:solidFill>
                  <a:srgbClr val="000000"/>
                </a:solidFill>
                <a:latin typeface="Arial" pitchFamily="-107" charset="0"/>
              </a:rPr>
              <a:t>George Miller, the psychologist </a:t>
            </a:r>
          </a:p>
          <a:p>
            <a:r>
              <a:rPr lang="en-US">
                <a:solidFill>
                  <a:srgbClr val="000000"/>
                </a:solidFill>
                <a:latin typeface="Arial" pitchFamily="-107" charset="0"/>
              </a:rPr>
              <a:t>&gt;   usually credited with the magic number seven, plus or minus </a:t>
            </a:r>
          </a:p>
          <a:p>
            <a:r>
              <a:rPr lang="en-US">
                <a:solidFill>
                  <a:srgbClr val="000000"/>
                </a:solidFill>
                <a:latin typeface="Arial" pitchFamily="-107" charset="0"/>
              </a:rPr>
              <a:t>&gt;   two, wrote: "In truth, a good case could be made that if </a:t>
            </a:r>
          </a:p>
          <a:p>
            <a:r>
              <a:rPr lang="en-US">
                <a:solidFill>
                  <a:srgbClr val="000000"/>
                </a:solidFill>
                <a:latin typeface="Arial" pitchFamily="-107" charset="0"/>
              </a:rPr>
              <a:t>&gt;   your knowledge is meagre and unsatisfactory, the last thing </a:t>
            </a:r>
          </a:p>
          <a:p>
            <a:r>
              <a:rPr lang="en-US">
                <a:solidFill>
                  <a:srgbClr val="000000"/>
                </a:solidFill>
                <a:latin typeface="Arial" pitchFamily="-107" charset="0"/>
              </a:rPr>
              <a:t>&gt;   in the world you should do is make measurements. The chance </a:t>
            </a:r>
          </a:p>
          <a:p>
            <a:r>
              <a:rPr lang="en-US">
                <a:solidFill>
                  <a:srgbClr val="000000"/>
                </a:solidFill>
                <a:latin typeface="Arial" pitchFamily="-107" charset="0"/>
              </a:rPr>
              <a:t>&gt;   is negligible that you will measure the right thing </a:t>
            </a:r>
          </a:p>
          <a:p>
            <a:r>
              <a:rPr lang="en-US">
                <a:solidFill>
                  <a:srgbClr val="000000"/>
                </a:solidFill>
                <a:latin typeface="Arial" pitchFamily="-107" charset="0"/>
              </a:rPr>
              <a:t>&gt;   accidentally." Meagre and unsatisfactory knowledge about </a:t>
            </a:r>
          </a:p>
          <a:p>
            <a:r>
              <a:rPr lang="en-US">
                <a:solidFill>
                  <a:srgbClr val="000000"/>
                </a:solidFill>
                <a:latin typeface="Arial" pitchFamily="-107" charset="0"/>
              </a:rPr>
              <a:t>&gt;   separability can't be improved by measuring anything, or </a:t>
            </a:r>
          </a:p>
          <a:p>
            <a:pPr>
              <a:buFont typeface="Wingdings" pitchFamily="-107" charset="2"/>
              <a:buChar char="Ø"/>
            </a:pPr>
            <a:r>
              <a:rPr lang="en-US">
                <a:solidFill>
                  <a:srgbClr val="000000"/>
                </a:solidFill>
                <a:latin typeface="Arial" pitchFamily="-107" charset="0"/>
              </a:rPr>
              <a:t>even by thinking about what you might measure.</a:t>
            </a:r>
          </a:p>
          <a:p>
            <a:pPr>
              <a:buFont typeface="Wingdings" pitchFamily="-107" charset="2"/>
              <a:buChar char="Ø"/>
            </a:pPr>
            <a:r>
              <a:rPr lang="en-US">
                <a:solidFill>
                  <a:srgbClr val="000000"/>
                </a:solidFill>
                <a:latin typeface="Arial" pitchFamily="-107" charset="0"/>
              </a:rPr>
              <a:t>=========== end MJ quote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http://www.researchandtechnology.net/pcif/algorithm_decomposition.php</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65" charset="0"/>
              </a:rPr>
              <a:t>Slide updated23 April 2009</a:t>
            </a:r>
          </a:p>
          <a:p>
            <a:endParaRPr lang="en-US" dirty="0"/>
          </a:p>
        </p:txBody>
      </p:sp>
      <p:sp>
        <p:nvSpPr>
          <p:cNvPr id="4" name="Slide Number Placeholder 3"/>
          <p:cNvSpPr>
            <a:spLocks noGrp="1"/>
          </p:cNvSpPr>
          <p:nvPr>
            <p:ph type="sldNum" sz="quarter" idx="10"/>
          </p:nvPr>
        </p:nvSpPr>
        <p:spPr/>
        <p:txBody>
          <a:bodyPr/>
          <a:lstStyle/>
          <a:p>
            <a:fld id="{DA62335A-8D47-6C48-A722-E0A8FC38939A}" type="slidenum">
              <a:rPr lang="en-US" smtClean="0"/>
              <a:pPr/>
              <a:t>52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2"/>
          <p:cNvSpPr>
            <a:spLocks noGrp="1" noRot="1" noChangeAspect="1" noChangeArrowheads="1"/>
          </p:cNvSpPr>
          <p:nvPr>
            <p:ph type="sldImg"/>
          </p:nvPr>
        </p:nvSpPr>
        <p:spPr bwMode="auto">
          <a:xfrm>
            <a:off x="1150938" y="692150"/>
            <a:ext cx="4556125" cy="3416300"/>
          </a:xfrm>
          <a:prstGeom prst="rect">
            <a:avLst/>
          </a:prstGeom>
          <a:noFill/>
          <a:ln w="12700" cap="flat">
            <a:solidFill>
              <a:schemeClr val="tx1"/>
            </a:solidFill>
            <a:miter lim="800000"/>
            <a:headEnd/>
            <a:tailEnd/>
          </a:ln>
        </p:spPr>
      </p:sp>
      <p:sp>
        <p:nvSpPr>
          <p:cNvPr id="25603" name="Rectangle 3"/>
          <p:cNvSpPr>
            <a:spLocks noGrp="1" noChangeArrowheads="1"/>
          </p:cNvSpPr>
          <p:nvPr>
            <p:ph type="body" idx="1"/>
          </p:nvPr>
        </p:nvSpPr>
        <p:spPr bwMode="auto">
          <a:xfrm>
            <a:off x="914400" y="4341813"/>
            <a:ext cx="5029200" cy="4116387"/>
          </a:xfrm>
          <a:prstGeom prst="rect">
            <a:avLst/>
          </a:prstGeom>
          <a:noFill/>
          <a:ln>
            <a:miter lim="800000"/>
            <a:headEnd/>
            <a:tailEnd/>
          </a:ln>
        </p:spPr>
        <p:txBody>
          <a:bodyPr lIns="92075" tIns="46038" rIns="92075" bIns="46038">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2400" dirty="0" smtClean="0">
                <a:latin typeface="Arial" pitchFamily="-65" charset="0"/>
              </a:rPr>
              <a:t>Slide updated23 April 2009</a:t>
            </a:r>
          </a:p>
          <a:p>
            <a:pPr>
              <a:spcBef>
                <a:spcPct val="0"/>
              </a:spcBef>
            </a:pPr>
            <a:endParaRPr lang="nb-NO" sz="2400" dirty="0">
              <a:latin typeface="Times" pitchFamily="-107"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http://www.chem1.com/acad/webtext/matmeasure/mm1.html</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65" charset="0"/>
              </a:rPr>
              <a:t>Slide updated23 April 2009</a:t>
            </a:r>
          </a:p>
          <a:p>
            <a:endParaRPr lang="en-US" dirty="0"/>
          </a:p>
        </p:txBody>
      </p:sp>
      <p:sp>
        <p:nvSpPr>
          <p:cNvPr id="4" name="Slide Number Placeholder 3"/>
          <p:cNvSpPr>
            <a:spLocks noGrp="1"/>
          </p:cNvSpPr>
          <p:nvPr>
            <p:ph type="sldNum" sz="quarter" idx="10"/>
          </p:nvPr>
        </p:nvSpPr>
        <p:spPr/>
        <p:txBody>
          <a:bodyPr/>
          <a:lstStyle/>
          <a:p>
            <a:fld id="{DA62335A-8D47-6C48-A722-E0A8FC38939A}" type="slidenum">
              <a:rPr lang="en-US" smtClean="0"/>
              <a:pPr/>
              <a:t>54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Arial" pitchFamily="-65" charset="0"/>
              </a:rPr>
              <a:t>Slide updated23 April 2009</a:t>
            </a:r>
            <a:endParaRPr lang="en-US" dirty="0">
              <a:latin typeface="Arial" pitchFamily="-65" charset="0"/>
            </a:endParaRPr>
          </a:p>
        </p:txBody>
      </p:sp>
      <p:sp>
        <p:nvSpPr>
          <p:cNvPr id="4" name="Slide Number Placeholder 3"/>
          <p:cNvSpPr>
            <a:spLocks noGrp="1"/>
          </p:cNvSpPr>
          <p:nvPr>
            <p:ph type="sldNum" sz="quarter" idx="10"/>
          </p:nvPr>
        </p:nvSpPr>
        <p:spPr/>
        <p:txBody>
          <a:bodyPr/>
          <a:lstStyle/>
          <a:p>
            <a:fld id="{DA62335A-8D47-6C48-A722-E0A8FC38939A}" type="slidenum">
              <a:rPr lang="en-US" smtClean="0"/>
              <a:pPr/>
              <a:t>55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http://www.chesskids.com/kids/threat7.gif</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65" charset="0"/>
              </a:rPr>
              <a:t>Slide updated23 April 2009</a:t>
            </a:r>
          </a:p>
          <a:p>
            <a:endParaRPr lang="en-US" dirty="0"/>
          </a:p>
        </p:txBody>
      </p:sp>
      <p:sp>
        <p:nvSpPr>
          <p:cNvPr id="4" name="Slide Number Placeholder 3"/>
          <p:cNvSpPr>
            <a:spLocks noGrp="1"/>
          </p:cNvSpPr>
          <p:nvPr>
            <p:ph type="sldNum" sz="quarter" idx="10"/>
          </p:nvPr>
        </p:nvSpPr>
        <p:spPr/>
        <p:txBody>
          <a:bodyPr/>
          <a:lstStyle/>
          <a:p>
            <a:fld id="{DA62335A-8D47-6C48-A722-E0A8FC38939A}" type="slidenum">
              <a:rPr lang="en-US" smtClean="0"/>
              <a:pPr/>
              <a:t>56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http://www.galaxyzooblog.org/wp-content/uploads/2008/06/ngc3861s.jpg</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65" charset="0"/>
              </a:rPr>
              <a:t>Slide updated23 April 2009</a:t>
            </a:r>
          </a:p>
          <a:p>
            <a:endParaRPr lang="en-US" dirty="0"/>
          </a:p>
        </p:txBody>
      </p:sp>
      <p:sp>
        <p:nvSpPr>
          <p:cNvPr id="4" name="Slide Number Placeholder 3"/>
          <p:cNvSpPr>
            <a:spLocks noGrp="1"/>
          </p:cNvSpPr>
          <p:nvPr>
            <p:ph type="sldNum" sz="quarter" idx="10"/>
          </p:nvPr>
        </p:nvSpPr>
        <p:spPr/>
        <p:txBody>
          <a:bodyPr/>
          <a:lstStyle/>
          <a:p>
            <a:fld id="{DA62335A-8D47-6C48-A722-E0A8FC38939A}" type="slidenum">
              <a:rPr lang="en-US" smtClean="0"/>
              <a:pPr/>
              <a:t>57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65" charset="0"/>
              </a:rPr>
              <a:t>Slide updated23 April 2009</a:t>
            </a:r>
          </a:p>
          <a:p>
            <a:endParaRPr lang="en-US" dirty="0"/>
          </a:p>
        </p:txBody>
      </p:sp>
      <p:sp>
        <p:nvSpPr>
          <p:cNvPr id="4" name="Slide Number Placeholder 3"/>
          <p:cNvSpPr>
            <a:spLocks noGrp="1"/>
          </p:cNvSpPr>
          <p:nvPr>
            <p:ph type="sldNum" sz="quarter" idx="10"/>
          </p:nvPr>
        </p:nvSpPr>
        <p:spPr/>
        <p:txBody>
          <a:bodyPr/>
          <a:lstStyle/>
          <a:p>
            <a:fld id="{DA62335A-8D47-6C48-A722-E0A8FC38939A}" type="slidenum">
              <a:rPr lang="en-US" smtClean="0"/>
              <a:pPr/>
              <a:t>58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65" charset="0"/>
              </a:rPr>
              <a:t>Slide updated23 April 2009</a:t>
            </a:r>
          </a:p>
          <a:p>
            <a:endParaRPr lang="en-US" dirty="0"/>
          </a:p>
        </p:txBody>
      </p:sp>
      <p:sp>
        <p:nvSpPr>
          <p:cNvPr id="4" name="Slide Number Placeholder 3"/>
          <p:cNvSpPr>
            <a:spLocks noGrp="1"/>
          </p:cNvSpPr>
          <p:nvPr>
            <p:ph type="sldNum" sz="quarter" idx="10"/>
          </p:nvPr>
        </p:nvSpPr>
        <p:spPr/>
        <p:txBody>
          <a:bodyPr/>
          <a:lstStyle/>
          <a:p>
            <a:fld id="{DA62335A-8D47-6C48-A722-E0A8FC38939A}" type="slidenum">
              <a:rPr lang="en-US" smtClean="0"/>
              <a:pPr/>
              <a:t>59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http://www.tutor2u.net/blog/files/stakeholder.jpg</a:t>
            </a:r>
            <a:endParaRPr lang="en-GB" dirty="0"/>
          </a:p>
        </p:txBody>
      </p:sp>
      <p:sp>
        <p:nvSpPr>
          <p:cNvPr id="4" name="Slide Number Placeholder 3"/>
          <p:cNvSpPr>
            <a:spLocks noGrp="1"/>
          </p:cNvSpPr>
          <p:nvPr>
            <p:ph type="sldNum" sz="quarter" idx="10"/>
          </p:nvPr>
        </p:nvSpPr>
        <p:spPr/>
        <p:txBody>
          <a:bodyPr/>
          <a:lstStyle/>
          <a:p>
            <a:fld id="{F185F028-E1E1-2846-90A1-C845AE32B722}" type="slidenum">
              <a:rPr lang="en-GB" smtClean="0"/>
              <a:pPr/>
              <a:t>15</a:t>
            </a:fld>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65" charset="0"/>
              </a:rPr>
              <a:t>Slide updated23 April 2009</a:t>
            </a:r>
          </a:p>
          <a:p>
            <a:endParaRPr lang="en-US" dirty="0"/>
          </a:p>
        </p:txBody>
      </p:sp>
      <p:sp>
        <p:nvSpPr>
          <p:cNvPr id="4" name="Slide Number Placeholder 3"/>
          <p:cNvSpPr>
            <a:spLocks noGrp="1"/>
          </p:cNvSpPr>
          <p:nvPr>
            <p:ph type="sldNum" sz="quarter" idx="10"/>
          </p:nvPr>
        </p:nvSpPr>
        <p:spPr/>
        <p:txBody>
          <a:bodyPr/>
          <a:lstStyle/>
          <a:p>
            <a:fld id="{DA62335A-8D47-6C48-A722-E0A8FC38939A}" type="slidenum">
              <a:rPr lang="en-US" smtClean="0"/>
              <a:pPr/>
              <a:t>60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65" charset="0"/>
              </a:rPr>
              <a:t>Slide updated23 April 2009</a:t>
            </a:r>
          </a:p>
          <a:p>
            <a:endParaRPr lang="en-US" dirty="0"/>
          </a:p>
        </p:txBody>
      </p:sp>
      <p:sp>
        <p:nvSpPr>
          <p:cNvPr id="4" name="Slide Number Placeholder 3"/>
          <p:cNvSpPr>
            <a:spLocks noGrp="1"/>
          </p:cNvSpPr>
          <p:nvPr>
            <p:ph type="sldNum" sz="quarter" idx="10"/>
          </p:nvPr>
        </p:nvSpPr>
        <p:spPr/>
        <p:txBody>
          <a:bodyPr/>
          <a:lstStyle/>
          <a:p>
            <a:fld id="{DA62335A-8D47-6C48-A722-E0A8FC38939A}" type="slidenum">
              <a:rPr lang="en-US" smtClean="0"/>
              <a:pPr/>
              <a:t>61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37DCC0B1-CCDA-D542-92A9-844F74C63AD2}" type="slidenum">
              <a:rPr lang="en-US"/>
              <a:pPr/>
              <a:t>64</a:t>
            </a:fld>
            <a:endParaRPr lang="en-US"/>
          </a:p>
        </p:txBody>
      </p:sp>
      <p:sp>
        <p:nvSpPr>
          <p:cNvPr id="116738" name="Rectangle 2"/>
          <p:cNvSpPr>
            <a:spLocks noGrp="1" noRot="1" noChangeAspect="1" noChangeArrowheads="1" noTextEdit="1"/>
          </p:cNvSpPr>
          <p:nvPr>
            <p:ph type="sldImg"/>
          </p:nvPr>
        </p:nvSpPr>
        <p:spPr>
          <a:xfrm>
            <a:off x="1143000" y="685800"/>
            <a:ext cx="4572000" cy="3429000"/>
          </a:xfrm>
          <a:prstGeom prst="rect">
            <a:avLst/>
          </a:prstGeom>
          <a:ln/>
        </p:spPr>
      </p:sp>
      <p:sp>
        <p:nvSpPr>
          <p:cNvPr id="116739" name="Rectangle 3"/>
          <p:cNvSpPr>
            <a:spLocks noGrp="1" noChangeArrowheads="1"/>
          </p:cNvSpPr>
          <p:nvPr>
            <p:ph type="body" idx="1"/>
          </p:nvPr>
        </p:nvSpPr>
        <p:spPr>
          <a:xfrm>
            <a:off x="685800" y="4343400"/>
            <a:ext cx="5486400" cy="4114800"/>
          </a:xfrm>
          <a:prstGeom prst="rect">
            <a:avLst/>
          </a:prstGeom>
        </p:spPr>
        <p:txBody>
          <a:bodyPr/>
          <a:lstStyle/>
          <a:p>
            <a:endParaRPr lang="nb-NO"/>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B167209B-F17E-9F43-947C-AA1B1CA1EA74}" type="slidenum">
              <a:rPr lang="en-GB">
                <a:latin typeface="Arial" pitchFamily="-65" charset="0"/>
                <a:ea typeface="ＭＳ Ｐゴシック" pitchFamily="-65" charset="-128"/>
                <a:cs typeface="ＭＳ Ｐゴシック" pitchFamily="-65" charset="-128"/>
              </a:rPr>
              <a:pPr/>
              <a:t>70</a:t>
            </a:fld>
            <a:endParaRPr lang="en-GB">
              <a:latin typeface="Arial" pitchFamily="-65" charset="0"/>
              <a:ea typeface="ＭＳ Ｐゴシック" pitchFamily="-65" charset="-128"/>
              <a:cs typeface="ＭＳ Ｐゴシック" pitchFamily="-65" charset="-128"/>
            </a:endParaRPr>
          </a:p>
        </p:txBody>
      </p:sp>
      <p:sp>
        <p:nvSpPr>
          <p:cNvPr id="87043" name="Rectangle 2"/>
          <p:cNvSpPr>
            <a:spLocks noGrp="1" noRot="1" noChangeAspect="1" noChangeArrowheads="1"/>
          </p:cNvSpPr>
          <p:nvPr>
            <p:ph type="sldImg"/>
          </p:nvPr>
        </p:nvSpPr>
        <p:spPr>
          <a:solidFill>
            <a:srgbClr val="FFFFFF"/>
          </a:solidFill>
          <a:ln/>
        </p:spPr>
      </p:sp>
      <p:sp>
        <p:nvSpPr>
          <p:cNvPr id="87044"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A4CB1EC0-D419-5245-968D-4E117D2BB0AA}" type="slidenum">
              <a:rPr lang="en-GB">
                <a:latin typeface="Arial" pitchFamily="-65" charset="0"/>
                <a:ea typeface="ＭＳ Ｐゴシック" pitchFamily="-65" charset="-128"/>
                <a:cs typeface="ＭＳ Ｐゴシック" pitchFamily="-65" charset="-128"/>
              </a:rPr>
              <a:pPr/>
              <a:t>71</a:t>
            </a:fld>
            <a:endParaRPr lang="en-GB">
              <a:latin typeface="Arial" pitchFamily="-65" charset="0"/>
              <a:ea typeface="ＭＳ Ｐゴシック" pitchFamily="-65" charset="-128"/>
              <a:cs typeface="ＭＳ Ｐゴシック" pitchFamily="-65" charset="-128"/>
            </a:endParaRPr>
          </a:p>
        </p:txBody>
      </p:sp>
      <p:sp>
        <p:nvSpPr>
          <p:cNvPr id="103427" name="Rectangle 2"/>
          <p:cNvSpPr>
            <a:spLocks noGrp="1" noRot="1" noChangeAspect="1" noChangeArrowheads="1"/>
          </p:cNvSpPr>
          <p:nvPr>
            <p:ph type="sldImg"/>
          </p:nvPr>
        </p:nvSpPr>
        <p:spPr>
          <a:solidFill>
            <a:srgbClr val="FFFFFF"/>
          </a:solidFill>
          <a:ln/>
        </p:spPr>
      </p:sp>
      <p:sp>
        <p:nvSpPr>
          <p:cNvPr id="103428" name="Rectangle 3"/>
          <p:cNvSpPr>
            <a:spLocks noGrp="1" noChangeArrowheads="1"/>
          </p:cNvSpPr>
          <p:nvPr>
            <p:ph type="body" idx="1"/>
          </p:nvPr>
        </p:nvSpPr>
        <p:spPr>
          <a:solidFill>
            <a:srgbClr val="FFFFFF"/>
          </a:solidFill>
          <a:ln>
            <a:solidFill>
              <a:srgbClr val="000000"/>
            </a:solidFill>
          </a:ln>
        </p:spPr>
        <p:txBody>
          <a:bodyPr/>
          <a:lstStyle/>
          <a:p>
            <a:r>
              <a:rPr lang="en-US" sz="700">
                <a:solidFill>
                  <a:srgbClr val="000000"/>
                </a:solidFill>
                <a:latin typeface="Times New Roman" pitchFamily="-65" charset="0"/>
                <a:ea typeface="ＭＳ Ｐゴシック" pitchFamily="-65" charset="-128"/>
                <a:cs typeface="ＭＳ Ｐゴシック" pitchFamily="-65" charset="-128"/>
              </a:rPr>
              <a:t>Figure 2: an ‘Impact Estimation Table’ (see ‘CE’ book)</a:t>
            </a:r>
            <a:r>
              <a:rPr lang="en-US" sz="700">
                <a:latin typeface="Arial Black" pitchFamily="-65" charset="0"/>
                <a:ea typeface="Arial Black" pitchFamily="-65" charset="0"/>
                <a:cs typeface="Arial Black" pitchFamily="-65" charset="0"/>
              </a:rPr>
              <a:t> Benefit</a:t>
            </a:r>
            <a:r>
              <a:rPr lang="en-US" sz="700">
                <a:solidFill>
                  <a:srgbClr val="000000"/>
                </a:solidFill>
                <a:latin typeface="Times New Roman" pitchFamily="-65" charset="0"/>
                <a:ea typeface="ＭＳ Ｐゴシック" pitchFamily="-65" charset="-128"/>
                <a:cs typeface="ＭＳ Ｐゴシック" pitchFamily="-65" charset="-128"/>
              </a:rPr>
              <a:t> </a:t>
            </a:r>
            <a:br>
              <a:rPr lang="en-US" sz="700">
                <a:solidFill>
                  <a:srgbClr val="000000"/>
                </a:solidFill>
                <a:latin typeface="Times New Roman" pitchFamily="-65" charset="0"/>
                <a:ea typeface="ＭＳ Ｐゴシック" pitchFamily="-65" charset="-128"/>
                <a:cs typeface="ＭＳ Ｐゴシック" pitchFamily="-65" charset="-128"/>
              </a:rPr>
            </a:br>
            <a:r>
              <a:rPr lang="en-US" sz="700">
                <a:solidFill>
                  <a:srgbClr val="000000"/>
                </a:solidFill>
                <a:latin typeface="Times New Roman" pitchFamily="-65" charset="0"/>
                <a:ea typeface="ＭＳ Ｐゴシック" pitchFamily="-65" charset="-128"/>
                <a:cs typeface="ＭＳ Ｐゴシック" pitchFamily="-65" charset="-128"/>
              </a:rPr>
              <a:t>A set of 12 proposed Engineering Processes, </a:t>
            </a:r>
            <a:br>
              <a:rPr lang="en-US" sz="700">
                <a:solidFill>
                  <a:srgbClr val="000000"/>
                </a:solidFill>
                <a:latin typeface="Times New Roman" pitchFamily="-65" charset="0"/>
                <a:ea typeface="ＭＳ Ｐゴシック" pitchFamily="-65" charset="-128"/>
                <a:cs typeface="ＭＳ Ｐゴシック" pitchFamily="-65" charset="-128"/>
              </a:rPr>
            </a:br>
            <a:r>
              <a:rPr lang="en-US" sz="700">
                <a:solidFill>
                  <a:srgbClr val="000000"/>
                </a:solidFill>
                <a:latin typeface="Times New Roman" pitchFamily="-65" charset="0"/>
                <a:ea typeface="ＭＳ Ｐゴシック" pitchFamily="-65" charset="-128"/>
                <a:cs typeface="ＭＳ Ｐゴシック" pitchFamily="-65" charset="-128"/>
              </a:rPr>
              <a:t>with about $100,000,000 in total investment projected over time, </a:t>
            </a:r>
            <a:br>
              <a:rPr lang="en-US" sz="700">
                <a:solidFill>
                  <a:srgbClr val="000000"/>
                </a:solidFill>
                <a:latin typeface="Times New Roman" pitchFamily="-65" charset="0"/>
                <a:ea typeface="ＭＳ Ｐゴシック" pitchFamily="-65" charset="-128"/>
                <a:cs typeface="ＭＳ Ｐゴシック" pitchFamily="-65" charset="-128"/>
              </a:rPr>
            </a:br>
            <a:r>
              <a:rPr lang="en-US" sz="700">
                <a:solidFill>
                  <a:srgbClr val="000000"/>
                </a:solidFill>
                <a:latin typeface="Times New Roman" pitchFamily="-65" charset="0"/>
                <a:ea typeface="ＭＳ Ｐゴシック" pitchFamily="-65" charset="-128"/>
                <a:cs typeface="ＭＳ Ｐゴシック" pitchFamily="-65" charset="-128"/>
              </a:rPr>
              <a:t>are evaluated theoretically for their impact on 13 business objectives (defined in Fig. 1 above).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a:t>
            </a:r>
            <a:r>
              <a:rPr lang="en-US" dirty="0" err="1" smtClean="0"/>
              <a:t>scrumone.typepad.com/photos/uncategorized/barriers.jpg</a:t>
            </a:r>
            <a:endParaRPr lang="en-US" dirty="0"/>
          </a:p>
        </p:txBody>
      </p:sp>
      <p:sp>
        <p:nvSpPr>
          <p:cNvPr id="4" name="Slide Number Placeholder 3"/>
          <p:cNvSpPr>
            <a:spLocks noGrp="1"/>
          </p:cNvSpPr>
          <p:nvPr>
            <p:ph type="sldNum" sz="quarter" idx="10"/>
          </p:nvPr>
        </p:nvSpPr>
        <p:spPr/>
        <p:txBody>
          <a:bodyPr/>
          <a:lstStyle/>
          <a:p>
            <a:pPr>
              <a:defRPr/>
            </a:pPr>
            <a:fld id="{755DE759-BAB2-9D43-9D4F-A2B2302E14F2}" type="slidenum">
              <a:rPr lang="en-GB" smtClean="0"/>
              <a:pPr>
                <a:defRPr/>
              </a:pPr>
              <a:t>80</a:t>
            </a:fld>
            <a:endParaRPr lang="en-GB"/>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7221E6-530C-684B-8F26-BBE3D315CEB4}" type="slidenum">
              <a:rPr lang="en-US"/>
              <a:pPr/>
              <a:t>83</a:t>
            </a:fld>
            <a:endParaRPr lang="en-US"/>
          </a:p>
        </p:txBody>
      </p:sp>
      <p:sp>
        <p:nvSpPr>
          <p:cNvPr id="1300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00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5A538E-A34C-004B-B03B-957A35F264F1}" type="slidenum">
              <a:rPr lang="en-US"/>
              <a:pPr/>
              <a:t>84</a:t>
            </a:fld>
            <a:endParaRPr lang="en-US"/>
          </a:p>
        </p:txBody>
      </p:sp>
      <p:sp>
        <p:nvSpPr>
          <p:cNvPr id="1454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54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2FFB24-D7C3-A84E-8A73-31AC71DFFDD6}" type="slidenum">
              <a:rPr lang="en-US"/>
              <a:pPr/>
              <a:t>85</a:t>
            </a:fld>
            <a:endParaRPr lang="en-US"/>
          </a:p>
        </p:txBody>
      </p:sp>
      <p:sp>
        <p:nvSpPr>
          <p:cNvPr id="1484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84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4C3EB4-F622-2B48-9D7A-B94163C241F7}" type="slidenum">
              <a:rPr lang="en-US"/>
              <a:pPr/>
              <a:t>86</a:t>
            </a:fld>
            <a:endParaRPr lang="en-US"/>
          </a:p>
        </p:txBody>
      </p:sp>
      <p:sp>
        <p:nvSpPr>
          <p:cNvPr id="1505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05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p>
            <a:fld id="{D646BFF1-8649-744A-96A4-82709F14622D}" type="slidenum">
              <a:rPr lang="en-US"/>
              <a:pPr/>
              <a:t>16</a:t>
            </a:fld>
            <a:endParaRPr lang="en-US"/>
          </a:p>
        </p:txBody>
      </p:sp>
      <p:sp>
        <p:nvSpPr>
          <p:cNvPr id="310275" name="Rectangle 1026"/>
          <p:cNvSpPr>
            <a:spLocks noGrp="1" noRot="1" noChangeAspect="1" noChangeArrowheads="1" noTextEdit="1"/>
          </p:cNvSpPr>
          <p:nvPr>
            <p:ph type="sldImg"/>
          </p:nvPr>
        </p:nvSpPr>
        <p:spPr>
          <a:ln/>
        </p:spPr>
      </p:sp>
      <p:sp>
        <p:nvSpPr>
          <p:cNvPr id="310276" name="Rectangle 1027"/>
          <p:cNvSpPr>
            <a:spLocks noGrp="1" noChangeArrowheads="1"/>
          </p:cNvSpPr>
          <p:nvPr>
            <p:ph type="body" idx="1"/>
          </p:nvPr>
        </p:nvSpPr>
        <p:spPr>
          <a:noFill/>
          <a:ln w="9525"/>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4C3EB4-F622-2B48-9D7A-B94163C241F7}" type="slidenum">
              <a:rPr lang="en-US"/>
              <a:pPr/>
              <a:t>87</a:t>
            </a:fld>
            <a:endParaRPr lang="en-US"/>
          </a:p>
        </p:txBody>
      </p:sp>
      <p:sp>
        <p:nvSpPr>
          <p:cNvPr id="1505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05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F9C34A-16D6-E742-90D5-613FBA775118}" type="slidenum">
              <a:rPr lang="en-US"/>
              <a:pPr/>
              <a:t>88</a:t>
            </a:fld>
            <a:endParaRPr lang="en-US"/>
          </a:p>
        </p:txBody>
      </p:sp>
      <p:sp>
        <p:nvSpPr>
          <p:cNvPr id="1525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25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5BB54F8C-DD0B-414D-BA5E-1B2569CDAD89}" type="slidenum">
              <a:rPr lang="en-US"/>
              <a:pPr/>
              <a:t>89</a:t>
            </a:fld>
            <a:endParaRPr lang="en-US"/>
          </a:p>
        </p:txBody>
      </p:sp>
      <p:sp>
        <p:nvSpPr>
          <p:cNvPr id="280578" name="Rectangle 2"/>
          <p:cNvSpPr>
            <a:spLocks noChangeArrowheads="1"/>
          </p:cNvSpPr>
          <p:nvPr/>
        </p:nvSpPr>
        <p:spPr bwMode="auto">
          <a:xfrm>
            <a:off x="3884613" y="0"/>
            <a:ext cx="2973387" cy="455613"/>
          </a:xfrm>
          <a:prstGeom prst="rect">
            <a:avLst/>
          </a:prstGeom>
          <a:noFill/>
          <a:ln w="12700">
            <a:noFill/>
            <a:miter lim="800000"/>
            <a:headEnd/>
            <a:tailEnd/>
          </a:ln>
          <a:effectLst/>
        </p:spPr>
        <p:txBody>
          <a:bodyPr wrap="none" anchor="ctr">
            <a:prstTxWarp prst="textNoShape">
              <a:avLst/>
            </a:prstTxWarp>
          </a:bodyPr>
          <a:lstStyle/>
          <a:p>
            <a:endParaRPr lang="en-US"/>
          </a:p>
        </p:txBody>
      </p:sp>
      <p:sp>
        <p:nvSpPr>
          <p:cNvPr id="280579" name="Rectangle 3"/>
          <p:cNvSpPr>
            <a:spLocks noChangeArrowheads="1"/>
          </p:cNvSpPr>
          <p:nvPr/>
        </p:nvSpPr>
        <p:spPr bwMode="auto">
          <a:xfrm>
            <a:off x="3884613" y="8686800"/>
            <a:ext cx="2973387" cy="457200"/>
          </a:xfrm>
          <a:prstGeom prst="rect">
            <a:avLst/>
          </a:prstGeom>
          <a:noFill/>
          <a:ln w="12700">
            <a:noFill/>
            <a:miter lim="800000"/>
            <a:headEnd/>
            <a:tailEnd/>
          </a:ln>
          <a:effectLst/>
        </p:spPr>
        <p:txBody>
          <a:bodyPr lIns="19050" tIns="0" rIns="19050" bIns="0" anchor="b">
            <a:prstTxWarp prst="textNoShape">
              <a:avLst/>
            </a:prstTxWarp>
          </a:bodyPr>
          <a:lstStyle/>
          <a:p>
            <a:pPr algn="r" eaLnBrk="0" hangingPunct="0"/>
            <a:r>
              <a:rPr lang="en-GB" sz="1000" b="0" i="1">
                <a:solidFill>
                  <a:schemeClr val="bg1"/>
                </a:solidFill>
                <a:latin typeface="Times New Roman" pitchFamily="-108" charset="0"/>
              </a:rPr>
              <a:t>24</a:t>
            </a:r>
          </a:p>
        </p:txBody>
      </p:sp>
      <p:sp>
        <p:nvSpPr>
          <p:cNvPr id="280580" name="Rectangle 4"/>
          <p:cNvSpPr>
            <a:spLocks noChangeArrowheads="1"/>
          </p:cNvSpPr>
          <p:nvPr/>
        </p:nvSpPr>
        <p:spPr bwMode="auto">
          <a:xfrm>
            <a:off x="0" y="8686800"/>
            <a:ext cx="2970213" cy="457200"/>
          </a:xfrm>
          <a:prstGeom prst="rect">
            <a:avLst/>
          </a:prstGeom>
          <a:noFill/>
          <a:ln w="12700">
            <a:noFill/>
            <a:miter lim="800000"/>
            <a:headEnd/>
            <a:tailEnd/>
          </a:ln>
          <a:effectLst/>
        </p:spPr>
        <p:txBody>
          <a:bodyPr wrap="none" anchor="ctr">
            <a:prstTxWarp prst="textNoShape">
              <a:avLst/>
            </a:prstTxWarp>
          </a:bodyPr>
          <a:lstStyle/>
          <a:p>
            <a:endParaRPr lang="en-US"/>
          </a:p>
        </p:txBody>
      </p:sp>
      <p:sp>
        <p:nvSpPr>
          <p:cNvPr id="280581" name="Rectangle 5"/>
          <p:cNvSpPr>
            <a:spLocks noChangeArrowheads="1"/>
          </p:cNvSpPr>
          <p:nvPr/>
        </p:nvSpPr>
        <p:spPr bwMode="auto">
          <a:xfrm>
            <a:off x="0" y="0"/>
            <a:ext cx="2970213" cy="455613"/>
          </a:xfrm>
          <a:prstGeom prst="rect">
            <a:avLst/>
          </a:prstGeom>
          <a:noFill/>
          <a:ln w="12700">
            <a:noFill/>
            <a:miter lim="800000"/>
            <a:headEnd/>
            <a:tailEnd/>
          </a:ln>
          <a:effectLst/>
        </p:spPr>
        <p:txBody>
          <a:bodyPr wrap="none" anchor="ctr">
            <a:prstTxWarp prst="textNoShape">
              <a:avLst/>
            </a:prstTxWarp>
          </a:bodyPr>
          <a:lstStyle/>
          <a:p>
            <a:endParaRPr lang="en-US"/>
          </a:p>
        </p:txBody>
      </p:sp>
      <p:sp>
        <p:nvSpPr>
          <p:cNvPr id="280582" name="Rectangle 6"/>
          <p:cNvSpPr>
            <a:spLocks noGrp="1" noRot="1" noChangeAspect="1" noChangeArrowheads="1"/>
          </p:cNvSpPr>
          <p:nvPr>
            <p:ph type="sldImg"/>
          </p:nvPr>
        </p:nvSpPr>
        <p:spPr bwMode="auto">
          <a:xfrm>
            <a:off x="1150938" y="692150"/>
            <a:ext cx="4556125" cy="3416300"/>
          </a:xfrm>
          <a:prstGeom prst="rect">
            <a:avLst/>
          </a:prstGeom>
          <a:noFill/>
          <a:ln w="12700" cap="flat">
            <a:solidFill>
              <a:schemeClr val="tx1"/>
            </a:solidFill>
            <a:miter lim="800000"/>
            <a:headEnd/>
            <a:tailEnd/>
          </a:ln>
        </p:spPr>
      </p:sp>
      <p:sp>
        <p:nvSpPr>
          <p:cNvPr id="280583" name="Rectangle 7"/>
          <p:cNvSpPr>
            <a:spLocks noGrp="1" noChangeArrowheads="1"/>
          </p:cNvSpPr>
          <p:nvPr>
            <p:ph type="body" idx="1"/>
          </p:nvPr>
        </p:nvSpPr>
        <p:spPr bwMode="auto">
          <a:xfrm>
            <a:off x="912813" y="4343400"/>
            <a:ext cx="5029200" cy="4113213"/>
          </a:xfrm>
          <a:prstGeom prst="rect">
            <a:avLst/>
          </a:prstGeom>
          <a:noFill/>
          <a:ln w="12700">
            <a:miter lim="800000"/>
            <a:headEnd/>
            <a:tailEnd/>
          </a:ln>
        </p:spPr>
        <p:txBody>
          <a:bodyPr lIns="90487" tIns="44450" rIns="90487" bIns="44450">
            <a:prstTxWarp prst="textNoShape">
              <a:avLst/>
            </a:prstTxWarp>
          </a:bodyPr>
          <a:lstStyle/>
          <a:p>
            <a:r>
              <a:rPr lang="en-US" dirty="0" err="1" smtClean="0"/>
              <a:t>trevorreeve@mail.com</a:t>
            </a:r>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40B536-6F2D-644E-90AA-9BC94ABF2624}" type="slidenum">
              <a:rPr lang="en-US"/>
              <a:pPr/>
              <a:t>90</a:t>
            </a:fld>
            <a:endParaRPr lang="en-US"/>
          </a:p>
        </p:txBody>
      </p:sp>
      <p:sp>
        <p:nvSpPr>
          <p:cNvPr id="1556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56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E05367-10B5-2F45-91D1-6ECE483F08EB}" type="slidenum">
              <a:rPr lang="en-US"/>
              <a:pPr/>
              <a:t>92</a:t>
            </a:fld>
            <a:endParaRPr lang="en-US"/>
          </a:p>
        </p:txBody>
      </p:sp>
      <p:sp>
        <p:nvSpPr>
          <p:cNvPr id="1587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87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B2AC75-A7DF-4B4C-87CF-900EA690E2A3}" type="slidenum">
              <a:rPr lang="en-US"/>
              <a:pPr/>
              <a:t>93</a:t>
            </a:fld>
            <a:endParaRPr lang="en-US"/>
          </a:p>
        </p:txBody>
      </p:sp>
      <p:sp>
        <p:nvSpPr>
          <p:cNvPr id="1607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07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C3951A-79C0-AA4D-BD22-EB28FF935476}" type="slidenum">
              <a:rPr lang="en-US"/>
              <a:pPr/>
              <a:t>94</a:t>
            </a:fld>
            <a:endParaRPr lang="en-US"/>
          </a:p>
        </p:txBody>
      </p:sp>
      <p:sp>
        <p:nvSpPr>
          <p:cNvPr id="1648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48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9C6A36-1AA8-7A43-940F-86CDF15D5516}" type="slidenum">
              <a:rPr lang="en-US"/>
              <a:pPr/>
              <a:t>95</a:t>
            </a:fld>
            <a:endParaRPr lang="en-US"/>
          </a:p>
        </p:txBody>
      </p:sp>
      <p:sp>
        <p:nvSpPr>
          <p:cNvPr id="16691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6915"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prstTxWarp prst="textNoShape">
              <a:avLst/>
            </a:prstTxWarp>
          </a:bodyPr>
          <a:lstStyle/>
          <a:p>
            <a:pPr marL="504825" indent="-415925">
              <a:lnSpc>
                <a:spcPts val="1800"/>
              </a:lnSpc>
              <a:tabLst>
                <a:tab pos="355600" algn="l"/>
                <a:tab pos="504825"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a:solidFill>
                  <a:srgbClr val="000000"/>
                </a:solidFill>
              </a:rPr>
              <a:t>Team would (we estimate)  log unique Majors about 2x30=60 actually found</a:t>
            </a:r>
          </a:p>
          <a:p>
            <a:pPr marL="504825" indent="-415925">
              <a:lnSpc>
                <a:spcPts val="1800"/>
              </a:lnSpc>
              <a:tabLst>
                <a:tab pos="355600" algn="l"/>
                <a:tab pos="504825"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a:solidFill>
                  <a:srgbClr val="000000"/>
                </a:solidFill>
              </a:rPr>
              <a:t>Which is 1/3rd of total existing , so estimated total this page is about 180 Majors</a:t>
            </a:r>
          </a:p>
          <a:p>
            <a:pPr marL="504825" indent="-415925">
              <a:lnSpc>
                <a:spcPts val="1800"/>
              </a:lnSpc>
              <a:tabLst>
                <a:tab pos="355600" algn="l"/>
                <a:tab pos="504825"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a:solidFill>
                  <a:srgbClr val="000000"/>
                </a:solidFill>
              </a:rPr>
              <a:t>	</a:t>
            </a:r>
            <a:r>
              <a:rPr lang="en-US" sz="1300" b="1">
                <a:solidFill>
                  <a:srgbClr val="000000"/>
                </a:solidFill>
              </a:rPr>
              <a:t>About 2/3, = 120 Majors , were </a:t>
            </a:r>
            <a:r>
              <a:rPr lang="en-US" sz="1300" b="1" u="sng">
                <a:solidFill>
                  <a:srgbClr val="000000"/>
                </a:solidFill>
              </a:rPr>
              <a:t>not</a:t>
            </a:r>
            <a:r>
              <a:rPr lang="en-US" sz="1300" b="1">
                <a:solidFill>
                  <a:srgbClr val="000000"/>
                </a:solidFill>
              </a:rPr>
              <a:t> found by the team during the agile spec QC process.</a:t>
            </a:r>
          </a:p>
          <a:p>
            <a:pPr marL="504825" indent="-415925">
              <a:lnSpc>
                <a:spcPts val="1800"/>
              </a:lnSpc>
              <a:tabLst>
                <a:tab pos="355600" algn="l"/>
                <a:tab pos="504825"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b="1">
                <a:solidFill>
                  <a:srgbClr val="000000"/>
                </a:solidFill>
              </a:rPr>
              <a:t>	Not all 180 spec defects (only 25%-35%) would actually become product defects, before testing. </a:t>
            </a:r>
          </a:p>
          <a:p>
            <a:pPr marL="504825" indent="-415925">
              <a:lnSpc>
                <a:spcPts val="1800"/>
              </a:lnSpc>
              <a:tabLst>
                <a:tab pos="355600" algn="l"/>
                <a:tab pos="504825"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b="1">
                <a:solidFill>
                  <a:srgbClr val="000000"/>
                </a:solidFill>
              </a:rPr>
              <a:t>		</a:t>
            </a:r>
            <a:r>
              <a:rPr lang="en-US" b="1">
                <a:solidFill>
                  <a:srgbClr val="334689"/>
                </a:solidFill>
              </a:rPr>
              <a:t>We don’t know which ones in advance: it depends on human interpretation, on the day.</a:t>
            </a:r>
          </a:p>
          <a:p>
            <a:pPr marL="504825" indent="-415925">
              <a:lnSpc>
                <a:spcPts val="1800"/>
              </a:lnSpc>
              <a:tabLst>
                <a:tab pos="355600" algn="l"/>
                <a:tab pos="504825" algn="l"/>
                <a:tab pos="711200" algn="l"/>
                <a:tab pos="1066800" algn="l"/>
                <a:tab pos="1422400" algn="l"/>
                <a:tab pos="1778000" algn="l"/>
                <a:tab pos="2133600" algn="l"/>
                <a:tab pos="2489200" algn="l"/>
                <a:tab pos="2844800" algn="l"/>
                <a:tab pos="3200400" algn="l"/>
                <a:tab pos="3556000" algn="l"/>
                <a:tab pos="3911600" algn="l"/>
                <a:tab pos="4267200" algn="l"/>
              </a:tabLst>
            </a:pPr>
            <a:r>
              <a:rPr lang="en-US" b="1">
                <a:solidFill>
                  <a:srgbClr val="334689"/>
                </a:solidFill>
              </a:rPr>
              <a:t>	</a:t>
            </a:r>
            <a:r>
              <a:rPr lang="en-US" sz="1300" b="1">
                <a:solidFill>
                  <a:srgbClr val="000000"/>
                </a:solidFill>
              </a:rPr>
              <a:t>Many (only 25%-35%) of these Major spec defects would cause product defects (bugs in product, not just spec) </a:t>
            </a:r>
          </a:p>
          <a:p>
            <a:pPr marL="504825" indent="-415925">
              <a:lnSpc>
                <a:spcPts val="1800"/>
              </a:lnSpc>
              <a:tabLst>
                <a:tab pos="355600" algn="l"/>
                <a:tab pos="504825"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b="1">
                <a:solidFill>
                  <a:srgbClr val="000000"/>
                </a:solidFill>
              </a:rPr>
              <a:t>	These would be found later in test,and product use as bugs or major defects</a:t>
            </a:r>
          </a:p>
          <a:p>
            <a:pPr marL="504825" indent="-415925">
              <a:lnSpc>
                <a:spcPts val="1800"/>
              </a:lnSpc>
              <a:tabLst>
                <a:tab pos="355600" algn="l"/>
                <a:tab pos="504825"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b="1">
                <a:solidFill>
                  <a:srgbClr val="000000"/>
                </a:solidFill>
              </a:rPr>
              <a:t>		</a:t>
            </a:r>
            <a:r>
              <a:rPr lang="en-US" b="1">
                <a:solidFill>
                  <a:srgbClr val="334689"/>
                </a:solidFill>
              </a:rPr>
              <a:t>The product defect rework would cause serious project (product development) delay</a:t>
            </a:r>
          </a:p>
          <a:p>
            <a:pPr marL="504825" indent="-415925">
              <a:lnSpc>
                <a:spcPts val="1800"/>
              </a:lnSpc>
              <a:tabLst>
                <a:tab pos="355600" algn="l"/>
                <a:tab pos="504825" algn="l"/>
                <a:tab pos="711200" algn="l"/>
                <a:tab pos="1066800" algn="l"/>
                <a:tab pos="1422400" algn="l"/>
                <a:tab pos="1778000" algn="l"/>
                <a:tab pos="2133600" algn="l"/>
                <a:tab pos="2489200" algn="l"/>
                <a:tab pos="2844800" algn="l"/>
                <a:tab pos="3200400" algn="l"/>
                <a:tab pos="3556000" algn="l"/>
                <a:tab pos="3911600" algn="l"/>
                <a:tab pos="4267200" algn="l"/>
              </a:tabLst>
            </a:pPr>
            <a:r>
              <a:rPr lang="en-US" b="1">
                <a:solidFill>
                  <a:srgbClr val="334689"/>
                </a:solidFill>
              </a:rPr>
              <a:t>	</a:t>
            </a:r>
            <a:r>
              <a:rPr lang="en-US" sz="1500" b="1">
                <a:solidFill>
                  <a:srgbClr val="000000"/>
                </a:solidFill>
              </a:rPr>
              <a:t>No human review process is better, even when continuously improved for years,  than 60% (source code record) to 88% (the ‘logic spec’ record) at defect identification. &lt;- IBM MN.</a:t>
            </a:r>
          </a:p>
          <a:p>
            <a:pPr marL="504825" indent="-415925">
              <a:lnSpc>
                <a:spcPts val="1800"/>
              </a:lnSpc>
              <a:tabLst>
                <a:tab pos="355600" algn="l"/>
                <a:tab pos="504825"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a:solidFill>
                  <a:srgbClr val="000000"/>
                </a:solidFill>
              </a:rPr>
              <a:t>If we attempt to fix the  60 defects we logged, and correctly fix 5/6 of them; then 10 defects are ‘failed fixes’, so:</a:t>
            </a:r>
          </a:p>
          <a:p>
            <a:pPr marL="504825" indent="-415925">
              <a:lnSpc>
                <a:spcPts val="1800"/>
              </a:lnSpc>
              <a:tabLst>
                <a:tab pos="355600" algn="l"/>
                <a:tab pos="504825"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a:solidFill>
                  <a:srgbClr val="000000"/>
                </a:solidFill>
              </a:rPr>
              <a:t>	</a:t>
            </a:r>
            <a:r>
              <a:rPr lang="en-US" sz="1500" b="1">
                <a:solidFill>
                  <a:srgbClr val="000000"/>
                </a:solidFill>
              </a:rPr>
              <a:t>The total remaining after inspection and editing = 10+120 =130 Majors per page.</a:t>
            </a:r>
          </a:p>
          <a:p>
            <a:pPr marL="504825" indent="-415925">
              <a:lnSpc>
                <a:spcPts val="1800"/>
              </a:lnSpc>
              <a:tabLst>
                <a:tab pos="355600" algn="l"/>
                <a:tab pos="504825"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500" b="1">
                <a:solidFill>
                  <a:srgbClr val="000000"/>
                </a:solidFill>
              </a:rPr>
              <a:t>		</a:t>
            </a:r>
            <a:r>
              <a:rPr lang="en-US" sz="1300" b="1">
                <a:solidFill>
                  <a:srgbClr val="000000"/>
                </a:solidFill>
              </a:rPr>
              <a:t>10 failed fixed +</a:t>
            </a:r>
          </a:p>
          <a:p>
            <a:pPr marL="504825" indent="-415925">
              <a:lnSpc>
                <a:spcPts val="1800"/>
              </a:lnSpc>
              <a:tabLst>
                <a:tab pos="355600" algn="l"/>
                <a:tab pos="504825"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b="1">
                <a:solidFill>
                  <a:srgbClr val="000000"/>
                </a:solidFill>
              </a:rPr>
              <a:t>		120 not detected major defects</a:t>
            </a:r>
          </a:p>
          <a:p>
            <a:pPr marL="504825" indent="-415925">
              <a:lnSpc>
                <a:spcPts val="1800"/>
              </a:lnSpc>
              <a:tabLst>
                <a:tab pos="355600" algn="l"/>
                <a:tab pos="504825"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b="1">
                <a:solidFill>
                  <a:srgbClr val="000000"/>
                </a:solidFill>
              </a:rPr>
              <a:t>		= 130 Major defects per page ( 300 non commentary words) remaining after the review and fixing process - before text.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1DB4CC-E623-744E-9992-90F62456762B}" type="slidenum">
              <a:rPr lang="en-US"/>
              <a:pPr/>
              <a:t>96</a:t>
            </a:fld>
            <a:endParaRPr lang="en-US"/>
          </a:p>
        </p:txBody>
      </p:sp>
      <p:sp>
        <p:nvSpPr>
          <p:cNvPr id="1689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89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EA1289-6BF4-9740-B1BA-A2A98D34FA51}" type="slidenum">
              <a:rPr lang="en-US"/>
              <a:pPr/>
              <a:t>97</a:t>
            </a:fld>
            <a:endParaRPr lang="en-US"/>
          </a:p>
        </p:txBody>
      </p:sp>
      <p:sp>
        <p:nvSpPr>
          <p:cNvPr id="1720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20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p:spPr>
        <p:txBody>
          <a:bodyPr/>
          <a:lstStyle/>
          <a:p>
            <a:fld id="{6010C042-DF61-0946-914B-9C92AAA2F34F}" type="slidenum">
              <a:rPr lang="en-US"/>
              <a:pPr/>
              <a:t>17</a:t>
            </a:fld>
            <a:endParaRPr lang="en-US"/>
          </a:p>
        </p:txBody>
      </p:sp>
      <p:sp>
        <p:nvSpPr>
          <p:cNvPr id="312323" name="Rectangle 1026"/>
          <p:cNvSpPr>
            <a:spLocks noGrp="1" noRot="1" noChangeAspect="1" noChangeArrowheads="1" noTextEdit="1"/>
          </p:cNvSpPr>
          <p:nvPr>
            <p:ph type="sldImg"/>
          </p:nvPr>
        </p:nvSpPr>
        <p:spPr>
          <a:ln/>
        </p:spPr>
      </p:sp>
      <p:sp>
        <p:nvSpPr>
          <p:cNvPr id="312324" name="Rectangle 1027"/>
          <p:cNvSpPr>
            <a:spLocks noGrp="1" noChangeArrowheads="1"/>
          </p:cNvSpPr>
          <p:nvPr>
            <p:ph type="body" idx="1"/>
          </p:nvPr>
        </p:nvSpPr>
        <p:spPr>
          <a:noFill/>
          <a:ln w="9525"/>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E519EB-C54D-9145-929A-A3BEF3480D3A}" type="slidenum">
              <a:rPr lang="en-US"/>
              <a:pPr/>
              <a:t>98</a:t>
            </a:fld>
            <a:endParaRPr lang="en-US"/>
          </a:p>
        </p:txBody>
      </p:sp>
      <p:sp>
        <p:nvSpPr>
          <p:cNvPr id="1740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40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E176F3-3A7E-A849-A65E-213D2A70E779}" type="slidenum">
              <a:rPr lang="en-US"/>
              <a:pPr/>
              <a:t>109</a:t>
            </a:fld>
            <a:endParaRPr lang="en-US"/>
          </a:p>
        </p:txBody>
      </p:sp>
      <p:sp>
        <p:nvSpPr>
          <p:cNvPr id="2887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887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i="1" dirty="0">
                <a:latin typeface="Times-Italic" charset="0"/>
              </a:rPr>
              <a:t>Figure 1.7: A simplified PDSA process cycle diagram, as a basis for work process control, consisting of an</a:t>
            </a:r>
          </a:p>
          <a:p>
            <a:r>
              <a:rPr lang="en-US" i="1" dirty="0">
                <a:latin typeface="Times-Italic" charset="0"/>
              </a:rPr>
              <a:t>entry process, a procedure and an exit process. </a:t>
            </a:r>
            <a:r>
              <a:rPr lang="en-US" dirty="0">
                <a:latin typeface="Times-Italic" charset="0"/>
              </a:rPr>
              <a:t> </a:t>
            </a:r>
          </a:p>
          <a:p>
            <a:endParaRPr lang="en-US" dirty="0">
              <a:latin typeface="Times-Italic" charset="0"/>
            </a:endParaRPr>
          </a:p>
          <a:p>
            <a:r>
              <a:rPr lang="en-US" dirty="0">
                <a:latin typeface="Times-Italic" charset="0"/>
              </a:rPr>
              <a:t>Added </a:t>
            </a:r>
            <a:r>
              <a:rPr lang="en-US" dirty="0" err="1">
                <a:latin typeface="Times-Italic" charset="0"/>
              </a:rPr>
              <a:t>radice</a:t>
            </a:r>
            <a:r>
              <a:rPr lang="en-US" dirty="0">
                <a:latin typeface="Times-Italic" charset="0"/>
              </a:rPr>
              <a:t> </a:t>
            </a:r>
            <a:r>
              <a:rPr lang="en-US" dirty="0" err="1">
                <a:latin typeface="Times-Italic" charset="0"/>
              </a:rPr>
              <a:t>oct</a:t>
            </a:r>
            <a:r>
              <a:rPr lang="en-US" dirty="0">
                <a:latin typeface="Times-Italic" charset="0"/>
              </a:rPr>
              <a:t> 06 </a:t>
            </a:r>
            <a:r>
              <a:rPr lang="en-US" dirty="0" err="1" smtClean="0">
                <a:latin typeface="Times-Italic" charset="0"/>
              </a:rPr>
              <a:t>tg</a:t>
            </a:r>
            <a:endParaRPr lang="en-US" dirty="0" smtClean="0">
              <a:latin typeface="Times-Italic" charset="0"/>
            </a:endParaRPr>
          </a:p>
          <a:p>
            <a:r>
              <a:rPr lang="en-US" dirty="0" smtClean="0">
                <a:latin typeface="Times-Italic" charset="0"/>
              </a:rPr>
              <a:t>Added No Garbage in and Header text</a:t>
            </a:r>
            <a:r>
              <a:rPr lang="en-US" baseline="0" dirty="0" smtClean="0">
                <a:latin typeface="Times-Italic" charset="0"/>
              </a:rPr>
              <a:t> 10 </a:t>
            </a:r>
            <a:r>
              <a:rPr lang="en-US" baseline="0" dirty="0" err="1" smtClean="0">
                <a:latin typeface="Times-Italic" charset="0"/>
              </a:rPr>
              <a:t>sept</a:t>
            </a:r>
            <a:r>
              <a:rPr lang="en-US" baseline="0" dirty="0" smtClean="0">
                <a:latin typeface="Times-Italic" charset="0"/>
              </a:rPr>
              <a:t> 2008 for SQC London</a:t>
            </a:r>
            <a:endParaRPr lang="en-US" dirty="0" smtClean="0">
              <a:latin typeface="Times-Italic" charset="0"/>
            </a:endParaRPr>
          </a:p>
          <a:p>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58892607-5F57-B64F-A07E-E10FB3766715}" type="slidenum">
              <a:rPr lang="en-US"/>
              <a:pPr/>
              <a:t>118</a:t>
            </a:fld>
            <a:endParaRPr lang="en-US"/>
          </a:p>
        </p:txBody>
      </p:sp>
      <p:sp>
        <p:nvSpPr>
          <p:cNvPr id="202755" name="Rectangle 2"/>
          <p:cNvSpPr>
            <a:spLocks noGrp="1" noRot="1" noChangeAspect="1" noChangeArrowheads="1" noTextEdit="1"/>
          </p:cNvSpPr>
          <p:nvPr>
            <p:ph type="sldImg"/>
          </p:nvPr>
        </p:nvSpPr>
        <p:spPr>
          <a:xfrm>
            <a:off x="1144588" y="687388"/>
            <a:ext cx="4568825" cy="3425825"/>
          </a:xfrm>
          <a:ln w="12700"/>
        </p:spPr>
      </p:sp>
      <p:sp>
        <p:nvSpPr>
          <p:cNvPr id="202756" name="Rectangle 3"/>
          <p:cNvSpPr>
            <a:spLocks noGrp="1" noChangeArrowheads="1"/>
          </p:cNvSpPr>
          <p:nvPr>
            <p:ph type="body" idx="1"/>
          </p:nvPr>
        </p:nvSpPr>
        <p:spPr>
          <a:noFill/>
          <a:ln/>
        </p:spPr>
        <p:txBody>
          <a:bodyPr lIns="92075" tIns="46038" rIns="92075" bIns="46038"/>
          <a:lstStyle/>
          <a:p>
            <a:pPr eaLnBrk="1" hangingPunct="1"/>
            <a:endParaRPr lang="en-GB"/>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8A3863-CD0A-5A41-BC81-02DA0E52C79B}" type="slidenum">
              <a:rPr lang="en-US"/>
              <a:pPr/>
              <a:t>119</a:t>
            </a:fld>
            <a:endParaRPr lang="en-US"/>
          </a:p>
        </p:txBody>
      </p:sp>
      <p:sp>
        <p:nvSpPr>
          <p:cNvPr id="215042" name="Rectangle 2"/>
          <p:cNvSpPr>
            <a:spLocks noGrp="1" noRot="1" noChangeAspect="1" noChangeArrowheads="1" noTextEdit="1"/>
          </p:cNvSpPr>
          <p:nvPr>
            <p:ph type="sldImg"/>
          </p:nvPr>
        </p:nvSpPr>
        <p:spPr bwMode="auto">
          <a:xfrm>
            <a:off x="1144588" y="687388"/>
            <a:ext cx="4568825" cy="3425825"/>
          </a:xfrm>
          <a:prstGeom prst="rect">
            <a:avLst/>
          </a:prstGeom>
          <a:noFill/>
          <a:ln w="12700">
            <a:solidFill>
              <a:srgbClr val="000000"/>
            </a:solidFill>
            <a:miter lim="800000"/>
            <a:headEnd/>
            <a:tailEnd/>
          </a:ln>
        </p:spPr>
      </p:sp>
      <p:sp>
        <p:nvSpPr>
          <p:cNvPr id="215043" name="Rectangle 3"/>
          <p:cNvSpPr>
            <a:spLocks noGrp="1" noChangeArrowheads="1"/>
          </p:cNvSpPr>
          <p:nvPr>
            <p:ph type="body" idx="1"/>
          </p:nvPr>
        </p:nvSpPr>
        <p:spPr bwMode="auto">
          <a:xfrm>
            <a:off x="914400" y="4343400"/>
            <a:ext cx="5029200" cy="4114800"/>
          </a:xfrm>
          <a:prstGeom prst="rect">
            <a:avLst/>
          </a:prstGeom>
          <a:noFill/>
          <a:ln>
            <a:miter lim="800000"/>
            <a:headEnd/>
            <a:tailEnd/>
          </a:ln>
        </p:spPr>
        <p:txBody>
          <a:bodyPr lIns="92075" tIns="46038" rIns="92075" bIns="46038">
            <a:prstTxWarp prst="textNoShape">
              <a:avLst/>
            </a:prstTxWarp>
          </a:bodyPr>
          <a:lstStyle/>
          <a:p>
            <a:r>
              <a:rPr lang="en-US" dirty="0" smtClean="0"/>
              <a:t>Source : Raytheon Report 1995</a:t>
            </a:r>
          </a:p>
          <a:p>
            <a:pPr lvl="1"/>
            <a:r>
              <a:rPr lang="en-US" sz="2000" dirty="0" smtClean="0"/>
              <a:t>http://www.sei.cmu.edu/pub/documents/95.reports/pdf/tr017.95.pdf</a:t>
            </a:r>
          </a:p>
          <a:p>
            <a:endParaRPr lang="en-GB"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62575DE3-DDE1-6C47-B003-735A0E23676B}" type="slidenum">
              <a:rPr lang="en-US"/>
              <a:pPr/>
              <a:t>120</a:t>
            </a:fld>
            <a:endParaRPr lang="en-US"/>
          </a:p>
        </p:txBody>
      </p:sp>
      <p:sp>
        <p:nvSpPr>
          <p:cNvPr id="227331" name="Rectangle 2"/>
          <p:cNvSpPr>
            <a:spLocks noChangeArrowheads="1"/>
          </p:cNvSpPr>
          <p:nvPr/>
        </p:nvSpPr>
        <p:spPr bwMode="auto">
          <a:xfrm>
            <a:off x="3884613" y="0"/>
            <a:ext cx="2973387" cy="455613"/>
          </a:xfrm>
          <a:prstGeom prst="rect">
            <a:avLst/>
          </a:prstGeom>
          <a:noFill/>
          <a:ln w="9525">
            <a:noFill/>
            <a:miter lim="800000"/>
            <a:headEnd/>
            <a:tailEnd/>
          </a:ln>
        </p:spPr>
        <p:txBody>
          <a:bodyPr wrap="none" anchor="ctr">
            <a:prstTxWarp prst="textNoShape">
              <a:avLst/>
            </a:prstTxWarp>
          </a:bodyPr>
          <a:lstStyle/>
          <a:p>
            <a:endParaRPr lang="en-US"/>
          </a:p>
        </p:txBody>
      </p:sp>
      <p:sp>
        <p:nvSpPr>
          <p:cNvPr id="227332" name="Rectangle 3"/>
          <p:cNvSpPr>
            <a:spLocks noChangeArrowheads="1"/>
          </p:cNvSpPr>
          <p:nvPr/>
        </p:nvSpPr>
        <p:spPr bwMode="auto">
          <a:xfrm>
            <a:off x="3884613" y="8685213"/>
            <a:ext cx="2973387" cy="458787"/>
          </a:xfrm>
          <a:prstGeom prst="rect">
            <a:avLst/>
          </a:prstGeom>
          <a:noFill/>
          <a:ln w="9525">
            <a:noFill/>
            <a:miter lim="800000"/>
            <a:headEnd/>
            <a:tailEnd/>
          </a:ln>
        </p:spPr>
        <p:txBody>
          <a:bodyPr lIns="18915" tIns="0" rIns="18915" bIns="0" anchor="b">
            <a:prstTxWarp prst="textNoShape">
              <a:avLst/>
            </a:prstTxWarp>
          </a:bodyPr>
          <a:lstStyle/>
          <a:p>
            <a:pPr algn="r" defTabSz="763588" eaLnBrk="0" hangingPunct="0"/>
            <a:r>
              <a:rPr lang="en-US" sz="1000" b="0" i="1">
                <a:solidFill>
                  <a:schemeClr val="tx1"/>
                </a:solidFill>
                <a:latin typeface="Times New Roman" pitchFamily="-65" charset="0"/>
              </a:rPr>
              <a:t>17</a:t>
            </a:r>
          </a:p>
        </p:txBody>
      </p:sp>
      <p:sp>
        <p:nvSpPr>
          <p:cNvPr id="227333" name="Rectangle 4"/>
          <p:cNvSpPr>
            <a:spLocks noChangeArrowheads="1"/>
          </p:cNvSpPr>
          <p:nvPr/>
        </p:nvSpPr>
        <p:spPr bwMode="auto">
          <a:xfrm>
            <a:off x="-1588" y="8685213"/>
            <a:ext cx="2973388" cy="458787"/>
          </a:xfrm>
          <a:prstGeom prst="rect">
            <a:avLst/>
          </a:prstGeom>
          <a:noFill/>
          <a:ln w="9525">
            <a:noFill/>
            <a:miter lim="800000"/>
            <a:headEnd/>
            <a:tailEnd/>
          </a:ln>
        </p:spPr>
        <p:txBody>
          <a:bodyPr wrap="none" anchor="ctr">
            <a:prstTxWarp prst="textNoShape">
              <a:avLst/>
            </a:prstTxWarp>
          </a:bodyPr>
          <a:lstStyle/>
          <a:p>
            <a:endParaRPr lang="en-US"/>
          </a:p>
        </p:txBody>
      </p:sp>
      <p:sp>
        <p:nvSpPr>
          <p:cNvPr id="227334" name="Rectangle 5"/>
          <p:cNvSpPr>
            <a:spLocks noChangeArrowheads="1"/>
          </p:cNvSpPr>
          <p:nvPr/>
        </p:nvSpPr>
        <p:spPr bwMode="auto">
          <a:xfrm>
            <a:off x="-1588" y="0"/>
            <a:ext cx="2973388" cy="455613"/>
          </a:xfrm>
          <a:prstGeom prst="rect">
            <a:avLst/>
          </a:prstGeom>
          <a:noFill/>
          <a:ln w="9525">
            <a:noFill/>
            <a:miter lim="800000"/>
            <a:headEnd/>
            <a:tailEnd/>
          </a:ln>
        </p:spPr>
        <p:txBody>
          <a:bodyPr wrap="none" anchor="ctr">
            <a:prstTxWarp prst="textNoShape">
              <a:avLst/>
            </a:prstTxWarp>
          </a:bodyPr>
          <a:lstStyle/>
          <a:p>
            <a:endParaRPr lang="en-US"/>
          </a:p>
        </p:txBody>
      </p:sp>
      <p:sp>
        <p:nvSpPr>
          <p:cNvPr id="227335" name="Rectangle 6"/>
          <p:cNvSpPr>
            <a:spLocks noChangeArrowheads="1"/>
          </p:cNvSpPr>
          <p:nvPr/>
        </p:nvSpPr>
        <p:spPr bwMode="auto">
          <a:xfrm>
            <a:off x="3884613" y="0"/>
            <a:ext cx="2973387" cy="455613"/>
          </a:xfrm>
          <a:prstGeom prst="rect">
            <a:avLst/>
          </a:prstGeom>
          <a:noFill/>
          <a:ln w="9525">
            <a:noFill/>
            <a:miter lim="800000"/>
            <a:headEnd/>
            <a:tailEnd/>
          </a:ln>
        </p:spPr>
        <p:txBody>
          <a:bodyPr wrap="none" anchor="ctr">
            <a:prstTxWarp prst="textNoShape">
              <a:avLst/>
            </a:prstTxWarp>
          </a:bodyPr>
          <a:lstStyle/>
          <a:p>
            <a:endParaRPr lang="en-US"/>
          </a:p>
        </p:txBody>
      </p:sp>
      <p:sp>
        <p:nvSpPr>
          <p:cNvPr id="227336" name="Rectangle 7"/>
          <p:cNvSpPr>
            <a:spLocks noChangeArrowheads="1"/>
          </p:cNvSpPr>
          <p:nvPr/>
        </p:nvSpPr>
        <p:spPr bwMode="auto">
          <a:xfrm>
            <a:off x="3884613" y="8685213"/>
            <a:ext cx="2973387" cy="458787"/>
          </a:xfrm>
          <a:prstGeom prst="rect">
            <a:avLst/>
          </a:prstGeom>
          <a:noFill/>
          <a:ln w="9525">
            <a:noFill/>
            <a:miter lim="800000"/>
            <a:headEnd/>
            <a:tailEnd/>
          </a:ln>
        </p:spPr>
        <p:txBody>
          <a:bodyPr lIns="18915" tIns="0" rIns="18915" bIns="0" anchor="b">
            <a:prstTxWarp prst="textNoShape">
              <a:avLst/>
            </a:prstTxWarp>
          </a:bodyPr>
          <a:lstStyle/>
          <a:p>
            <a:pPr algn="r" defTabSz="763588" eaLnBrk="0" hangingPunct="0"/>
            <a:r>
              <a:rPr lang="en-US" sz="1000" b="0" i="1">
                <a:solidFill>
                  <a:schemeClr val="tx1"/>
                </a:solidFill>
                <a:latin typeface="Times New Roman" pitchFamily="-65" charset="0"/>
              </a:rPr>
              <a:t>17</a:t>
            </a:r>
          </a:p>
        </p:txBody>
      </p:sp>
      <p:sp>
        <p:nvSpPr>
          <p:cNvPr id="227337" name="Rectangle 8"/>
          <p:cNvSpPr>
            <a:spLocks noChangeArrowheads="1"/>
          </p:cNvSpPr>
          <p:nvPr/>
        </p:nvSpPr>
        <p:spPr bwMode="auto">
          <a:xfrm>
            <a:off x="-1588" y="8685213"/>
            <a:ext cx="2973388" cy="458787"/>
          </a:xfrm>
          <a:prstGeom prst="rect">
            <a:avLst/>
          </a:prstGeom>
          <a:noFill/>
          <a:ln w="9525">
            <a:noFill/>
            <a:miter lim="800000"/>
            <a:headEnd/>
            <a:tailEnd/>
          </a:ln>
        </p:spPr>
        <p:txBody>
          <a:bodyPr wrap="none" anchor="ctr">
            <a:prstTxWarp prst="textNoShape">
              <a:avLst/>
            </a:prstTxWarp>
          </a:bodyPr>
          <a:lstStyle/>
          <a:p>
            <a:endParaRPr lang="en-US"/>
          </a:p>
        </p:txBody>
      </p:sp>
      <p:sp>
        <p:nvSpPr>
          <p:cNvPr id="227338" name="Rectangle 9"/>
          <p:cNvSpPr>
            <a:spLocks noChangeArrowheads="1"/>
          </p:cNvSpPr>
          <p:nvPr/>
        </p:nvSpPr>
        <p:spPr bwMode="auto">
          <a:xfrm>
            <a:off x="-1588" y="0"/>
            <a:ext cx="2973388" cy="455613"/>
          </a:xfrm>
          <a:prstGeom prst="rect">
            <a:avLst/>
          </a:prstGeom>
          <a:noFill/>
          <a:ln w="9525">
            <a:noFill/>
            <a:miter lim="800000"/>
            <a:headEnd/>
            <a:tailEnd/>
          </a:ln>
        </p:spPr>
        <p:txBody>
          <a:bodyPr wrap="none" anchor="ctr">
            <a:prstTxWarp prst="textNoShape">
              <a:avLst/>
            </a:prstTxWarp>
          </a:bodyPr>
          <a:lstStyle/>
          <a:p>
            <a:endParaRPr lang="en-US"/>
          </a:p>
        </p:txBody>
      </p:sp>
      <p:sp>
        <p:nvSpPr>
          <p:cNvPr id="227339" name="Rectangle 10"/>
          <p:cNvSpPr>
            <a:spLocks noChangeArrowheads="1"/>
          </p:cNvSpPr>
          <p:nvPr/>
        </p:nvSpPr>
        <p:spPr bwMode="auto">
          <a:xfrm>
            <a:off x="3884613" y="6350"/>
            <a:ext cx="2973387" cy="427038"/>
          </a:xfrm>
          <a:prstGeom prst="rect">
            <a:avLst/>
          </a:prstGeom>
          <a:noFill/>
          <a:ln w="9525">
            <a:noFill/>
            <a:miter lim="800000"/>
            <a:headEnd/>
            <a:tailEnd/>
          </a:ln>
        </p:spPr>
        <p:txBody>
          <a:bodyPr wrap="none" anchor="ctr">
            <a:prstTxWarp prst="textNoShape">
              <a:avLst/>
            </a:prstTxWarp>
          </a:bodyPr>
          <a:lstStyle/>
          <a:p>
            <a:endParaRPr lang="en-US"/>
          </a:p>
        </p:txBody>
      </p:sp>
      <p:sp>
        <p:nvSpPr>
          <p:cNvPr id="227340" name="Rectangle 11"/>
          <p:cNvSpPr>
            <a:spLocks noChangeArrowheads="1"/>
          </p:cNvSpPr>
          <p:nvPr/>
        </p:nvSpPr>
        <p:spPr bwMode="auto">
          <a:xfrm>
            <a:off x="3884613" y="8704263"/>
            <a:ext cx="2973387" cy="427037"/>
          </a:xfrm>
          <a:prstGeom prst="rect">
            <a:avLst/>
          </a:prstGeom>
          <a:noFill/>
          <a:ln w="9525">
            <a:noFill/>
            <a:miter lim="800000"/>
            <a:headEnd/>
            <a:tailEnd/>
          </a:ln>
        </p:spPr>
        <p:txBody>
          <a:bodyPr lIns="18915" tIns="0" rIns="18915" bIns="0" anchor="b">
            <a:prstTxWarp prst="textNoShape">
              <a:avLst/>
            </a:prstTxWarp>
          </a:bodyPr>
          <a:lstStyle/>
          <a:p>
            <a:pPr algn="r" defTabSz="763588" eaLnBrk="0" hangingPunct="0"/>
            <a:r>
              <a:rPr lang="en-US" sz="1000" b="0" i="1">
                <a:solidFill>
                  <a:schemeClr val="tx1"/>
                </a:solidFill>
                <a:latin typeface="Times New Roman" pitchFamily="-65" charset="0"/>
              </a:rPr>
              <a:t>17</a:t>
            </a:r>
          </a:p>
        </p:txBody>
      </p:sp>
      <p:sp>
        <p:nvSpPr>
          <p:cNvPr id="227341" name="Rectangle 12"/>
          <p:cNvSpPr>
            <a:spLocks noChangeArrowheads="1"/>
          </p:cNvSpPr>
          <p:nvPr/>
        </p:nvSpPr>
        <p:spPr bwMode="auto">
          <a:xfrm>
            <a:off x="-1588" y="8704263"/>
            <a:ext cx="2973388" cy="427037"/>
          </a:xfrm>
          <a:prstGeom prst="rect">
            <a:avLst/>
          </a:prstGeom>
          <a:noFill/>
          <a:ln w="9525">
            <a:noFill/>
            <a:miter lim="800000"/>
            <a:headEnd/>
            <a:tailEnd/>
          </a:ln>
        </p:spPr>
        <p:txBody>
          <a:bodyPr wrap="none" anchor="ctr">
            <a:prstTxWarp prst="textNoShape">
              <a:avLst/>
            </a:prstTxWarp>
          </a:bodyPr>
          <a:lstStyle/>
          <a:p>
            <a:endParaRPr lang="en-US"/>
          </a:p>
        </p:txBody>
      </p:sp>
      <p:sp>
        <p:nvSpPr>
          <p:cNvPr id="227342" name="Rectangle 13"/>
          <p:cNvSpPr>
            <a:spLocks noChangeArrowheads="1"/>
          </p:cNvSpPr>
          <p:nvPr/>
        </p:nvSpPr>
        <p:spPr bwMode="auto">
          <a:xfrm>
            <a:off x="-1588" y="6350"/>
            <a:ext cx="2973388" cy="427038"/>
          </a:xfrm>
          <a:prstGeom prst="rect">
            <a:avLst/>
          </a:prstGeom>
          <a:noFill/>
          <a:ln w="9525">
            <a:noFill/>
            <a:miter lim="800000"/>
            <a:headEnd/>
            <a:tailEnd/>
          </a:ln>
        </p:spPr>
        <p:txBody>
          <a:bodyPr wrap="none" anchor="ctr">
            <a:prstTxWarp prst="textNoShape">
              <a:avLst/>
            </a:prstTxWarp>
          </a:bodyPr>
          <a:lstStyle/>
          <a:p>
            <a:endParaRPr lang="en-US"/>
          </a:p>
        </p:txBody>
      </p:sp>
      <p:sp>
        <p:nvSpPr>
          <p:cNvPr id="227343" name="Rectangle 14"/>
          <p:cNvSpPr>
            <a:spLocks noGrp="1" noRot="1" noChangeAspect="1" noChangeArrowheads="1"/>
          </p:cNvSpPr>
          <p:nvPr>
            <p:ph type="sldImg"/>
          </p:nvPr>
        </p:nvSpPr>
        <p:spPr>
          <a:xfrm>
            <a:off x="1150938" y="692150"/>
            <a:ext cx="4554537" cy="3416300"/>
          </a:xfrm>
          <a:ln w="12700" cap="flat">
            <a:solidFill>
              <a:schemeClr val="tx1"/>
            </a:solidFill>
          </a:ln>
        </p:spPr>
      </p:sp>
      <p:sp>
        <p:nvSpPr>
          <p:cNvPr id="227344" name="Rectangle 15"/>
          <p:cNvSpPr>
            <a:spLocks noGrp="1" noChangeArrowheads="1"/>
          </p:cNvSpPr>
          <p:nvPr>
            <p:ph type="body" idx="1"/>
          </p:nvPr>
        </p:nvSpPr>
        <p:spPr>
          <a:xfrm>
            <a:off x="912813" y="4343400"/>
            <a:ext cx="5030787" cy="3851275"/>
          </a:xfrm>
          <a:noFill/>
          <a:ln/>
        </p:spPr>
        <p:txBody>
          <a:bodyPr lIns="91421" tIns="45710" rIns="91421" bIns="45710"/>
          <a:lstStyle/>
          <a:p>
            <a:pPr eaLnBrk="1" hangingPunct="1"/>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54FC76CE-F181-F243-B286-1D65C46CE219}" type="slidenum">
              <a:rPr lang="en-US"/>
              <a:pPr/>
              <a:t>121</a:t>
            </a:fld>
            <a:endParaRPr lang="en-US"/>
          </a:p>
        </p:txBody>
      </p:sp>
      <p:sp>
        <p:nvSpPr>
          <p:cNvPr id="229379" name="Rectangle 2"/>
          <p:cNvSpPr>
            <a:spLocks noGrp="1" noRot="1" noChangeAspect="1" noChangeArrowheads="1"/>
          </p:cNvSpPr>
          <p:nvPr>
            <p:ph type="sldImg"/>
          </p:nvPr>
        </p:nvSpPr>
        <p:spPr>
          <a:solidFill>
            <a:srgbClr val="FFFFFF"/>
          </a:solidFill>
          <a:ln/>
        </p:spPr>
      </p:sp>
      <p:sp>
        <p:nvSpPr>
          <p:cNvPr id="2293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3D603DB6-F0FE-AD49-81D5-79138A8476D7}" type="slidenum">
              <a:rPr lang="en-US"/>
              <a:pPr/>
              <a:t>122</a:t>
            </a:fld>
            <a:endParaRPr lang="en-US"/>
          </a:p>
        </p:txBody>
      </p:sp>
      <p:sp>
        <p:nvSpPr>
          <p:cNvPr id="235523" name="Rectangle 2"/>
          <p:cNvSpPr>
            <a:spLocks noGrp="1" noRot="1" noChangeAspect="1" noChangeArrowheads="1"/>
          </p:cNvSpPr>
          <p:nvPr>
            <p:ph type="sldImg"/>
          </p:nvPr>
        </p:nvSpPr>
        <p:spPr>
          <a:xfrm>
            <a:off x="1150938" y="692150"/>
            <a:ext cx="4556125" cy="3416300"/>
          </a:xfrm>
          <a:solidFill>
            <a:srgbClr val="FFFFFF"/>
          </a:solidFill>
          <a:ln/>
        </p:spPr>
      </p:sp>
      <p:sp>
        <p:nvSpPr>
          <p:cNvPr id="235524" name="Rectangle 3"/>
          <p:cNvSpPr>
            <a:spLocks noGrp="1" noChangeArrowheads="1"/>
          </p:cNvSpPr>
          <p:nvPr>
            <p:ph type="body" idx="1"/>
          </p:nvPr>
        </p:nvSpPr>
        <p:spPr>
          <a:xfrm>
            <a:off x="912813" y="4341813"/>
            <a:ext cx="5029200" cy="4114800"/>
          </a:xfrm>
          <a:solidFill>
            <a:srgbClr val="FFFFFF"/>
          </a:solidFill>
          <a:ln>
            <a:solidFill>
              <a:srgbClr val="000000"/>
            </a:solidFill>
          </a:ln>
        </p:spPr>
        <p:txBody>
          <a:bodyPr/>
          <a:lstStyle/>
          <a:p>
            <a:pPr algn="ctr" eaLnBrk="1" hangingPunct="1"/>
            <a:r>
              <a:rPr lang="en-US" b="1"/>
              <a:t>CONFLICT AND LITIGATION</a:t>
            </a:r>
          </a:p>
          <a:p>
            <a:pPr algn="ctr" eaLnBrk="1" hangingPunct="1"/>
            <a:r>
              <a:rPr lang="en-US" b="1"/>
              <a:t>BETWEEN SOFTWARE CLIENTS AND DEVELOPERS</a:t>
            </a:r>
          </a:p>
          <a:p>
            <a:pPr algn="ctr" eaLnBrk="1" hangingPunct="1"/>
            <a:endParaRPr lang="en-US" b="1"/>
          </a:p>
          <a:p>
            <a:pPr algn="ctr" eaLnBrk="1" hangingPunct="1"/>
            <a:r>
              <a:rPr lang="en-US"/>
              <a:t>Version 10 – April 13, 2001</a:t>
            </a:r>
          </a:p>
          <a:p>
            <a:pPr algn="ctr" eaLnBrk="1" hangingPunct="1"/>
            <a:r>
              <a:rPr lang="en-US"/>
              <a:t>By Capers Jones, </a:t>
            </a:r>
            <a:r>
              <a:rPr lang="en-US" u="sng">
                <a:solidFill>
                  <a:srgbClr val="0000FF"/>
                </a:solidFill>
                <a:hlinkClick r:id="rId3"/>
              </a:rPr>
              <a:t>Cjones@spr.com</a:t>
            </a:r>
            <a:endParaRPr lang="en-US"/>
          </a:p>
          <a:p>
            <a:pPr algn="just" eaLnBrk="1" hangingPunct="1"/>
            <a:r>
              <a:rPr lang="en-US"/>
              <a:t>It is obvious that no single defect removal operation is adequate by itself.  This explains why “best in class” quality results can only be achieved from synergistic combinations of defect prevention, reviews or inspections, and various kinds of test activities.  Between eight and 10 defect removal stages are normally required to achieve removal efficiency levels &gt; 95%.</a:t>
            </a:r>
          </a:p>
          <a:p>
            <a:pPr lvl="2" eaLnBrk="1" hangingPunct="1"/>
            <a:r>
              <a:rPr lang="en-US"/>
              <a:t>Jones, Capers; </a:t>
            </a:r>
            <a:r>
              <a:rPr lang="en-US" u="sng"/>
              <a:t>Applied Software Measurement</a:t>
            </a:r>
            <a:r>
              <a:rPr lang="en-US"/>
              <a:t>; McGraw Hill, 2</a:t>
            </a:r>
            <a:r>
              <a:rPr lang="en-US" baseline="30000"/>
              <a:t>nd</a:t>
            </a:r>
            <a:r>
              <a:rPr lang="en-US"/>
              <a:t> edition 1996; ISBN 0-07-032826-9; 618 pages.</a:t>
            </a:r>
          </a:p>
          <a:p>
            <a:pPr eaLnBrk="1" hangingPunct="1"/>
            <a:endParaRPr lang="en-US"/>
          </a:p>
          <a:p>
            <a:pPr lvl="2" eaLnBrk="1" hangingPunct="1"/>
            <a:r>
              <a:rPr lang="en-US"/>
              <a:t>Jones, Capers; </a:t>
            </a:r>
            <a:r>
              <a:rPr lang="en-US" u="sng"/>
              <a:t>Assessment and Control of Software Risks</a:t>
            </a:r>
            <a:r>
              <a:rPr lang="en-US"/>
              <a:t>; Prentice Hall, 1994;  ISBN 0-13-741406-4; 711 pages.</a:t>
            </a:r>
          </a:p>
          <a:p>
            <a:pPr algn="just" eaLnBrk="1" hangingPunct="1"/>
            <a:endParaRPr lang="en-US"/>
          </a:p>
          <a:p>
            <a:pPr lvl="2" eaLnBrk="1" hangingPunct="1"/>
            <a:r>
              <a:rPr lang="en-US"/>
              <a:t>Jones, Capers; </a:t>
            </a:r>
            <a:r>
              <a:rPr lang="en-US" u="sng"/>
              <a:t>Patterns of Software System Failure and Success</a:t>
            </a:r>
            <a:r>
              <a:rPr lang="en-US"/>
              <a:t>;  International Thomson Computer Press, Boston, MA;  December 1995; 250 pages; ISBN 1-850-32804-8; 292 pages.</a:t>
            </a:r>
          </a:p>
          <a:p>
            <a:pPr lvl="2" eaLnBrk="1" hangingPunct="1"/>
            <a:endParaRPr lang="en-US"/>
          </a:p>
          <a:p>
            <a:pPr lvl="2" eaLnBrk="1" hangingPunct="1"/>
            <a:r>
              <a:rPr lang="en-US"/>
              <a:t>Jones, Capers;  </a:t>
            </a:r>
            <a:r>
              <a:rPr lang="en-US" u="sng"/>
              <a:t>Software Quality – Analysis and Guidelines for Success</a:t>
            </a:r>
            <a:r>
              <a:rPr lang="en-US"/>
              <a:t>; International Thomson Computer Press, Boston, MA; ISBN 1-85032-876-6; 1997; 492 pages.</a:t>
            </a:r>
          </a:p>
          <a:p>
            <a:pPr eaLnBrk="1" hangingPunct="1"/>
            <a:endParaRPr lang="en-US"/>
          </a:p>
          <a:p>
            <a:pPr lvl="2" eaLnBrk="1" hangingPunct="1"/>
            <a:r>
              <a:rPr lang="en-US"/>
              <a:t>Jones, Capers; </a:t>
            </a:r>
            <a:r>
              <a:rPr lang="en-US" u="sng"/>
              <a:t>Estimating Software Costs</a:t>
            </a:r>
            <a:r>
              <a:rPr lang="en-US"/>
              <a:t>; McGraw Hill, New York, NY; ISBN 0-07-9130941; 1998; 724 pages.</a:t>
            </a:r>
          </a:p>
          <a:p>
            <a:pPr eaLnBrk="1" hangingPunct="1"/>
            <a:endParaRPr lang="en-US"/>
          </a:p>
          <a:p>
            <a:pPr lvl="1" eaLnBrk="1" hangingPunct="1"/>
            <a:r>
              <a:rPr lang="en-US"/>
              <a:t>Jones, Capers; “Sizing Up Software;” Scientific American Magazine; December 1998; Vol. 279, No. 6; pp 74-79.</a:t>
            </a:r>
          </a:p>
          <a:p>
            <a:pPr eaLnBrk="1" hangingPunct="1"/>
            <a:endParaRPr lang="en-US"/>
          </a:p>
          <a:p>
            <a:pPr eaLnBrk="1" hangingPunct="1"/>
            <a:r>
              <a:rPr lang="en-US"/>
              <a:t>Jones, Capers;  </a:t>
            </a:r>
            <a:r>
              <a:rPr lang="en-US" u="sng"/>
              <a:t>Software Assessments, Benchmarks, and Best Practices</a:t>
            </a:r>
            <a:r>
              <a:rPr lang="en-US"/>
              <a:t>; Addison Wesley Longman, Boston, MA; May 2000; ISBN 0-201-48542-7; 700 pages.</a:t>
            </a:r>
          </a:p>
          <a:p>
            <a:pPr eaLnBrk="1" hangingPunct="1"/>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p>
            <a:fld id="{31820D58-7EA3-434F-85BF-1DE22DD4801D}" type="slidenum">
              <a:rPr lang="en-US"/>
              <a:pPr/>
              <a:t>123</a:t>
            </a:fld>
            <a:endParaRPr lang="en-US"/>
          </a:p>
        </p:txBody>
      </p:sp>
      <p:sp>
        <p:nvSpPr>
          <p:cNvPr id="237571" name="Rectangle 2"/>
          <p:cNvSpPr>
            <a:spLocks noGrp="1" noRot="1" noChangeAspect="1" noChangeArrowheads="1"/>
          </p:cNvSpPr>
          <p:nvPr>
            <p:ph type="sldImg"/>
          </p:nvPr>
        </p:nvSpPr>
        <p:spPr>
          <a:xfrm>
            <a:off x="1150938" y="692150"/>
            <a:ext cx="4556125" cy="3416300"/>
          </a:xfrm>
          <a:solidFill>
            <a:srgbClr val="FFFFFF"/>
          </a:solidFill>
          <a:ln/>
        </p:spPr>
      </p:sp>
      <p:sp>
        <p:nvSpPr>
          <p:cNvPr id="237572" name="Rectangle 3"/>
          <p:cNvSpPr>
            <a:spLocks noGrp="1" noChangeArrowheads="1"/>
          </p:cNvSpPr>
          <p:nvPr>
            <p:ph type="body" idx="1"/>
          </p:nvPr>
        </p:nvSpPr>
        <p:spPr>
          <a:xfrm>
            <a:off x="912813" y="4341813"/>
            <a:ext cx="5029200" cy="4114800"/>
          </a:xfrm>
          <a:solidFill>
            <a:srgbClr val="FFFFFF"/>
          </a:solidFill>
          <a:ln>
            <a:solidFill>
              <a:srgbClr val="000000"/>
            </a:solidFill>
          </a:ln>
        </p:spPr>
        <p:txBody>
          <a:bodyPr/>
          <a:lstStyle/>
          <a:p>
            <a:pPr eaLnBrk="1" hangingPunct="1"/>
            <a:r>
              <a:rPr lang="en-US" b="1"/>
              <a:t>CONFLICT AND LITIGATION</a:t>
            </a:r>
          </a:p>
          <a:p>
            <a:pPr eaLnBrk="1" hangingPunct="1"/>
            <a:r>
              <a:rPr lang="en-US" b="1"/>
              <a:t>BETWEEN SOFTWARE CLIENTS AND DEVELOPERS</a:t>
            </a:r>
          </a:p>
          <a:p>
            <a:pPr eaLnBrk="1" hangingPunct="1"/>
            <a:endParaRPr lang="en-US" b="1"/>
          </a:p>
          <a:p>
            <a:pPr eaLnBrk="1" hangingPunct="1"/>
            <a:r>
              <a:rPr lang="en-US"/>
              <a:t>Version 10 – April 13, 2001</a:t>
            </a:r>
          </a:p>
          <a:p>
            <a:pPr eaLnBrk="1" hangingPunct="1"/>
            <a:r>
              <a:rPr lang="en-US"/>
              <a:t>By Capers Jones, </a:t>
            </a:r>
            <a:r>
              <a:rPr lang="en-US" u="sng">
                <a:solidFill>
                  <a:srgbClr val="0000FF"/>
                </a:solidFill>
                <a:hlinkClick r:id="rId3"/>
              </a:rPr>
              <a:t>Cjones@spr.com</a:t>
            </a:r>
            <a:endParaRPr lang="en-US"/>
          </a:p>
          <a:p>
            <a:pPr eaLnBrk="1" hangingPunct="1"/>
            <a:r>
              <a:rPr lang="en-US"/>
              <a:t>It is obvious that no single defect removal operation is adequate by itself.  This explains why “best in class” quality results can only be achieved from synergistic combinations of defect prevention, reviews or inspections, and various kinds of test activities.  Between eight and 10 defect removal stages are normally required to achieve removal efficiency levels &gt; 95%.</a:t>
            </a:r>
          </a:p>
          <a:p>
            <a:pPr lvl="2" eaLnBrk="1" hangingPunct="1"/>
            <a:r>
              <a:rPr lang="en-US"/>
              <a:t>Jones, Capers; </a:t>
            </a:r>
            <a:r>
              <a:rPr lang="en-US" u="sng"/>
              <a:t>Applied Software Measurement</a:t>
            </a:r>
            <a:r>
              <a:rPr lang="en-US"/>
              <a:t>; McGraw Hill, 2</a:t>
            </a:r>
            <a:r>
              <a:rPr lang="en-US" baseline="30000"/>
              <a:t>nd</a:t>
            </a:r>
            <a:r>
              <a:rPr lang="en-US"/>
              <a:t> edition 1996; ISBN 0-07-032826-9; 618 pages.</a:t>
            </a:r>
          </a:p>
          <a:p>
            <a:pPr eaLnBrk="1" hangingPunct="1"/>
            <a:endParaRPr lang="en-US"/>
          </a:p>
          <a:p>
            <a:pPr lvl="2" eaLnBrk="1" hangingPunct="1"/>
            <a:r>
              <a:rPr lang="en-US"/>
              <a:t>Jones, Capers; </a:t>
            </a:r>
            <a:r>
              <a:rPr lang="en-US" u="sng"/>
              <a:t>Assessment and Control of Software Risks</a:t>
            </a:r>
            <a:r>
              <a:rPr lang="en-US"/>
              <a:t>; Prentice Hall, 1994;  ISBN 0-13-741406-4; 711 pages.</a:t>
            </a:r>
          </a:p>
          <a:p>
            <a:pPr eaLnBrk="1" hangingPunct="1"/>
            <a:endParaRPr lang="en-US"/>
          </a:p>
          <a:p>
            <a:pPr lvl="2" eaLnBrk="1" hangingPunct="1"/>
            <a:r>
              <a:rPr lang="en-US"/>
              <a:t>Jones, Capers; </a:t>
            </a:r>
            <a:r>
              <a:rPr lang="en-US" u="sng"/>
              <a:t>Patterns of Software System Failure and Success</a:t>
            </a:r>
            <a:r>
              <a:rPr lang="en-US"/>
              <a:t>;  International Thomson Computer Press, Boston, MA;  December 1995; 250 pages; ISBN 1-850-32804-8; 292 pages.</a:t>
            </a:r>
          </a:p>
          <a:p>
            <a:pPr lvl="2" eaLnBrk="1" hangingPunct="1"/>
            <a:endParaRPr lang="en-US"/>
          </a:p>
          <a:p>
            <a:pPr lvl="2" eaLnBrk="1" hangingPunct="1"/>
            <a:r>
              <a:rPr lang="en-US"/>
              <a:t>Jones, Capers;  </a:t>
            </a:r>
            <a:r>
              <a:rPr lang="en-US" u="sng"/>
              <a:t>Software Quality – Analysis and Guidelines for Success</a:t>
            </a:r>
            <a:r>
              <a:rPr lang="en-US"/>
              <a:t>; International Thomson Computer Press, Boston, MA; ISBN 1-85032-876-6; 1997; 492 pages.</a:t>
            </a:r>
          </a:p>
          <a:p>
            <a:pPr eaLnBrk="1" hangingPunct="1"/>
            <a:endParaRPr lang="en-US"/>
          </a:p>
          <a:p>
            <a:pPr lvl="2" eaLnBrk="1" hangingPunct="1"/>
            <a:r>
              <a:rPr lang="en-US"/>
              <a:t>Jones, Capers; </a:t>
            </a:r>
            <a:r>
              <a:rPr lang="en-US" u="sng"/>
              <a:t>Estimating Software Costs</a:t>
            </a:r>
            <a:r>
              <a:rPr lang="en-US"/>
              <a:t>; McGraw Hill, New York, NY; ISBN 0-07-9130941; 1998; 724 pages.</a:t>
            </a:r>
          </a:p>
          <a:p>
            <a:pPr eaLnBrk="1" hangingPunct="1"/>
            <a:endParaRPr lang="en-US"/>
          </a:p>
          <a:p>
            <a:pPr lvl="1" eaLnBrk="1" hangingPunct="1"/>
            <a:r>
              <a:rPr lang="en-US"/>
              <a:t>Jones, Capers; “Sizing Up Software;” Scientific American Magazine; December 1998; Vol. 279, No. 6; pp 74-79.</a:t>
            </a:r>
          </a:p>
          <a:p>
            <a:pPr eaLnBrk="1" hangingPunct="1"/>
            <a:endParaRPr lang="en-US"/>
          </a:p>
          <a:p>
            <a:pPr eaLnBrk="1" hangingPunct="1"/>
            <a:r>
              <a:rPr lang="en-US"/>
              <a:t>Jones, Capers;  </a:t>
            </a:r>
            <a:r>
              <a:rPr lang="en-US" u="sng"/>
              <a:t>Software Assessments, Benchmarks, and Best Practices</a:t>
            </a:r>
            <a:r>
              <a:rPr lang="en-US"/>
              <a:t>; Addison Wesley Longman, Boston, MA; May 2000; ISBN 0-201-48542-7; 700 pages.</a:t>
            </a:r>
          </a:p>
          <a:p>
            <a:pPr eaLnBrk="1" hangingPunct="1"/>
            <a:endParaRPr lang="en-US"/>
          </a:p>
          <a:p>
            <a:pPr eaLnBrk="1" hangingPunct="1"/>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p>
            <a:fld id="{25421CD4-FA7C-C444-9D64-28F872715197}" type="slidenum">
              <a:rPr lang="en-US"/>
              <a:pPr/>
              <a:t>124</a:t>
            </a:fld>
            <a:endParaRPr lang="en-US"/>
          </a:p>
        </p:txBody>
      </p:sp>
      <p:sp>
        <p:nvSpPr>
          <p:cNvPr id="253955" name="Rectangle 2"/>
          <p:cNvSpPr>
            <a:spLocks noGrp="1" noRot="1" noChangeAspect="1" noChangeArrowheads="1"/>
          </p:cNvSpPr>
          <p:nvPr>
            <p:ph type="sldImg"/>
          </p:nvPr>
        </p:nvSpPr>
        <p:spPr>
          <a:xfrm>
            <a:off x="1146175" y="687388"/>
            <a:ext cx="4570413" cy="3427412"/>
          </a:xfrm>
          <a:solidFill>
            <a:srgbClr val="FFFFFF"/>
          </a:solidFill>
          <a:ln/>
        </p:spPr>
      </p:sp>
      <p:sp>
        <p:nvSpPr>
          <p:cNvPr id="253956" name="Rectangle 3"/>
          <p:cNvSpPr>
            <a:spLocks noGrp="1" noChangeArrowheads="1"/>
          </p:cNvSpPr>
          <p:nvPr>
            <p:ph type="body" idx="1"/>
          </p:nvPr>
        </p:nvSpPr>
        <p:spPr>
          <a:xfrm>
            <a:off x="914400" y="4343400"/>
            <a:ext cx="5029200" cy="4113213"/>
          </a:xfrm>
          <a:solidFill>
            <a:srgbClr val="FFFFFF"/>
          </a:solidFill>
          <a:ln>
            <a:solidFill>
              <a:srgbClr val="000000"/>
            </a:solidFill>
          </a:ln>
        </p:spPr>
        <p:txBody>
          <a:bodyPr/>
          <a:lstStyle/>
          <a:p>
            <a:pPr eaLnBrk="1" hangingPunct="1"/>
            <a:r>
              <a:rPr lang="en-NZ"/>
              <a:t>Early defect removal also pays dividends in terms of personal skills.  Take the case of </a:t>
            </a:r>
            <a:r>
              <a:rPr lang="en-NZ" b="1"/>
              <a:t>“Gary” </a:t>
            </a:r>
            <a:r>
              <a:rPr lang="en-NZ"/>
              <a:t>at McDonald Douglas.  From a standing start, he participated in 5 successive Inspections of his own software designs (ignore the hard hat!).  Note that, as Author of the 5 documents, he was </a:t>
            </a:r>
            <a:r>
              <a:rPr lang="en-NZ" i="1"/>
              <a:t>required</a:t>
            </a:r>
            <a:r>
              <a:rPr lang="en-NZ"/>
              <a:t> to join the Inspection team that was looking for his errors.</a:t>
            </a:r>
          </a:p>
          <a:p>
            <a:pPr eaLnBrk="1" hangingPunct="1"/>
            <a:r>
              <a:rPr lang="en-NZ"/>
              <a:t>The first document revealed an average defect density of 80 majors per page – a frightening number, but actually quite typical.  By the time he’d fixed them all, though, Gary had learnt so much about how to write good design documents, that his second Inspected design was only half as buggy.  Each successive document was only half as buggy as its predecessors, and by the fifth – well, I had to cheat there, because the graphing tool wouldn’t let me graph an observation of zero, so I had to put in one spurious defect!</a:t>
            </a:r>
          </a:p>
          <a:p>
            <a:pPr eaLnBrk="1" hangingPunct="1"/>
            <a:r>
              <a:rPr lang="en-NZ" b="1"/>
              <a:t>Here’s</a:t>
            </a:r>
            <a:r>
              <a:rPr lang="en-NZ"/>
              <a:t> how McDonald-Douglas felt about the personal value of Inspections: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p>
            <a:fld id="{CA2F143E-7E83-A842-A99C-B6CFCB482ECB}" type="slidenum">
              <a:rPr lang="en-US"/>
              <a:pPr/>
              <a:t>125</a:t>
            </a:fld>
            <a:endParaRPr lang="en-US"/>
          </a:p>
        </p:txBody>
      </p:sp>
      <p:sp>
        <p:nvSpPr>
          <p:cNvPr id="256003" name="Rectangle 2"/>
          <p:cNvSpPr>
            <a:spLocks noGrp="1" noRot="1" noChangeAspect="1" noChangeArrowheads="1"/>
          </p:cNvSpPr>
          <p:nvPr>
            <p:ph type="sldImg"/>
          </p:nvPr>
        </p:nvSpPr>
        <p:spPr>
          <a:solidFill>
            <a:srgbClr val="FFFFFF"/>
          </a:solidFill>
          <a:ln/>
        </p:spPr>
      </p:sp>
      <p:grpSp>
        <p:nvGrpSpPr>
          <p:cNvPr id="2" name="Group 3"/>
          <p:cNvGrpSpPr>
            <a:grpSpLocks/>
          </p:cNvGrpSpPr>
          <p:nvPr/>
        </p:nvGrpSpPr>
        <p:grpSpPr bwMode="auto">
          <a:xfrm>
            <a:off x="457200" y="5530850"/>
            <a:ext cx="6084888" cy="3384550"/>
            <a:chOff x="2160" y="2236"/>
            <a:chExt cx="3833" cy="2132"/>
          </a:xfrm>
        </p:grpSpPr>
        <p:sp>
          <p:nvSpPr>
            <p:cNvPr id="256006" name="Rectangle 4"/>
            <p:cNvSpPr>
              <a:spLocks noChangeArrowheads="1"/>
            </p:cNvSpPr>
            <p:nvPr/>
          </p:nvSpPr>
          <p:spPr bwMode="auto">
            <a:xfrm>
              <a:off x="2355" y="4181"/>
              <a:ext cx="829" cy="169"/>
            </a:xfrm>
            <a:prstGeom prst="rect">
              <a:avLst/>
            </a:prstGeom>
            <a:noFill/>
            <a:ln w="12700">
              <a:noFill/>
              <a:miter lim="800000"/>
              <a:headEnd/>
              <a:tailEnd/>
            </a:ln>
          </p:spPr>
          <p:txBody>
            <a:bodyPr wrap="none" anchor="ctr">
              <a:prstTxWarp prst="textNoShape">
                <a:avLst/>
              </a:prstTxWarp>
            </a:bodyPr>
            <a:lstStyle/>
            <a:p>
              <a:endParaRPr lang="en-US"/>
            </a:p>
          </p:txBody>
        </p:sp>
        <p:sp>
          <p:nvSpPr>
            <p:cNvPr id="256007" name="Rectangle 5"/>
            <p:cNvSpPr>
              <a:spLocks noChangeArrowheads="1"/>
            </p:cNvSpPr>
            <p:nvPr/>
          </p:nvSpPr>
          <p:spPr bwMode="auto">
            <a:xfrm>
              <a:off x="3430" y="4181"/>
              <a:ext cx="1227" cy="169"/>
            </a:xfrm>
            <a:prstGeom prst="rect">
              <a:avLst/>
            </a:prstGeom>
            <a:noFill/>
            <a:ln w="12700">
              <a:noFill/>
              <a:miter lim="800000"/>
              <a:headEnd/>
              <a:tailEnd/>
            </a:ln>
          </p:spPr>
          <p:txBody>
            <a:bodyPr wrap="none" anchor="ctr">
              <a:prstTxWarp prst="textNoShape">
                <a:avLst/>
              </a:prstTxWarp>
            </a:bodyPr>
            <a:lstStyle/>
            <a:p>
              <a:endParaRPr lang="en-US"/>
            </a:p>
          </p:txBody>
        </p:sp>
        <p:sp>
          <p:nvSpPr>
            <p:cNvPr id="256008" name="Rectangle 6"/>
            <p:cNvSpPr>
              <a:spLocks noChangeArrowheads="1"/>
            </p:cNvSpPr>
            <p:nvPr/>
          </p:nvSpPr>
          <p:spPr bwMode="auto">
            <a:xfrm>
              <a:off x="2355" y="4181"/>
              <a:ext cx="829" cy="169"/>
            </a:xfrm>
            <a:prstGeom prst="rect">
              <a:avLst/>
            </a:prstGeom>
            <a:noFill/>
            <a:ln w="12700">
              <a:noFill/>
              <a:miter lim="800000"/>
              <a:headEnd/>
              <a:tailEnd/>
            </a:ln>
          </p:spPr>
          <p:txBody>
            <a:bodyPr wrap="none" anchor="ctr">
              <a:prstTxWarp prst="textNoShape">
                <a:avLst/>
              </a:prstTxWarp>
            </a:bodyPr>
            <a:lstStyle/>
            <a:p>
              <a:endParaRPr lang="en-US"/>
            </a:p>
          </p:txBody>
        </p:sp>
        <p:sp>
          <p:nvSpPr>
            <p:cNvPr id="256009" name="Rectangle 7"/>
            <p:cNvSpPr>
              <a:spLocks noChangeArrowheads="1"/>
            </p:cNvSpPr>
            <p:nvPr/>
          </p:nvSpPr>
          <p:spPr bwMode="auto">
            <a:xfrm>
              <a:off x="3430" y="4181"/>
              <a:ext cx="1227" cy="169"/>
            </a:xfrm>
            <a:prstGeom prst="rect">
              <a:avLst/>
            </a:prstGeom>
            <a:noFill/>
            <a:ln w="12700">
              <a:noFill/>
              <a:miter lim="800000"/>
              <a:headEnd/>
              <a:tailEnd/>
            </a:ln>
          </p:spPr>
          <p:txBody>
            <a:bodyPr wrap="none" anchor="ctr">
              <a:prstTxWarp prst="textNoShape">
                <a:avLst/>
              </a:prstTxWarp>
            </a:bodyPr>
            <a:lstStyle/>
            <a:p>
              <a:endParaRPr lang="en-US"/>
            </a:p>
          </p:txBody>
        </p:sp>
        <p:pic>
          <p:nvPicPr>
            <p:cNvPr id="256010" name="Picture 8"/>
            <p:cNvPicPr>
              <a:picLocks noChangeArrowheads="1"/>
            </p:cNvPicPr>
            <p:nvPr/>
          </p:nvPicPr>
          <p:blipFill>
            <a:blip r:embed="rId3"/>
            <a:srcRect/>
            <a:stretch>
              <a:fillRect/>
            </a:stretch>
          </p:blipFill>
          <p:spPr bwMode="auto">
            <a:xfrm>
              <a:off x="4657" y="2327"/>
              <a:ext cx="1336" cy="840"/>
            </a:xfrm>
            <a:prstGeom prst="rect">
              <a:avLst/>
            </a:prstGeom>
            <a:noFill/>
            <a:ln w="12700">
              <a:noFill/>
              <a:miter lim="800000"/>
              <a:headEnd/>
              <a:tailEnd/>
            </a:ln>
          </p:spPr>
        </p:pic>
        <p:sp>
          <p:nvSpPr>
            <p:cNvPr id="256011" name="Rectangle 9"/>
            <p:cNvSpPr>
              <a:spLocks noChangeArrowheads="1"/>
            </p:cNvSpPr>
            <p:nvPr/>
          </p:nvSpPr>
          <p:spPr bwMode="auto">
            <a:xfrm>
              <a:off x="2358" y="4191"/>
              <a:ext cx="799" cy="177"/>
            </a:xfrm>
            <a:prstGeom prst="rect">
              <a:avLst/>
            </a:prstGeom>
            <a:noFill/>
            <a:ln w="12700">
              <a:noFill/>
              <a:miter lim="800000"/>
              <a:headEnd/>
              <a:tailEnd/>
            </a:ln>
          </p:spPr>
          <p:txBody>
            <a:bodyPr wrap="none" anchor="ctr">
              <a:prstTxWarp prst="textNoShape">
                <a:avLst/>
              </a:prstTxWarp>
            </a:bodyPr>
            <a:lstStyle/>
            <a:p>
              <a:endParaRPr lang="en-US"/>
            </a:p>
          </p:txBody>
        </p:sp>
        <p:sp>
          <p:nvSpPr>
            <p:cNvPr id="256012" name="Rectangle 10"/>
            <p:cNvSpPr>
              <a:spLocks noChangeArrowheads="1"/>
            </p:cNvSpPr>
            <p:nvPr/>
          </p:nvSpPr>
          <p:spPr bwMode="auto">
            <a:xfrm>
              <a:off x="3423" y="4191"/>
              <a:ext cx="1241" cy="177"/>
            </a:xfrm>
            <a:prstGeom prst="rect">
              <a:avLst/>
            </a:prstGeom>
            <a:noFill/>
            <a:ln w="12700">
              <a:noFill/>
              <a:miter lim="800000"/>
              <a:headEnd/>
              <a:tailEnd/>
            </a:ln>
          </p:spPr>
          <p:txBody>
            <a:bodyPr wrap="none" anchor="ctr">
              <a:prstTxWarp prst="textNoShape">
                <a:avLst/>
              </a:prstTxWarp>
            </a:bodyPr>
            <a:lstStyle/>
            <a:p>
              <a:endParaRPr lang="en-US"/>
            </a:p>
          </p:txBody>
        </p:sp>
        <p:sp>
          <p:nvSpPr>
            <p:cNvPr id="256013" name="Line 11"/>
            <p:cNvSpPr>
              <a:spLocks noChangeShapeType="1"/>
            </p:cNvSpPr>
            <p:nvPr/>
          </p:nvSpPr>
          <p:spPr bwMode="auto">
            <a:xfrm>
              <a:off x="2784" y="2438"/>
              <a:ext cx="0" cy="1118"/>
            </a:xfrm>
            <a:prstGeom prst="line">
              <a:avLst/>
            </a:prstGeom>
            <a:noFill/>
            <a:ln w="76200" cmpd="tri">
              <a:solidFill>
                <a:schemeClr val="tx1"/>
              </a:solidFill>
              <a:round/>
              <a:headEnd/>
              <a:tailEnd/>
            </a:ln>
          </p:spPr>
          <p:txBody>
            <a:bodyPr wrap="none" anchor="ctr">
              <a:prstTxWarp prst="textNoShape">
                <a:avLst/>
              </a:prstTxWarp>
            </a:bodyPr>
            <a:lstStyle/>
            <a:p>
              <a:endParaRPr lang="en-US"/>
            </a:p>
          </p:txBody>
        </p:sp>
        <p:sp>
          <p:nvSpPr>
            <p:cNvPr id="256014" name="Line 12"/>
            <p:cNvSpPr>
              <a:spLocks noChangeShapeType="1"/>
            </p:cNvSpPr>
            <p:nvPr/>
          </p:nvSpPr>
          <p:spPr bwMode="auto">
            <a:xfrm>
              <a:off x="3256" y="3505"/>
              <a:ext cx="0" cy="131"/>
            </a:xfrm>
            <a:prstGeom prst="line">
              <a:avLst/>
            </a:prstGeom>
            <a:noFill/>
            <a:ln w="50800">
              <a:solidFill>
                <a:schemeClr val="tx1"/>
              </a:solidFill>
              <a:round/>
              <a:headEnd/>
              <a:tailEnd/>
            </a:ln>
          </p:spPr>
          <p:txBody>
            <a:bodyPr wrap="none" anchor="ctr">
              <a:prstTxWarp prst="textNoShape">
                <a:avLst/>
              </a:prstTxWarp>
            </a:bodyPr>
            <a:lstStyle/>
            <a:p>
              <a:endParaRPr lang="en-US"/>
            </a:p>
          </p:txBody>
        </p:sp>
        <p:sp>
          <p:nvSpPr>
            <p:cNvPr id="256015" name="Line 13"/>
            <p:cNvSpPr>
              <a:spLocks noChangeShapeType="1"/>
            </p:cNvSpPr>
            <p:nvPr/>
          </p:nvSpPr>
          <p:spPr bwMode="auto">
            <a:xfrm>
              <a:off x="3611" y="3505"/>
              <a:ext cx="0" cy="131"/>
            </a:xfrm>
            <a:prstGeom prst="line">
              <a:avLst/>
            </a:prstGeom>
            <a:noFill/>
            <a:ln w="50800">
              <a:solidFill>
                <a:schemeClr val="tx1"/>
              </a:solidFill>
              <a:round/>
              <a:headEnd/>
              <a:tailEnd/>
            </a:ln>
          </p:spPr>
          <p:txBody>
            <a:bodyPr wrap="none" anchor="ctr">
              <a:prstTxWarp prst="textNoShape">
                <a:avLst/>
              </a:prstTxWarp>
            </a:bodyPr>
            <a:lstStyle/>
            <a:p>
              <a:endParaRPr lang="en-US"/>
            </a:p>
          </p:txBody>
        </p:sp>
        <p:sp>
          <p:nvSpPr>
            <p:cNvPr id="256016" name="Line 14"/>
            <p:cNvSpPr>
              <a:spLocks noChangeShapeType="1"/>
            </p:cNvSpPr>
            <p:nvPr/>
          </p:nvSpPr>
          <p:spPr bwMode="auto">
            <a:xfrm>
              <a:off x="4044" y="3505"/>
              <a:ext cx="0" cy="131"/>
            </a:xfrm>
            <a:prstGeom prst="line">
              <a:avLst/>
            </a:prstGeom>
            <a:noFill/>
            <a:ln w="50800">
              <a:solidFill>
                <a:schemeClr val="tx1"/>
              </a:solidFill>
              <a:round/>
              <a:headEnd/>
              <a:tailEnd/>
            </a:ln>
          </p:spPr>
          <p:txBody>
            <a:bodyPr wrap="none" anchor="ctr">
              <a:prstTxWarp prst="textNoShape">
                <a:avLst/>
              </a:prstTxWarp>
            </a:bodyPr>
            <a:lstStyle/>
            <a:p>
              <a:endParaRPr lang="en-US"/>
            </a:p>
          </p:txBody>
        </p:sp>
        <p:sp>
          <p:nvSpPr>
            <p:cNvPr id="256017" name="Line 15"/>
            <p:cNvSpPr>
              <a:spLocks noChangeShapeType="1"/>
            </p:cNvSpPr>
            <p:nvPr/>
          </p:nvSpPr>
          <p:spPr bwMode="auto">
            <a:xfrm>
              <a:off x="4870" y="3505"/>
              <a:ext cx="0" cy="131"/>
            </a:xfrm>
            <a:prstGeom prst="line">
              <a:avLst/>
            </a:prstGeom>
            <a:noFill/>
            <a:ln w="50800">
              <a:solidFill>
                <a:schemeClr val="tx1"/>
              </a:solidFill>
              <a:round/>
              <a:headEnd/>
              <a:tailEnd/>
            </a:ln>
          </p:spPr>
          <p:txBody>
            <a:bodyPr wrap="none" anchor="ctr">
              <a:prstTxWarp prst="textNoShape">
                <a:avLst/>
              </a:prstTxWarp>
            </a:bodyPr>
            <a:lstStyle/>
            <a:p>
              <a:endParaRPr lang="en-US"/>
            </a:p>
          </p:txBody>
        </p:sp>
        <p:sp>
          <p:nvSpPr>
            <p:cNvPr id="256018" name="Line 16"/>
            <p:cNvSpPr>
              <a:spLocks noChangeShapeType="1"/>
            </p:cNvSpPr>
            <p:nvPr/>
          </p:nvSpPr>
          <p:spPr bwMode="auto">
            <a:xfrm>
              <a:off x="4437" y="3505"/>
              <a:ext cx="0" cy="131"/>
            </a:xfrm>
            <a:prstGeom prst="line">
              <a:avLst/>
            </a:prstGeom>
            <a:noFill/>
            <a:ln w="50800">
              <a:solidFill>
                <a:schemeClr val="tx1"/>
              </a:solidFill>
              <a:round/>
              <a:headEnd/>
              <a:tailEnd/>
            </a:ln>
          </p:spPr>
          <p:txBody>
            <a:bodyPr wrap="none" anchor="ctr">
              <a:prstTxWarp prst="textNoShape">
                <a:avLst/>
              </a:prstTxWarp>
            </a:bodyPr>
            <a:lstStyle/>
            <a:p>
              <a:endParaRPr lang="en-US"/>
            </a:p>
          </p:txBody>
        </p:sp>
        <p:sp>
          <p:nvSpPr>
            <p:cNvPr id="256019" name="Line 17"/>
            <p:cNvSpPr>
              <a:spLocks noChangeShapeType="1"/>
            </p:cNvSpPr>
            <p:nvPr/>
          </p:nvSpPr>
          <p:spPr bwMode="auto">
            <a:xfrm>
              <a:off x="2940" y="3556"/>
              <a:ext cx="0" cy="47"/>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256020" name="Line 18"/>
            <p:cNvSpPr>
              <a:spLocks noChangeShapeType="1"/>
            </p:cNvSpPr>
            <p:nvPr/>
          </p:nvSpPr>
          <p:spPr bwMode="auto">
            <a:xfrm>
              <a:off x="3059" y="3556"/>
              <a:ext cx="0" cy="28"/>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256021" name="Line 19"/>
            <p:cNvSpPr>
              <a:spLocks noChangeShapeType="1"/>
            </p:cNvSpPr>
            <p:nvPr/>
          </p:nvSpPr>
          <p:spPr bwMode="auto">
            <a:xfrm>
              <a:off x="3335" y="3556"/>
              <a:ext cx="0" cy="28"/>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256022" name="Line 20"/>
            <p:cNvSpPr>
              <a:spLocks noChangeShapeType="1"/>
            </p:cNvSpPr>
            <p:nvPr/>
          </p:nvSpPr>
          <p:spPr bwMode="auto">
            <a:xfrm>
              <a:off x="3453" y="3538"/>
              <a:ext cx="0" cy="46"/>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256023" name="Line 21"/>
            <p:cNvSpPr>
              <a:spLocks noChangeShapeType="1"/>
            </p:cNvSpPr>
            <p:nvPr/>
          </p:nvSpPr>
          <p:spPr bwMode="auto">
            <a:xfrm>
              <a:off x="3728" y="3556"/>
              <a:ext cx="0" cy="47"/>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256024" name="Line 22"/>
            <p:cNvSpPr>
              <a:spLocks noChangeShapeType="1"/>
            </p:cNvSpPr>
            <p:nvPr/>
          </p:nvSpPr>
          <p:spPr bwMode="auto">
            <a:xfrm>
              <a:off x="3965" y="3538"/>
              <a:ext cx="0" cy="84"/>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256025" name="Line 23"/>
            <p:cNvSpPr>
              <a:spLocks noChangeShapeType="1"/>
            </p:cNvSpPr>
            <p:nvPr/>
          </p:nvSpPr>
          <p:spPr bwMode="auto">
            <a:xfrm>
              <a:off x="4162" y="3556"/>
              <a:ext cx="0" cy="28"/>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256026" name="Line 24"/>
            <p:cNvSpPr>
              <a:spLocks noChangeShapeType="1"/>
            </p:cNvSpPr>
            <p:nvPr/>
          </p:nvSpPr>
          <p:spPr bwMode="auto">
            <a:xfrm>
              <a:off x="4280" y="3556"/>
              <a:ext cx="0" cy="47"/>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256027" name="Line 25"/>
            <p:cNvSpPr>
              <a:spLocks noChangeShapeType="1"/>
            </p:cNvSpPr>
            <p:nvPr/>
          </p:nvSpPr>
          <p:spPr bwMode="auto">
            <a:xfrm>
              <a:off x="4673" y="3538"/>
              <a:ext cx="0" cy="84"/>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256028" name="Line 26"/>
            <p:cNvSpPr>
              <a:spLocks noChangeShapeType="1"/>
            </p:cNvSpPr>
            <p:nvPr/>
          </p:nvSpPr>
          <p:spPr bwMode="auto">
            <a:xfrm>
              <a:off x="4792" y="3556"/>
              <a:ext cx="0" cy="47"/>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256029" name="Line 27"/>
            <p:cNvSpPr>
              <a:spLocks noChangeShapeType="1"/>
            </p:cNvSpPr>
            <p:nvPr/>
          </p:nvSpPr>
          <p:spPr bwMode="auto">
            <a:xfrm>
              <a:off x="5028" y="3538"/>
              <a:ext cx="0" cy="65"/>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256030" name="Line 28"/>
            <p:cNvSpPr>
              <a:spLocks noChangeShapeType="1"/>
            </p:cNvSpPr>
            <p:nvPr/>
          </p:nvSpPr>
          <p:spPr bwMode="auto">
            <a:xfrm>
              <a:off x="5147" y="3538"/>
              <a:ext cx="0" cy="46"/>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256031" name="Line 29"/>
            <p:cNvSpPr>
              <a:spLocks noChangeShapeType="1"/>
            </p:cNvSpPr>
            <p:nvPr/>
          </p:nvSpPr>
          <p:spPr bwMode="auto">
            <a:xfrm>
              <a:off x="3177" y="3538"/>
              <a:ext cx="0" cy="65"/>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256032" name="Line 30"/>
            <p:cNvSpPr>
              <a:spLocks noChangeShapeType="1"/>
            </p:cNvSpPr>
            <p:nvPr/>
          </p:nvSpPr>
          <p:spPr bwMode="auto">
            <a:xfrm>
              <a:off x="3847" y="3538"/>
              <a:ext cx="0" cy="65"/>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256033" name="Line 31"/>
            <p:cNvSpPr>
              <a:spLocks noChangeShapeType="1"/>
            </p:cNvSpPr>
            <p:nvPr/>
          </p:nvSpPr>
          <p:spPr bwMode="auto">
            <a:xfrm>
              <a:off x="4555" y="3538"/>
              <a:ext cx="0" cy="84"/>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256034" name="Rectangle 32"/>
            <p:cNvSpPr>
              <a:spLocks noChangeArrowheads="1"/>
            </p:cNvSpPr>
            <p:nvPr/>
          </p:nvSpPr>
          <p:spPr bwMode="auto">
            <a:xfrm>
              <a:off x="3185" y="3701"/>
              <a:ext cx="124" cy="134"/>
            </a:xfrm>
            <a:prstGeom prst="rect">
              <a:avLst/>
            </a:prstGeom>
            <a:noFill/>
            <a:ln w="12700">
              <a:noFill/>
              <a:miter lim="800000"/>
              <a:headEnd/>
              <a:tailEnd/>
            </a:ln>
          </p:spPr>
          <p:txBody>
            <a:bodyPr wrap="none" lIns="57150" tIns="22225" rIns="57150" bIns="22225">
              <a:prstTxWarp prst="textNoShape">
                <a:avLst/>
              </a:prstTxWarp>
              <a:spAutoFit/>
            </a:bodyPr>
            <a:lstStyle/>
            <a:p>
              <a:pPr algn="l" defTabSz="814388" eaLnBrk="0" hangingPunct="0">
                <a:lnSpc>
                  <a:spcPct val="85000"/>
                </a:lnSpc>
              </a:pPr>
              <a:r>
                <a:rPr lang="en-US" sz="1300">
                  <a:solidFill>
                    <a:schemeClr val="accent2"/>
                  </a:solidFill>
                  <a:latin typeface="Times" pitchFamily="-65" charset="0"/>
                </a:rPr>
                <a:t>1</a:t>
              </a:r>
            </a:p>
          </p:txBody>
        </p:sp>
        <p:sp>
          <p:nvSpPr>
            <p:cNvPr id="256035" name="Rectangle 33"/>
            <p:cNvSpPr>
              <a:spLocks noChangeArrowheads="1"/>
            </p:cNvSpPr>
            <p:nvPr/>
          </p:nvSpPr>
          <p:spPr bwMode="auto">
            <a:xfrm>
              <a:off x="3538" y="3701"/>
              <a:ext cx="124" cy="134"/>
            </a:xfrm>
            <a:prstGeom prst="rect">
              <a:avLst/>
            </a:prstGeom>
            <a:noFill/>
            <a:ln w="12700">
              <a:noFill/>
              <a:miter lim="800000"/>
              <a:headEnd/>
              <a:tailEnd/>
            </a:ln>
          </p:spPr>
          <p:txBody>
            <a:bodyPr wrap="none" lIns="57150" tIns="22225" rIns="57150" bIns="22225">
              <a:prstTxWarp prst="textNoShape">
                <a:avLst/>
              </a:prstTxWarp>
              <a:spAutoFit/>
            </a:bodyPr>
            <a:lstStyle/>
            <a:p>
              <a:pPr algn="l" defTabSz="814388" eaLnBrk="0" hangingPunct="0">
                <a:lnSpc>
                  <a:spcPct val="85000"/>
                </a:lnSpc>
              </a:pPr>
              <a:r>
                <a:rPr lang="en-US" sz="1300">
                  <a:solidFill>
                    <a:schemeClr val="accent2"/>
                  </a:solidFill>
                  <a:latin typeface="Times" pitchFamily="-65" charset="0"/>
                </a:rPr>
                <a:t>2</a:t>
              </a:r>
            </a:p>
          </p:txBody>
        </p:sp>
        <p:sp>
          <p:nvSpPr>
            <p:cNvPr id="256036" name="Rectangle 34"/>
            <p:cNvSpPr>
              <a:spLocks noChangeArrowheads="1"/>
            </p:cNvSpPr>
            <p:nvPr/>
          </p:nvSpPr>
          <p:spPr bwMode="auto">
            <a:xfrm>
              <a:off x="4011" y="3701"/>
              <a:ext cx="124" cy="134"/>
            </a:xfrm>
            <a:prstGeom prst="rect">
              <a:avLst/>
            </a:prstGeom>
            <a:noFill/>
            <a:ln w="12700">
              <a:noFill/>
              <a:miter lim="800000"/>
              <a:headEnd/>
              <a:tailEnd/>
            </a:ln>
          </p:spPr>
          <p:txBody>
            <a:bodyPr wrap="none" lIns="57150" tIns="22225" rIns="57150" bIns="22225">
              <a:prstTxWarp prst="textNoShape">
                <a:avLst/>
              </a:prstTxWarp>
              <a:spAutoFit/>
            </a:bodyPr>
            <a:lstStyle/>
            <a:p>
              <a:pPr algn="l" defTabSz="814388" eaLnBrk="0" hangingPunct="0">
                <a:lnSpc>
                  <a:spcPct val="85000"/>
                </a:lnSpc>
              </a:pPr>
              <a:r>
                <a:rPr lang="en-US" sz="1300">
                  <a:solidFill>
                    <a:schemeClr val="accent2"/>
                  </a:solidFill>
                  <a:latin typeface="Times" pitchFamily="-65" charset="0"/>
                </a:rPr>
                <a:t>3</a:t>
              </a:r>
            </a:p>
          </p:txBody>
        </p:sp>
        <p:sp>
          <p:nvSpPr>
            <p:cNvPr id="256037" name="Rectangle 35"/>
            <p:cNvSpPr>
              <a:spLocks noChangeArrowheads="1"/>
            </p:cNvSpPr>
            <p:nvPr/>
          </p:nvSpPr>
          <p:spPr bwMode="auto">
            <a:xfrm>
              <a:off x="4366" y="3701"/>
              <a:ext cx="124" cy="134"/>
            </a:xfrm>
            <a:prstGeom prst="rect">
              <a:avLst/>
            </a:prstGeom>
            <a:noFill/>
            <a:ln w="12700">
              <a:noFill/>
              <a:miter lim="800000"/>
              <a:headEnd/>
              <a:tailEnd/>
            </a:ln>
          </p:spPr>
          <p:txBody>
            <a:bodyPr wrap="none" lIns="57150" tIns="22225" rIns="57150" bIns="22225">
              <a:prstTxWarp prst="textNoShape">
                <a:avLst/>
              </a:prstTxWarp>
              <a:spAutoFit/>
            </a:bodyPr>
            <a:lstStyle/>
            <a:p>
              <a:pPr algn="l" defTabSz="814388" eaLnBrk="0" hangingPunct="0">
                <a:lnSpc>
                  <a:spcPct val="85000"/>
                </a:lnSpc>
              </a:pPr>
              <a:r>
                <a:rPr lang="en-US" sz="1300">
                  <a:solidFill>
                    <a:schemeClr val="accent2"/>
                  </a:solidFill>
                  <a:latin typeface="Times" pitchFamily="-65" charset="0"/>
                </a:rPr>
                <a:t>4</a:t>
              </a:r>
            </a:p>
          </p:txBody>
        </p:sp>
        <p:sp>
          <p:nvSpPr>
            <p:cNvPr id="256038" name="Rectangle 36"/>
            <p:cNvSpPr>
              <a:spLocks noChangeArrowheads="1"/>
            </p:cNvSpPr>
            <p:nvPr/>
          </p:nvSpPr>
          <p:spPr bwMode="auto">
            <a:xfrm>
              <a:off x="4759" y="3701"/>
              <a:ext cx="124" cy="134"/>
            </a:xfrm>
            <a:prstGeom prst="rect">
              <a:avLst/>
            </a:prstGeom>
            <a:noFill/>
            <a:ln w="12700">
              <a:noFill/>
              <a:miter lim="800000"/>
              <a:headEnd/>
              <a:tailEnd/>
            </a:ln>
          </p:spPr>
          <p:txBody>
            <a:bodyPr wrap="none" lIns="57150" tIns="22225" rIns="57150" bIns="22225">
              <a:prstTxWarp prst="textNoShape">
                <a:avLst/>
              </a:prstTxWarp>
              <a:spAutoFit/>
            </a:bodyPr>
            <a:lstStyle/>
            <a:p>
              <a:pPr algn="l" defTabSz="814388" eaLnBrk="0" hangingPunct="0">
                <a:lnSpc>
                  <a:spcPct val="85000"/>
                </a:lnSpc>
              </a:pPr>
              <a:r>
                <a:rPr lang="en-US" sz="1300">
                  <a:solidFill>
                    <a:schemeClr val="accent2"/>
                  </a:solidFill>
                  <a:latin typeface="Times" pitchFamily="-65" charset="0"/>
                </a:rPr>
                <a:t>5</a:t>
              </a:r>
            </a:p>
          </p:txBody>
        </p:sp>
        <p:sp>
          <p:nvSpPr>
            <p:cNvPr id="256039" name="Rectangle 37"/>
            <p:cNvSpPr>
              <a:spLocks noChangeArrowheads="1"/>
            </p:cNvSpPr>
            <p:nvPr/>
          </p:nvSpPr>
          <p:spPr bwMode="auto">
            <a:xfrm>
              <a:off x="2185" y="4034"/>
              <a:ext cx="1676" cy="191"/>
            </a:xfrm>
            <a:prstGeom prst="rect">
              <a:avLst/>
            </a:prstGeom>
            <a:noFill/>
            <a:ln w="12700">
              <a:noFill/>
              <a:miter lim="800000"/>
              <a:headEnd/>
              <a:tailEnd/>
            </a:ln>
          </p:spPr>
          <p:txBody>
            <a:bodyPr wrap="none" lIns="57150" tIns="22225" rIns="57150" bIns="22225">
              <a:prstTxWarp prst="textNoShape">
                <a:avLst/>
              </a:prstTxWarp>
              <a:spAutoFit/>
            </a:bodyPr>
            <a:lstStyle/>
            <a:p>
              <a:pPr algn="l" defTabSz="814388" eaLnBrk="0" hangingPunct="0">
                <a:lnSpc>
                  <a:spcPct val="85000"/>
                </a:lnSpc>
              </a:pPr>
              <a:r>
                <a:rPr lang="en-US" sz="2000">
                  <a:solidFill>
                    <a:schemeClr val="accent2"/>
                  </a:solidFill>
                  <a:latin typeface="Times" pitchFamily="-65" charset="0"/>
                </a:rPr>
                <a:t>Experience as  Checker</a:t>
              </a:r>
            </a:p>
          </p:txBody>
        </p:sp>
        <p:sp>
          <p:nvSpPr>
            <p:cNvPr id="256040" name="Line 38"/>
            <p:cNvSpPr>
              <a:spLocks noChangeShapeType="1"/>
            </p:cNvSpPr>
            <p:nvPr/>
          </p:nvSpPr>
          <p:spPr bwMode="auto">
            <a:xfrm flipH="1" flipV="1">
              <a:off x="2936" y="3641"/>
              <a:ext cx="207" cy="385"/>
            </a:xfrm>
            <a:prstGeom prst="line">
              <a:avLst/>
            </a:prstGeom>
            <a:noFill/>
            <a:ln w="25400">
              <a:solidFill>
                <a:schemeClr val="tx1"/>
              </a:solidFill>
              <a:round/>
              <a:headEnd/>
              <a:tailEnd type="triangle" w="med" len="med"/>
            </a:ln>
          </p:spPr>
          <p:txBody>
            <a:bodyPr wrap="none" anchor="ctr">
              <a:prstTxWarp prst="textNoShape">
                <a:avLst/>
              </a:prstTxWarp>
            </a:bodyPr>
            <a:lstStyle/>
            <a:p>
              <a:endParaRPr lang="en-US"/>
            </a:p>
          </p:txBody>
        </p:sp>
        <p:sp>
          <p:nvSpPr>
            <p:cNvPr id="256041" name="Line 39"/>
            <p:cNvSpPr>
              <a:spLocks noChangeShapeType="1"/>
            </p:cNvSpPr>
            <p:nvPr/>
          </p:nvSpPr>
          <p:spPr bwMode="auto">
            <a:xfrm>
              <a:off x="2632" y="2499"/>
              <a:ext cx="343" cy="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256042" name="Line 40"/>
            <p:cNvSpPr>
              <a:spLocks noChangeShapeType="1"/>
            </p:cNvSpPr>
            <p:nvPr/>
          </p:nvSpPr>
          <p:spPr bwMode="auto">
            <a:xfrm>
              <a:off x="2632" y="3006"/>
              <a:ext cx="303" cy="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256043" name="Line 41"/>
            <p:cNvSpPr>
              <a:spLocks noChangeShapeType="1"/>
            </p:cNvSpPr>
            <p:nvPr/>
          </p:nvSpPr>
          <p:spPr bwMode="auto">
            <a:xfrm>
              <a:off x="2632" y="3250"/>
              <a:ext cx="303" cy="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256044" name="Line 42"/>
            <p:cNvSpPr>
              <a:spLocks noChangeShapeType="1"/>
            </p:cNvSpPr>
            <p:nvPr/>
          </p:nvSpPr>
          <p:spPr bwMode="auto">
            <a:xfrm>
              <a:off x="2632" y="3476"/>
              <a:ext cx="265" cy="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256045" name="Rectangle 43"/>
            <p:cNvSpPr>
              <a:spLocks noChangeArrowheads="1"/>
            </p:cNvSpPr>
            <p:nvPr/>
          </p:nvSpPr>
          <p:spPr bwMode="auto">
            <a:xfrm>
              <a:off x="2240" y="2456"/>
              <a:ext cx="232" cy="191"/>
            </a:xfrm>
            <a:prstGeom prst="rect">
              <a:avLst/>
            </a:prstGeom>
            <a:noFill/>
            <a:ln w="12700">
              <a:noFill/>
              <a:miter lim="800000"/>
              <a:headEnd/>
              <a:tailEnd/>
            </a:ln>
          </p:spPr>
          <p:txBody>
            <a:bodyPr wrap="none" lIns="57150" tIns="22225" rIns="57150" bIns="22225">
              <a:prstTxWarp prst="textNoShape">
                <a:avLst/>
              </a:prstTxWarp>
              <a:spAutoFit/>
            </a:bodyPr>
            <a:lstStyle/>
            <a:p>
              <a:pPr algn="l" defTabSz="814388" eaLnBrk="0" hangingPunct="0">
                <a:lnSpc>
                  <a:spcPct val="85000"/>
                </a:lnSpc>
              </a:pPr>
              <a:r>
                <a:rPr lang="en-US" sz="2000">
                  <a:solidFill>
                    <a:schemeClr val="accent2"/>
                  </a:solidFill>
                  <a:latin typeface="Times" pitchFamily="-65" charset="0"/>
                </a:rPr>
                <a:t>80</a:t>
              </a:r>
            </a:p>
          </p:txBody>
        </p:sp>
        <p:sp>
          <p:nvSpPr>
            <p:cNvPr id="256046" name="Rectangle 44"/>
            <p:cNvSpPr>
              <a:spLocks noChangeArrowheads="1"/>
            </p:cNvSpPr>
            <p:nvPr/>
          </p:nvSpPr>
          <p:spPr bwMode="auto">
            <a:xfrm>
              <a:off x="2279" y="2945"/>
              <a:ext cx="232" cy="191"/>
            </a:xfrm>
            <a:prstGeom prst="rect">
              <a:avLst/>
            </a:prstGeom>
            <a:noFill/>
            <a:ln w="12700">
              <a:noFill/>
              <a:miter lim="800000"/>
              <a:headEnd/>
              <a:tailEnd/>
            </a:ln>
          </p:spPr>
          <p:txBody>
            <a:bodyPr wrap="none" lIns="57150" tIns="22225" rIns="57150" bIns="22225">
              <a:prstTxWarp prst="textNoShape">
                <a:avLst/>
              </a:prstTxWarp>
              <a:spAutoFit/>
            </a:bodyPr>
            <a:lstStyle/>
            <a:p>
              <a:pPr algn="l" defTabSz="814388" eaLnBrk="0" hangingPunct="0">
                <a:lnSpc>
                  <a:spcPct val="85000"/>
                </a:lnSpc>
              </a:pPr>
              <a:r>
                <a:rPr lang="en-US" sz="2000">
                  <a:solidFill>
                    <a:schemeClr val="accent2"/>
                  </a:solidFill>
                  <a:latin typeface="Times" pitchFamily="-65" charset="0"/>
                </a:rPr>
                <a:t>40</a:t>
              </a:r>
            </a:p>
          </p:txBody>
        </p:sp>
        <p:sp>
          <p:nvSpPr>
            <p:cNvPr id="256047" name="Rectangle 45"/>
            <p:cNvSpPr>
              <a:spLocks noChangeArrowheads="1"/>
            </p:cNvSpPr>
            <p:nvPr/>
          </p:nvSpPr>
          <p:spPr bwMode="auto">
            <a:xfrm>
              <a:off x="2279" y="3170"/>
              <a:ext cx="232" cy="191"/>
            </a:xfrm>
            <a:prstGeom prst="rect">
              <a:avLst/>
            </a:prstGeom>
            <a:noFill/>
            <a:ln w="12700">
              <a:noFill/>
              <a:miter lim="800000"/>
              <a:headEnd/>
              <a:tailEnd/>
            </a:ln>
          </p:spPr>
          <p:txBody>
            <a:bodyPr wrap="none" lIns="57150" tIns="22225" rIns="57150" bIns="22225">
              <a:prstTxWarp prst="textNoShape">
                <a:avLst/>
              </a:prstTxWarp>
              <a:spAutoFit/>
            </a:bodyPr>
            <a:lstStyle/>
            <a:p>
              <a:pPr algn="l" defTabSz="814388" eaLnBrk="0" hangingPunct="0">
                <a:lnSpc>
                  <a:spcPct val="85000"/>
                </a:lnSpc>
              </a:pPr>
              <a:r>
                <a:rPr lang="en-US" sz="2000">
                  <a:solidFill>
                    <a:schemeClr val="accent2"/>
                  </a:solidFill>
                  <a:latin typeface="Times" pitchFamily="-65" charset="0"/>
                </a:rPr>
                <a:t>23</a:t>
              </a:r>
            </a:p>
          </p:txBody>
        </p:sp>
        <p:sp>
          <p:nvSpPr>
            <p:cNvPr id="256048" name="Rectangle 46"/>
            <p:cNvSpPr>
              <a:spLocks noChangeArrowheads="1"/>
            </p:cNvSpPr>
            <p:nvPr/>
          </p:nvSpPr>
          <p:spPr bwMode="auto">
            <a:xfrm>
              <a:off x="2279" y="3395"/>
              <a:ext cx="152" cy="191"/>
            </a:xfrm>
            <a:prstGeom prst="rect">
              <a:avLst/>
            </a:prstGeom>
            <a:noFill/>
            <a:ln w="12700">
              <a:noFill/>
              <a:miter lim="800000"/>
              <a:headEnd/>
              <a:tailEnd/>
            </a:ln>
          </p:spPr>
          <p:txBody>
            <a:bodyPr wrap="none" lIns="57150" tIns="22225" rIns="57150" bIns="22225">
              <a:prstTxWarp prst="textNoShape">
                <a:avLst/>
              </a:prstTxWarp>
              <a:spAutoFit/>
            </a:bodyPr>
            <a:lstStyle/>
            <a:p>
              <a:pPr algn="l" defTabSz="814388" eaLnBrk="0" hangingPunct="0">
                <a:lnSpc>
                  <a:spcPct val="85000"/>
                </a:lnSpc>
              </a:pPr>
              <a:r>
                <a:rPr lang="en-US" sz="2000">
                  <a:solidFill>
                    <a:schemeClr val="accent2"/>
                  </a:solidFill>
                  <a:latin typeface="Times" pitchFamily="-65" charset="0"/>
                </a:rPr>
                <a:t>8</a:t>
              </a:r>
            </a:p>
          </p:txBody>
        </p:sp>
        <p:sp>
          <p:nvSpPr>
            <p:cNvPr id="256049" name="Rectangle 47"/>
            <p:cNvSpPr>
              <a:spLocks noChangeArrowheads="1"/>
            </p:cNvSpPr>
            <p:nvPr/>
          </p:nvSpPr>
          <p:spPr bwMode="auto">
            <a:xfrm>
              <a:off x="2279" y="3527"/>
              <a:ext cx="152" cy="191"/>
            </a:xfrm>
            <a:prstGeom prst="rect">
              <a:avLst/>
            </a:prstGeom>
            <a:noFill/>
            <a:ln w="12700">
              <a:noFill/>
              <a:miter lim="800000"/>
              <a:headEnd/>
              <a:tailEnd/>
            </a:ln>
          </p:spPr>
          <p:txBody>
            <a:bodyPr wrap="none" lIns="57150" tIns="22225" rIns="57150" bIns="22225">
              <a:prstTxWarp prst="textNoShape">
                <a:avLst/>
              </a:prstTxWarp>
              <a:spAutoFit/>
            </a:bodyPr>
            <a:lstStyle/>
            <a:p>
              <a:pPr algn="l" defTabSz="814388" eaLnBrk="0" hangingPunct="0">
                <a:lnSpc>
                  <a:spcPct val="85000"/>
                </a:lnSpc>
              </a:pPr>
              <a:r>
                <a:rPr lang="en-US" sz="2000">
                  <a:solidFill>
                    <a:schemeClr val="accent2"/>
                  </a:solidFill>
                  <a:latin typeface="Times" pitchFamily="-65" charset="0"/>
                </a:rPr>
                <a:t>0</a:t>
              </a:r>
            </a:p>
          </p:txBody>
        </p:sp>
        <p:sp>
          <p:nvSpPr>
            <p:cNvPr id="256050" name="Rectangle 48"/>
            <p:cNvSpPr>
              <a:spLocks noChangeArrowheads="1"/>
            </p:cNvSpPr>
            <p:nvPr/>
          </p:nvSpPr>
          <p:spPr bwMode="auto">
            <a:xfrm>
              <a:off x="3105" y="2394"/>
              <a:ext cx="195" cy="387"/>
            </a:xfrm>
            <a:prstGeom prst="rect">
              <a:avLst/>
            </a:prstGeom>
            <a:noFill/>
            <a:ln w="12700">
              <a:noFill/>
              <a:miter lim="800000"/>
              <a:headEnd/>
              <a:tailEnd/>
            </a:ln>
          </p:spPr>
          <p:txBody>
            <a:bodyPr wrap="none" lIns="57150" tIns="22225" rIns="57150" bIns="22225">
              <a:prstTxWarp prst="textNoShape">
                <a:avLst/>
              </a:prstTxWarp>
              <a:spAutoFit/>
            </a:bodyPr>
            <a:lstStyle/>
            <a:p>
              <a:pPr algn="l" defTabSz="814388" eaLnBrk="0" hangingPunct="0">
                <a:lnSpc>
                  <a:spcPct val="85000"/>
                </a:lnSpc>
              </a:pPr>
              <a:r>
                <a:rPr lang="en-US" sz="4400" b="0">
                  <a:solidFill>
                    <a:schemeClr val="accent2"/>
                  </a:solidFill>
                  <a:latin typeface="Times" pitchFamily="-65" charset="0"/>
                </a:rPr>
                <a:t>•</a:t>
              </a:r>
            </a:p>
          </p:txBody>
        </p:sp>
        <p:sp>
          <p:nvSpPr>
            <p:cNvPr id="256051" name="Rectangle 49"/>
            <p:cNvSpPr>
              <a:spLocks noChangeArrowheads="1"/>
            </p:cNvSpPr>
            <p:nvPr/>
          </p:nvSpPr>
          <p:spPr bwMode="auto">
            <a:xfrm>
              <a:off x="3500" y="2901"/>
              <a:ext cx="195" cy="387"/>
            </a:xfrm>
            <a:prstGeom prst="rect">
              <a:avLst/>
            </a:prstGeom>
            <a:noFill/>
            <a:ln w="12700">
              <a:noFill/>
              <a:miter lim="800000"/>
              <a:headEnd/>
              <a:tailEnd/>
            </a:ln>
          </p:spPr>
          <p:txBody>
            <a:bodyPr wrap="none" lIns="57150" tIns="22225" rIns="57150" bIns="22225">
              <a:prstTxWarp prst="textNoShape">
                <a:avLst/>
              </a:prstTxWarp>
              <a:spAutoFit/>
            </a:bodyPr>
            <a:lstStyle/>
            <a:p>
              <a:pPr algn="l" defTabSz="814388" eaLnBrk="0" hangingPunct="0">
                <a:lnSpc>
                  <a:spcPct val="85000"/>
                </a:lnSpc>
              </a:pPr>
              <a:r>
                <a:rPr lang="en-US" sz="4400" b="0">
                  <a:solidFill>
                    <a:schemeClr val="accent2"/>
                  </a:solidFill>
                  <a:latin typeface="Times" pitchFamily="-65" charset="0"/>
                </a:rPr>
                <a:t>•</a:t>
              </a:r>
            </a:p>
          </p:txBody>
        </p:sp>
        <p:sp>
          <p:nvSpPr>
            <p:cNvPr id="256052" name="Rectangle 50"/>
            <p:cNvSpPr>
              <a:spLocks noChangeArrowheads="1"/>
            </p:cNvSpPr>
            <p:nvPr/>
          </p:nvSpPr>
          <p:spPr bwMode="auto">
            <a:xfrm>
              <a:off x="4326" y="3390"/>
              <a:ext cx="195" cy="387"/>
            </a:xfrm>
            <a:prstGeom prst="rect">
              <a:avLst/>
            </a:prstGeom>
            <a:noFill/>
            <a:ln w="12700">
              <a:noFill/>
              <a:miter lim="800000"/>
              <a:headEnd/>
              <a:tailEnd/>
            </a:ln>
          </p:spPr>
          <p:txBody>
            <a:bodyPr wrap="none" lIns="57150" tIns="22225" rIns="57150" bIns="22225">
              <a:prstTxWarp prst="textNoShape">
                <a:avLst/>
              </a:prstTxWarp>
              <a:spAutoFit/>
            </a:bodyPr>
            <a:lstStyle/>
            <a:p>
              <a:pPr algn="l" defTabSz="814388" eaLnBrk="0" hangingPunct="0">
                <a:lnSpc>
                  <a:spcPct val="85000"/>
                </a:lnSpc>
              </a:pPr>
              <a:r>
                <a:rPr lang="en-US" sz="4400" b="0">
                  <a:solidFill>
                    <a:schemeClr val="accent2"/>
                  </a:solidFill>
                  <a:latin typeface="Times" pitchFamily="-65" charset="0"/>
                </a:rPr>
                <a:t>•</a:t>
              </a:r>
            </a:p>
          </p:txBody>
        </p:sp>
        <p:sp>
          <p:nvSpPr>
            <p:cNvPr id="256053" name="Rectangle 51"/>
            <p:cNvSpPr>
              <a:spLocks noChangeArrowheads="1"/>
            </p:cNvSpPr>
            <p:nvPr/>
          </p:nvSpPr>
          <p:spPr bwMode="auto">
            <a:xfrm>
              <a:off x="3933" y="3145"/>
              <a:ext cx="195" cy="387"/>
            </a:xfrm>
            <a:prstGeom prst="rect">
              <a:avLst/>
            </a:prstGeom>
            <a:noFill/>
            <a:ln w="12700">
              <a:noFill/>
              <a:miter lim="800000"/>
              <a:headEnd/>
              <a:tailEnd/>
            </a:ln>
          </p:spPr>
          <p:txBody>
            <a:bodyPr wrap="none" lIns="57150" tIns="22225" rIns="57150" bIns="22225">
              <a:prstTxWarp prst="textNoShape">
                <a:avLst/>
              </a:prstTxWarp>
              <a:spAutoFit/>
            </a:bodyPr>
            <a:lstStyle/>
            <a:p>
              <a:pPr algn="l" defTabSz="814388" eaLnBrk="0" hangingPunct="0">
                <a:lnSpc>
                  <a:spcPct val="85000"/>
                </a:lnSpc>
              </a:pPr>
              <a:r>
                <a:rPr lang="en-US" sz="4400" b="0">
                  <a:solidFill>
                    <a:schemeClr val="accent2"/>
                  </a:solidFill>
                  <a:latin typeface="Times" pitchFamily="-65" charset="0"/>
                </a:rPr>
                <a:t>•</a:t>
              </a:r>
            </a:p>
          </p:txBody>
        </p:sp>
        <p:sp>
          <p:nvSpPr>
            <p:cNvPr id="256054" name="Rectangle 52"/>
            <p:cNvSpPr>
              <a:spLocks noChangeArrowheads="1"/>
            </p:cNvSpPr>
            <p:nvPr/>
          </p:nvSpPr>
          <p:spPr bwMode="auto">
            <a:xfrm>
              <a:off x="4759" y="3464"/>
              <a:ext cx="195" cy="387"/>
            </a:xfrm>
            <a:prstGeom prst="rect">
              <a:avLst/>
            </a:prstGeom>
            <a:noFill/>
            <a:ln w="12700">
              <a:noFill/>
              <a:miter lim="800000"/>
              <a:headEnd/>
              <a:tailEnd/>
            </a:ln>
          </p:spPr>
          <p:txBody>
            <a:bodyPr wrap="none" lIns="57150" tIns="22225" rIns="57150" bIns="22225">
              <a:prstTxWarp prst="textNoShape">
                <a:avLst/>
              </a:prstTxWarp>
              <a:spAutoFit/>
            </a:bodyPr>
            <a:lstStyle/>
            <a:p>
              <a:pPr algn="l" defTabSz="814388" eaLnBrk="0" hangingPunct="0">
                <a:lnSpc>
                  <a:spcPct val="85000"/>
                </a:lnSpc>
              </a:pPr>
              <a:r>
                <a:rPr lang="en-US" sz="4400" b="0">
                  <a:solidFill>
                    <a:schemeClr val="accent2"/>
                  </a:solidFill>
                  <a:latin typeface="Times" pitchFamily="-65" charset="0"/>
                </a:rPr>
                <a:t>•</a:t>
              </a:r>
            </a:p>
          </p:txBody>
        </p:sp>
        <p:sp>
          <p:nvSpPr>
            <p:cNvPr id="256055" name="Line 53"/>
            <p:cNvSpPr>
              <a:spLocks noChangeShapeType="1"/>
            </p:cNvSpPr>
            <p:nvPr/>
          </p:nvSpPr>
          <p:spPr bwMode="auto">
            <a:xfrm flipV="1">
              <a:off x="4324" y="3641"/>
              <a:ext cx="344" cy="385"/>
            </a:xfrm>
            <a:prstGeom prst="line">
              <a:avLst/>
            </a:prstGeom>
            <a:noFill/>
            <a:ln w="25400">
              <a:solidFill>
                <a:schemeClr val="tx1"/>
              </a:solidFill>
              <a:round/>
              <a:headEnd/>
              <a:tailEnd type="triangle" w="med" len="med"/>
            </a:ln>
          </p:spPr>
          <p:txBody>
            <a:bodyPr wrap="none" anchor="ctr">
              <a:prstTxWarp prst="textNoShape">
                <a:avLst/>
              </a:prstTxWarp>
            </a:bodyPr>
            <a:lstStyle/>
            <a:p>
              <a:endParaRPr lang="en-US"/>
            </a:p>
          </p:txBody>
        </p:sp>
        <p:sp>
          <p:nvSpPr>
            <p:cNvPr id="256056" name="Rectangle 54"/>
            <p:cNvSpPr>
              <a:spLocks noChangeArrowheads="1"/>
            </p:cNvSpPr>
            <p:nvPr/>
          </p:nvSpPr>
          <p:spPr bwMode="auto">
            <a:xfrm>
              <a:off x="2160" y="2236"/>
              <a:ext cx="506" cy="240"/>
            </a:xfrm>
            <a:prstGeom prst="rect">
              <a:avLst/>
            </a:prstGeom>
            <a:noFill/>
            <a:ln w="12700">
              <a:noFill/>
              <a:miter lim="800000"/>
              <a:headEnd/>
              <a:tailEnd/>
            </a:ln>
          </p:spPr>
          <p:txBody>
            <a:bodyPr wrap="none" lIns="57150" tIns="22225" rIns="57150" bIns="22225">
              <a:prstTxWarp prst="textNoShape">
                <a:avLst/>
              </a:prstTxWarp>
              <a:spAutoFit/>
            </a:bodyPr>
            <a:lstStyle/>
            <a:p>
              <a:pPr algn="l" defTabSz="814388" eaLnBrk="0" hangingPunct="0">
                <a:lnSpc>
                  <a:spcPct val="85000"/>
                </a:lnSpc>
              </a:pPr>
              <a:r>
                <a:rPr lang="en-US" sz="1300">
                  <a:solidFill>
                    <a:schemeClr val="accent2"/>
                  </a:solidFill>
                  <a:latin typeface="Times" pitchFamily="-65" charset="0"/>
                </a:rPr>
                <a:t>Issues</a:t>
              </a:r>
            </a:p>
            <a:p>
              <a:pPr algn="l" defTabSz="814388" eaLnBrk="0" hangingPunct="0">
                <a:lnSpc>
                  <a:spcPct val="85000"/>
                </a:lnSpc>
              </a:pPr>
              <a:r>
                <a:rPr lang="en-US" sz="1300">
                  <a:solidFill>
                    <a:schemeClr val="accent2"/>
                  </a:solidFill>
                  <a:latin typeface="Times" pitchFamily="-65" charset="0"/>
                </a:rPr>
                <a:t>Identified</a:t>
              </a:r>
            </a:p>
          </p:txBody>
        </p:sp>
        <p:sp>
          <p:nvSpPr>
            <p:cNvPr id="256057" name="Line 55"/>
            <p:cNvSpPr>
              <a:spLocks noChangeShapeType="1"/>
            </p:cNvSpPr>
            <p:nvPr/>
          </p:nvSpPr>
          <p:spPr bwMode="auto">
            <a:xfrm flipH="1" flipV="1">
              <a:off x="4906" y="3734"/>
              <a:ext cx="429" cy="91"/>
            </a:xfrm>
            <a:prstGeom prst="line">
              <a:avLst/>
            </a:prstGeom>
            <a:noFill/>
            <a:ln w="25400">
              <a:solidFill>
                <a:schemeClr val="tx1"/>
              </a:solidFill>
              <a:round/>
              <a:headEnd/>
              <a:tailEnd type="triangle" w="med" len="med"/>
            </a:ln>
          </p:spPr>
          <p:txBody>
            <a:bodyPr wrap="none" anchor="ctr">
              <a:prstTxWarp prst="textNoShape">
                <a:avLst/>
              </a:prstTxWarp>
            </a:bodyPr>
            <a:lstStyle/>
            <a:p>
              <a:endParaRPr lang="en-US"/>
            </a:p>
          </p:txBody>
        </p:sp>
        <p:pic>
          <p:nvPicPr>
            <p:cNvPr id="256058" name="Picture 56"/>
            <p:cNvPicPr>
              <a:picLocks noChangeArrowheads="1"/>
            </p:cNvPicPr>
            <p:nvPr/>
          </p:nvPicPr>
          <mc:AlternateContent xmlns:ma="http://schemas.microsoft.com/office/mac/drawingml/2008/main">
            <mc:Choice Requires="ma">
              <p:blipFill>
                <a:blip r:embed="rId4"/>
                <a:srcRect/>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5"/>
                <a:srcRect/>
                <a:stretch>
                  <a:fillRect/>
                </a:stretch>
              </p:blipFill>
            </mc:Fallback>
          </mc:AlternateContent>
          <p:spPr bwMode="auto">
            <a:xfrm>
              <a:off x="4329" y="2562"/>
              <a:ext cx="548" cy="776"/>
            </a:xfrm>
            <a:prstGeom prst="rect">
              <a:avLst/>
            </a:prstGeom>
            <a:noFill/>
            <a:ln w="12700">
              <a:noFill/>
              <a:miter lim="800000"/>
              <a:headEnd/>
              <a:tailEnd/>
            </a:ln>
          </p:spPr>
        </p:pic>
        <p:sp>
          <p:nvSpPr>
            <p:cNvPr id="256059" name="Rectangle 57"/>
            <p:cNvSpPr>
              <a:spLocks noChangeArrowheads="1"/>
            </p:cNvSpPr>
            <p:nvPr/>
          </p:nvSpPr>
          <p:spPr bwMode="auto">
            <a:xfrm>
              <a:off x="3050" y="3361"/>
              <a:ext cx="248" cy="114"/>
            </a:xfrm>
            <a:prstGeom prst="rect">
              <a:avLst/>
            </a:prstGeom>
            <a:noFill/>
            <a:ln w="12700">
              <a:noFill/>
              <a:miter lim="800000"/>
              <a:headEnd/>
              <a:tailEnd/>
            </a:ln>
          </p:spPr>
          <p:txBody>
            <a:bodyPr wrap="none" lIns="90488" tIns="44450" rIns="90488" bIns="44450">
              <a:prstTxWarp prst="textNoShape">
                <a:avLst/>
              </a:prstTxWarp>
              <a:spAutoFit/>
            </a:bodyPr>
            <a:lstStyle/>
            <a:p>
              <a:pPr algn="l" eaLnBrk="0" hangingPunct="0"/>
              <a:r>
                <a:rPr lang="en-US" sz="600" b="0" i="1">
                  <a:solidFill>
                    <a:schemeClr val="accent2"/>
                  </a:solidFill>
                  <a:latin typeface="Times" pitchFamily="-65" charset="0"/>
                </a:rPr>
                <a:t>Feb 88</a:t>
              </a:r>
            </a:p>
          </p:txBody>
        </p:sp>
        <p:sp>
          <p:nvSpPr>
            <p:cNvPr id="256060" name="Rectangle 58"/>
            <p:cNvSpPr>
              <a:spLocks noChangeArrowheads="1"/>
            </p:cNvSpPr>
            <p:nvPr/>
          </p:nvSpPr>
          <p:spPr bwMode="auto">
            <a:xfrm>
              <a:off x="4635" y="3380"/>
              <a:ext cx="299" cy="114"/>
            </a:xfrm>
            <a:prstGeom prst="rect">
              <a:avLst/>
            </a:prstGeom>
            <a:noFill/>
            <a:ln w="12700">
              <a:noFill/>
              <a:miter lim="800000"/>
              <a:headEnd/>
              <a:tailEnd/>
            </a:ln>
          </p:spPr>
          <p:txBody>
            <a:bodyPr wrap="none" lIns="90488" tIns="44450" rIns="90488" bIns="44450">
              <a:prstTxWarp prst="textNoShape">
                <a:avLst/>
              </a:prstTxWarp>
              <a:spAutoFit/>
            </a:bodyPr>
            <a:lstStyle/>
            <a:p>
              <a:pPr algn="l" eaLnBrk="0" hangingPunct="0"/>
              <a:r>
                <a:rPr lang="en-US" sz="600" b="0" i="1">
                  <a:solidFill>
                    <a:schemeClr val="accent2"/>
                  </a:solidFill>
                  <a:latin typeface="Times" pitchFamily="-65" charset="0"/>
                </a:rPr>
                <a:t>Easter 88</a:t>
              </a:r>
            </a:p>
          </p:txBody>
        </p:sp>
        <p:sp>
          <p:nvSpPr>
            <p:cNvPr id="256061" name="Line 59"/>
            <p:cNvSpPr>
              <a:spLocks noChangeShapeType="1"/>
            </p:cNvSpPr>
            <p:nvPr/>
          </p:nvSpPr>
          <p:spPr bwMode="auto">
            <a:xfrm>
              <a:off x="2800" y="3570"/>
              <a:ext cx="2409" cy="0"/>
            </a:xfrm>
            <a:prstGeom prst="line">
              <a:avLst/>
            </a:prstGeom>
            <a:noFill/>
            <a:ln w="76200" cmpd="tri">
              <a:solidFill>
                <a:schemeClr val="tx1"/>
              </a:solidFill>
              <a:round/>
              <a:headEnd/>
              <a:tailEnd/>
            </a:ln>
          </p:spPr>
          <p:txBody>
            <a:bodyPr wrap="none" anchor="ctr">
              <a:prstTxWarp prst="textNoShape">
                <a:avLst/>
              </a:prstTxWarp>
            </a:bodyPr>
            <a:lstStyle/>
            <a:p>
              <a:endParaRPr lang="en-US"/>
            </a:p>
          </p:txBody>
        </p:sp>
      </p:grpSp>
      <p:sp>
        <p:nvSpPr>
          <p:cNvPr id="256005" name="WordArt 60"/>
          <p:cNvSpPr>
            <a:spLocks noChangeArrowheads="1" noChangeShapeType="1" noTextEdit="1"/>
          </p:cNvSpPr>
          <p:nvPr/>
        </p:nvSpPr>
        <p:spPr bwMode="auto">
          <a:xfrm>
            <a:off x="533400" y="4191000"/>
            <a:ext cx="5511800" cy="1295400"/>
          </a:xfrm>
          <a:prstGeom prst="rect">
            <a:avLst/>
          </a:prstGeom>
        </p:spPr>
        <p:txBody>
          <a:bodyPr wrap="none" fromWordArt="1">
            <a:prstTxWarp prst="textPlain">
              <a:avLst>
                <a:gd name="adj" fmla="val 50000"/>
              </a:avLst>
            </a:prstTxWarp>
            <a:scene3d>
              <a:camera prst="legacyPerspectiveBottomRight">
                <a:rot lat="0" lon="21239996" rev="0"/>
              </a:camera>
              <a:lightRig rig="legacyHarsh3" dir="l"/>
            </a:scene3d>
            <a:sp3d extrusionH="430200" prstMaterial="legacyMatte">
              <a:extrusionClr>
                <a:srgbClr val="C0C0C0"/>
              </a:extrusionClr>
            </a:sp3d>
          </a:bodyPr>
          <a:lstStyle/>
          <a:p>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a typeface="Arial Black"/>
                <a:cs typeface="Arial Black"/>
              </a:rPr>
              <a:t> Gary's learning Curve</a:t>
            </a:r>
          </a:p>
          <a:p>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a typeface="Arial Black"/>
                <a:cs typeface="Arial Black"/>
              </a:rPr>
              <a:t>Douglas Aircraft 1988</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smtClean="0">
                <a:solidFill>
                  <a:schemeClr val="tx1"/>
                </a:solidFill>
                <a:latin typeface="+mn-lt"/>
                <a:ea typeface="+mn-ea"/>
                <a:cs typeface="+mn-cs"/>
              </a:rPr>
              <a:t>Requirements – A Socio Technical Discipline</a:t>
            </a:r>
          </a:p>
          <a:p>
            <a:r>
              <a:rPr lang="en-US" sz="1200" kern="1200" baseline="0" dirty="0" smtClean="0">
                <a:solidFill>
                  <a:schemeClr val="tx1"/>
                </a:solidFill>
                <a:latin typeface="+mn-lt"/>
                <a:ea typeface="+mn-ea"/>
                <a:cs typeface="+mn-cs"/>
              </a:rPr>
              <a:t>This is the fourth article in a series that explains the</a:t>
            </a:r>
          </a:p>
          <a:p>
            <a:r>
              <a:rPr lang="en-US" sz="1200" kern="1200" baseline="0" dirty="0" smtClean="0">
                <a:solidFill>
                  <a:schemeClr val="tx1"/>
                </a:solidFill>
                <a:latin typeface="+mn-lt"/>
                <a:ea typeface="+mn-ea"/>
                <a:cs typeface="+mn-cs"/>
              </a:rPr>
              <a:t>thinking behind the </a:t>
            </a:r>
            <a:r>
              <a:rPr lang="en-US" sz="1200" i="1" kern="1200" baseline="0" dirty="0" smtClean="0">
                <a:solidFill>
                  <a:schemeClr val="tx1"/>
                </a:solidFill>
                <a:latin typeface="+mn-lt"/>
                <a:ea typeface="+mn-ea"/>
                <a:cs typeface="+mn-cs"/>
              </a:rPr>
              <a:t>Volere1 requirements techniques.</a:t>
            </a:r>
          </a:p>
          <a:p>
            <a:r>
              <a:rPr lang="en-US" sz="1200" kern="1200" baseline="0" dirty="0" smtClean="0">
                <a:solidFill>
                  <a:schemeClr val="tx1"/>
                </a:solidFill>
                <a:latin typeface="+mn-lt"/>
                <a:ea typeface="+mn-ea"/>
                <a:cs typeface="+mn-cs"/>
              </a:rPr>
              <a:t>Subsequent articles will explore various aspects of</a:t>
            </a:r>
          </a:p>
          <a:p>
            <a:r>
              <a:rPr lang="en-US" sz="1200" kern="1200" baseline="0" dirty="0" smtClean="0">
                <a:solidFill>
                  <a:schemeClr val="tx1"/>
                </a:solidFill>
                <a:latin typeface="+mn-lt"/>
                <a:ea typeface="+mn-ea"/>
                <a:cs typeface="+mn-cs"/>
              </a:rPr>
              <a:t>applying these techniques in your environment.</a:t>
            </a:r>
          </a:p>
          <a:p>
            <a:r>
              <a:rPr lang="en-US" sz="1200" kern="1200" baseline="0" dirty="0" smtClean="0">
                <a:solidFill>
                  <a:schemeClr val="tx1"/>
                </a:solidFill>
                <a:latin typeface="+mn-lt"/>
                <a:ea typeface="+mn-ea"/>
                <a:cs typeface="+mn-cs"/>
              </a:rPr>
              <a:t>by</a:t>
            </a:r>
          </a:p>
          <a:p>
            <a:r>
              <a:rPr lang="en-US" sz="1200" kern="1200" baseline="0" dirty="0" smtClean="0">
                <a:solidFill>
                  <a:schemeClr val="tx1"/>
                </a:solidFill>
                <a:latin typeface="+mn-lt"/>
                <a:ea typeface="+mn-ea"/>
                <a:cs typeface="+mn-cs"/>
              </a:rPr>
              <a:t>Suzanne Robertson &amp; James Robertson</a:t>
            </a:r>
          </a:p>
          <a:p>
            <a:r>
              <a:rPr lang="en-US" sz="1200" kern="1200" baseline="0" dirty="0" smtClean="0">
                <a:solidFill>
                  <a:schemeClr val="tx1"/>
                </a:solidFill>
                <a:latin typeface="+mn-lt"/>
                <a:ea typeface="+mn-ea"/>
                <a:cs typeface="+mn-cs"/>
              </a:rPr>
              <a:t>The Atlantic Systems Guild</a:t>
            </a:r>
          </a:p>
          <a:p>
            <a:r>
              <a:rPr lang="en-US" sz="1200" kern="1200" baseline="0" dirty="0" smtClean="0">
                <a:solidFill>
                  <a:schemeClr val="tx1"/>
                </a:solidFill>
                <a:latin typeface="+mn-lt"/>
                <a:ea typeface="+mn-ea"/>
                <a:cs typeface="+mn-cs"/>
              </a:rPr>
              <a:t>February 2009</a:t>
            </a:r>
          </a:p>
          <a:p>
            <a:r>
              <a:rPr lang="en-US" sz="1200" b="1" i="1" kern="1200" baseline="0" dirty="0" smtClean="0">
                <a:solidFill>
                  <a:schemeClr val="tx1"/>
                </a:solidFill>
                <a:latin typeface="+mn-lt"/>
                <a:ea typeface="+mn-ea"/>
                <a:cs typeface="+mn-cs"/>
              </a:rPr>
              <a:t>A Combination of Perspectives</a:t>
            </a:r>
          </a:p>
          <a:p>
            <a:endParaRPr lang="en-US" sz="1200" b="1" i="1"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On 8 Apr 2009, at 11:00, Suzanne Robertson </a:t>
            </a:r>
            <a:r>
              <a:rPr lang="en-US" sz="1200" kern="1200" dirty="0" err="1" smtClean="0">
                <a:solidFill>
                  <a:schemeClr val="tx1"/>
                </a:solidFill>
                <a:latin typeface="+mn-lt"/>
                <a:ea typeface="+mn-ea"/>
                <a:cs typeface="+mn-cs"/>
              </a:rPr>
              <a:t>wrote:Tom,Yes</a:t>
            </a:r>
            <a:r>
              <a:rPr lang="en-US" sz="1200" kern="1200" dirty="0" smtClean="0">
                <a:solidFill>
                  <a:schemeClr val="tx1"/>
                </a:solidFill>
                <a:latin typeface="+mn-lt"/>
                <a:ea typeface="+mn-ea"/>
                <a:cs typeface="+mn-cs"/>
              </a:rPr>
              <a:t>, with the usual copyright acknowledgements. What do you want to </a:t>
            </a:r>
            <a:r>
              <a:rPr lang="en-US" sz="1200" kern="1200" smtClean="0">
                <a:solidFill>
                  <a:schemeClr val="tx1"/>
                </a:solidFill>
                <a:latin typeface="+mn-lt"/>
                <a:ea typeface="+mn-ea"/>
                <a:cs typeface="+mn-cs"/>
              </a:rPr>
              <a:t>use it for</a:t>
            </a:r>
            <a:r>
              <a:rPr lang="en-US" sz="1200" kern="1200" dirty="0" err="1" smtClean="0">
                <a:solidFill>
                  <a:schemeClr val="tx1"/>
                </a:solidFill>
                <a:latin typeface="+mn-lt"/>
                <a:ea typeface="+mn-ea"/>
                <a:cs typeface="+mn-cs"/>
              </a:rPr>
              <a:t>?Have</a:t>
            </a:r>
            <a:r>
              <a:rPr lang="en-US" sz="1200" kern="1200" dirty="0" smtClean="0">
                <a:solidFill>
                  <a:schemeClr val="tx1"/>
                </a:solidFill>
                <a:latin typeface="+mn-lt"/>
                <a:ea typeface="+mn-ea"/>
                <a:cs typeface="+mn-cs"/>
              </a:rPr>
              <a:t> a happy </a:t>
            </a:r>
            <a:r>
              <a:rPr lang="en-US" sz="1200" kern="1200" dirty="0" err="1" smtClean="0">
                <a:solidFill>
                  <a:schemeClr val="tx1"/>
                </a:solidFill>
                <a:latin typeface="+mn-lt"/>
                <a:ea typeface="+mn-ea"/>
                <a:cs typeface="+mn-cs"/>
              </a:rPr>
              <a:t>EasterSuzanne</a:t>
            </a:r>
            <a:endParaRPr lang="en-US" dirty="0"/>
          </a:p>
        </p:txBody>
      </p:sp>
      <p:sp>
        <p:nvSpPr>
          <p:cNvPr id="4" name="Slide Number Placeholder 3"/>
          <p:cNvSpPr>
            <a:spLocks noGrp="1"/>
          </p:cNvSpPr>
          <p:nvPr>
            <p:ph type="sldNum" sz="quarter" idx="10"/>
          </p:nvPr>
        </p:nvSpPr>
        <p:spPr/>
        <p:txBody>
          <a:bodyPr/>
          <a:lstStyle/>
          <a:p>
            <a:fld id="{86188130-FF0B-7A49-B9E5-2F38021DE1F7}" type="slidenum">
              <a:rPr lang="en-US" smtClean="0"/>
              <a:pPr/>
              <a:t>18</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p>
            <a:fld id="{C2A84494-8096-914B-88D6-E2C9BA8BD67A}" type="slidenum">
              <a:rPr lang="en-US"/>
              <a:pPr/>
              <a:t>126</a:t>
            </a:fld>
            <a:endParaRPr lang="en-US"/>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8DC888B2-19A0-2A4D-9B7B-923369AD5947}" type="slidenum">
              <a:rPr lang="en-US"/>
              <a:pPr/>
              <a:t>127</a:t>
            </a:fld>
            <a:endParaRPr lang="en-US"/>
          </a:p>
        </p:txBody>
      </p:sp>
      <p:sp>
        <p:nvSpPr>
          <p:cNvPr id="269315" name="Rectangle 2"/>
          <p:cNvSpPr>
            <a:spLocks noChangeArrowheads="1"/>
          </p:cNvSpPr>
          <p:nvPr/>
        </p:nvSpPr>
        <p:spPr bwMode="auto">
          <a:xfrm>
            <a:off x="3884613" y="0"/>
            <a:ext cx="2973387" cy="455613"/>
          </a:xfrm>
          <a:prstGeom prst="rect">
            <a:avLst/>
          </a:prstGeom>
          <a:noFill/>
          <a:ln w="12700">
            <a:noFill/>
            <a:miter lim="800000"/>
            <a:headEnd/>
            <a:tailEnd/>
          </a:ln>
        </p:spPr>
        <p:txBody>
          <a:bodyPr wrap="none" anchor="ctr">
            <a:prstTxWarp prst="textNoShape">
              <a:avLst/>
            </a:prstTxWarp>
          </a:bodyPr>
          <a:lstStyle/>
          <a:p>
            <a:endParaRPr lang="en-US"/>
          </a:p>
        </p:txBody>
      </p:sp>
      <p:sp>
        <p:nvSpPr>
          <p:cNvPr id="269316" name="Rectangle 3"/>
          <p:cNvSpPr>
            <a:spLocks noChangeArrowheads="1"/>
          </p:cNvSpPr>
          <p:nvPr/>
        </p:nvSpPr>
        <p:spPr bwMode="auto">
          <a:xfrm>
            <a:off x="3884613" y="8686800"/>
            <a:ext cx="2973387" cy="457200"/>
          </a:xfrm>
          <a:prstGeom prst="rect">
            <a:avLst/>
          </a:prstGeom>
          <a:noFill/>
          <a:ln w="12700">
            <a:noFill/>
            <a:miter lim="800000"/>
            <a:headEnd/>
            <a:tailEnd/>
          </a:ln>
        </p:spPr>
        <p:txBody>
          <a:bodyPr lIns="19050" tIns="0" rIns="19050" bIns="0" anchor="b">
            <a:prstTxWarp prst="textNoShape">
              <a:avLst/>
            </a:prstTxWarp>
          </a:bodyPr>
          <a:lstStyle/>
          <a:p>
            <a:pPr algn="r" eaLnBrk="0" hangingPunct="0"/>
            <a:r>
              <a:rPr lang="en-GB" sz="1000" b="0" i="1">
                <a:solidFill>
                  <a:schemeClr val="bg1"/>
                </a:solidFill>
                <a:latin typeface="Times New Roman" pitchFamily="-65" charset="0"/>
              </a:rPr>
              <a:t>58</a:t>
            </a:r>
          </a:p>
        </p:txBody>
      </p:sp>
      <p:sp>
        <p:nvSpPr>
          <p:cNvPr id="269317" name="Rectangle 4"/>
          <p:cNvSpPr>
            <a:spLocks noChangeArrowheads="1"/>
          </p:cNvSpPr>
          <p:nvPr/>
        </p:nvSpPr>
        <p:spPr bwMode="auto">
          <a:xfrm>
            <a:off x="0" y="8686800"/>
            <a:ext cx="2970213" cy="457200"/>
          </a:xfrm>
          <a:prstGeom prst="rect">
            <a:avLst/>
          </a:prstGeom>
          <a:noFill/>
          <a:ln w="12700">
            <a:noFill/>
            <a:miter lim="800000"/>
            <a:headEnd/>
            <a:tailEnd/>
          </a:ln>
        </p:spPr>
        <p:txBody>
          <a:bodyPr wrap="none" anchor="ctr">
            <a:prstTxWarp prst="textNoShape">
              <a:avLst/>
            </a:prstTxWarp>
          </a:bodyPr>
          <a:lstStyle/>
          <a:p>
            <a:endParaRPr lang="en-US"/>
          </a:p>
        </p:txBody>
      </p:sp>
      <p:sp>
        <p:nvSpPr>
          <p:cNvPr id="269318" name="Rectangle 5"/>
          <p:cNvSpPr>
            <a:spLocks noChangeArrowheads="1"/>
          </p:cNvSpPr>
          <p:nvPr/>
        </p:nvSpPr>
        <p:spPr bwMode="auto">
          <a:xfrm>
            <a:off x="0" y="0"/>
            <a:ext cx="2970213" cy="455613"/>
          </a:xfrm>
          <a:prstGeom prst="rect">
            <a:avLst/>
          </a:prstGeom>
          <a:noFill/>
          <a:ln w="12700">
            <a:noFill/>
            <a:miter lim="800000"/>
            <a:headEnd/>
            <a:tailEnd/>
          </a:ln>
        </p:spPr>
        <p:txBody>
          <a:bodyPr wrap="none" anchor="ctr">
            <a:prstTxWarp prst="textNoShape">
              <a:avLst/>
            </a:prstTxWarp>
          </a:bodyPr>
          <a:lstStyle/>
          <a:p>
            <a:endParaRPr lang="en-US"/>
          </a:p>
        </p:txBody>
      </p:sp>
      <p:sp>
        <p:nvSpPr>
          <p:cNvPr id="269319" name="Rectangle 6"/>
          <p:cNvSpPr>
            <a:spLocks noGrp="1" noRot="1" noChangeAspect="1" noChangeArrowheads="1"/>
          </p:cNvSpPr>
          <p:nvPr>
            <p:ph type="sldImg"/>
          </p:nvPr>
        </p:nvSpPr>
        <p:spPr>
          <a:xfrm>
            <a:off x="1150938" y="692150"/>
            <a:ext cx="4556125" cy="3416300"/>
          </a:xfrm>
          <a:ln w="12700" cap="flat">
            <a:solidFill>
              <a:schemeClr val="tx1"/>
            </a:solidFill>
          </a:ln>
        </p:spPr>
      </p:sp>
      <p:sp>
        <p:nvSpPr>
          <p:cNvPr id="269320" name="Rectangle 7"/>
          <p:cNvSpPr>
            <a:spLocks noGrp="1" noChangeArrowheads="1"/>
          </p:cNvSpPr>
          <p:nvPr>
            <p:ph type="body" idx="1"/>
          </p:nvPr>
        </p:nvSpPr>
        <p:spPr>
          <a:xfrm>
            <a:off x="912813" y="4341813"/>
            <a:ext cx="5029200" cy="4114800"/>
          </a:xfrm>
          <a:noFill/>
          <a:ln/>
        </p:spPr>
        <p:txBody>
          <a:bodyPr lIns="90487" tIns="44450" rIns="90487" bIns="44450"/>
          <a:lstStyle/>
          <a:p>
            <a:pPr eaLnBrk="1" hangingPunct="1"/>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p>
            <a:fld id="{46ACECC1-A2B9-6A46-9F47-E512CFFCB6E6}" type="slidenum">
              <a:rPr lang="en-US"/>
              <a:pPr/>
              <a:t>128</a:t>
            </a:fld>
            <a:endParaRPr lang="en-US"/>
          </a:p>
        </p:txBody>
      </p:sp>
      <p:sp>
        <p:nvSpPr>
          <p:cNvPr id="271363" name="Rectangle 2"/>
          <p:cNvSpPr>
            <a:spLocks noChangeArrowheads="1"/>
          </p:cNvSpPr>
          <p:nvPr/>
        </p:nvSpPr>
        <p:spPr bwMode="auto">
          <a:xfrm>
            <a:off x="3884613" y="0"/>
            <a:ext cx="2973387" cy="455613"/>
          </a:xfrm>
          <a:prstGeom prst="rect">
            <a:avLst/>
          </a:prstGeom>
          <a:noFill/>
          <a:ln w="12700">
            <a:noFill/>
            <a:miter lim="800000"/>
            <a:headEnd/>
            <a:tailEnd/>
          </a:ln>
        </p:spPr>
        <p:txBody>
          <a:bodyPr wrap="none" anchor="ctr">
            <a:prstTxWarp prst="textNoShape">
              <a:avLst/>
            </a:prstTxWarp>
          </a:bodyPr>
          <a:lstStyle/>
          <a:p>
            <a:endParaRPr lang="en-US"/>
          </a:p>
        </p:txBody>
      </p:sp>
      <p:sp>
        <p:nvSpPr>
          <p:cNvPr id="271364" name="Rectangle 3"/>
          <p:cNvSpPr>
            <a:spLocks noChangeArrowheads="1"/>
          </p:cNvSpPr>
          <p:nvPr/>
        </p:nvSpPr>
        <p:spPr bwMode="auto">
          <a:xfrm>
            <a:off x="3884613" y="8686800"/>
            <a:ext cx="2973387" cy="457200"/>
          </a:xfrm>
          <a:prstGeom prst="rect">
            <a:avLst/>
          </a:prstGeom>
          <a:noFill/>
          <a:ln w="12700">
            <a:noFill/>
            <a:miter lim="800000"/>
            <a:headEnd/>
            <a:tailEnd/>
          </a:ln>
        </p:spPr>
        <p:txBody>
          <a:bodyPr lIns="19050" tIns="0" rIns="19050" bIns="0" anchor="b">
            <a:prstTxWarp prst="textNoShape">
              <a:avLst/>
            </a:prstTxWarp>
          </a:bodyPr>
          <a:lstStyle/>
          <a:p>
            <a:pPr algn="r" eaLnBrk="0" hangingPunct="0"/>
            <a:r>
              <a:rPr lang="en-GB" sz="1000" b="0" i="1">
                <a:solidFill>
                  <a:schemeClr val="bg1"/>
                </a:solidFill>
                <a:latin typeface="Times New Roman" pitchFamily="-65" charset="0"/>
              </a:rPr>
              <a:t>59</a:t>
            </a:r>
          </a:p>
        </p:txBody>
      </p:sp>
      <p:sp>
        <p:nvSpPr>
          <p:cNvPr id="271365" name="Rectangle 4"/>
          <p:cNvSpPr>
            <a:spLocks noChangeArrowheads="1"/>
          </p:cNvSpPr>
          <p:nvPr/>
        </p:nvSpPr>
        <p:spPr bwMode="auto">
          <a:xfrm>
            <a:off x="0" y="8686800"/>
            <a:ext cx="2970213" cy="457200"/>
          </a:xfrm>
          <a:prstGeom prst="rect">
            <a:avLst/>
          </a:prstGeom>
          <a:noFill/>
          <a:ln w="12700">
            <a:noFill/>
            <a:miter lim="800000"/>
            <a:headEnd/>
            <a:tailEnd/>
          </a:ln>
        </p:spPr>
        <p:txBody>
          <a:bodyPr wrap="none" anchor="ctr">
            <a:prstTxWarp prst="textNoShape">
              <a:avLst/>
            </a:prstTxWarp>
          </a:bodyPr>
          <a:lstStyle/>
          <a:p>
            <a:endParaRPr lang="en-US"/>
          </a:p>
        </p:txBody>
      </p:sp>
      <p:sp>
        <p:nvSpPr>
          <p:cNvPr id="271366" name="Rectangle 5"/>
          <p:cNvSpPr>
            <a:spLocks noChangeArrowheads="1"/>
          </p:cNvSpPr>
          <p:nvPr/>
        </p:nvSpPr>
        <p:spPr bwMode="auto">
          <a:xfrm>
            <a:off x="0" y="0"/>
            <a:ext cx="2970213" cy="455613"/>
          </a:xfrm>
          <a:prstGeom prst="rect">
            <a:avLst/>
          </a:prstGeom>
          <a:noFill/>
          <a:ln w="12700">
            <a:noFill/>
            <a:miter lim="800000"/>
            <a:headEnd/>
            <a:tailEnd/>
          </a:ln>
        </p:spPr>
        <p:txBody>
          <a:bodyPr wrap="none" anchor="ctr">
            <a:prstTxWarp prst="textNoShape">
              <a:avLst/>
            </a:prstTxWarp>
          </a:bodyPr>
          <a:lstStyle/>
          <a:p>
            <a:endParaRPr lang="en-US"/>
          </a:p>
        </p:txBody>
      </p:sp>
      <p:sp>
        <p:nvSpPr>
          <p:cNvPr id="271367" name="Rectangle 6"/>
          <p:cNvSpPr>
            <a:spLocks noGrp="1" noRot="1" noChangeAspect="1" noChangeArrowheads="1"/>
          </p:cNvSpPr>
          <p:nvPr>
            <p:ph type="sldImg"/>
          </p:nvPr>
        </p:nvSpPr>
        <p:spPr>
          <a:xfrm>
            <a:off x="1150938" y="692150"/>
            <a:ext cx="4556125" cy="3416300"/>
          </a:xfrm>
          <a:ln w="12700" cap="flat">
            <a:solidFill>
              <a:schemeClr val="tx1"/>
            </a:solidFill>
          </a:ln>
        </p:spPr>
      </p:sp>
      <p:sp>
        <p:nvSpPr>
          <p:cNvPr id="271368" name="Rectangle 7"/>
          <p:cNvSpPr>
            <a:spLocks noGrp="1" noChangeArrowheads="1"/>
          </p:cNvSpPr>
          <p:nvPr>
            <p:ph type="body" idx="1"/>
          </p:nvPr>
        </p:nvSpPr>
        <p:spPr>
          <a:xfrm>
            <a:off x="912813" y="4343400"/>
            <a:ext cx="5029200" cy="4113213"/>
          </a:xfrm>
          <a:noFill/>
          <a:ln/>
        </p:spPr>
        <p:txBody>
          <a:bodyPr lIns="90487" tIns="44450" rIns="90487" bIns="44450"/>
          <a:lstStyle/>
          <a:p>
            <a:pPr eaLnBrk="1" hangingPunct="1"/>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p:spPr>
        <p:txBody>
          <a:bodyPr/>
          <a:lstStyle/>
          <a:p>
            <a:fld id="{AF8F864A-D1D3-EF44-A0D3-4F248A8C9574}" type="slidenum">
              <a:rPr lang="en-US"/>
              <a:pPr/>
              <a:t>129</a:t>
            </a:fld>
            <a:endParaRPr lang="en-US"/>
          </a:p>
        </p:txBody>
      </p:sp>
      <p:sp>
        <p:nvSpPr>
          <p:cNvPr id="273411" name="Rectangle 2"/>
          <p:cNvSpPr>
            <a:spLocks noChangeArrowheads="1"/>
          </p:cNvSpPr>
          <p:nvPr/>
        </p:nvSpPr>
        <p:spPr bwMode="auto">
          <a:xfrm>
            <a:off x="3884613" y="0"/>
            <a:ext cx="2973387" cy="455613"/>
          </a:xfrm>
          <a:prstGeom prst="rect">
            <a:avLst/>
          </a:prstGeom>
          <a:noFill/>
          <a:ln w="12700">
            <a:noFill/>
            <a:miter lim="800000"/>
            <a:headEnd/>
            <a:tailEnd/>
          </a:ln>
        </p:spPr>
        <p:txBody>
          <a:bodyPr wrap="none" anchor="ctr">
            <a:prstTxWarp prst="textNoShape">
              <a:avLst/>
            </a:prstTxWarp>
          </a:bodyPr>
          <a:lstStyle/>
          <a:p>
            <a:endParaRPr lang="en-US"/>
          </a:p>
        </p:txBody>
      </p:sp>
      <p:sp>
        <p:nvSpPr>
          <p:cNvPr id="273412" name="Rectangle 3"/>
          <p:cNvSpPr>
            <a:spLocks noChangeArrowheads="1"/>
          </p:cNvSpPr>
          <p:nvPr/>
        </p:nvSpPr>
        <p:spPr bwMode="auto">
          <a:xfrm>
            <a:off x="3884613" y="8686800"/>
            <a:ext cx="2973387" cy="457200"/>
          </a:xfrm>
          <a:prstGeom prst="rect">
            <a:avLst/>
          </a:prstGeom>
          <a:noFill/>
          <a:ln w="12700">
            <a:noFill/>
            <a:miter lim="800000"/>
            <a:headEnd/>
            <a:tailEnd/>
          </a:ln>
        </p:spPr>
        <p:txBody>
          <a:bodyPr lIns="19050" tIns="0" rIns="19050" bIns="0" anchor="b">
            <a:prstTxWarp prst="textNoShape">
              <a:avLst/>
            </a:prstTxWarp>
          </a:bodyPr>
          <a:lstStyle/>
          <a:p>
            <a:pPr algn="r" eaLnBrk="0" hangingPunct="0"/>
            <a:r>
              <a:rPr lang="en-GB" sz="1000" b="0" i="1">
                <a:solidFill>
                  <a:schemeClr val="bg1"/>
                </a:solidFill>
                <a:latin typeface="Times New Roman" pitchFamily="-65" charset="0"/>
              </a:rPr>
              <a:t>60</a:t>
            </a:r>
          </a:p>
        </p:txBody>
      </p:sp>
      <p:sp>
        <p:nvSpPr>
          <p:cNvPr id="273413" name="Rectangle 4"/>
          <p:cNvSpPr>
            <a:spLocks noChangeArrowheads="1"/>
          </p:cNvSpPr>
          <p:nvPr/>
        </p:nvSpPr>
        <p:spPr bwMode="auto">
          <a:xfrm>
            <a:off x="0" y="8686800"/>
            <a:ext cx="2970213" cy="457200"/>
          </a:xfrm>
          <a:prstGeom prst="rect">
            <a:avLst/>
          </a:prstGeom>
          <a:noFill/>
          <a:ln w="12700">
            <a:noFill/>
            <a:miter lim="800000"/>
            <a:headEnd/>
            <a:tailEnd/>
          </a:ln>
        </p:spPr>
        <p:txBody>
          <a:bodyPr wrap="none" anchor="ctr">
            <a:prstTxWarp prst="textNoShape">
              <a:avLst/>
            </a:prstTxWarp>
          </a:bodyPr>
          <a:lstStyle/>
          <a:p>
            <a:endParaRPr lang="en-US"/>
          </a:p>
        </p:txBody>
      </p:sp>
      <p:sp>
        <p:nvSpPr>
          <p:cNvPr id="273414" name="Rectangle 5"/>
          <p:cNvSpPr>
            <a:spLocks noChangeArrowheads="1"/>
          </p:cNvSpPr>
          <p:nvPr/>
        </p:nvSpPr>
        <p:spPr bwMode="auto">
          <a:xfrm>
            <a:off x="0" y="0"/>
            <a:ext cx="2970213" cy="455613"/>
          </a:xfrm>
          <a:prstGeom prst="rect">
            <a:avLst/>
          </a:prstGeom>
          <a:noFill/>
          <a:ln w="12700">
            <a:noFill/>
            <a:miter lim="800000"/>
            <a:headEnd/>
            <a:tailEnd/>
          </a:ln>
        </p:spPr>
        <p:txBody>
          <a:bodyPr wrap="none" anchor="ctr">
            <a:prstTxWarp prst="textNoShape">
              <a:avLst/>
            </a:prstTxWarp>
          </a:bodyPr>
          <a:lstStyle/>
          <a:p>
            <a:endParaRPr lang="en-US"/>
          </a:p>
        </p:txBody>
      </p:sp>
      <p:sp>
        <p:nvSpPr>
          <p:cNvPr id="273415" name="Rectangle 6"/>
          <p:cNvSpPr>
            <a:spLocks noGrp="1" noRot="1" noChangeAspect="1" noChangeArrowheads="1"/>
          </p:cNvSpPr>
          <p:nvPr>
            <p:ph type="sldImg"/>
          </p:nvPr>
        </p:nvSpPr>
        <p:spPr>
          <a:xfrm>
            <a:off x="1150938" y="692150"/>
            <a:ext cx="4556125" cy="3416300"/>
          </a:xfrm>
          <a:ln w="12700" cap="flat">
            <a:solidFill>
              <a:schemeClr val="tx1"/>
            </a:solidFill>
          </a:ln>
        </p:spPr>
      </p:sp>
      <p:sp>
        <p:nvSpPr>
          <p:cNvPr id="273416" name="Rectangle 7"/>
          <p:cNvSpPr>
            <a:spLocks noGrp="1" noChangeArrowheads="1"/>
          </p:cNvSpPr>
          <p:nvPr>
            <p:ph type="body" idx="1"/>
          </p:nvPr>
        </p:nvSpPr>
        <p:spPr>
          <a:xfrm>
            <a:off x="912813" y="4343400"/>
            <a:ext cx="5029200" cy="4113213"/>
          </a:xfrm>
          <a:noFill/>
          <a:ln/>
        </p:spPr>
        <p:txBody>
          <a:bodyPr lIns="90487" tIns="44450" rIns="90487" bIns="44450"/>
          <a:lstStyle/>
          <a:p>
            <a:pPr eaLnBrk="1" hangingPunct="1"/>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F749D175-0A78-C942-B86B-0F38B4DD2E3A}" type="slidenum">
              <a:rPr lang="en-US"/>
              <a:pPr/>
              <a:t>130</a:t>
            </a:fld>
            <a:endParaRPr lang="en-US"/>
          </a:p>
        </p:txBody>
      </p:sp>
      <p:sp>
        <p:nvSpPr>
          <p:cNvPr id="275459" name="Rectangle 2"/>
          <p:cNvSpPr>
            <a:spLocks noChangeArrowheads="1"/>
          </p:cNvSpPr>
          <p:nvPr/>
        </p:nvSpPr>
        <p:spPr bwMode="auto">
          <a:xfrm>
            <a:off x="3884613" y="0"/>
            <a:ext cx="2973387" cy="455613"/>
          </a:xfrm>
          <a:prstGeom prst="rect">
            <a:avLst/>
          </a:prstGeom>
          <a:noFill/>
          <a:ln w="12700">
            <a:noFill/>
            <a:miter lim="800000"/>
            <a:headEnd/>
            <a:tailEnd/>
          </a:ln>
        </p:spPr>
        <p:txBody>
          <a:bodyPr wrap="none" anchor="ctr">
            <a:prstTxWarp prst="textNoShape">
              <a:avLst/>
            </a:prstTxWarp>
          </a:bodyPr>
          <a:lstStyle/>
          <a:p>
            <a:endParaRPr lang="en-US"/>
          </a:p>
        </p:txBody>
      </p:sp>
      <p:sp>
        <p:nvSpPr>
          <p:cNvPr id="275460" name="Rectangle 3"/>
          <p:cNvSpPr>
            <a:spLocks noChangeArrowheads="1"/>
          </p:cNvSpPr>
          <p:nvPr/>
        </p:nvSpPr>
        <p:spPr bwMode="auto">
          <a:xfrm>
            <a:off x="3884613" y="8686800"/>
            <a:ext cx="2973387" cy="457200"/>
          </a:xfrm>
          <a:prstGeom prst="rect">
            <a:avLst/>
          </a:prstGeom>
          <a:noFill/>
          <a:ln w="12700">
            <a:noFill/>
            <a:miter lim="800000"/>
            <a:headEnd/>
            <a:tailEnd/>
          </a:ln>
        </p:spPr>
        <p:txBody>
          <a:bodyPr lIns="19050" tIns="0" rIns="19050" bIns="0" anchor="b">
            <a:prstTxWarp prst="textNoShape">
              <a:avLst/>
            </a:prstTxWarp>
          </a:bodyPr>
          <a:lstStyle/>
          <a:p>
            <a:pPr algn="r" eaLnBrk="0" hangingPunct="0"/>
            <a:r>
              <a:rPr lang="en-GB" sz="1000" b="0" i="1">
                <a:solidFill>
                  <a:schemeClr val="bg1"/>
                </a:solidFill>
                <a:latin typeface="Times New Roman" pitchFamily="-65" charset="0"/>
              </a:rPr>
              <a:t>61</a:t>
            </a:r>
          </a:p>
        </p:txBody>
      </p:sp>
      <p:sp>
        <p:nvSpPr>
          <p:cNvPr id="275461" name="Rectangle 4"/>
          <p:cNvSpPr>
            <a:spLocks noChangeArrowheads="1"/>
          </p:cNvSpPr>
          <p:nvPr/>
        </p:nvSpPr>
        <p:spPr bwMode="auto">
          <a:xfrm>
            <a:off x="0" y="8686800"/>
            <a:ext cx="2970213" cy="457200"/>
          </a:xfrm>
          <a:prstGeom prst="rect">
            <a:avLst/>
          </a:prstGeom>
          <a:noFill/>
          <a:ln w="12700">
            <a:noFill/>
            <a:miter lim="800000"/>
            <a:headEnd/>
            <a:tailEnd/>
          </a:ln>
        </p:spPr>
        <p:txBody>
          <a:bodyPr wrap="none" anchor="ctr">
            <a:prstTxWarp prst="textNoShape">
              <a:avLst/>
            </a:prstTxWarp>
          </a:bodyPr>
          <a:lstStyle/>
          <a:p>
            <a:endParaRPr lang="en-US"/>
          </a:p>
        </p:txBody>
      </p:sp>
      <p:sp>
        <p:nvSpPr>
          <p:cNvPr id="275462" name="Rectangle 5"/>
          <p:cNvSpPr>
            <a:spLocks noChangeArrowheads="1"/>
          </p:cNvSpPr>
          <p:nvPr/>
        </p:nvSpPr>
        <p:spPr bwMode="auto">
          <a:xfrm>
            <a:off x="0" y="0"/>
            <a:ext cx="2970213" cy="455613"/>
          </a:xfrm>
          <a:prstGeom prst="rect">
            <a:avLst/>
          </a:prstGeom>
          <a:noFill/>
          <a:ln w="12700">
            <a:noFill/>
            <a:miter lim="800000"/>
            <a:headEnd/>
            <a:tailEnd/>
          </a:ln>
        </p:spPr>
        <p:txBody>
          <a:bodyPr wrap="none" anchor="ctr">
            <a:prstTxWarp prst="textNoShape">
              <a:avLst/>
            </a:prstTxWarp>
          </a:bodyPr>
          <a:lstStyle/>
          <a:p>
            <a:endParaRPr lang="en-US"/>
          </a:p>
        </p:txBody>
      </p:sp>
      <p:sp>
        <p:nvSpPr>
          <p:cNvPr id="275463" name="Rectangle 6"/>
          <p:cNvSpPr>
            <a:spLocks noGrp="1" noRot="1" noChangeAspect="1" noChangeArrowheads="1"/>
          </p:cNvSpPr>
          <p:nvPr>
            <p:ph type="sldImg"/>
          </p:nvPr>
        </p:nvSpPr>
        <p:spPr>
          <a:xfrm>
            <a:off x="1150938" y="692150"/>
            <a:ext cx="4556125" cy="3416300"/>
          </a:xfrm>
          <a:ln w="12700" cap="flat">
            <a:solidFill>
              <a:schemeClr val="tx1"/>
            </a:solidFill>
          </a:ln>
        </p:spPr>
      </p:sp>
      <p:sp>
        <p:nvSpPr>
          <p:cNvPr id="275464" name="Rectangle 7"/>
          <p:cNvSpPr>
            <a:spLocks noGrp="1" noChangeArrowheads="1"/>
          </p:cNvSpPr>
          <p:nvPr>
            <p:ph type="body" idx="1"/>
          </p:nvPr>
        </p:nvSpPr>
        <p:spPr>
          <a:xfrm>
            <a:off x="912813" y="4341813"/>
            <a:ext cx="5029200" cy="4114800"/>
          </a:xfrm>
          <a:noFill/>
          <a:ln/>
        </p:spPr>
        <p:txBody>
          <a:bodyPr lIns="90487" tIns="44450" rIns="90487" bIns="44450"/>
          <a:lstStyle/>
          <a:p>
            <a:pPr eaLnBrk="1" hangingPunct="1"/>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065C438E-4CA5-4F46-8FA5-924C3CA771F9}" type="slidenum">
              <a:rPr lang="en-US">
                <a:latin typeface="Arial" pitchFamily="-65" charset="0"/>
                <a:ea typeface="ＭＳ Ｐゴシック" pitchFamily="-65" charset="-128"/>
                <a:cs typeface="ＭＳ Ｐゴシック" pitchFamily="-65" charset="-128"/>
              </a:rPr>
              <a:pPr/>
              <a:t>156</a:t>
            </a:fld>
            <a:endParaRPr lang="en-US">
              <a:latin typeface="Arial" pitchFamily="-65" charset="0"/>
              <a:ea typeface="ＭＳ Ｐゴシック" pitchFamily="-65" charset="-128"/>
              <a:cs typeface="ＭＳ Ｐゴシック" pitchFamily="-65" charset="-128"/>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smtClean="0">
                <a:latin typeface="Wingdings" pitchFamily="-65" charset="2"/>
              </a:rPr>
              <a:t>http://</a:t>
            </a:r>
            <a:r>
              <a:rPr lang="en-GB" sz="1200" dirty="0" err="1" smtClean="0">
                <a:latin typeface="Wingdings" pitchFamily="-65" charset="2"/>
              </a:rPr>
              <a:t>www.megware.de/img/seiten/cluster/hoch_verfuegbar.jpg</a:t>
            </a:r>
            <a:r>
              <a:rPr lang="en-GB" sz="1200" dirty="0" smtClean="0">
                <a:latin typeface="Wingdings" pitchFamily="-65" charset="2"/>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dirty="0" smtClean="0">
              <a:latin typeface="Wingdings" pitchFamily="-65" charset="2"/>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smtClean="0">
                <a:latin typeface="Verdana" pitchFamily="-65" charset="0"/>
              </a:rPr>
              <a:t>While robustness is an essential HORROR requirement in all its uses, it is especially critical in OUR applications where the much longer job durations afford software defects (e.g. memory leaks) a greatly expanded opportunity to surface.  In this regard, HORROR will provide the following features or attributes:</a:t>
            </a:r>
            <a:endParaRPr lang="en-GB" sz="1800" dirty="0" smtClean="0">
              <a:latin typeface="Verdana" pitchFamily="-65" charset="0"/>
            </a:endParaRPr>
          </a:p>
          <a:p>
            <a:pPr eaLnBrk="1" hangingPunct="1"/>
            <a:endParaRPr lang="en-US" dirty="0">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21D4C6B1-7B35-DA49-83B8-F065F2C4AC18}" type="slidenum">
              <a:rPr lang="en-US">
                <a:latin typeface="Arial" pitchFamily="-65" charset="0"/>
                <a:ea typeface="ＭＳ Ｐゴシック" pitchFamily="-65" charset="-128"/>
                <a:cs typeface="ＭＳ Ｐゴシック" pitchFamily="-65" charset="-128"/>
              </a:rPr>
              <a:pPr/>
              <a:t>157</a:t>
            </a:fld>
            <a:endParaRPr lang="en-US">
              <a:latin typeface="Arial" pitchFamily="-65" charset="0"/>
              <a:ea typeface="ＭＳ Ｐゴシック" pitchFamily="-65" charset="-128"/>
              <a:cs typeface="ＭＳ Ｐゴシック" pitchFamily="-65" charset="-128"/>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r>
              <a:rPr lang="en-US" dirty="0" smtClean="0">
                <a:latin typeface="Arial" pitchFamily="-65" charset="0"/>
                <a:ea typeface="ＭＳ Ｐゴシック" pitchFamily="-65" charset="-128"/>
                <a:cs typeface="ＭＳ Ｐゴシック" pitchFamily="-65" charset="-128"/>
              </a:rPr>
              <a:t>http://img2.travelblog.org/Photos/17776/71146/t/761917-Some-of-the-famous-granite-rocks-1.jpg</a:t>
            </a:r>
            <a:endParaRPr lang="en-US" dirty="0">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28B01082-0220-3F40-AECF-B61C13507809}" type="slidenum">
              <a:rPr lang="en-US">
                <a:latin typeface="Arial" pitchFamily="-65" charset="0"/>
                <a:ea typeface="ＭＳ Ｐゴシック" pitchFamily="-65" charset="-128"/>
                <a:cs typeface="ＭＳ Ｐゴシック" pitchFamily="-65" charset="-128"/>
              </a:rPr>
              <a:pPr/>
              <a:t>158</a:t>
            </a:fld>
            <a:endParaRPr lang="en-US">
              <a:latin typeface="Arial" pitchFamily="-65" charset="0"/>
              <a:ea typeface="ＭＳ Ｐゴシック" pitchFamily="-65" charset="-128"/>
              <a:cs typeface="ＭＳ Ｐゴシック" pitchFamily="-65" charset="-128"/>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51E97B3A-01CD-4849-9C1E-5AA8BA9A7F18}" type="slidenum">
              <a:rPr lang="en-US">
                <a:latin typeface="Arial" pitchFamily="-65" charset="0"/>
                <a:ea typeface="ＭＳ Ｐゴシック" pitchFamily="-65" charset="-128"/>
                <a:cs typeface="ＭＳ Ｐゴシック" pitchFamily="-65" charset="-128"/>
              </a:rPr>
              <a:pPr/>
              <a:t>159</a:t>
            </a:fld>
            <a:endParaRPr lang="en-US">
              <a:latin typeface="Arial" pitchFamily="-65" charset="0"/>
              <a:ea typeface="ＭＳ Ｐゴシック" pitchFamily="-65" charset="-128"/>
              <a:cs typeface="ＭＳ Ｐゴシック" pitchFamily="-65" charset="-128"/>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r>
              <a:rPr lang="en-US" dirty="0" smtClean="0">
                <a:latin typeface="Arial" pitchFamily="-65" charset="0"/>
                <a:ea typeface="ＭＳ Ｐゴシック" pitchFamily="-65" charset="-128"/>
                <a:cs typeface="ＭＳ Ｐゴシック" pitchFamily="-65" charset="-128"/>
              </a:rPr>
              <a:t>http://www.apstraining.com/images/69.jpg</a:t>
            </a:r>
            <a:endParaRPr lang="en-US" dirty="0">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109" charset="-128"/>
                <a:cs typeface="ＭＳ Ｐゴシック" pitchFamily="-109" charset="-128"/>
              </a:rPr>
              <a:t>Tom,Not many people know the sizes of software in function point form so I added 150 size examples to the end of my set of tables.The sizes are from my "Software Risk Master" prototype, which can size any application in less than a minute.  It does lines of code too, but I cut out those columns because they were not relevant to the overall theme of function point metrics.Best Regards,Capers Jones</a:t>
            </a:r>
          </a:p>
          <a:p>
            <a:endParaRPr lang="en-US" smtClean="0">
              <a:ea typeface="ＭＳ Ｐゴシック" pitchFamily="-109" charset="-128"/>
              <a:cs typeface="ＭＳ Ｐゴシック" pitchFamily="-109" charset="-128"/>
            </a:endParaRPr>
          </a:p>
          <a:p>
            <a:r>
              <a:rPr lang="en-US" smtClean="0">
                <a:ea typeface="ＭＳ Ｐゴシック" pitchFamily="-109" charset="-128"/>
                <a:cs typeface="ＭＳ Ｐゴシック" pitchFamily="-109" charset="-128"/>
              </a:rPr>
              <a:t>CJonesIII@cs.com</a:t>
            </a:r>
          </a:p>
          <a:p>
            <a:endParaRPr lang="en-US" smtClean="0">
              <a:ea typeface="ＭＳ Ｐゴシック" pitchFamily="-109" charset="-128"/>
              <a:cs typeface="ＭＳ Ｐゴシック" pitchFamily="-109" charset="-128"/>
            </a:endParaRPr>
          </a:p>
          <a:p>
            <a:r>
              <a:rPr lang="en-US" b="1" smtClean="0">
                <a:ea typeface="ＭＳ Ｐゴシック" pitchFamily="-109" charset="-128"/>
                <a:cs typeface="ＭＳ Ｐゴシック" pitchFamily="-109" charset="-128"/>
              </a:rPr>
              <a:t>OVERVIEW OF THE UNITED STATES SOFTWARE INDUSTRY RESULTS CIRCA 2008</a:t>
            </a:r>
            <a:r>
              <a:rPr lang="en-US" smtClean="0">
                <a:ea typeface="ＭＳ Ｐゴシック" pitchFamily="-109" charset="-128"/>
                <a:cs typeface="ＭＳ Ｐゴシック" pitchFamily="-109" charset="-128"/>
              </a:rPr>
              <a:t> 15/04/2008 </a:t>
            </a:r>
            <a:r>
              <a:rPr lang="en-US" b="1" smtClean="0">
                <a:ea typeface="ＭＳ Ｐゴシック" pitchFamily="-109" charset="-128"/>
                <a:cs typeface="ＭＳ Ｐゴシック" pitchFamily="-109" charset="-128"/>
              </a:rPr>
              <a:t>Copyright © 2008 by Capers Jones &amp; Associates LLC.  All rights reserved.</a:t>
            </a:r>
            <a:r>
              <a:rPr lang="en-US" smtClean="0">
                <a:ea typeface="ＭＳ Ｐゴシック" pitchFamily="-109" charset="-128"/>
                <a:cs typeface="ＭＳ Ｐゴシック" pitchFamily="-109" charset="-128"/>
              </a:rPr>
              <a:t> </a:t>
            </a:r>
            <a:endParaRPr lang="en-GB" smtClean="0">
              <a:ea typeface="ＭＳ Ｐゴシック" pitchFamily="-109" charset="-128"/>
              <a:cs typeface="ＭＳ Ｐゴシック" pitchFamily="-109" charset="-128"/>
            </a:endParaRPr>
          </a:p>
          <a:p>
            <a:r>
              <a:rPr lang="en-GB" smtClean="0">
                <a:ea typeface="ＭＳ Ｐゴシック" pitchFamily="-109" charset="-128"/>
                <a:cs typeface="ＭＳ Ｐゴシック" pitchFamily="-109" charset="-128"/>
              </a:rPr>
              <a:t>File Name = Matrix49.xls  (store by Tom Gilb in Papers/Metrics/Capers jones</a:t>
            </a:r>
          </a:p>
          <a:p>
            <a:endParaRPr lang="en-GB" smtClean="0">
              <a:ea typeface="ＭＳ Ｐゴシック" pitchFamily="-109" charset="-128"/>
              <a:cs typeface="ＭＳ Ｐゴシック" pitchFamily="-109" charset="-128"/>
            </a:endParaRPr>
          </a:p>
          <a:p>
            <a:r>
              <a:rPr lang="en-GB" smtClean="0">
                <a:ea typeface="ＭＳ Ｐゴシック" pitchFamily="-109" charset="-128"/>
                <a:cs typeface="ＭＳ Ｐゴシック" pitchFamily="-109" charset="-128"/>
              </a:rPr>
              <a:t>Received 14 April 2008</a:t>
            </a:r>
          </a:p>
          <a:p>
            <a:endParaRPr lang="en-GB" smtClean="0">
              <a:ea typeface="ＭＳ Ｐゴシック" pitchFamily="-109" charset="-128"/>
              <a:cs typeface="ＭＳ Ｐゴシック" pitchFamily="-109" charset="-128"/>
            </a:endParaRPr>
          </a:p>
          <a:p>
            <a:r>
              <a:rPr lang="en-US" smtClean="0">
                <a:ea typeface="ＭＳ Ｐゴシック" pitchFamily="-109" charset="-128"/>
                <a:cs typeface="ＭＳ Ｐゴシック" pitchFamily="-109" charset="-128"/>
              </a:rPr>
              <a:t>Tom,You have my permission to use the materials.  The book cover and photo are OK - I don't look much different today, except that I've probably gained weight.You have a lot of interesting materials associated with what you are doing - thanks for sending them.Yesterday I got copies of the 3rd edition of "Applied Software Measurement" from McGraw Hill.   Let me know where you want a copy mailed and I'll have McGraw Hill send you one.Best Regards,Capers Jones</a:t>
            </a:r>
          </a:p>
        </p:txBody>
      </p:sp>
      <p:sp>
        <p:nvSpPr>
          <p:cNvPr id="19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EE37754-DA41-1D4A-B76E-B18D7B63AE21}" type="slidenum">
              <a:rPr lang="en-US" smtClean="0">
                <a:latin typeface="Arial" pitchFamily="-109" charset="0"/>
                <a:ea typeface="ＭＳ Ｐゴシック" pitchFamily="-109" charset="-128"/>
                <a:cs typeface="ＭＳ Ｐゴシック" pitchFamily="-109" charset="-128"/>
              </a:rPr>
              <a:pPr/>
              <a:t>160</a:t>
            </a:fld>
            <a:endParaRPr lang="en-US" smtClean="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noFill/>
        </p:spPr>
        <p:txBody>
          <a:bodyPr/>
          <a:lstStyle/>
          <a:p>
            <a:fld id="{E378DCA3-E370-0344-93AB-2F859D20FA91}" type="slidenum">
              <a:rPr lang="en-US"/>
              <a:pPr/>
              <a:t>19</a:t>
            </a:fld>
            <a:endParaRPr lang="en-US"/>
          </a:p>
        </p:txBody>
      </p:sp>
      <p:sp>
        <p:nvSpPr>
          <p:cNvPr id="336899" name="Rectangle 1026"/>
          <p:cNvSpPr>
            <a:spLocks noGrp="1" noRot="1" noChangeAspect="1" noChangeArrowheads="1" noTextEdit="1"/>
          </p:cNvSpPr>
          <p:nvPr>
            <p:ph type="sldImg"/>
          </p:nvPr>
        </p:nvSpPr>
        <p:spPr>
          <a:ln/>
        </p:spPr>
      </p:sp>
      <p:sp>
        <p:nvSpPr>
          <p:cNvPr id="336900" name="Rectangle 1027"/>
          <p:cNvSpPr>
            <a:spLocks noGrp="1" noChangeArrowheads="1"/>
          </p:cNvSpPr>
          <p:nvPr>
            <p:ph type="body" idx="1"/>
          </p:nvPr>
        </p:nvSpPr>
        <p:spPr>
          <a:noFill/>
          <a:ln w="9525"/>
        </p:spPr>
        <p:txBody>
          <a:bodyPr/>
          <a:lstStyle/>
          <a:p>
            <a:r>
              <a:rPr lang="en-US"/>
              <a:t>The Mythical Man-month Anniversary Edition1995 Addison Wesley page 258-9</a:t>
            </a:r>
          </a:p>
          <a:p>
            <a:r>
              <a:rPr lang="en-US"/>
              <a:t>There is more advice page 259 on analyzing user frequency and profiles</a:t>
            </a:r>
          </a:p>
          <a:p>
            <a:endParaRPr lang="en-US"/>
          </a:p>
          <a:p>
            <a:r>
              <a:rPr lang="en-US"/>
              <a:t>“It is far better to be explicit and wrong than to be vague” (page 259)</a:t>
            </a:r>
          </a:p>
          <a:p>
            <a:r>
              <a:rPr lang="en-US"/>
              <a:t>Copyright Addison Wesley</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Slide Image Placeholder 1"/>
          <p:cNvSpPr>
            <a:spLocks noGrp="1" noRot="1" noChangeAspec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ea typeface="ＭＳ Ｐゴシック" pitchFamily="-109" charset="-128"/>
              <a:cs typeface="ＭＳ Ｐゴシック" pitchFamily="-109" charset="-128"/>
            </a:endParaRPr>
          </a:p>
        </p:txBody>
      </p:sp>
      <p:sp>
        <p:nvSpPr>
          <p:cNvPr id="655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5D901E4-162E-2D40-83D5-BE0E05995DE1}" type="slidenum">
              <a:rPr lang="en-US" smtClean="0">
                <a:latin typeface="Arial" pitchFamily="-109" charset="0"/>
                <a:ea typeface="ＭＳ Ｐゴシック" pitchFamily="-109" charset="-128"/>
                <a:cs typeface="ＭＳ Ｐゴシック" pitchFamily="-109" charset="-128"/>
              </a:rPr>
              <a:pPr/>
              <a:t>162</a:t>
            </a:fld>
            <a:endParaRPr lang="en-US" smtClean="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76023F0-10A5-F840-86F4-E8798E27CAAD}" type="slidenum">
              <a:rPr lang="en-GB">
                <a:latin typeface="Arial" pitchFamily="-109" charset="0"/>
                <a:ea typeface="ＭＳ Ｐゴシック" pitchFamily="-109" charset="-128"/>
                <a:cs typeface="ＭＳ Ｐゴシック" pitchFamily="-109" charset="-128"/>
              </a:rPr>
              <a:pPr/>
              <a:t>163</a:t>
            </a:fld>
            <a:endParaRPr lang="en-GB">
              <a:latin typeface="Arial" pitchFamily="-109" charset="0"/>
              <a:ea typeface="ＭＳ Ｐゴシック" pitchFamily="-109" charset="-128"/>
              <a:cs typeface="ＭＳ Ｐゴシック" pitchFamily="-109" charset="-128"/>
            </a:endParaRPr>
          </a:p>
        </p:txBody>
      </p:sp>
      <p:sp>
        <p:nvSpPr>
          <p:cNvPr id="94211"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94212" name="Rectangle 1027"/>
          <p:cNvSpPr>
            <a:spLocks noGrp="1" noChangeArrowheads="1"/>
          </p:cNvSpPr>
          <p:nvPr>
            <p:ph type="body" idx="1"/>
          </p:nvPr>
        </p:nvSpPr>
        <p:spPr bwMode="auto">
          <a:noFill/>
        </p:spPr>
        <p:txBody>
          <a:bodyPr wrap="square" numCol="1" anchor="t" anchorCtr="0" compatLnSpc="1">
            <a:prstTxWarp prst="textNoShape">
              <a:avLst/>
            </a:prstTxWarp>
          </a:bodyPr>
          <a:lstStyle/>
          <a:p>
            <a:r>
              <a:rPr lang="en-US">
                <a:ea typeface="ＭＳ Ｐゴシック" pitchFamily="-109" charset="-128"/>
                <a:cs typeface="ＭＳ Ｐゴシック" pitchFamily="-109" charset="-128"/>
              </a:rPr>
              <a:t>Source CE book page 284. Persinscom US Army Personnel System.</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Slide Image Placeholder 1"/>
          <p:cNvSpPr>
            <a:spLocks noGrp="1" noRot="1" noChangeAspec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109" charset="-128"/>
                <a:cs typeface="ＭＳ Ｐゴシック" pitchFamily="-109" charset="-128"/>
              </a:rPr>
              <a:t>http://www.mc.com/uploadedimages/PAS-icon_news.jpg</a:t>
            </a:r>
          </a:p>
          <a:p>
            <a:endParaRPr lang="en-US" smtClean="0">
              <a:ea typeface="ＭＳ Ｐゴシック" pitchFamily="-109" charset="-128"/>
              <a:cs typeface="ＭＳ Ｐゴシック" pitchFamily="-109" charset="-128"/>
            </a:endParaRPr>
          </a:p>
          <a:p>
            <a:r>
              <a:rPr lang="en-US" smtClean="0">
                <a:ea typeface="ＭＳ Ｐゴシック" pitchFamily="-109" charset="-128"/>
                <a:cs typeface="ＭＳ Ｐゴシック" pitchFamily="-109" charset="-128"/>
              </a:rPr>
              <a:t>http://www.opengroup.org/openbrand/Certification_Guide/ifaces.jpg</a:t>
            </a:r>
          </a:p>
        </p:txBody>
      </p:sp>
      <p:sp>
        <p:nvSpPr>
          <p:cNvPr id="98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3379670-8B8C-AA43-B3A6-357B62451939}" type="slidenum">
              <a:rPr lang="en-US" smtClean="0">
                <a:latin typeface="Arial" pitchFamily="-109" charset="0"/>
                <a:ea typeface="ＭＳ Ｐゴシック" pitchFamily="-109" charset="-128"/>
                <a:cs typeface="ＭＳ Ｐゴシック" pitchFamily="-109" charset="-128"/>
              </a:rPr>
              <a:pPr/>
              <a:t>165</a:t>
            </a:fld>
            <a:endParaRPr lang="en-US" smtClean="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6" name="Slide Image Placeholder 1"/>
          <p:cNvSpPr>
            <a:spLocks noGrp="1" noRot="1" noChangeAspec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109" charset="-128"/>
                <a:cs typeface="ＭＳ Ｐゴシック" pitchFamily="-109" charset="-128"/>
              </a:rPr>
              <a:t>http://johnhasson.com/blog/images/1/r_dilbert2.gif</a:t>
            </a:r>
          </a:p>
        </p:txBody>
      </p:sp>
      <p:sp>
        <p:nvSpPr>
          <p:cNvPr id="103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E5C5B6B-99E2-9444-9CB9-DA2048CAF4A1}" type="slidenum">
              <a:rPr lang="en-US" smtClean="0">
                <a:latin typeface="Arial" pitchFamily="-109" charset="0"/>
                <a:ea typeface="ＭＳ Ｐゴシック" pitchFamily="-109" charset="-128"/>
                <a:cs typeface="ＭＳ Ｐゴシック" pitchFamily="-109" charset="-128"/>
              </a:rPr>
              <a:pPr/>
              <a:t>169</a:t>
            </a:fld>
            <a:endParaRPr lang="en-US" smtClean="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4" name="Slide Image Placeholder 1"/>
          <p:cNvSpPr>
            <a:spLocks noGrp="1" noRot="1" noChangeAspec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109" charset="-128"/>
                <a:cs typeface="ＭＳ Ｐゴシック" pitchFamily="-109" charset="-128"/>
              </a:rPr>
              <a:t>http://www.startingnowitsgoingtobeok.com/images/change.jpg</a:t>
            </a:r>
          </a:p>
        </p:txBody>
      </p:sp>
      <p:sp>
        <p:nvSpPr>
          <p:cNvPr id="105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E7559FE-869A-AC48-97A2-661A0E215B6B}" type="slidenum">
              <a:rPr lang="en-US" smtClean="0">
                <a:latin typeface="Arial" pitchFamily="-109" charset="0"/>
                <a:ea typeface="ＭＳ Ｐゴシック" pitchFamily="-109" charset="-128"/>
                <a:cs typeface="ＭＳ Ｐゴシック" pitchFamily="-109" charset="-128"/>
              </a:rPr>
              <a:pPr/>
              <a:t>170</a:t>
            </a:fld>
            <a:endParaRPr lang="en-US" smtClean="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6" name="Slide Image Placeholder 1"/>
          <p:cNvSpPr>
            <a:spLocks noGrp="1" noRot="1" noChangeAspec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109" charset="-128"/>
                <a:cs typeface="ＭＳ Ｐゴシック" pitchFamily="-109" charset="-128"/>
              </a:rPr>
              <a:t>http://www.resalliance.org/564.php</a:t>
            </a:r>
          </a:p>
          <a:p>
            <a:endParaRPr lang="en-US" smtClean="0">
              <a:ea typeface="ＭＳ Ｐゴシック" pitchFamily="-109" charset="-128"/>
              <a:cs typeface="ＭＳ Ｐゴシック" pitchFamily="-109" charset="-128"/>
            </a:endParaRPr>
          </a:p>
        </p:txBody>
      </p:sp>
      <p:sp>
        <p:nvSpPr>
          <p:cNvPr id="1085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7A69A54-328D-E741-AA1D-62D108A60442}" type="slidenum">
              <a:rPr lang="en-US" smtClean="0">
                <a:latin typeface="Arial" pitchFamily="-109" charset="0"/>
                <a:ea typeface="ＭＳ Ｐゴシック" pitchFamily="-109" charset="-128"/>
                <a:cs typeface="ＭＳ Ｐゴシック" pitchFamily="-109" charset="-128"/>
              </a:rPr>
              <a:pPr/>
              <a:t>172</a:t>
            </a:fld>
            <a:endParaRPr lang="en-US" smtClean="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4" name="Slide Image Placeholder 1"/>
          <p:cNvSpPr>
            <a:spLocks noGrp="1" noRot="1" noChangeAspec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109" charset="-128"/>
                <a:cs typeface="ＭＳ Ｐゴシック" pitchFamily="-109" charset="-128"/>
              </a:rPr>
              <a:t>http://z.about.com/d/africanhistory/1/0/D/5/stencil-AdinkraDenkyem.gif</a:t>
            </a:r>
          </a:p>
          <a:p>
            <a:endParaRPr lang="en-US" smtClean="0">
              <a:ea typeface="ＭＳ Ｐゴシック" pitchFamily="-109" charset="-128"/>
              <a:cs typeface="ＭＳ Ｐゴシック" pitchFamily="-109" charset="-128"/>
            </a:endParaRPr>
          </a:p>
          <a:p>
            <a:r>
              <a:rPr lang="en-US" smtClean="0">
                <a:ea typeface="ＭＳ Ｐゴシック" pitchFamily="-109" charset="-128"/>
                <a:cs typeface="ＭＳ Ｐゴシック" pitchFamily="-109" charset="-128"/>
              </a:rPr>
              <a:t>http://www.resalliance.org/564.php</a:t>
            </a:r>
          </a:p>
          <a:p>
            <a:endParaRPr lang="en-US" smtClean="0">
              <a:ea typeface="ＭＳ Ｐゴシック" pitchFamily="-109" charset="-128"/>
              <a:cs typeface="ＭＳ Ｐゴシック" pitchFamily="-109" charset="-128"/>
            </a:endParaRPr>
          </a:p>
          <a:p>
            <a:r>
              <a:rPr lang="en-US" b="1" smtClean="0">
                <a:ea typeface="ＭＳ Ｐゴシック" pitchFamily="-109" charset="-128"/>
                <a:cs typeface="ＭＳ Ｐゴシック" pitchFamily="-109" charset="-128"/>
              </a:rPr>
              <a:t>4. Adaptability Adaptability is the capacity of a SES to manage resilience in relation to alternate regimes (sometimes called adaptive capacity). It involves either or both of two abilities: i) The ability to determine the trajectory of the system state - the position within its current basin of attraction; ii) The ability to alter the shape of the basins, that is move the positions of thresholds or make the system more or less resistant to perturbation. The abilities to effect both of these are determined by a combination of attributes of both the social domain and the ecosystem.</a:t>
            </a:r>
            <a:endParaRPr lang="en-US" smtClean="0">
              <a:ea typeface="ＭＳ Ｐゴシック" pitchFamily="-109" charset="-128"/>
              <a:cs typeface="ＭＳ Ｐゴシック" pitchFamily="-109" charset="-128"/>
            </a:endParaRPr>
          </a:p>
        </p:txBody>
      </p:sp>
      <p:sp>
        <p:nvSpPr>
          <p:cNvPr id="110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E580CD5-B713-1849-9F70-2F2696BF35EB}" type="slidenum">
              <a:rPr lang="en-US" smtClean="0">
                <a:latin typeface="Arial" pitchFamily="-109" charset="0"/>
                <a:ea typeface="ＭＳ Ｐゴシック" pitchFamily="-109" charset="-128"/>
                <a:cs typeface="ＭＳ Ｐゴシック" pitchFamily="-109" charset="-128"/>
              </a:rPr>
              <a:pPr/>
              <a:t>173</a:t>
            </a:fld>
            <a:endParaRPr lang="en-US" smtClean="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42" name="Slide Image Placeholder 1"/>
          <p:cNvSpPr>
            <a:spLocks noGrp="1" noRot="1" noChangeAspec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109" charset="-128"/>
                <a:cs typeface="ＭＳ Ｐゴシック" pitchFamily="-109" charset="-128"/>
              </a:rPr>
              <a:t>http://www.resalliance.org/564.php</a:t>
            </a:r>
          </a:p>
        </p:txBody>
      </p:sp>
      <p:sp>
        <p:nvSpPr>
          <p:cNvPr id="1126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54E09B0-5F5E-3B4C-B884-CFB7A07EB729}" type="slidenum">
              <a:rPr lang="en-US" smtClean="0">
                <a:latin typeface="Arial" pitchFamily="-109" charset="0"/>
                <a:ea typeface="ＭＳ Ｐゴシック" pitchFamily="-109" charset="-128"/>
                <a:cs typeface="ＭＳ Ｐゴシック" pitchFamily="-109" charset="-128"/>
              </a:rPr>
              <a:pPr/>
              <a:t>174</a:t>
            </a:fld>
            <a:endParaRPr lang="en-US" smtClean="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85000" lnSpcReduction="20000"/>
          </a:bodyPr>
          <a:lstStyle/>
          <a:p>
            <a:pPr>
              <a:defRPr/>
            </a:pPr>
            <a:r>
              <a:rPr lang="en-US" b="1" i="1" dirty="0" smtClean="0"/>
              <a:t>Source doughnut diagram</a:t>
            </a:r>
          </a:p>
          <a:p>
            <a:pPr>
              <a:defRPr/>
            </a:pPr>
            <a:r>
              <a:rPr lang="en-US" b="1" i="1" dirty="0" smtClean="0"/>
              <a:t>http://www.aifs.gov.au/afrc/pubs/newsletter/newsletter4.html</a:t>
            </a:r>
          </a:p>
          <a:p>
            <a:pPr>
              <a:defRPr/>
            </a:pPr>
            <a:endParaRPr lang="en-US" b="1" i="1" dirty="0" smtClean="0"/>
          </a:p>
          <a:p>
            <a:pPr>
              <a:defRPr/>
            </a:pPr>
            <a:r>
              <a:rPr lang="en-US" b="1" i="1" dirty="0" smtClean="0"/>
              <a:t>Resilience is... the ability to absorb disturbances, to be changed and then to re-</a:t>
            </a:r>
            <a:r>
              <a:rPr lang="en-US" b="1" i="1" dirty="0" err="1" smtClean="0"/>
              <a:t>organise</a:t>
            </a:r>
            <a:r>
              <a:rPr lang="en-US" b="1" i="1" dirty="0" smtClean="0"/>
              <a:t> and still have the same identity (retain the same basic structure and ways of functioning). It includes the ability to learn from the disturbance. A resilient system is forgiving of external shocks. As resilience declines the magnitude of a shock from which it cannot recover gets smaller and smaller. Resilience shifts attention from purely growth and efficiency to needed recovery and flexibility. Growth and efficiency alone can often lead ecological systems, businesses and societies into fragile rigidities, exposing them to turbulent transformation. Learning, recovery and flexibility open eyes to novelty and new worlds of </a:t>
            </a:r>
            <a:r>
              <a:rPr lang="en-US" b="1" i="1" dirty="0" err="1" smtClean="0"/>
              <a:t>opportunity.The</a:t>
            </a:r>
            <a:r>
              <a:rPr lang="en-US" b="1" i="1" dirty="0" smtClean="0"/>
              <a:t> aim of resilience management and governance is... either, to keep the system within a particular configuration of states (system 'regime') that will continue to deliver desired ecosystem goods and services (preventing the system from moving into an un-desirable regime from which it is either difficult or impossible to recover) or, to move from a less desirable to a more desirable </a:t>
            </a:r>
            <a:r>
              <a:rPr lang="en-US" b="1" i="1" dirty="0" err="1" smtClean="0"/>
              <a:t>regime.The</a:t>
            </a:r>
            <a:r>
              <a:rPr lang="en-US" b="1" i="1" dirty="0" smtClean="0"/>
              <a:t> basic concepts underpinning a resilience approach to policy and management are: non-linearity, alternate regimes and thresholds; adaptive cycles; multiple scales and cross-scale effects - "</a:t>
            </a:r>
            <a:r>
              <a:rPr lang="en-US" b="1" i="1" dirty="0" err="1" smtClean="0"/>
              <a:t>panarchy</a:t>
            </a:r>
            <a:r>
              <a:rPr lang="en-US" b="1" i="1" dirty="0" smtClean="0"/>
              <a:t>"; adaptability; transformability; general versus specified resilience.</a:t>
            </a:r>
          </a:p>
          <a:p>
            <a:pPr>
              <a:defRPr/>
            </a:pPr>
            <a:r>
              <a:rPr lang="en-US" b="1" dirty="0" smtClean="0"/>
              <a:t>Figure 1. A "ball-in-the-basin" representation of resilience. The state of this two dimensional system is the ball. Its dynamics cause it to move to the 'attractor' - the bottom of the basin. The system can change regimes either by the state changing, or through changes in the shape of the basin (</a:t>
            </a:r>
            <a:r>
              <a:rPr lang="en-US" b="1" dirty="0" err="1" smtClean="0"/>
              <a:t>ie</a:t>
            </a:r>
            <a:r>
              <a:rPr lang="en-US" b="1" dirty="0" smtClean="0"/>
              <a:t>, through changes in processes and system function), as shown in (</a:t>
            </a:r>
            <a:r>
              <a:rPr lang="en-US" b="1" dirty="0" err="1" smtClean="0"/>
              <a:t>b).Alternate</a:t>
            </a:r>
            <a:r>
              <a:rPr lang="en-US" b="1" dirty="0" smtClean="0"/>
              <a:t> regimes are separated by thresholds that are marked by levels of controlling (often slowly changing) variables where there is a change in feedbacks. It is the changed feedbacks that lead to the changes in function and therefore </a:t>
            </a:r>
            <a:r>
              <a:rPr lang="en-US" b="1" dirty="0" err="1" smtClean="0"/>
              <a:t>structure.</a:t>
            </a:r>
            <a:r>
              <a:rPr lang="en-US" b="1" i="1" dirty="0" err="1" smtClean="0"/>
              <a:t>We</a:t>
            </a:r>
            <a:r>
              <a:rPr lang="en-US" b="1" i="1" dirty="0" smtClean="0"/>
              <a:t> define resilience, formally, as the capacity of a system to absorb disturbance and reorganize while undergoing change so as to still retain essentially the same function, structure and feedbacks - and therefore the same identity.</a:t>
            </a:r>
          </a:p>
          <a:p>
            <a:pPr>
              <a:defRPr/>
            </a:pPr>
            <a:endParaRPr lang="en-US" b="1" i="1" dirty="0" smtClean="0"/>
          </a:p>
          <a:p>
            <a:pPr>
              <a:defRPr/>
            </a:pPr>
            <a:endParaRPr lang="en-US" b="1" i="1" dirty="0" smtClean="0"/>
          </a:p>
          <a:p>
            <a:pPr>
              <a:defRPr/>
            </a:pPr>
            <a:r>
              <a:rPr lang="en-US" dirty="0" smtClean="0"/>
              <a:t>http://www.resalliance.org/564.php</a:t>
            </a:r>
          </a:p>
          <a:p>
            <a:pPr>
              <a:defRPr/>
            </a:pPr>
            <a:endParaRPr lang="en-US" dirty="0" smtClean="0"/>
          </a:p>
          <a:p>
            <a:pPr>
              <a:defRPr/>
            </a:pPr>
            <a:r>
              <a:rPr lang="en-US" b="1" u="sng" dirty="0" err="1" smtClean="0"/>
              <a:t>rs.resalliance.org</a:t>
            </a:r>
            <a:r>
              <a:rPr lang="en-US" b="1" u="sng" dirty="0" smtClean="0"/>
              <a:t>/ page/2/?s=</a:t>
            </a:r>
            <a:r>
              <a:rPr lang="en-US" b="1" u="sng" dirty="0" err="1" smtClean="0"/>
              <a:t>holling</a:t>
            </a:r>
            <a:endParaRPr lang="en-US" b="1" u="sng" dirty="0" smtClean="0"/>
          </a:p>
        </p:txBody>
      </p:sp>
      <p:sp>
        <p:nvSpPr>
          <p:cNvPr id="1146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CDB01B7-8AA2-9D49-838E-DEAF245DD644}" type="slidenum">
              <a:rPr lang="en-US" smtClean="0">
                <a:latin typeface="Arial" pitchFamily="-109" charset="0"/>
                <a:ea typeface="ＭＳ Ｐゴシック" pitchFamily="-109" charset="-128"/>
                <a:cs typeface="ＭＳ Ｐゴシック" pitchFamily="-109" charset="-128"/>
              </a:rPr>
              <a:pPr/>
              <a:t>175</a:t>
            </a:fld>
            <a:endParaRPr lang="en-US" smtClean="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38" name="Slide Image Placeholder 1"/>
          <p:cNvSpPr>
            <a:spLocks noGrp="1" noRot="1" noChangeAspect="1"/>
          </p:cNvSpPr>
          <p:nvPr>
            <p:ph type="sldImg"/>
          </p:nvPr>
        </p:nvSpPr>
        <p:spPr bwMode="auto">
          <a:noFill/>
          <a:ln>
            <a:solidFill>
              <a:srgbClr val="000000"/>
            </a:solidFill>
            <a:miter lim="800000"/>
            <a:headEnd/>
            <a:tailEnd/>
          </a:ln>
        </p:spPr>
      </p:sp>
      <p:sp>
        <p:nvSpPr>
          <p:cNvPr id="1167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800" smtClean="0">
                <a:ea typeface="ＭＳ Ｐゴシック" pitchFamily="-109" charset="-128"/>
                <a:cs typeface="ＭＳ Ｐゴシック" pitchFamily="-109" charset="-128"/>
              </a:rPr>
              <a:t>http://escience.anu.edu.au/lecture/comp1710/internet/import/OzI041.gif</a:t>
            </a:r>
          </a:p>
          <a:p>
            <a:r>
              <a:rPr lang="en-US" sz="800" smtClean="0">
                <a:ea typeface="ＭＳ Ｐゴシック" pitchFamily="-109" charset="-128"/>
                <a:cs typeface="ＭＳ Ｐゴシック" pitchFamily="-109" charset="-128"/>
              </a:rPr>
              <a:t>Diagram source internet</a:t>
            </a:r>
          </a:p>
          <a:p>
            <a:endParaRPr lang="en-US" sz="800" smtClean="0">
              <a:ea typeface="ＭＳ Ｐゴシック" pitchFamily="-109" charset="-128"/>
              <a:cs typeface="ＭＳ Ｐゴシック" pitchFamily="-109" charset="-128"/>
            </a:endParaRPr>
          </a:p>
          <a:p>
            <a:endParaRPr lang="en-US" sz="800" smtClean="0">
              <a:ea typeface="ＭＳ Ｐゴシック" pitchFamily="-109" charset="-128"/>
              <a:cs typeface="ＭＳ Ｐゴシック" pitchFamily="-109" charset="-128"/>
            </a:endParaRPr>
          </a:p>
          <a:p>
            <a:r>
              <a:rPr lang="en-US" sz="800" smtClean="0">
                <a:ea typeface="ＭＳ Ｐゴシック" pitchFamily="-109" charset="-128"/>
                <a:cs typeface="ＭＳ Ｐゴシック" pitchFamily="-109" charset="-128"/>
              </a:rPr>
              <a:t>1.2.1.1</a:t>
            </a:r>
          </a:p>
          <a:p>
            <a:endParaRPr lang="en-US" sz="800" smtClean="0">
              <a:ea typeface="ＭＳ Ｐゴシック" pitchFamily="-109" charset="-128"/>
              <a:cs typeface="ＭＳ Ｐゴシック" pitchFamily="-109" charset="-128"/>
            </a:endParaRPr>
          </a:p>
          <a:p>
            <a:r>
              <a:rPr lang="en-US" sz="800" smtClean="0">
                <a:ea typeface="ＭＳ Ｐゴシック" pitchFamily="-109" charset="-128"/>
                <a:cs typeface="ＭＳ Ｐゴシック" pitchFamily="-109" charset="-128"/>
              </a:rPr>
              <a:t>Scale is original T Gilb 26 March 2008 (not found un CE book or corresponding paper. The Gist is a cleanup too. </a:t>
            </a:r>
            <a:endParaRPr lang="en-US" smtClean="0">
              <a:ea typeface="ＭＳ Ｐゴシック" pitchFamily="-109" charset="-128"/>
              <a:cs typeface="ＭＳ Ｐゴシック" pitchFamily="-109" charset="-128"/>
            </a:endParaRPr>
          </a:p>
        </p:txBody>
      </p:sp>
      <p:sp>
        <p:nvSpPr>
          <p:cNvPr id="1167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17786C6-22FC-9B4B-88D4-0071BDADBB02}" type="slidenum">
              <a:rPr lang="en-US" smtClean="0">
                <a:latin typeface="Arial" pitchFamily="-109" charset="0"/>
                <a:ea typeface="ＭＳ Ｐゴシック" pitchFamily="-109" charset="-128"/>
                <a:cs typeface="ＭＳ Ｐゴシック" pitchFamily="-109" charset="-128"/>
              </a:rPr>
              <a:pPr/>
              <a:t>176</a:t>
            </a:fld>
            <a:endParaRPr lang="en-US" smtClean="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E8E842AD-22F9-624D-83E5-5033C9F402C8}" type="slidenum">
              <a:rPr lang="en-US"/>
              <a:pPr/>
              <a:t>20</a:t>
            </a:fld>
            <a:endParaRPr lang="en-US"/>
          </a:p>
        </p:txBody>
      </p:sp>
      <p:sp>
        <p:nvSpPr>
          <p:cNvPr id="154627" name="Rectangle 2"/>
          <p:cNvSpPr>
            <a:spLocks noGrp="1" noRot="1" noChangeAspect="1" noChangeArrowheads="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Edited by Tom Gilb March 14 2008 flight London GAT to Houston, on route Seattle (nearer heaven?)</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786" name="Slide Image Placeholder 1"/>
          <p:cNvSpPr>
            <a:spLocks noGrp="1" noRot="1" noChangeAspec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800" smtClean="0">
                <a:ea typeface="ＭＳ Ｐゴシック" pitchFamily="-109" charset="-128"/>
                <a:cs typeface="ＭＳ Ｐゴシック" pitchFamily="-109" charset="-128"/>
              </a:rPr>
              <a:t>1.2.1.2</a:t>
            </a:r>
          </a:p>
          <a:p>
            <a:endParaRPr lang="en-US" sz="800" smtClean="0">
              <a:ea typeface="ＭＳ Ｐゴシック" pitchFamily="-109" charset="-128"/>
              <a:cs typeface="ＭＳ Ｐゴシック" pitchFamily="-109" charset="-128"/>
            </a:endParaRPr>
          </a:p>
          <a:p>
            <a:r>
              <a:rPr lang="en-US" smtClean="0">
                <a:ea typeface="ＭＳ Ｐゴシック" pitchFamily="-109" charset="-128"/>
                <a:cs typeface="ＭＳ Ｐゴシック" pitchFamily="-109" charset="-128"/>
              </a:rPr>
              <a:t>http://www.merinoinnovation.com/wps/wcm/resources/file/ebbf4a4f5276c47/WOOLFIBRE.jpg</a:t>
            </a:r>
          </a:p>
          <a:p>
            <a:r>
              <a:rPr lang="en-US" smtClean="0">
                <a:ea typeface="ＭＳ Ｐゴシック" pitchFamily="-109" charset="-128"/>
                <a:cs typeface="ＭＳ Ｐゴシック" pitchFamily="-109" charset="-128"/>
              </a:rPr>
              <a:t>Wool fibre</a:t>
            </a:r>
          </a:p>
        </p:txBody>
      </p:sp>
      <p:sp>
        <p:nvSpPr>
          <p:cNvPr id="1187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EBDC2F6-FABA-C949-AE73-130E2FFA4B1F}" type="slidenum">
              <a:rPr lang="en-US" smtClean="0">
                <a:latin typeface="Arial" pitchFamily="-109" charset="0"/>
                <a:ea typeface="ＭＳ Ｐゴシック" pitchFamily="-109" charset="-128"/>
                <a:cs typeface="ＭＳ Ｐゴシック" pitchFamily="-109" charset="-128"/>
              </a:rPr>
              <a:pPr/>
              <a:t>177</a:t>
            </a:fld>
            <a:endParaRPr lang="en-US" smtClean="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834" name="Slide Image Placeholder 1"/>
          <p:cNvSpPr>
            <a:spLocks noGrp="1" noRot="1" noChangeAspec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109" charset="-128"/>
                <a:cs typeface="ＭＳ Ｐゴシック" pitchFamily="-109" charset="-128"/>
              </a:rPr>
              <a:t>1.2.1.2.1</a:t>
            </a:r>
          </a:p>
          <a:p>
            <a:endParaRPr lang="en-US" smtClean="0">
              <a:ea typeface="ＭＳ Ｐゴシック" pitchFamily="-109" charset="-128"/>
              <a:cs typeface="ＭＳ Ｐゴシック" pitchFamily="-109" charset="-128"/>
            </a:endParaRPr>
          </a:p>
          <a:p>
            <a:r>
              <a:rPr lang="en-US" smtClean="0">
                <a:ea typeface="ＭＳ Ｐゴシック" pitchFamily="-109" charset="-128"/>
                <a:cs typeface="ＭＳ Ｐゴシック" pitchFamily="-109" charset="-128"/>
              </a:rPr>
              <a:t>http://www.aicent.net/products_services/images/mobile_messaging.gif</a:t>
            </a:r>
          </a:p>
          <a:p>
            <a:endParaRPr lang="en-US" smtClean="0">
              <a:ea typeface="ＭＳ Ｐゴシック" pitchFamily="-109" charset="-128"/>
              <a:cs typeface="ＭＳ Ｐゴシック" pitchFamily="-109" charset="-128"/>
            </a:endParaRPr>
          </a:p>
        </p:txBody>
      </p:sp>
      <p:sp>
        <p:nvSpPr>
          <p:cNvPr id="1208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076299D-5DD9-ED47-B162-9794F267E274}" type="slidenum">
              <a:rPr lang="en-US" smtClean="0">
                <a:latin typeface="Arial" pitchFamily="-109" charset="0"/>
                <a:ea typeface="ＭＳ Ｐゴシック" pitchFamily="-109" charset="-128"/>
                <a:cs typeface="ＭＳ Ｐゴシック" pitchFamily="-109" charset="-128"/>
              </a:rPr>
              <a:pPr/>
              <a:t>178</a:t>
            </a:fld>
            <a:endParaRPr lang="en-US" smtClean="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82" name="Slide Image Placeholder 1"/>
          <p:cNvSpPr>
            <a:spLocks noGrp="1" noRot="1" noChangeAspec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800" smtClean="0">
                <a:ea typeface="ＭＳ Ｐゴシック" pitchFamily="-109" charset="-128"/>
                <a:cs typeface="ＭＳ Ｐゴシック" pitchFamily="-109" charset="-128"/>
              </a:rPr>
              <a:t>1.2.1.2.2</a:t>
            </a:r>
          </a:p>
          <a:p>
            <a:endParaRPr lang="en-US" sz="800" smtClean="0">
              <a:ea typeface="ＭＳ Ｐゴシック" pitchFamily="-109" charset="-128"/>
              <a:cs typeface="ＭＳ Ｐゴシック" pitchFamily="-109" charset="-128"/>
            </a:endParaRPr>
          </a:p>
          <a:p>
            <a:r>
              <a:rPr lang="en-US" sz="800" smtClean="0">
                <a:ea typeface="ＭＳ Ｐゴシック" pitchFamily="-109" charset="-128"/>
                <a:cs typeface="ＭＳ Ｐゴシック" pitchFamily="-109" charset="-128"/>
              </a:rPr>
              <a:t>http://www.telegraph.co.uk/motoring/graphics/2005/11/12/mrmay12.jpg</a:t>
            </a:r>
          </a:p>
          <a:p>
            <a:endParaRPr lang="en-US" sz="800" smtClean="0">
              <a:ea typeface="ＭＳ Ｐゴシック" pitchFamily="-109" charset="-128"/>
              <a:cs typeface="ＭＳ Ｐゴシック" pitchFamily="-109" charset="-128"/>
            </a:endParaRPr>
          </a:p>
          <a:p>
            <a:endParaRPr lang="en-US" sz="800" smtClean="0">
              <a:ea typeface="ＭＳ Ｐゴシック" pitchFamily="-109" charset="-128"/>
              <a:cs typeface="ＭＳ Ｐゴシック" pitchFamily="-109" charset="-128"/>
            </a:endParaRPr>
          </a:p>
          <a:p>
            <a:r>
              <a:rPr lang="en-US" sz="800" smtClean="0">
                <a:ea typeface="ＭＳ Ｐゴシック" pitchFamily="-109" charset="-128"/>
                <a:cs typeface="ＭＳ Ｐゴシック" pitchFamily="-109" charset="-128"/>
              </a:rPr>
              <a:t>Major change, adding Scale by T Gilb 26 March 2008</a:t>
            </a:r>
            <a:endParaRPr lang="en-US" smtClean="0">
              <a:ea typeface="ＭＳ Ｐゴシック" pitchFamily="-109" charset="-128"/>
              <a:cs typeface="ＭＳ Ｐゴシック" pitchFamily="-109" charset="-128"/>
            </a:endParaRPr>
          </a:p>
        </p:txBody>
      </p:sp>
      <p:sp>
        <p:nvSpPr>
          <p:cNvPr id="1228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AEE70AD-0A78-5C4E-BA89-7730E845D9E2}" type="slidenum">
              <a:rPr lang="en-US" smtClean="0">
                <a:latin typeface="Arial" pitchFamily="-109" charset="0"/>
                <a:ea typeface="ＭＳ Ｐゴシック" pitchFamily="-109" charset="-128"/>
                <a:cs typeface="ＭＳ Ｐゴシック" pitchFamily="-109" charset="-128"/>
              </a:rPr>
              <a:pPr/>
              <a:t>179</a:t>
            </a:fld>
            <a:endParaRPr lang="en-US" smtClean="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4930" name="Slide Image Placeholder 1"/>
          <p:cNvSpPr>
            <a:spLocks noGrp="1" noRot="1" noChangeAspec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800" smtClean="0">
                <a:ea typeface="ＭＳ Ｐゴシック" pitchFamily="-109" charset="-128"/>
                <a:cs typeface="ＭＳ Ｐゴシック" pitchFamily="-109" charset="-128"/>
              </a:rPr>
              <a:t>1.2.2</a:t>
            </a:r>
          </a:p>
          <a:p>
            <a:endParaRPr lang="en-US" sz="800" smtClean="0">
              <a:ea typeface="ＭＳ Ｐゴシック" pitchFamily="-109" charset="-128"/>
              <a:cs typeface="ＭＳ Ｐゴシック" pitchFamily="-109" charset="-128"/>
            </a:endParaRPr>
          </a:p>
          <a:p>
            <a:r>
              <a:rPr lang="en-US" sz="800" smtClean="0">
                <a:ea typeface="ＭＳ Ｐゴシック" pitchFamily="-109" charset="-128"/>
                <a:cs typeface="ＭＳ Ｐゴシック" pitchFamily="-109" charset="-128"/>
              </a:rPr>
              <a:t>http://www.intel.com/technology/itj/2006/v10i3/5-communications/figures/figure_2.gif</a:t>
            </a:r>
          </a:p>
          <a:p>
            <a:endParaRPr lang="en-US" sz="800" smtClean="0">
              <a:ea typeface="ＭＳ Ｐゴシック" pitchFamily="-109" charset="-128"/>
              <a:cs typeface="ＭＳ Ｐゴシック" pitchFamily="-109" charset="-128"/>
            </a:endParaRPr>
          </a:p>
        </p:txBody>
      </p:sp>
      <p:sp>
        <p:nvSpPr>
          <p:cNvPr id="1249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67741E2-4DC4-C243-9E53-EC955B9813B7}" type="slidenum">
              <a:rPr lang="en-US" smtClean="0">
                <a:latin typeface="Arial" pitchFamily="-109" charset="0"/>
                <a:ea typeface="ＭＳ Ｐゴシック" pitchFamily="-109" charset="-128"/>
                <a:cs typeface="ＭＳ Ｐゴシック" pitchFamily="-109" charset="-128"/>
              </a:rPr>
              <a:pPr/>
              <a:t>180</a:t>
            </a:fld>
            <a:endParaRPr lang="en-US" smtClean="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4930" name="Slide Image Placeholder 1"/>
          <p:cNvSpPr>
            <a:spLocks noGrp="1" noRot="1" noChangeAspec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800" smtClean="0">
                <a:ea typeface="ＭＳ Ｐゴシック" pitchFamily="-109" charset="-128"/>
                <a:cs typeface="ＭＳ Ｐゴシック" pitchFamily="-109" charset="-128"/>
              </a:rPr>
              <a:t>1.2.2</a:t>
            </a:r>
          </a:p>
          <a:p>
            <a:endParaRPr lang="en-US" sz="800" smtClean="0">
              <a:ea typeface="ＭＳ Ｐゴシック" pitchFamily="-109" charset="-128"/>
              <a:cs typeface="ＭＳ Ｐゴシック" pitchFamily="-109" charset="-128"/>
            </a:endParaRPr>
          </a:p>
          <a:p>
            <a:r>
              <a:rPr lang="en-US" sz="800" smtClean="0">
                <a:ea typeface="ＭＳ Ｐゴシック" pitchFamily="-109" charset="-128"/>
                <a:cs typeface="ＭＳ Ｐゴシック" pitchFamily="-109" charset="-128"/>
              </a:rPr>
              <a:t>http://www.intel.com/technology/itj/2006/v10i3/5-communications/figures/figure_2.gif</a:t>
            </a:r>
          </a:p>
          <a:p>
            <a:endParaRPr lang="en-US" sz="800" smtClean="0">
              <a:ea typeface="ＭＳ Ｐゴシック" pitchFamily="-109" charset="-128"/>
              <a:cs typeface="ＭＳ Ｐゴシック" pitchFamily="-109" charset="-128"/>
            </a:endParaRPr>
          </a:p>
        </p:txBody>
      </p:sp>
      <p:sp>
        <p:nvSpPr>
          <p:cNvPr id="1249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67741E2-4DC4-C243-9E53-EC955B9813B7}" type="slidenum">
              <a:rPr lang="en-US" smtClean="0">
                <a:latin typeface="Arial" pitchFamily="-109" charset="0"/>
                <a:ea typeface="ＭＳ Ｐゴシック" pitchFamily="-109" charset="-128"/>
                <a:cs typeface="ＭＳ Ｐゴシック" pitchFamily="-109" charset="-128"/>
              </a:rPr>
              <a:pPr/>
              <a:t>181</a:t>
            </a:fld>
            <a:endParaRPr lang="en-US" smtClean="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6978" name="Slide Image Placeholder 1"/>
          <p:cNvSpPr>
            <a:spLocks noGrp="1" noRot="1" noChangeAspec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109" charset="-128"/>
                <a:cs typeface="ＭＳ Ｐゴシック" pitchFamily="-109" charset="-128"/>
              </a:rPr>
              <a:t>http://www.coresecuritypatterns.com/patterns_clip_image002.jpg</a:t>
            </a:r>
          </a:p>
        </p:txBody>
      </p:sp>
      <p:sp>
        <p:nvSpPr>
          <p:cNvPr id="1269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62325C5-9E77-EB44-992A-93879D5682D3}" type="slidenum">
              <a:rPr lang="en-US" smtClean="0">
                <a:latin typeface="Arial" pitchFamily="-109" charset="0"/>
                <a:ea typeface="ＭＳ Ｐゴシック" pitchFamily="-109" charset="-128"/>
                <a:cs typeface="ＭＳ Ｐゴシック" pitchFamily="-109" charset="-128"/>
              </a:rPr>
              <a:pPr/>
              <a:t>182</a:t>
            </a:fld>
            <a:endParaRPr lang="en-US" smtClean="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9026" name="Slide Image Placeholder 1"/>
          <p:cNvSpPr>
            <a:spLocks noGrp="1" noRot="1" noChangeAspec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109" charset="-128"/>
                <a:cs typeface="ＭＳ Ｐゴシック" pitchFamily="-109" charset="-128"/>
              </a:rPr>
              <a:t>http://godzdogz.op.org/uploaded_images/GodArchitect-731710.jpg</a:t>
            </a:r>
          </a:p>
        </p:txBody>
      </p:sp>
      <p:sp>
        <p:nvSpPr>
          <p:cNvPr id="1290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240423B-58C2-1F41-B437-E45F60D69EA7}" type="slidenum">
              <a:rPr lang="en-US" smtClean="0">
                <a:latin typeface="Arial" pitchFamily="-109" charset="0"/>
                <a:ea typeface="ＭＳ Ｐゴシック" pitchFamily="-109" charset="-128"/>
                <a:cs typeface="ＭＳ Ｐゴシック" pitchFamily="-109" charset="-128"/>
              </a:rPr>
              <a:pPr/>
              <a:t>184</a:t>
            </a:fld>
            <a:endParaRPr lang="en-US" smtClean="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22" name="Slide Image Placeholder 1"/>
          <p:cNvSpPr>
            <a:spLocks noGrp="1" noRot="1" noChangeAspect="1"/>
          </p:cNvSpPr>
          <p:nvPr>
            <p:ph type="sldImg"/>
          </p:nvPr>
        </p:nvSpPr>
        <p:spPr bwMode="auto">
          <a:noFill/>
          <a:ln>
            <a:solidFill>
              <a:srgbClr val="000000"/>
            </a:solidFill>
            <a:miter lim="800000"/>
            <a:headEnd/>
            <a:tailEnd/>
          </a:ln>
        </p:spPr>
      </p:sp>
      <p:sp>
        <p:nvSpPr>
          <p:cNvPr id="133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buFontTx/>
              <a:buChar char="•"/>
            </a:pPr>
            <a:r>
              <a:rPr lang="en-US" i="1" smtClean="0">
                <a:ea typeface="ＭＳ Ｐゴシック" pitchFamily="-109" charset="-128"/>
                <a:cs typeface="ＭＳ Ｐゴシック" pitchFamily="-109" charset="-128"/>
              </a:rPr>
              <a:t>Figure 4: an architectural level Impact Estimation table to try to understand the relationship between a set of high level objectives, and a set of architecture strategies (‘deliverables’). 10% means an estimate that 10% of the level  required would hopefully be delivered by means of that particular architectural element.</a:t>
            </a:r>
            <a:endParaRPr lang="en-GB" i="1" smtClean="0">
              <a:ea typeface="ＭＳ Ｐゴシック" pitchFamily="-109" charset="-128"/>
              <a:cs typeface="ＭＳ Ｐゴシック" pitchFamily="-109" charset="-128"/>
            </a:endParaRPr>
          </a:p>
          <a:p>
            <a:pPr eaLnBrk="1" hangingPunct="1">
              <a:buFontTx/>
              <a:buChar char="•"/>
            </a:pPr>
            <a:r>
              <a:rPr lang="en-US" smtClean="0">
                <a:ea typeface="ＭＳ Ｐゴシック" pitchFamily="-109" charset="-128"/>
                <a:cs typeface="ＭＳ Ｐゴシック" pitchFamily="-109" charset="-128"/>
              </a:rPr>
              <a:t> </a:t>
            </a:r>
            <a:endParaRPr lang="en-GB" smtClean="0">
              <a:ea typeface="ＭＳ Ｐゴシック" pitchFamily="-109" charset="-128"/>
              <a:cs typeface="ＭＳ Ｐゴシック" pitchFamily="-109" charset="-128"/>
            </a:endParaRPr>
          </a:p>
          <a:p>
            <a:pPr eaLnBrk="1" hangingPunct="1">
              <a:buFontTx/>
              <a:buChar char="•"/>
            </a:pPr>
            <a:r>
              <a:rPr lang="en-GB" sz="800" smtClean="0">
                <a:ea typeface="ＭＳ Ｐゴシック" pitchFamily="-109" charset="-128"/>
                <a:cs typeface="ＭＳ Ｐゴシック" pitchFamily="-109" charset="-128"/>
              </a:rPr>
              <a:t/>
            </a:r>
            <a:br>
              <a:rPr lang="en-GB" sz="800" smtClean="0">
                <a:ea typeface="ＭＳ Ｐゴシック" pitchFamily="-109" charset="-128"/>
                <a:cs typeface="ＭＳ Ｐゴシック" pitchFamily="-109" charset="-128"/>
              </a:rPr>
            </a:br>
            <a:r>
              <a:rPr lang="en-US" smtClean="0">
                <a:ea typeface="ＭＳ Ｐゴシック" pitchFamily="-109" charset="-128"/>
                <a:cs typeface="ＭＳ Ｐゴシック" pitchFamily="-109" charset="-128"/>
              </a:rPr>
              <a:t>The architect can use the same basic method (Impact estimation) at a higher level of objectives and architecture, in order to understand the larger long term perspectives for the current architecture, to see the most promising architecture overall (for many objectives, and with regard to cost), and to ‘sell’ the architecture to management (what results are you going to get for the budget envisaged). This covers both the maintainability aspects and all other system performance aspects. We are a long way from having specialized software maintainability engineers, but it might be necessary one day.</a:t>
            </a:r>
            <a:endParaRPr lang="en-GB" smtClean="0">
              <a:ea typeface="ＭＳ Ｐゴシック" pitchFamily="-109" charset="-128"/>
              <a:cs typeface="ＭＳ Ｐゴシック" pitchFamily="-109" charset="-128"/>
            </a:endParaRPr>
          </a:p>
          <a:p>
            <a:endParaRPr lang="en-US" smtClean="0">
              <a:ea typeface="ＭＳ Ｐゴシック" pitchFamily="-109" charset="-128"/>
              <a:cs typeface="ＭＳ Ｐゴシック" pitchFamily="-109" charset="-128"/>
            </a:endParaRPr>
          </a:p>
          <a:p>
            <a:endParaRPr lang="en-US" smtClean="0">
              <a:ea typeface="ＭＳ Ｐゴシック" pitchFamily="-109" charset="-128"/>
              <a:cs typeface="ＭＳ Ｐゴシック" pitchFamily="-109" charset="-128"/>
            </a:endParaRPr>
          </a:p>
        </p:txBody>
      </p:sp>
      <p:sp>
        <p:nvSpPr>
          <p:cNvPr id="1331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28DE1B1-9888-B249-9F06-498C0ECCC100}" type="slidenum">
              <a:rPr lang="en-US" smtClean="0">
                <a:latin typeface="Arial" pitchFamily="-109" charset="0"/>
                <a:ea typeface="ＭＳ Ｐゴシック" pitchFamily="-109" charset="-128"/>
                <a:cs typeface="ＭＳ Ｐゴシック" pitchFamily="-109" charset="-128"/>
              </a:rPr>
              <a:pPr/>
              <a:t>185</a:t>
            </a:fld>
            <a:endParaRPr lang="en-US" smtClean="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5170"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pPr>
              <a:defRPr/>
            </a:pPr>
            <a:r>
              <a:rPr lang="en-US" i="1" dirty="0" smtClean="0"/>
              <a:t>Figure 5: One client of ours decided to use one week a month, every month to re-engineer the maintainability characteristics of their main software product (250 customers in 50 countries.)</a:t>
            </a:r>
          </a:p>
          <a:p>
            <a:pPr>
              <a:defRPr/>
            </a:pPr>
            <a:endParaRPr lang="en-US" i="1" dirty="0" smtClean="0"/>
          </a:p>
          <a:p>
            <a:pPr>
              <a:defRPr/>
            </a:pPr>
            <a:r>
              <a:rPr lang="en-US" b="1" i="1" u="sng" dirty="0" smtClean="0"/>
              <a:t>The ‘Green Week”.</a:t>
            </a:r>
            <a:endParaRPr lang="en-GB" i="1" dirty="0" smtClean="0"/>
          </a:p>
          <a:p>
            <a:pPr>
              <a:defRPr/>
            </a:pPr>
            <a:r>
              <a:rPr lang="en-GB" dirty="0" smtClean="0"/>
              <a:t>	One client of ours, after trying to use one day a week to re-factor their software for about 2 years, decided to make use of a full week cycle, in a directly similar way that they developed the other quality characteristics of their product. The development team had a set of Scale-defined numeric targets (see “Goal” , figure 5) and constraints (“Tolerable”). They picked some of these to work towards, during one week each month. They did as well as they could, finding designs or processes that measurably gave them the levels of maintainability factors they required.</a:t>
            </a:r>
          </a:p>
          <a:p>
            <a:pPr>
              <a:defRPr/>
            </a:pPr>
            <a:r>
              <a:rPr lang="en-GB" dirty="0" smtClean="0"/>
              <a:t>	They thrived in an environment they called ‘empowered creativity”.</a:t>
            </a:r>
          </a:p>
          <a:p>
            <a:pPr>
              <a:defRPr/>
            </a:pPr>
            <a:r>
              <a:rPr lang="en-GB" dirty="0" smtClean="0"/>
              <a:t> </a:t>
            </a:r>
          </a:p>
          <a:p>
            <a:pPr>
              <a:defRPr/>
            </a:pPr>
            <a:r>
              <a:rPr lang="en-GB" dirty="0" smtClean="0"/>
              <a:t> </a:t>
            </a:r>
          </a:p>
          <a:p>
            <a:pPr>
              <a:defRPr/>
            </a:pPr>
            <a:r>
              <a:rPr lang="en-US" i="1" dirty="0" smtClean="0"/>
              <a:t> </a:t>
            </a:r>
            <a:endParaRPr lang="en-GB" i="1" dirty="0" smtClean="0"/>
          </a:p>
          <a:p>
            <a:pPr>
              <a:defRPr/>
            </a:pPr>
            <a:endParaRPr lang="en-US" i="1" dirty="0" smtClean="0"/>
          </a:p>
          <a:p>
            <a:pPr>
              <a:defRPr/>
            </a:pPr>
            <a:endParaRPr lang="en-US" i="1" dirty="0" smtClean="0"/>
          </a:p>
          <a:p>
            <a:pPr>
              <a:defRPr/>
            </a:pPr>
            <a:r>
              <a:rPr lang="en-US" i="1" dirty="0" smtClean="0"/>
              <a:t>Permission to use Potshots in my slides was granted by A Brilliant to Tom </a:t>
            </a:r>
            <a:r>
              <a:rPr lang="en-US" i="1" dirty="0" err="1" smtClean="0"/>
              <a:t>Gilb</a:t>
            </a:r>
            <a:r>
              <a:rPr lang="en-US" i="1" dirty="0" smtClean="0"/>
              <a:t> in writing.</a:t>
            </a:r>
            <a:endParaRPr lang="en-US" dirty="0"/>
          </a:p>
        </p:txBody>
      </p:sp>
      <p:sp>
        <p:nvSpPr>
          <p:cNvPr id="135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A2EEE1F-8144-7F4F-8BC4-B5172D8FD506}" type="slidenum">
              <a:rPr lang="en-US" smtClean="0">
                <a:latin typeface="Arial" pitchFamily="-109" charset="0"/>
                <a:ea typeface="ＭＳ Ｐゴシック" pitchFamily="-109" charset="-128"/>
                <a:cs typeface="ＭＳ Ｐゴシック" pitchFamily="-109" charset="-128"/>
              </a:rPr>
              <a:pPr/>
              <a:t>186</a:t>
            </a:fld>
            <a:endParaRPr lang="en-US" smtClean="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defRPr/>
            </a:pPr>
            <a:r>
              <a:rPr lang="en-US" sz="1200" dirty="0" smtClean="0"/>
              <a:t>Tom Gilb Version</a:t>
            </a:r>
          </a:p>
          <a:p>
            <a:pPr eaLnBrk="1" hangingPunct="1">
              <a:defRPr/>
            </a:pPr>
            <a:r>
              <a:rPr lang="en-US" sz="1200" dirty="0" smtClean="0"/>
              <a:t>May 7 2005</a:t>
            </a:r>
          </a:p>
          <a:p>
            <a:pPr eaLnBrk="1" hangingPunct="1">
              <a:defRPr/>
            </a:pPr>
            <a:r>
              <a:rPr lang="en-US" sz="1200" dirty="0" smtClean="0"/>
              <a:t>Updated with 9.0 2006</a:t>
            </a:r>
          </a:p>
          <a:p>
            <a:pPr eaLnBrk="1" hangingPunct="1">
              <a:defRPr/>
            </a:pPr>
            <a:r>
              <a:rPr lang="en-US" sz="1200" dirty="0" smtClean="0"/>
              <a:t>Updated 19 June 06 $$ Results</a:t>
            </a:r>
          </a:p>
          <a:p>
            <a:pPr eaLnBrk="1" hangingPunct="1">
              <a:defRPr/>
            </a:pPr>
            <a:r>
              <a:rPr lang="en-US" sz="1200" dirty="0" smtClean="0"/>
              <a:t>Updated Sept 2006 Estimation, OCT INTUITIVENESS</a:t>
            </a:r>
          </a:p>
          <a:p>
            <a:pPr eaLnBrk="1" hangingPunct="1">
              <a:defRPr/>
            </a:pPr>
            <a:r>
              <a:rPr lang="en-US" sz="1200" dirty="0" smtClean="0"/>
              <a:t>Graphical Improvement Nov 8 2006, Oct 10 2007</a:t>
            </a:r>
          </a:p>
          <a:p>
            <a:endParaRPr lang="en-GB" dirty="0"/>
          </a:p>
        </p:txBody>
      </p:sp>
      <p:sp>
        <p:nvSpPr>
          <p:cNvPr id="4" name="Slide Number Placeholder 3"/>
          <p:cNvSpPr>
            <a:spLocks noGrp="1"/>
          </p:cNvSpPr>
          <p:nvPr>
            <p:ph type="sldNum" sz="quarter" idx="10"/>
          </p:nvPr>
        </p:nvSpPr>
        <p:spPr/>
        <p:txBody>
          <a:bodyPr/>
          <a:lstStyle/>
          <a:p>
            <a:fld id="{F185F028-E1E1-2846-90A1-C845AE32B722}" type="slidenum">
              <a:rPr lang="en-GB" smtClean="0"/>
              <a:pPr/>
              <a:t>189</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0722" name="Rectangle 7"/>
          <p:cNvSpPr>
            <a:spLocks noGrp="1" noChangeArrowheads="1"/>
          </p:cNvSpPr>
          <p:nvPr>
            <p:ph type="sldNum" sz="quarter" idx="5"/>
          </p:nvPr>
        </p:nvSpPr>
        <p:spPr>
          <a:noFill/>
        </p:spPr>
        <p:txBody>
          <a:bodyPr/>
          <a:lstStyle/>
          <a:p>
            <a:fld id="{1E854CDA-AE6E-3C4D-AF51-9326781D4FC0}" type="slidenum">
              <a:rPr lang="en-US"/>
              <a:pPr/>
              <a:t>21</a:t>
            </a:fld>
            <a:endParaRPr lang="en-US"/>
          </a:p>
        </p:txBody>
      </p:sp>
      <p:sp>
        <p:nvSpPr>
          <p:cNvPr id="670723" name="Rectangle 2"/>
          <p:cNvSpPr>
            <a:spLocks noGrp="1" noRot="1" noChangeAspect="1" noChangeArrowheads="1"/>
          </p:cNvSpPr>
          <p:nvPr>
            <p:ph type="sldImg"/>
          </p:nvPr>
        </p:nvSpPr>
        <p:spPr>
          <a:solidFill>
            <a:srgbClr val="FFFFFF"/>
          </a:solidFill>
          <a:ln/>
        </p:spPr>
      </p:sp>
      <p:sp>
        <p:nvSpPr>
          <p:cNvPr id="670724" name="Rectangle 3"/>
          <p:cNvSpPr>
            <a:spLocks noGrp="1" noChangeArrowheads="1"/>
          </p:cNvSpPr>
          <p:nvPr>
            <p:ph type="body" idx="1"/>
          </p:nvPr>
        </p:nvSpPr>
        <p:spPr>
          <a:solidFill>
            <a:srgbClr val="FFFFFF"/>
          </a:solidFill>
          <a:ln>
            <a:solidFill>
              <a:srgbClr val="000000"/>
            </a:solidFill>
          </a:ln>
        </p:spPr>
        <p:txBody>
          <a:bodyPr/>
          <a:lstStyle/>
          <a:p>
            <a:r>
              <a:rPr lang="en-US"/>
              <a:t>Version Wednesday, December 26, 2001</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6D4D6AA2-7947-4548-B906-E006FA5876BA}" type="slidenum">
              <a:rPr lang="en-US"/>
              <a:pPr/>
              <a:t>190</a:t>
            </a:fld>
            <a:endParaRPr lang="en-US"/>
          </a:p>
        </p:txBody>
      </p:sp>
      <p:sp>
        <p:nvSpPr>
          <p:cNvPr id="55299" name="Rectangle 2"/>
          <p:cNvSpPr>
            <a:spLocks noGrp="1" noRot="1" noChangeAspect="1" noChangeArrowheads="1"/>
          </p:cNvSpPr>
          <p:nvPr>
            <p:ph type="sldImg"/>
          </p:nvPr>
        </p:nvSpPr>
        <p:spPr>
          <a:solidFill>
            <a:srgbClr val="FFFFFF"/>
          </a:solidFill>
          <a:ln/>
        </p:spPr>
      </p:sp>
      <p:sp>
        <p:nvSpPr>
          <p:cNvPr id="553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6D6667F3-3CC8-E04A-9FB8-D48A85235C17}" type="slidenum">
              <a:rPr lang="en-US"/>
              <a:pPr/>
              <a:t>191</a:t>
            </a:fld>
            <a:endParaRPr lang="en-US"/>
          </a:p>
        </p:txBody>
      </p:sp>
      <p:sp>
        <p:nvSpPr>
          <p:cNvPr id="57347" name="Rectangle 2"/>
          <p:cNvSpPr>
            <a:spLocks noGrp="1" noRot="1" noChangeAspect="1" noChangeArrowheads="1" noTextEdit="1"/>
          </p:cNvSpPr>
          <p:nvPr>
            <p:ph type="sldImg"/>
          </p:nvPr>
        </p:nvSpPr>
        <p:spPr>
          <a:solidFill>
            <a:srgbClr val="FFFFFF"/>
          </a:solidFill>
          <a:ln/>
        </p:spPr>
      </p:sp>
      <p:sp>
        <p:nvSpPr>
          <p:cNvPr id="5734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GB"/>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19B990B6-644B-FC45-A3D2-DE04897250BF}" type="slidenum">
              <a:rPr lang="en-US"/>
              <a:pPr/>
              <a:t>192</a:t>
            </a:fld>
            <a:endParaRPr lang="en-US"/>
          </a:p>
        </p:txBody>
      </p:sp>
      <p:sp>
        <p:nvSpPr>
          <p:cNvPr id="59395" name="Rectangle 2"/>
          <p:cNvSpPr>
            <a:spLocks noGrp="1" noRot="1" noChangeAspect="1" noChangeArrowheads="1" noTextEdit="1"/>
          </p:cNvSpPr>
          <p:nvPr>
            <p:ph type="sldImg"/>
          </p:nvPr>
        </p:nvSpPr>
        <p:spPr>
          <a:solidFill>
            <a:srgbClr val="FFFFFF"/>
          </a:solidFill>
          <a:ln/>
        </p:spPr>
      </p:sp>
      <p:sp>
        <p:nvSpPr>
          <p:cNvPr id="5939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GB"/>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FF319419-920B-9741-84F7-3B8AE086C486}" type="slidenum">
              <a:rPr lang="en-US"/>
              <a:pPr/>
              <a:t>193</a:t>
            </a:fld>
            <a:endParaRPr lang="en-US"/>
          </a:p>
        </p:txBody>
      </p:sp>
      <p:sp>
        <p:nvSpPr>
          <p:cNvPr id="61443" name="Rectangle 2"/>
          <p:cNvSpPr>
            <a:spLocks noGrp="1" noRot="1" noChangeAspect="1" noChangeArrowheads="1" noTextEdit="1"/>
          </p:cNvSpPr>
          <p:nvPr>
            <p:ph type="sldImg"/>
          </p:nvPr>
        </p:nvSpPr>
        <p:spPr>
          <a:solidFill>
            <a:srgbClr val="FFFFFF"/>
          </a:solidFill>
          <a:ln/>
        </p:spPr>
      </p:sp>
      <p:sp>
        <p:nvSpPr>
          <p:cNvPr id="6144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GB"/>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861F77F5-ACB6-7B4D-BD0C-302DBDA24659}" type="slidenum">
              <a:rPr lang="en-US"/>
              <a:pPr/>
              <a:t>194</a:t>
            </a:fld>
            <a:endParaRPr lang="en-US"/>
          </a:p>
        </p:txBody>
      </p:sp>
      <p:sp>
        <p:nvSpPr>
          <p:cNvPr id="63491" name="Rectangle 2"/>
          <p:cNvSpPr>
            <a:spLocks noGrp="1" noRot="1" noChangeAspect="1" noChangeArrowheads="1"/>
          </p:cNvSpPr>
          <p:nvPr>
            <p:ph type="sldImg"/>
          </p:nvPr>
        </p:nvSpPr>
        <p:spPr>
          <a:solidFill>
            <a:srgbClr val="FFFFFF"/>
          </a:solidFill>
          <a:ln/>
        </p:spPr>
      </p:sp>
      <p:sp>
        <p:nvSpPr>
          <p:cNvPr id="634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8B463537-7163-4748-9457-446791E17F56}" type="slidenum">
              <a:rPr lang="en-US"/>
              <a:pPr/>
              <a:t>195</a:t>
            </a:fld>
            <a:endParaRPr lang="en-US"/>
          </a:p>
        </p:txBody>
      </p:sp>
      <p:sp>
        <p:nvSpPr>
          <p:cNvPr id="66563" name="Rectangle 2"/>
          <p:cNvSpPr>
            <a:spLocks noGrp="1" noRot="1" noChangeAspect="1" noChangeArrowheads="1" noTextEdit="1"/>
          </p:cNvSpPr>
          <p:nvPr>
            <p:ph type="sldImg"/>
          </p:nvPr>
        </p:nvSpPr>
        <p:spPr>
          <a:solidFill>
            <a:srgbClr val="FFFFFF"/>
          </a:solidFill>
          <a:ln/>
        </p:spPr>
      </p:sp>
      <p:sp>
        <p:nvSpPr>
          <p:cNvPr id="6656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GB"/>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0F7F4F6F-A74A-E147-8EAB-DFBA555428F2}" type="slidenum">
              <a:rPr lang="en-US"/>
              <a:pPr/>
              <a:t>196</a:t>
            </a:fld>
            <a:endParaRPr lang="en-US"/>
          </a:p>
        </p:txBody>
      </p:sp>
      <p:sp>
        <p:nvSpPr>
          <p:cNvPr id="68611" name="Rectangle 2"/>
          <p:cNvSpPr>
            <a:spLocks noGrp="1" noRot="1" noChangeAspect="1" noChangeArrowheads="1" noTextEdit="1"/>
          </p:cNvSpPr>
          <p:nvPr>
            <p:ph type="sldImg"/>
          </p:nvPr>
        </p:nvSpPr>
        <p:spPr>
          <a:solidFill>
            <a:srgbClr val="FFFFFF"/>
          </a:solidFill>
          <a:ln/>
        </p:spPr>
      </p:sp>
      <p:sp>
        <p:nvSpPr>
          <p:cNvPr id="6861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solidFill>
                  <a:srgbClr val="0010FE"/>
                </a:solidFill>
                <a:latin typeface="ArialMT" charset="0"/>
              </a:rPr>
              <a:t>“This was to give the solution time to mature.”</a:t>
            </a:r>
          </a:p>
          <a:p>
            <a:pPr eaLnBrk="1" hangingPunct="1"/>
            <a:r>
              <a:rPr lang="en-US">
                <a:solidFill>
                  <a:srgbClr val="0010FE"/>
                </a:solidFill>
                <a:latin typeface="ArialMT" charset="0"/>
              </a:rPr>
              <a:t>Answer to question Sept 9 2006 to Cecilia Vik about why Thursday Version N-2</a:t>
            </a:r>
            <a:endParaRPr lang="en-GB">
              <a:solidFill>
                <a:srgbClr val="0010FE"/>
              </a:solidFill>
              <a:latin typeface="ArialMT"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6E2643C1-A393-3F4E-8005-4E55DFD691FD}" type="slidenum">
              <a:rPr lang="en-US"/>
              <a:pPr/>
              <a:t>197</a:t>
            </a:fld>
            <a:endParaRPr lang="en-US"/>
          </a:p>
        </p:txBody>
      </p:sp>
      <p:sp>
        <p:nvSpPr>
          <p:cNvPr id="70659" name="Rectangle 2"/>
          <p:cNvSpPr>
            <a:spLocks noGrp="1" noRot="1" noChangeAspect="1" noChangeArrowheads="1" noTextEdit="1"/>
          </p:cNvSpPr>
          <p:nvPr>
            <p:ph type="sldImg"/>
          </p:nvPr>
        </p:nvSpPr>
        <p:spPr>
          <a:solidFill>
            <a:srgbClr val="FFFFFF"/>
          </a:solidFill>
          <a:ln/>
        </p:spPr>
      </p:sp>
      <p:sp>
        <p:nvSpPr>
          <p:cNvPr id="7066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nb-NO"/>
              <a:t>I think he said these were every 4th or 5th week, TG May 7 2005</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8F92661D-0E94-994D-91BC-FF6651A10B66}" type="slidenum">
              <a:rPr lang="en-US"/>
              <a:pPr/>
              <a:t>198</a:t>
            </a:fld>
            <a:endParaRPr lang="en-US"/>
          </a:p>
        </p:txBody>
      </p:sp>
      <p:sp>
        <p:nvSpPr>
          <p:cNvPr id="72707" name="Rectangle 2"/>
          <p:cNvSpPr>
            <a:spLocks noGrp="1" noRot="1" noChangeAspect="1" noChangeArrowheads="1"/>
          </p:cNvSpPr>
          <p:nvPr>
            <p:ph type="sldImg"/>
          </p:nvPr>
        </p:nvSpPr>
        <p:spPr>
          <a:solidFill>
            <a:srgbClr val="FFFFFF"/>
          </a:solidFill>
          <a:ln/>
        </p:spPr>
      </p:sp>
      <p:sp>
        <p:nvSpPr>
          <p:cNvPr id="727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27282E8A-F4F0-0B4D-BD18-B0FE1EEEF2A2}" type="slidenum">
              <a:rPr lang="en-US"/>
              <a:pPr/>
              <a:t>199</a:t>
            </a:fld>
            <a:endParaRPr lang="en-US"/>
          </a:p>
        </p:txBody>
      </p:sp>
      <p:sp>
        <p:nvSpPr>
          <p:cNvPr id="74755" name="Rectangle 2"/>
          <p:cNvSpPr>
            <a:spLocks noGrp="1" noRot="1" noChangeAspect="1" noChangeArrowheads="1" noTextEdit="1"/>
          </p:cNvSpPr>
          <p:nvPr>
            <p:ph type="sldImg"/>
          </p:nvPr>
        </p:nvSpPr>
        <p:spPr>
          <a:solidFill>
            <a:srgbClr val="FFFFFF"/>
          </a:solidFill>
          <a:ln/>
        </p:spPr>
      </p:sp>
      <p:sp>
        <p:nvSpPr>
          <p:cNvPr id="7475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0738" y="4155141"/>
            <a:ext cx="7542212" cy="1013012"/>
          </a:xfrm>
        </p:spPr>
        <p:txBody>
          <a:bodyPr anchor="b" anchorCtr="0">
            <a:noAutofit/>
          </a:bodyPr>
          <a:lstStyle/>
          <a:p>
            <a:r>
              <a:rPr lang="en-GB" smtClean="0"/>
              <a:t>Click to edit Master title style</a:t>
            </a:r>
            <a:endParaRPr/>
          </a:p>
        </p:txBody>
      </p:sp>
      <p:sp>
        <p:nvSpPr>
          <p:cNvPr id="3" name="Subtitle 2"/>
          <p:cNvSpPr>
            <a:spLocks noGrp="1"/>
          </p:cNvSpPr>
          <p:nvPr>
            <p:ph type="subTitle" idx="1"/>
          </p:nvPr>
        </p:nvSpPr>
        <p:spPr>
          <a:xfrm>
            <a:off x="820738" y="5230906"/>
            <a:ext cx="7542212" cy="1030942"/>
          </a:xfrm>
        </p:spPr>
        <p:txBody>
          <a:bodyPr/>
          <a:lstStyle>
            <a:lvl1pPr marL="0" indent="0" algn="ctr">
              <a:spcBef>
                <a:spcPct val="30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a:p>
        </p:txBody>
      </p:sp>
      <p:sp>
        <p:nvSpPr>
          <p:cNvPr id="4" name="Date Placeholder 3"/>
          <p:cNvSpPr>
            <a:spLocks noGrp="1"/>
          </p:cNvSpPr>
          <p:nvPr>
            <p:ph type="dt" sz="half" idx="10"/>
          </p:nvPr>
        </p:nvSpPr>
        <p:spPr/>
        <p:txBody>
          <a:bodyPr/>
          <a:lstStyle/>
          <a:p>
            <a:fld id="{0679BEA2-500D-1B4F-89E8-12590EFBE82A}" type="datetime4">
              <a:rPr lang="en-US" smtClean="0"/>
              <a:pPr/>
              <a:t>October 2, 2009</a:t>
            </a:fld>
            <a:endParaRPr lang="en-GB"/>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6F42FDE4-A7DD-41A7-A0A6-9B649FB43336}" type="slidenum">
              <a:rPr kumimoji="0" lang="en-US" smtClean="0"/>
              <a:pPr/>
              <a:t>‹#›</a:t>
            </a:fld>
            <a:endParaRPr kumimoji="0" lang="en-US" sz="1400" dirty="0">
              <a:solidFill>
                <a:srgbClr val="FFFFFF"/>
              </a:solidFill>
            </a:endParaRPr>
          </a:p>
        </p:txBody>
      </p:sp>
      <p:pic>
        <p:nvPicPr>
          <p:cNvPr id="7" name="Picture 6" descr="MoleculeTracer.png"/>
          <p:cNvPicPr>
            <a:picLocks noChangeAspect="1"/>
          </p:cNvPicPr>
          <p:nvPr/>
        </p:nvPicPr>
        <p:blipFill>
          <a:blip r:embed="rId2"/>
          <a:stretch>
            <a:fillRect/>
          </a:stretch>
        </p:blipFill>
        <p:spPr>
          <a:xfrm>
            <a:off x="1674019" y="224679"/>
            <a:ext cx="5795963" cy="394337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3962399"/>
            <a:ext cx="7585710" cy="672353"/>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GB" smtClean="0"/>
              <a:t>Click to edit Master title style</a:t>
            </a:r>
            <a:endParaRPr/>
          </a:p>
        </p:txBody>
      </p:sp>
      <p:sp>
        <p:nvSpPr>
          <p:cNvPr id="3" name="Picture Placeholder 2"/>
          <p:cNvSpPr>
            <a:spLocks noGrp="1"/>
          </p:cNvSpPr>
          <p:nvPr>
            <p:ph type="pic" idx="1"/>
          </p:nvPr>
        </p:nvSpPr>
        <p:spPr>
          <a:xfrm>
            <a:off x="3101957" y="457200"/>
            <a:ext cx="2940087" cy="2940087"/>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vert="horz" lIns="91440" tIns="45720" rIns="91440" bIns="45720" rtlCol="0">
            <a:normAutofit/>
          </a:bodyPr>
          <a:lstStyle>
            <a:lvl1pPr marL="0" indent="0" algn="l" defTabSz="914400" rtl="0" eaLnBrk="1" latinLnBrk="0" hangingPunct="1">
              <a:spcBef>
                <a:spcPts val="2000"/>
              </a:spcBef>
              <a:buFontTx/>
              <a:buNone/>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Click icon to add picture</a:t>
            </a:r>
            <a:endParaRPr/>
          </a:p>
        </p:txBody>
      </p:sp>
      <p:sp>
        <p:nvSpPr>
          <p:cNvPr id="4" name="Text Placeholder 3"/>
          <p:cNvSpPr>
            <a:spLocks noGrp="1"/>
          </p:cNvSpPr>
          <p:nvPr>
            <p:ph type="body" sz="half" idx="2"/>
          </p:nvPr>
        </p:nvSpPr>
        <p:spPr>
          <a:xfrm>
            <a:off x="777240" y="4639235"/>
            <a:ext cx="7585710" cy="1371600"/>
          </a:xfrm>
        </p:spPr>
        <p:txBody>
          <a:bodyPr vert="horz" lIns="91440" tIns="45720" rIns="91440" bIns="45720" rtlCol="0">
            <a:normAutofit/>
          </a:bodyPr>
          <a:lstStyle>
            <a:lvl1pPr marL="0" indent="0" algn="ctr">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GB" smtClean="0"/>
              <a:t>Click to edit Master text styles</a:t>
            </a:r>
          </a:p>
        </p:txBody>
      </p:sp>
      <p:sp>
        <p:nvSpPr>
          <p:cNvPr id="5" name="Date Placeholder 4"/>
          <p:cNvSpPr>
            <a:spLocks noGrp="1"/>
          </p:cNvSpPr>
          <p:nvPr>
            <p:ph type="dt" sz="half" idx="10"/>
          </p:nvPr>
        </p:nvSpPr>
        <p:spPr/>
        <p:txBody>
          <a:bodyPr/>
          <a:lstStyle/>
          <a:p>
            <a:fld id="{0C98354A-E250-8341-97B4-48D1BC4605CE}" type="datetime4">
              <a:rPr lang="en-US" smtClean="0"/>
              <a:pPr/>
              <a:t>October 2, 2009</a:t>
            </a:fld>
            <a:endParaRPr lang="en-GB"/>
          </a:p>
        </p:txBody>
      </p:sp>
      <p:sp>
        <p:nvSpPr>
          <p:cNvPr id="6" name="Footer Placeholder 5"/>
          <p:cNvSpPr>
            <a:spLocks noGrp="1"/>
          </p:cNvSpPr>
          <p:nvPr>
            <p:ph type="ftr" sz="quarter" idx="11"/>
          </p:nvPr>
        </p:nvSpPr>
        <p:spPr/>
        <p:txBody>
          <a:bodyPr/>
          <a:lstStyle/>
          <a:p>
            <a:r>
              <a:rPr lang="en-US" smtClean="0"/>
              <a:t>© Tom@Gilb.com  www.gilb.com</a:t>
            </a:r>
            <a:endParaRPr lang="en-GB"/>
          </a:p>
        </p:txBody>
      </p:sp>
      <p:sp>
        <p:nvSpPr>
          <p:cNvPr id="7" name="Slide Number Placeholder 6"/>
          <p:cNvSpPr>
            <a:spLocks noGrp="1"/>
          </p:cNvSpPr>
          <p:nvPr>
            <p:ph type="sldNum" sz="quarter" idx="12"/>
          </p:nvPr>
        </p:nvSpPr>
        <p:spPr/>
        <p:txBody>
          <a:bodyPr/>
          <a:lstStyle/>
          <a:p>
            <a:fld id="{4B86B0F5-22FE-1F4C-B79C-31CD8CB2974C}"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a:p>
        </p:txBody>
      </p:sp>
      <p:sp>
        <p:nvSpPr>
          <p:cNvPr id="4" name="Date Placeholder 3"/>
          <p:cNvSpPr>
            <a:spLocks noGrp="1"/>
          </p:cNvSpPr>
          <p:nvPr>
            <p:ph type="dt" sz="half" idx="10"/>
          </p:nvPr>
        </p:nvSpPr>
        <p:spPr/>
        <p:txBody>
          <a:bodyPr/>
          <a:lstStyle/>
          <a:p>
            <a:fld id="{36C68E52-93DF-FA47-B5A7-67C3D5456650}" type="datetime4">
              <a:rPr lang="en-US" smtClean="0"/>
              <a:pPr/>
              <a:t>October 2, 2009</a:t>
            </a:fld>
            <a:endParaRPr lang="en-GB"/>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9365" y="416859"/>
            <a:ext cx="1940859" cy="5607424"/>
          </a:xfrm>
        </p:spPr>
        <p:txBody>
          <a:bodyPr vert="eaVert" anchor="ctr" anchorCtr="0"/>
          <a:lstStyle/>
          <a:p>
            <a:r>
              <a:rPr lang="en-GB" smtClean="0"/>
              <a:t>Click to edit Master title style</a:t>
            </a:r>
            <a:endParaRPr/>
          </a:p>
        </p:txBody>
      </p:sp>
      <p:sp>
        <p:nvSpPr>
          <p:cNvPr id="3" name="Vertical Text Placeholder 2"/>
          <p:cNvSpPr>
            <a:spLocks noGrp="1"/>
          </p:cNvSpPr>
          <p:nvPr>
            <p:ph type="body" orient="vert" idx="1"/>
          </p:nvPr>
        </p:nvSpPr>
        <p:spPr>
          <a:xfrm>
            <a:off x="820737" y="414015"/>
            <a:ext cx="6144839" cy="5610268"/>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a:p>
        </p:txBody>
      </p:sp>
      <p:sp>
        <p:nvSpPr>
          <p:cNvPr id="4" name="Date Placeholder 3"/>
          <p:cNvSpPr>
            <a:spLocks noGrp="1"/>
          </p:cNvSpPr>
          <p:nvPr>
            <p:ph type="dt" sz="half" idx="10"/>
          </p:nvPr>
        </p:nvSpPr>
        <p:spPr/>
        <p:txBody>
          <a:bodyPr/>
          <a:lstStyle/>
          <a:p>
            <a:fld id="{B37ED7EB-8316-A640-BB07-32E4B5A51BCF}" type="datetime4">
              <a:rPr lang="en-US" smtClean="0"/>
              <a:pPr/>
              <a:t>October 2, 2009</a:t>
            </a:fld>
            <a:endParaRPr lang="en-GB"/>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GB" smtClean="0"/>
              <a:t>Click to edit Master title style</a:t>
            </a:r>
            <a:endParaRPr lang="en-US"/>
          </a:p>
        </p:txBody>
      </p:sp>
      <p:sp>
        <p:nvSpPr>
          <p:cNvPr id="3" name="Text Placeholder 2"/>
          <p:cNvSpPr>
            <a:spLocks noGrp="1"/>
          </p:cNvSpPr>
          <p:nvPr>
            <p:ph type="body" sz="half" idx="1"/>
          </p:nvPr>
        </p:nvSpPr>
        <p:spPr>
          <a:xfrm>
            <a:off x="304800" y="1981200"/>
            <a:ext cx="4229100" cy="42672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lipArt Placeholder 3"/>
          <p:cNvSpPr>
            <a:spLocks noGrp="1"/>
          </p:cNvSpPr>
          <p:nvPr>
            <p:ph type="clipArt" sz="half" idx="2"/>
          </p:nvPr>
        </p:nvSpPr>
        <p:spPr>
          <a:xfrm>
            <a:off x="4686300" y="1981200"/>
            <a:ext cx="4229100" cy="4267200"/>
          </a:xfrm>
        </p:spPr>
        <p:txBody>
          <a:bodyPr/>
          <a:lstStyle/>
          <a:p>
            <a:pPr lvl="0"/>
            <a:endParaRPr lang="en-US" noProof="0" smtClean="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GB"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FAE36940-F078-9D4C-A7FA-DDEDA74C5557}" type="datetime4">
              <a:rPr lang="en-US" smtClean="0"/>
              <a:pPr>
                <a:defRPr/>
              </a:pPr>
              <a:t>October 2, 2009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 Tom@Gilb.com  www.gilb.com</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3CBC096-D846-1B47-B9EF-2B4229C7B428}"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635000"/>
            <a:ext cx="7848600" cy="531813"/>
          </a:xfrm>
        </p:spPr>
        <p:txBody>
          <a:bodyPr/>
          <a:lstStyle/>
          <a:p>
            <a:r>
              <a:rPr lang="en-GB" smtClean="0"/>
              <a:t>Click to edit Master title style</a:t>
            </a:r>
            <a:endParaRPr lang="en-US"/>
          </a:p>
        </p:txBody>
      </p:sp>
      <p:sp>
        <p:nvSpPr>
          <p:cNvPr id="3" name="Table Placeholder 2"/>
          <p:cNvSpPr>
            <a:spLocks noGrp="1"/>
          </p:cNvSpPr>
          <p:nvPr>
            <p:ph type="tbl" idx="1"/>
          </p:nvPr>
        </p:nvSpPr>
        <p:spPr>
          <a:xfrm>
            <a:off x="609600" y="1219200"/>
            <a:ext cx="7848600" cy="4953000"/>
          </a:xfrm>
        </p:spPr>
        <p:txBody>
          <a:bodyPr/>
          <a:lstStyle/>
          <a:p>
            <a:pPr lvl="0"/>
            <a:endParaRPr lang="en-US" noProof="0" smtClean="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81100" y="187325"/>
            <a:ext cx="7823200" cy="914400"/>
          </a:xfrm>
        </p:spPr>
        <p:txBody>
          <a:bodyPr/>
          <a:lstStyle/>
          <a:p>
            <a:r>
              <a:rPr lang="en-GB" smtClean="0"/>
              <a:t>Click to edit Master title style</a:t>
            </a:r>
            <a:endParaRPr lang="nb-NO"/>
          </a:p>
        </p:txBody>
      </p:sp>
      <p:sp>
        <p:nvSpPr>
          <p:cNvPr id="3" name="ClipArt Placeholder 2"/>
          <p:cNvSpPr>
            <a:spLocks noGrp="1"/>
          </p:cNvSpPr>
          <p:nvPr>
            <p:ph type="clipArt" sz="half" idx="1"/>
          </p:nvPr>
        </p:nvSpPr>
        <p:spPr>
          <a:xfrm>
            <a:off x="698500" y="1009650"/>
            <a:ext cx="3873500" cy="5092700"/>
          </a:xfrm>
        </p:spPr>
        <p:txBody>
          <a:bodyPr/>
          <a:lstStyle/>
          <a:p>
            <a:endParaRPr lang="nb-NO"/>
          </a:p>
        </p:txBody>
      </p:sp>
      <p:sp>
        <p:nvSpPr>
          <p:cNvPr id="4" name="Text Placeholder 3"/>
          <p:cNvSpPr>
            <a:spLocks noGrp="1"/>
          </p:cNvSpPr>
          <p:nvPr>
            <p:ph type="body" sz="half" idx="2"/>
          </p:nvPr>
        </p:nvSpPr>
        <p:spPr>
          <a:xfrm>
            <a:off x="4724400" y="1009650"/>
            <a:ext cx="3873500" cy="50927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nb-NO"/>
          </a:p>
        </p:txBody>
      </p:sp>
      <p:sp>
        <p:nvSpPr>
          <p:cNvPr id="5" name="Footer Placeholder 4"/>
          <p:cNvSpPr>
            <a:spLocks noGrp="1"/>
          </p:cNvSpPr>
          <p:nvPr>
            <p:ph type="ftr" sz="quarter" idx="10"/>
          </p:nvPr>
        </p:nvSpPr>
        <p:spPr>
          <a:xfrm>
            <a:off x="6248400" y="6281738"/>
            <a:ext cx="2895600" cy="576262"/>
          </a:xfrm>
        </p:spPr>
        <p:txBody>
          <a:bodyPr/>
          <a:lstStyle>
            <a:lvl1pPr>
              <a:defRPr smtClean="0"/>
            </a:lvl1pPr>
          </a:lstStyle>
          <a:p>
            <a:r>
              <a:rPr lang="en-US" smtClean="0"/>
              <a:t>© Tom@Gilb.com  www.gilb.com</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a:p>
        </p:txBody>
      </p:sp>
      <p:sp>
        <p:nvSpPr>
          <p:cNvPr id="4" name="Date Placeholder 3"/>
          <p:cNvSpPr>
            <a:spLocks noGrp="1"/>
          </p:cNvSpPr>
          <p:nvPr>
            <p:ph type="dt" sz="half" idx="10"/>
          </p:nvPr>
        </p:nvSpPr>
        <p:spPr/>
        <p:txBody>
          <a:bodyPr/>
          <a:lstStyle/>
          <a:p>
            <a:fld id="{FB5AF3A5-A966-234F-A1C7-6CB562C10487}" type="datetime4">
              <a:rPr lang="en-US" smtClean="0"/>
              <a:pPr/>
              <a:t>October 2, 2009</a:t>
            </a:fld>
            <a:endParaRPr lang="en-GB"/>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0737" y="1219013"/>
            <a:ext cx="7542213" cy="1958975"/>
          </a:xfrm>
        </p:spPr>
        <p:txBody>
          <a:bodyPr vert="horz" lIns="91440" tIns="45720" rIns="91440" bIns="45720" rtlCol="0" anchor="b" anchorCtr="0">
            <a:noAutofit/>
          </a:bodyPr>
          <a:lstStyle>
            <a:lvl1pPr algn="ctr" defTabSz="914400" rtl="0" eaLnBrk="1" latinLnBrk="0" hangingPunct="1">
              <a:spcBef>
                <a:spcPct val="0"/>
              </a:spcBef>
              <a:buNone/>
              <a:defRPr sz="52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GB" smtClean="0"/>
              <a:t>Click to edit Master title style</a:t>
            </a:r>
            <a:endParaRPr/>
          </a:p>
        </p:txBody>
      </p:sp>
      <p:sp>
        <p:nvSpPr>
          <p:cNvPr id="3" name="Text Placeholder 2"/>
          <p:cNvSpPr>
            <a:spLocks noGrp="1"/>
          </p:cNvSpPr>
          <p:nvPr>
            <p:ph type="body" idx="1"/>
          </p:nvPr>
        </p:nvSpPr>
        <p:spPr>
          <a:xfrm>
            <a:off x="820737" y="3224213"/>
            <a:ext cx="7542213" cy="1500187"/>
          </a:xfrm>
        </p:spPr>
        <p:txBody>
          <a:bodyPr vert="horz" lIns="91440" tIns="45720" rIns="91440" bIns="45720" rtlCol="0">
            <a:normAutofit/>
          </a:bodyPr>
          <a:lstStyle>
            <a:lvl1pPr marL="0" indent="0" algn="ctr" defTabSz="914400" rtl="0" eaLnBrk="1" latinLnBrk="0" hangingPunct="1">
              <a:spcBef>
                <a:spcPts val="300"/>
              </a:spcBef>
              <a:buFontTx/>
              <a:buNone/>
              <a:defRPr sz="24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352820AC-75EE-5947-BF98-5E5D3E9BAC27}" type="datetime4">
              <a:rPr lang="en-US" smtClean="0"/>
              <a:pPr/>
              <a:t>October 2, 2009</a:t>
            </a:fld>
            <a:endParaRPr lang="en-GB"/>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p>
            <a:r>
              <a:rPr lang="en-GB" smtClean="0"/>
              <a:t>Click to edit Master title style</a:t>
            </a:r>
            <a:endParaRPr/>
          </a:p>
        </p:txBody>
      </p:sp>
      <p:sp>
        <p:nvSpPr>
          <p:cNvPr id="3" name="Content Placeholder 2"/>
          <p:cNvSpPr>
            <a:spLocks noGrp="1"/>
          </p:cNvSpPr>
          <p:nvPr>
            <p:ph sz="half" idx="1"/>
          </p:nvPr>
        </p:nvSpPr>
        <p:spPr>
          <a:xfrm>
            <a:off x="779462" y="1892301"/>
            <a:ext cx="3657600" cy="39751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a:p>
        </p:txBody>
      </p:sp>
      <p:sp>
        <p:nvSpPr>
          <p:cNvPr id="4" name="Content Placeholder 3"/>
          <p:cNvSpPr>
            <a:spLocks noGrp="1"/>
          </p:cNvSpPr>
          <p:nvPr>
            <p:ph sz="half" idx="2"/>
          </p:nvPr>
        </p:nvSpPr>
        <p:spPr>
          <a:xfrm>
            <a:off x="4703763" y="1892301"/>
            <a:ext cx="3657600" cy="39751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a:p>
        </p:txBody>
      </p:sp>
      <p:sp>
        <p:nvSpPr>
          <p:cNvPr id="5" name="Date Placeholder 4"/>
          <p:cNvSpPr>
            <a:spLocks noGrp="1"/>
          </p:cNvSpPr>
          <p:nvPr>
            <p:ph type="dt" sz="half" idx="10"/>
          </p:nvPr>
        </p:nvSpPr>
        <p:spPr/>
        <p:txBody>
          <a:bodyPr/>
          <a:lstStyle/>
          <a:p>
            <a:fld id="{C8AC23EE-A3B2-8A4E-B63C-32CCE07ADD62}" type="datetime4">
              <a:rPr lang="en-US" smtClean="0"/>
              <a:pPr/>
              <a:t>October 2, 2009</a:t>
            </a:fld>
            <a:endParaRPr lang="en-GB"/>
          </a:p>
        </p:txBody>
      </p:sp>
      <p:sp>
        <p:nvSpPr>
          <p:cNvPr id="6" name="Footer Placeholder 5"/>
          <p:cNvSpPr>
            <a:spLocks noGrp="1"/>
          </p:cNvSpPr>
          <p:nvPr>
            <p:ph type="ftr" sz="quarter" idx="11"/>
          </p:nvPr>
        </p:nvSpPr>
        <p:spPr/>
        <p:txBody>
          <a:bodyPr/>
          <a:lstStyle/>
          <a:p>
            <a:r>
              <a:rPr lang="en-US" smtClean="0"/>
              <a:t>© Tom@Gilb.com  www.gilb.com</a:t>
            </a:r>
            <a:endParaRPr lang="en-GB"/>
          </a:p>
        </p:txBody>
      </p:sp>
      <p:sp>
        <p:nvSpPr>
          <p:cNvPr id="7" name="Slide Number Placeholder 6"/>
          <p:cNvSpPr>
            <a:spLocks noGrp="1"/>
          </p:cNvSpPr>
          <p:nvPr>
            <p:ph type="sldNum" sz="quarter" idx="12"/>
          </p:nvPr>
        </p:nvSpPr>
        <p:spPr/>
        <p:txBody>
          <a:bodyPr/>
          <a:lstStyle/>
          <a:p>
            <a:fld id="{4B86B0F5-22FE-1F4C-B79C-31CD8CB2974C}"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lvl1pPr>
              <a:defRPr/>
            </a:lvl1pPr>
          </a:lstStyle>
          <a:p>
            <a:r>
              <a:rPr lang="en-GB" smtClean="0"/>
              <a:t>Click to edit Master title style</a:t>
            </a:r>
            <a:endParaRPr/>
          </a:p>
        </p:txBody>
      </p:sp>
      <p:sp>
        <p:nvSpPr>
          <p:cNvPr id="3" name="Text Placeholder 2"/>
          <p:cNvSpPr>
            <a:spLocks noGrp="1"/>
          </p:cNvSpPr>
          <p:nvPr>
            <p:ph type="body" idx="1"/>
          </p:nvPr>
        </p:nvSpPr>
        <p:spPr>
          <a:xfrm>
            <a:off x="779462"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779462" y="2393575"/>
            <a:ext cx="3657600" cy="3473823"/>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a:p>
        </p:txBody>
      </p:sp>
      <p:sp>
        <p:nvSpPr>
          <p:cNvPr id="5" name="Text Placeholder 4"/>
          <p:cNvSpPr>
            <a:spLocks noGrp="1"/>
          </p:cNvSpPr>
          <p:nvPr>
            <p:ph type="body" sz="quarter" idx="3"/>
          </p:nvPr>
        </p:nvSpPr>
        <p:spPr>
          <a:xfrm>
            <a:off x="4703763"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703763" y="2393575"/>
            <a:ext cx="3657600" cy="3473823"/>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a:p>
        </p:txBody>
      </p:sp>
      <p:sp>
        <p:nvSpPr>
          <p:cNvPr id="7" name="Date Placeholder 6"/>
          <p:cNvSpPr>
            <a:spLocks noGrp="1"/>
          </p:cNvSpPr>
          <p:nvPr>
            <p:ph type="dt" sz="half" idx="10"/>
          </p:nvPr>
        </p:nvSpPr>
        <p:spPr/>
        <p:txBody>
          <a:bodyPr/>
          <a:lstStyle/>
          <a:p>
            <a:fld id="{F8AD90FF-A28C-F242-B445-44C454597DE3}" type="datetime4">
              <a:rPr lang="en-US" smtClean="0"/>
              <a:pPr/>
              <a:t>October 2, 2009</a:t>
            </a:fld>
            <a:endParaRPr lang="en-GB"/>
          </a:p>
        </p:txBody>
      </p:sp>
      <p:sp>
        <p:nvSpPr>
          <p:cNvPr id="8" name="Footer Placeholder 7"/>
          <p:cNvSpPr>
            <a:spLocks noGrp="1"/>
          </p:cNvSpPr>
          <p:nvPr>
            <p:ph type="ftr" sz="quarter" idx="11"/>
          </p:nvPr>
        </p:nvSpPr>
        <p:spPr/>
        <p:txBody>
          <a:bodyPr/>
          <a:lstStyle/>
          <a:p>
            <a:r>
              <a:rPr lang="en-US" smtClean="0"/>
              <a:t>© Tom@Gilb.com  www.gilb.com</a:t>
            </a:r>
            <a:endParaRPr lang="en-GB"/>
          </a:p>
        </p:txBody>
      </p:sp>
      <p:sp>
        <p:nvSpPr>
          <p:cNvPr id="9" name="Slide Number Placeholder 8"/>
          <p:cNvSpPr>
            <a:spLocks noGrp="1"/>
          </p:cNvSpPr>
          <p:nvPr>
            <p:ph type="sldNum" sz="quarter" idx="12"/>
          </p:nvPr>
        </p:nvSpPr>
        <p:spPr/>
        <p:txBody>
          <a:bodyPr/>
          <a:lstStyle/>
          <a:p>
            <a:fld id="{4B86B0F5-22FE-1F4C-B79C-31CD8CB2974C}"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a:p>
        </p:txBody>
      </p:sp>
      <p:sp>
        <p:nvSpPr>
          <p:cNvPr id="3" name="Date Placeholder 2"/>
          <p:cNvSpPr>
            <a:spLocks noGrp="1"/>
          </p:cNvSpPr>
          <p:nvPr>
            <p:ph type="dt" sz="half" idx="10"/>
          </p:nvPr>
        </p:nvSpPr>
        <p:spPr/>
        <p:txBody>
          <a:bodyPr/>
          <a:lstStyle/>
          <a:p>
            <a:fld id="{13F7D4EB-018D-8648-97C1-34A885D85377}" type="datetime4">
              <a:rPr lang="en-US" smtClean="0"/>
              <a:pPr/>
              <a:t>October 2, 2009</a:t>
            </a:fld>
            <a:endParaRPr lang="en-GB"/>
          </a:p>
        </p:txBody>
      </p:sp>
      <p:sp>
        <p:nvSpPr>
          <p:cNvPr id="4" name="Footer Placeholder 3"/>
          <p:cNvSpPr>
            <a:spLocks noGrp="1"/>
          </p:cNvSpPr>
          <p:nvPr>
            <p:ph type="ftr" sz="quarter" idx="11"/>
          </p:nvPr>
        </p:nvSpPr>
        <p:spPr/>
        <p:txBody>
          <a:bodyPr/>
          <a:lstStyle/>
          <a:p>
            <a:r>
              <a:rPr lang="en-US" smtClean="0"/>
              <a:t>© Tom@Gilb.com  www.gilb.com</a:t>
            </a:r>
            <a:endParaRPr lang="en-GB"/>
          </a:p>
        </p:txBody>
      </p:sp>
      <p:sp>
        <p:nvSpPr>
          <p:cNvPr id="5" name="Slide Number Placeholder 4"/>
          <p:cNvSpPr>
            <a:spLocks noGrp="1"/>
          </p:cNvSpPr>
          <p:nvPr>
            <p:ph type="sldNum" sz="quarter" idx="12"/>
          </p:nvPr>
        </p:nvSpPr>
        <p:spPr/>
        <p:txBody>
          <a:bodyPr/>
          <a:lstStyle/>
          <a:p>
            <a:fld id="{4B86B0F5-22FE-1F4C-B79C-31CD8CB2974C}"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C71B8C-CD92-8740-AC7A-5BF12D4FD076}" type="datetime4">
              <a:rPr lang="en-US" smtClean="0"/>
              <a:pPr/>
              <a:t>October 2, 2009</a:t>
            </a:fld>
            <a:endParaRPr lang="en-GB"/>
          </a:p>
        </p:txBody>
      </p:sp>
      <p:sp>
        <p:nvSpPr>
          <p:cNvPr id="3" name="Footer Placeholder 2"/>
          <p:cNvSpPr>
            <a:spLocks noGrp="1"/>
          </p:cNvSpPr>
          <p:nvPr>
            <p:ph type="ftr" sz="quarter" idx="11"/>
          </p:nvPr>
        </p:nvSpPr>
        <p:spPr/>
        <p:txBody>
          <a:bodyPr/>
          <a:lstStyle/>
          <a:p>
            <a:r>
              <a:rPr lang="en-US" smtClean="0"/>
              <a:t>© Tom@Gilb.com  www.gilb.com</a:t>
            </a:r>
            <a:endParaRPr lang="en-GB"/>
          </a:p>
        </p:txBody>
      </p:sp>
      <p:sp>
        <p:nvSpPr>
          <p:cNvPr id="4" name="Slide Number Placeholder 3"/>
          <p:cNvSpPr>
            <a:spLocks noGrp="1"/>
          </p:cNvSpPr>
          <p:nvPr>
            <p:ph type="sldNum" sz="quarter" idx="12"/>
          </p:nvPr>
        </p:nvSpPr>
        <p:spPr/>
        <p:txBody>
          <a:bodyPr/>
          <a:lstStyle/>
          <a:p>
            <a:fld id="{4B86B0F5-22FE-1F4C-B79C-31CD8CB2974C}"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9929" y="457201"/>
            <a:ext cx="3566160" cy="1371600"/>
          </a:xfrm>
        </p:spPr>
        <p:txBody>
          <a:bodyPr anchor="b">
            <a:normAutofit/>
          </a:bodyPr>
          <a:lstStyle>
            <a:lvl1pPr algn="ctr">
              <a:defRPr sz="3600" b="1"/>
            </a:lvl1pPr>
          </a:lstStyle>
          <a:p>
            <a:r>
              <a:rPr lang="en-GB" smtClean="0"/>
              <a:t>Click to edit Master title style</a:t>
            </a:r>
            <a:endParaRPr/>
          </a:p>
        </p:txBody>
      </p:sp>
      <p:sp>
        <p:nvSpPr>
          <p:cNvPr id="3" name="Content Placeholder 2"/>
          <p:cNvSpPr>
            <a:spLocks noGrp="1"/>
          </p:cNvSpPr>
          <p:nvPr>
            <p:ph idx="1"/>
          </p:nvPr>
        </p:nvSpPr>
        <p:spPr>
          <a:xfrm>
            <a:off x="4802393" y="457201"/>
            <a:ext cx="3566160" cy="5410200"/>
          </a:xfrm>
        </p:spPr>
        <p:txBody>
          <a:bodyPr>
            <a:normAutofit/>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a:p>
        </p:txBody>
      </p:sp>
      <p:sp>
        <p:nvSpPr>
          <p:cNvPr id="4" name="Text Placeholder 3"/>
          <p:cNvSpPr>
            <a:spLocks noGrp="1"/>
          </p:cNvSpPr>
          <p:nvPr>
            <p:ph type="body" sz="half" idx="2"/>
          </p:nvPr>
        </p:nvSpPr>
        <p:spPr>
          <a:xfrm>
            <a:off x="779929" y="1828801"/>
            <a:ext cx="3566160" cy="3657600"/>
          </a:xfrm>
        </p:spPr>
        <p:txBody>
          <a:bodyPr>
            <a:normAutofit/>
          </a:bodyPr>
          <a:lstStyle>
            <a:lvl1pPr marL="0" indent="0" algn="ctr">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4F493244-4A32-3B42-8165-67A64FADA9EF}" type="datetime4">
              <a:rPr lang="en-US" smtClean="0"/>
              <a:pPr/>
              <a:t>October 2, 2009</a:t>
            </a:fld>
            <a:endParaRPr lang="en-GB"/>
          </a:p>
        </p:txBody>
      </p:sp>
      <p:sp>
        <p:nvSpPr>
          <p:cNvPr id="6" name="Footer Placeholder 5"/>
          <p:cNvSpPr>
            <a:spLocks noGrp="1"/>
          </p:cNvSpPr>
          <p:nvPr>
            <p:ph type="ftr" sz="quarter" idx="11"/>
          </p:nvPr>
        </p:nvSpPr>
        <p:spPr/>
        <p:txBody>
          <a:bodyPr/>
          <a:lstStyle/>
          <a:p>
            <a:r>
              <a:rPr lang="en-US" smtClean="0"/>
              <a:t>© Tom@Gilb.com  www.gilb.com</a:t>
            </a:r>
            <a:endParaRPr lang="en-GB"/>
          </a:p>
        </p:txBody>
      </p:sp>
      <p:sp>
        <p:nvSpPr>
          <p:cNvPr id="7" name="Slide Number Placeholder 6"/>
          <p:cNvSpPr>
            <a:spLocks noGrp="1"/>
          </p:cNvSpPr>
          <p:nvPr>
            <p:ph type="sldNum" sz="quarter" idx="12"/>
          </p:nvPr>
        </p:nvSpPr>
        <p:spPr/>
        <p:txBody>
          <a:bodyPr/>
          <a:lstStyle/>
          <a:p>
            <a:fld id="{6F42FDE4-A7DD-41A7-A0A6-9B649FB43336}" type="slidenum">
              <a:rPr kumimoji="0" lang="en-US" smtClean="0"/>
              <a:pPr/>
              <a:t>‹#›</a:t>
            </a:fld>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457200"/>
            <a:ext cx="3566160" cy="1371600"/>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GB" smtClean="0"/>
              <a:t>Click to edit Master title style</a:t>
            </a:r>
            <a:endParaRPr/>
          </a:p>
        </p:txBody>
      </p:sp>
      <p:sp>
        <p:nvSpPr>
          <p:cNvPr id="3" name="Picture Placeholder 2"/>
          <p:cNvSpPr>
            <a:spLocks noGrp="1"/>
          </p:cNvSpPr>
          <p:nvPr>
            <p:ph type="pic" idx="1"/>
          </p:nvPr>
        </p:nvSpPr>
        <p:spPr>
          <a:xfrm>
            <a:off x="5266765" y="1676400"/>
            <a:ext cx="2975610" cy="2975610"/>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Click icon to add picture</a:t>
            </a:r>
            <a:endParaRPr/>
          </a:p>
        </p:txBody>
      </p:sp>
      <p:sp>
        <p:nvSpPr>
          <p:cNvPr id="4" name="Text Placeholder 3"/>
          <p:cNvSpPr>
            <a:spLocks noGrp="1"/>
          </p:cNvSpPr>
          <p:nvPr>
            <p:ph type="body" sz="half" idx="2"/>
          </p:nvPr>
        </p:nvSpPr>
        <p:spPr>
          <a:xfrm>
            <a:off x="777240" y="1828800"/>
            <a:ext cx="3566160" cy="3657600"/>
          </a:xfrm>
        </p:spPr>
        <p:txBody>
          <a:bodyPr vert="horz" lIns="91440" tIns="45720" rIns="91440" bIns="45720" rtlCol="0">
            <a:normAutofit/>
          </a:bodyPr>
          <a:lstStyle>
            <a:lvl1pPr marL="0" indent="0" algn="ctr">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GB" smtClean="0"/>
              <a:t>Click to edit Master text styles</a:t>
            </a:r>
          </a:p>
        </p:txBody>
      </p:sp>
      <p:sp>
        <p:nvSpPr>
          <p:cNvPr id="5" name="Date Placeholder 4"/>
          <p:cNvSpPr>
            <a:spLocks noGrp="1"/>
          </p:cNvSpPr>
          <p:nvPr>
            <p:ph type="dt" sz="half" idx="10"/>
          </p:nvPr>
        </p:nvSpPr>
        <p:spPr/>
        <p:txBody>
          <a:bodyPr/>
          <a:lstStyle/>
          <a:p>
            <a:fld id="{2F46D63B-FFA3-E444-A082-643801D3CF6F}" type="datetime4">
              <a:rPr lang="en-US" smtClean="0"/>
              <a:pPr/>
              <a:t>October 2, 2009</a:t>
            </a:fld>
            <a:endParaRPr lang="en-GB"/>
          </a:p>
        </p:txBody>
      </p:sp>
      <p:sp>
        <p:nvSpPr>
          <p:cNvPr id="6" name="Footer Placeholder 5"/>
          <p:cNvSpPr>
            <a:spLocks noGrp="1"/>
          </p:cNvSpPr>
          <p:nvPr>
            <p:ph type="ftr" sz="quarter" idx="11"/>
          </p:nvPr>
        </p:nvSpPr>
        <p:spPr/>
        <p:txBody>
          <a:bodyPr/>
          <a:lstStyle/>
          <a:p>
            <a:r>
              <a:rPr lang="en-US" smtClean="0"/>
              <a:t>© Tom@Gilb.com  www.gilb.com</a:t>
            </a:r>
            <a:endParaRPr lang="en-GB"/>
          </a:p>
        </p:txBody>
      </p:sp>
      <p:sp>
        <p:nvSpPr>
          <p:cNvPr id="7" name="Slide Number Placeholder 6"/>
          <p:cNvSpPr>
            <a:spLocks noGrp="1"/>
          </p:cNvSpPr>
          <p:nvPr>
            <p:ph type="sldNum" sz="quarter" idx="12"/>
          </p:nvPr>
        </p:nvSpPr>
        <p:spPr/>
        <p:txBody>
          <a:bodyPr/>
          <a:lstStyle/>
          <a:p>
            <a:fld id="{4B86B0F5-22FE-1F4C-B79C-31CD8CB2974C}"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2.png"/><Relationship Id="rId19"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pic>
        <p:nvPicPr>
          <p:cNvPr id="7" name="Picture 6" descr="GridOverlay.png"/>
          <p:cNvPicPr>
            <a:picLocks noChangeAspect="1"/>
          </p:cNvPicPr>
          <p:nvPr/>
        </p:nvPicPr>
        <p:blipFill>
          <a:blip r:embed="rId18"/>
          <a:stretch>
            <a:fillRect/>
          </a:stretch>
        </p:blipFill>
        <p:spPr>
          <a:xfrm>
            <a:off x="0" y="0"/>
            <a:ext cx="9144000" cy="6858000"/>
          </a:xfrm>
          <a:prstGeom prst="rect">
            <a:avLst/>
          </a:prstGeom>
          <a:solidFill>
            <a:schemeClr val="bg2">
              <a:lumMod val="60000"/>
              <a:lumOff val="40000"/>
              <a:alpha val="10000"/>
            </a:schemeClr>
          </a:solidFill>
        </p:spPr>
      </p:pic>
      <p:sp>
        <p:nvSpPr>
          <p:cNvPr id="2" name="Title Placeholder 1"/>
          <p:cNvSpPr>
            <a:spLocks noGrp="1"/>
          </p:cNvSpPr>
          <p:nvPr>
            <p:ph type="title"/>
          </p:nvPr>
        </p:nvSpPr>
        <p:spPr>
          <a:xfrm>
            <a:off x="779462" y="107577"/>
            <a:ext cx="7581901" cy="1653988"/>
          </a:xfrm>
          <a:prstGeom prst="rect">
            <a:avLst/>
          </a:prstGeom>
          <a:effectLst>
            <a:outerShdw dist="38100" dir="2700000" sx="0" sy="0" algn="tl" rotWithShape="0">
              <a:srgbClr val="000000"/>
            </a:outerShdw>
          </a:effectLst>
        </p:spPr>
        <p:txBody>
          <a:bodyPr vert="horz" lIns="91440" tIns="45720" rIns="91440" bIns="45720" rtlCol="0" anchor="ctr">
            <a:noAutofit/>
          </a:bodyPr>
          <a:lstStyle/>
          <a:p>
            <a:r>
              <a:rPr lang="en-GB" dirty="0" smtClean="0"/>
              <a:t>Click to edit Master title style</a:t>
            </a:r>
            <a:endParaRPr dirty="0"/>
          </a:p>
        </p:txBody>
      </p:sp>
      <p:sp>
        <p:nvSpPr>
          <p:cNvPr id="3" name="Text Placeholder 2"/>
          <p:cNvSpPr>
            <a:spLocks noGrp="1"/>
          </p:cNvSpPr>
          <p:nvPr>
            <p:ph type="body" idx="1"/>
          </p:nvPr>
        </p:nvSpPr>
        <p:spPr>
          <a:xfrm>
            <a:off x="779462" y="1882588"/>
            <a:ext cx="7581901" cy="3953436"/>
          </a:xfrm>
          <a:prstGeom prst="rect">
            <a:avLst/>
          </a:prstGeom>
          <a:effectLst/>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dirty="0"/>
          </a:p>
        </p:txBody>
      </p:sp>
      <p:sp>
        <p:nvSpPr>
          <p:cNvPr id="4" name="Date Placeholder 3"/>
          <p:cNvSpPr>
            <a:spLocks noGrp="1"/>
          </p:cNvSpPr>
          <p:nvPr>
            <p:ph type="dt" sz="half" idx="2"/>
          </p:nvPr>
        </p:nvSpPr>
        <p:spPr>
          <a:xfrm>
            <a:off x="6651812" y="6356350"/>
            <a:ext cx="2133600" cy="365125"/>
          </a:xfrm>
          <a:prstGeom prst="rect">
            <a:avLst/>
          </a:prstGeom>
        </p:spPr>
        <p:txBody>
          <a:bodyPr vert="horz" lIns="91440" tIns="45720" rIns="91440" bIns="45720" rtlCol="0" anchor="ctr"/>
          <a:lstStyle>
            <a:lvl1pPr algn="r">
              <a:defRPr sz="1100">
                <a:solidFill>
                  <a:schemeClr val="tx1">
                    <a:tint val="75000"/>
                  </a:schemeClr>
                </a:solidFill>
                <a:effectLst>
                  <a:outerShdw blurRad="50800" dist="38100" dir="2700000" algn="br" rotWithShape="0">
                    <a:srgbClr val="000000">
                      <a:alpha val="43000"/>
                    </a:srgbClr>
                  </a:outerShdw>
                </a:effectLst>
                <a:latin typeface="Adobe Caslon Pro"/>
                <a:cs typeface="Adobe Caslon Pro"/>
              </a:defRPr>
            </a:lvl1pPr>
          </a:lstStyle>
          <a:p>
            <a:fld id="{6267EEF7-67F6-084E-AFB8-3A1EAFADB85C}" type="datetime4">
              <a:rPr lang="en-US" smtClean="0"/>
              <a:pPr/>
              <a:t>October 2, 2009</a:t>
            </a:fld>
            <a:endParaRPr lang="en-GB" dirty="0"/>
          </a:p>
        </p:txBody>
      </p:sp>
      <p:sp>
        <p:nvSpPr>
          <p:cNvPr id="5" name="Footer Placeholder 4"/>
          <p:cNvSpPr>
            <a:spLocks noGrp="1"/>
          </p:cNvSpPr>
          <p:nvPr>
            <p:ph type="ftr" sz="quarter" idx="3"/>
          </p:nvPr>
        </p:nvSpPr>
        <p:spPr>
          <a:xfrm>
            <a:off x="354106" y="6356350"/>
            <a:ext cx="2895600" cy="365125"/>
          </a:xfrm>
          <a:prstGeom prst="rect">
            <a:avLst/>
          </a:prstGeom>
        </p:spPr>
        <p:txBody>
          <a:bodyPr vert="horz" lIns="91440" tIns="45720" rIns="91440" bIns="45720" rtlCol="0" anchor="ctr"/>
          <a:lstStyle>
            <a:lvl1pPr algn="l">
              <a:defRPr sz="1100">
                <a:solidFill>
                  <a:schemeClr val="tx1">
                    <a:tint val="75000"/>
                  </a:schemeClr>
                </a:solidFill>
                <a:effectLst>
                  <a:outerShdw blurRad="50800" dist="38100" dir="2700000" algn="br" rotWithShape="0">
                    <a:srgbClr val="000000">
                      <a:alpha val="43000"/>
                    </a:srgbClr>
                  </a:outerShdw>
                </a:effectLst>
              </a:defRPr>
            </a:lvl1pPr>
          </a:lstStyle>
          <a:p>
            <a:r>
              <a:rPr lang="en-US" smtClean="0"/>
              <a:t>© Tom@Gilb.com  www.gilb.com</a:t>
            </a:r>
            <a:endParaRPr lang="en-GB" dirty="0"/>
          </a:p>
        </p:txBody>
      </p:sp>
      <p:sp>
        <p:nvSpPr>
          <p:cNvPr id="6" name="Slide Number Placeholder 5"/>
          <p:cNvSpPr>
            <a:spLocks noGrp="1"/>
          </p:cNvSpPr>
          <p:nvPr>
            <p:ph type="sldNum" sz="quarter" idx="4"/>
          </p:nvPr>
        </p:nvSpPr>
        <p:spPr>
          <a:xfrm>
            <a:off x="4191000" y="6356350"/>
            <a:ext cx="762000" cy="365125"/>
          </a:xfrm>
          <a:prstGeom prst="rect">
            <a:avLst/>
          </a:prstGeom>
        </p:spPr>
        <p:txBody>
          <a:bodyPr vert="horz" lIns="91440" tIns="45720" rIns="91440" bIns="45720" rtlCol="0" anchor="ctr"/>
          <a:lstStyle>
            <a:lvl1pPr algn="ctr">
              <a:defRPr sz="1100">
                <a:solidFill>
                  <a:schemeClr val="tx1">
                    <a:tint val="75000"/>
                  </a:schemeClr>
                </a:solidFill>
                <a:effectLst>
                  <a:outerShdw blurRad="50800" dist="38100" dir="2700000" algn="br" rotWithShape="0">
                    <a:srgbClr val="000000">
                      <a:alpha val="43000"/>
                    </a:srgbClr>
                  </a:outerShdw>
                </a:effectLst>
              </a:defRPr>
            </a:lvl1pPr>
          </a:lstStyle>
          <a:p>
            <a:fld id="{4B86B0F5-22FE-1F4C-B79C-31CD8CB2974C}" type="slidenum">
              <a:rPr lang="en-GB" smtClean="0"/>
              <a:pPr/>
              <a:t>‹#›</a:t>
            </a:fld>
            <a:endParaRPr lang="en-GB" dirty="0"/>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Lst>
  <p:hf hdr="0"/>
  <p:txStyles>
    <p:titleStyle>
      <a:lvl1pPr algn="ctr" defTabSz="914400" rtl="0" eaLnBrk="1" latinLnBrk="0" hangingPunct="1">
        <a:spcBef>
          <a:spcPct val="0"/>
        </a:spcBef>
        <a:buNone/>
        <a:defRPr sz="4000" b="1" kern="1200">
          <a:solidFill>
            <a:schemeClr val="tx1"/>
          </a:solidFill>
          <a:effectLst>
            <a:outerShdw blurRad="101600" dist="63500" dir="2700000" algn="tl" rotWithShape="0">
              <a:prstClr val="black">
                <a:alpha val="75000"/>
              </a:prstClr>
            </a:outerShdw>
          </a:effectLst>
          <a:latin typeface="Arial"/>
          <a:ea typeface="+mj-ea"/>
          <a:cs typeface="Arial"/>
        </a:defRPr>
      </a:lvl1pPr>
    </p:titleStyle>
    <p:bodyStyle>
      <a:lvl1pPr marL="403225" indent="-403225" algn="l" defTabSz="914400" rtl="0" eaLnBrk="1" latinLnBrk="0" hangingPunct="1">
        <a:spcBef>
          <a:spcPts val="2000"/>
        </a:spcBef>
        <a:buFontTx/>
        <a:buBlip>
          <a:blip r:embed="rId19"/>
        </a:buBlip>
        <a:defRPr sz="2400" b="1" kern="1200">
          <a:solidFill>
            <a:schemeClr val="tx1"/>
          </a:solidFill>
          <a:effectLst>
            <a:outerShdw blurRad="101600" dist="63500" dir="2700000" algn="tl" rotWithShape="0">
              <a:prstClr val="black">
                <a:alpha val="75000"/>
              </a:prstClr>
            </a:outerShdw>
          </a:effectLst>
          <a:latin typeface="Arial"/>
          <a:ea typeface="+mn-ea"/>
          <a:cs typeface="Arial"/>
        </a:defRPr>
      </a:lvl1pPr>
      <a:lvl2pPr marL="806450" indent="-403225" algn="l" defTabSz="914400" rtl="0" eaLnBrk="1" latinLnBrk="0" hangingPunct="1">
        <a:spcBef>
          <a:spcPts val="600"/>
        </a:spcBef>
        <a:buFontTx/>
        <a:buBlip>
          <a:blip r:embed="rId19"/>
        </a:buBlip>
        <a:defRPr sz="2200" b="1" kern="1200">
          <a:solidFill>
            <a:schemeClr val="tx1"/>
          </a:solidFill>
          <a:effectLst>
            <a:outerShdw blurRad="101600" dist="63500" dir="2700000" algn="tl" rotWithShape="0">
              <a:prstClr val="black">
                <a:alpha val="75000"/>
              </a:prstClr>
            </a:outerShdw>
          </a:effectLst>
          <a:latin typeface="Arial"/>
          <a:ea typeface="+mn-ea"/>
          <a:cs typeface="Arial"/>
        </a:defRPr>
      </a:lvl2pPr>
      <a:lvl3pPr marL="1143000" indent="-336550" algn="l" defTabSz="914400" rtl="0" eaLnBrk="1" latinLnBrk="0" hangingPunct="1">
        <a:spcBef>
          <a:spcPts val="600"/>
        </a:spcBef>
        <a:buFontTx/>
        <a:buBlip>
          <a:blip r:embed="rId19"/>
        </a:buBlip>
        <a:defRPr sz="2000" b="1" kern="1200">
          <a:solidFill>
            <a:schemeClr val="tx1"/>
          </a:solidFill>
          <a:effectLst>
            <a:outerShdw blurRad="101600" dist="63500" dir="2700000" algn="tl" rotWithShape="0">
              <a:prstClr val="black">
                <a:alpha val="75000"/>
              </a:prstClr>
            </a:outerShdw>
          </a:effectLst>
          <a:latin typeface="Arial"/>
          <a:ea typeface="+mn-ea"/>
          <a:cs typeface="Arial"/>
        </a:defRPr>
      </a:lvl3pPr>
      <a:lvl4pPr marL="1492250" indent="-349250" algn="l" defTabSz="914400" rtl="0" eaLnBrk="1" latinLnBrk="0" hangingPunct="1">
        <a:spcBef>
          <a:spcPts val="600"/>
        </a:spcBef>
        <a:buFontTx/>
        <a:buBlip>
          <a:blip r:embed="rId19"/>
        </a:buBlip>
        <a:defRPr sz="1800" b="1" kern="1200">
          <a:solidFill>
            <a:schemeClr val="tx1"/>
          </a:solidFill>
          <a:effectLst>
            <a:outerShdw blurRad="101600" dist="63500" dir="2700000" algn="tl" rotWithShape="0">
              <a:prstClr val="black">
                <a:alpha val="75000"/>
              </a:prstClr>
            </a:outerShdw>
          </a:effectLst>
          <a:latin typeface="Arial"/>
          <a:ea typeface="+mn-ea"/>
          <a:cs typeface="Arial"/>
        </a:defRPr>
      </a:lvl4pPr>
      <a:lvl5pPr marL="1828800" indent="-336550" algn="l" defTabSz="914400" rtl="0" eaLnBrk="1" latinLnBrk="0" hangingPunct="1">
        <a:spcBef>
          <a:spcPts val="600"/>
        </a:spcBef>
        <a:buFontTx/>
        <a:buBlip>
          <a:blip r:embed="rId19"/>
        </a:buBlip>
        <a:defRPr sz="1800" b="1" kern="1200">
          <a:solidFill>
            <a:schemeClr val="tx1"/>
          </a:solidFill>
          <a:effectLst>
            <a:outerShdw blurRad="101600" dist="63500" dir="2700000" algn="tl" rotWithShape="0">
              <a:prstClr val="black">
                <a:alpha val="75000"/>
              </a:prstClr>
            </a:outerShdw>
          </a:effectLst>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ilb.com/tiki-download_file.php?fileId=57" TargetMode="Externa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8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df"/><Relationship Id="rId5" Type="http://schemas.openxmlformats.org/officeDocument/2006/relationships/image" Target="../media/image86.png"/><Relationship Id="rId6" Type="http://schemas.openxmlformats.org/officeDocument/2006/relationships/image" Target="../media/image83.pdf"/><Relationship Id="rId7" Type="http://schemas.openxmlformats.org/officeDocument/2006/relationships/image" Target="../media/image881.png"/><Relationship Id="rId1" Type="http://schemas.openxmlformats.org/officeDocument/2006/relationships/slideLayout" Target="../slideLayouts/slideLayout6.xml"/><Relationship Id="rId2" Type="http://schemas.openxmlformats.org/officeDocument/2006/relationships/notesSlide" Target="../notesSlides/notesSlide52.xml"/></Relationships>
</file>

<file path=ppt/slides/_rels/slide119.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gif"/><Relationship Id="rId1" Type="http://schemas.openxmlformats.org/officeDocument/2006/relationships/slideLayout" Target="../slideLayouts/slideLayout4.xml"/><Relationship Id="rId2" Type="http://schemas.openxmlformats.org/officeDocument/2006/relationships/notesSlide" Target="../notesSlides/notesSlide5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6.pdf"/><Relationship Id="rId4"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55.xml"/><Relationship Id="rId4" Type="http://schemas.openxmlformats.org/officeDocument/2006/relationships/oleObject" Target="../embeddings/oleObject8.bin"/><Relationship Id="rId1" Type="http://schemas.openxmlformats.org/officeDocument/2006/relationships/vmlDrawing" Target="../drawings/vmlDrawing6.vml"/><Relationship Id="rId2"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png"/><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123.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58.xml"/><Relationship Id="rId4" Type="http://schemas.openxmlformats.org/officeDocument/2006/relationships/oleObject" Target="../embeddings/oleObject9.bin"/><Relationship Id="rId5" Type="http://schemas.openxmlformats.org/officeDocument/2006/relationships/oleObject" Target="../embeddings/oleObject10.bin"/><Relationship Id="rId1" Type="http://schemas.openxmlformats.org/officeDocument/2006/relationships/vmlDrawing" Target="../drawings/vmlDrawing7.vml"/><Relationship Id="rId2"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audio" Target="../media/audio2.bin"/><Relationship Id="rId5" Type="http://schemas.openxmlformats.org/officeDocument/2006/relationships/image" Target="../media/image94.png"/><Relationship Id="rId6" Type="http://schemas.openxmlformats.org/officeDocument/2006/relationships/image" Target="../media/image95.gif"/><Relationship Id="rId1" Type="http://schemas.openxmlformats.org/officeDocument/2006/relationships/slideLayout" Target="../slideLayouts/slideLayout13.xml"/><Relationship Id="rId2" Type="http://schemas.openxmlformats.org/officeDocument/2006/relationships/notesSlide" Target="../notesSlides/notesSlide59.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127.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128.xml.rels><?xml version="1.0" encoding="UTF-8" standalone="yes"?>
<Relationships xmlns="http://schemas.openxmlformats.org/package/2006/relationships"><Relationship Id="rId3" Type="http://schemas.openxmlformats.org/officeDocument/2006/relationships/image" Target="../media/image100.pdf"/><Relationship Id="rId4" Type="http://schemas.openxmlformats.org/officeDocument/2006/relationships/image" Target="../media/image1081.png"/><Relationship Id="rId5" Type="http://schemas.openxmlformats.org/officeDocument/2006/relationships/image" Target="../media/image101.jpeg"/><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1.jpeg"/><Relationship Id="rId4" Type="http://schemas.openxmlformats.org/officeDocument/2006/relationships/image" Target="../media/image100.pdf"/><Relationship Id="rId5" Type="http://schemas.openxmlformats.org/officeDocument/2006/relationships/image" Target="../media/image1081.png"/><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0.pdf"/><Relationship Id="rId4" Type="http://schemas.openxmlformats.org/officeDocument/2006/relationships/image" Target="../media/image1081.png"/><Relationship Id="rId5" Type="http://schemas.openxmlformats.org/officeDocument/2006/relationships/image" Target="../media/image101.jpeg"/><Relationship Id="rId6" Type="http://schemas.openxmlformats.org/officeDocument/2006/relationships/image" Target="../media/image102.png"/><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ilb.com/tiki-download_file.php?fileId=27" TargetMode="Externa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diagramData" Target="../diagrams/data2.xml"/><Relationship Id="rId8" Type="http://schemas.openxmlformats.org/officeDocument/2006/relationships/diagramLayout" Target="../diagrams/layout2.xml"/><Relationship Id="rId9" Type="http://schemas.openxmlformats.org/officeDocument/2006/relationships/diagramQuickStyle" Target="../diagrams/quickStyle2.xml"/><Relationship Id="rId10" Type="http://schemas.openxmlformats.org/officeDocument/2006/relationships/diagramColors" Target="../diagrams/colors2.xml"/><Relationship Id="rId11"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ng"/><Relationship Id="rId6" Type="http://schemas.openxmlformats.org/officeDocument/2006/relationships/image" Target="../media/image107.png"/><Relationship Id="rId7" Type="http://schemas.openxmlformats.org/officeDocument/2006/relationships/image" Target="../media/image108.png"/><Relationship Id="rId8" Type="http://schemas.openxmlformats.org/officeDocument/2006/relationships/image" Target="../media/image109.png"/><Relationship Id="rId9" Type="http://schemas.openxmlformats.org/officeDocument/2006/relationships/image" Target="../media/image110.png"/><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147.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png"/><Relationship Id="rId5" Type="http://schemas.openxmlformats.org/officeDocument/2006/relationships/image" Target="../media/image114.png"/><Relationship Id="rId6" Type="http://schemas.openxmlformats.org/officeDocument/2006/relationships/image" Target="../media/image115.png"/><Relationship Id="rId1" Type="http://schemas.openxmlformats.org/officeDocument/2006/relationships/slideLayout" Target="../slideLayouts/slideLayout2.xml"/><Relationship Id="rId2" Type="http://schemas.openxmlformats.org/officeDocument/2006/relationships/image" Target="../media/image111.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 Id="rId3" Type="http://schemas.openxmlformats.org/officeDocument/2006/relationships/image" Target="../media/image116.png"/></Relationships>
</file>

<file path=ppt/slides/_rels/slide157.xml.rels><?xml version="1.0" encoding="UTF-8" standalone="yes"?>
<Relationships xmlns="http://schemas.openxmlformats.org/package/2006/relationships"><Relationship Id="rId3" Type="http://schemas.openxmlformats.org/officeDocument/2006/relationships/image" Target="../media/image117.jpeg"/><Relationship Id="rId4" Type="http://schemas.openxmlformats.org/officeDocument/2006/relationships/image" Target="../media/image118.jpeg"/><Relationship Id="rId1" Type="http://schemas.openxmlformats.org/officeDocument/2006/relationships/slideLayout" Target="../slideLayouts/slideLayout4.xml"/><Relationship Id="rId2" Type="http://schemas.openxmlformats.org/officeDocument/2006/relationships/notesSlide" Target="../notesSlides/notesSlide66.xml"/></Relationships>
</file>

<file path=ppt/slides/_rels/slide158.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png"/><Relationship Id="rId1" Type="http://schemas.openxmlformats.org/officeDocument/2006/relationships/slideLayout" Target="../slideLayouts/slideLayout4.xml"/><Relationship Id="rId2" Type="http://schemas.openxmlformats.org/officeDocument/2006/relationships/notesSlide" Target="../notesSlides/notesSlide67.xml"/></Relationships>
</file>

<file path=ppt/slides/_rels/slide159.xml.rels><?xml version="1.0" encoding="UTF-8" standalone="yes"?>
<Relationships xmlns="http://schemas.openxmlformats.org/package/2006/relationships"><Relationship Id="rId3" Type="http://schemas.openxmlformats.org/officeDocument/2006/relationships/image" Target="../media/image121.jpeg"/><Relationship Id="rId4" Type="http://schemas.openxmlformats.org/officeDocument/2006/relationships/image" Target="../media/image122.png"/><Relationship Id="rId1" Type="http://schemas.openxmlformats.org/officeDocument/2006/relationships/slideLayout" Target="../slideLayouts/slideLayout4.xml"/><Relationship Id="rId2" Type="http://schemas.openxmlformats.org/officeDocument/2006/relationships/notesSlide" Target="../notesSlides/notesSlide6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69.xml"/><Relationship Id="rId4" Type="http://schemas.openxmlformats.org/officeDocument/2006/relationships/image" Target="../media/image124.png"/><Relationship Id="rId5" Type="http://schemas.openxmlformats.org/officeDocument/2006/relationships/oleObject" Target="../embeddings/Microsoft_Excel_97_-_2004_Worksheet5.xls"/><Relationship Id="rId6" Type="http://schemas.openxmlformats.org/officeDocument/2006/relationships/image" Target="../media/image125.jpeg"/><Relationship Id="rId7" Type="http://schemas.openxmlformats.org/officeDocument/2006/relationships/image" Target="../media/image126.jpeg"/><Relationship Id="rId8" Type="http://schemas.openxmlformats.org/officeDocument/2006/relationships/image" Target="../media/image127.png"/><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8.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 Id="rId3" Type="http://schemas.openxmlformats.org/officeDocument/2006/relationships/image" Target="../media/image129.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1.xml"/><Relationship Id="rId3" Type="http://schemas.openxmlformats.org/officeDocument/2006/relationships/image" Target="../media/image130.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31.jpeg"/><Relationship Id="rId4" Type="http://schemas.openxmlformats.org/officeDocument/2006/relationships/image" Target="../media/image132.jpeg"/><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8.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35.png"/><Relationship Id="rId5" Type="http://schemas.openxmlformats.org/officeDocument/2006/relationships/image" Target="../media/image136.jpeg"/><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170.xml.rels><?xml version="1.0" encoding="UTF-8" standalone="yes"?>
<Relationships xmlns="http://schemas.openxmlformats.org/package/2006/relationships"><Relationship Id="rId3" Type="http://schemas.openxmlformats.org/officeDocument/2006/relationships/image" Target="../media/image136.jpeg"/><Relationship Id="rId4" Type="http://schemas.openxmlformats.org/officeDocument/2006/relationships/image" Target="../media/image137.jpeg"/><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7.jpe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138.png"/></Relationships>
</file>

<file path=ppt/slides/_rels/slide173.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image" Target="../media/image138.png"/><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140.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141.jpe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142.png"/></Relationships>
</file>

<file path=ppt/slides/_rels/slide177.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144.jpeg"/><Relationship Id="rId5" Type="http://schemas.openxmlformats.org/officeDocument/2006/relationships/image" Target="../media/image145.png"/><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146.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147.jpe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3.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4.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8.jpe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149.jpe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150.png"/></Relationships>
</file>

<file path=ppt/slides/_rels/slide186.xml.rels><?xml version="1.0" encoding="UTF-8" standalone="yes"?>
<Relationships xmlns="http://schemas.openxmlformats.org/package/2006/relationships"><Relationship Id="rId3" Type="http://schemas.openxmlformats.org/officeDocument/2006/relationships/image" Target="../media/image151.png"/><Relationship Id="rId4" Type="http://schemas.openxmlformats.org/officeDocument/2006/relationships/image" Target="../media/image152.png"/><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 Id="rId3" Type="http://schemas.openxmlformats.org/officeDocument/2006/relationships/image" Target="../media/image15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190.xml.rels><?xml version="1.0" encoding="UTF-8" standalone="yes"?>
<Relationships xmlns="http://schemas.openxmlformats.org/package/2006/relationships"><Relationship Id="rId9" Type="http://schemas.openxmlformats.org/officeDocument/2006/relationships/image" Target="../media/image160.png"/><Relationship Id="rId20" Type="http://schemas.openxmlformats.org/officeDocument/2006/relationships/image" Target="../media/image171.png"/><Relationship Id="rId21" Type="http://schemas.openxmlformats.org/officeDocument/2006/relationships/image" Target="../media/image172.png"/><Relationship Id="rId22" Type="http://schemas.openxmlformats.org/officeDocument/2006/relationships/image" Target="../media/image173.png"/><Relationship Id="rId10" Type="http://schemas.openxmlformats.org/officeDocument/2006/relationships/image" Target="../media/image161.png"/><Relationship Id="rId11" Type="http://schemas.openxmlformats.org/officeDocument/2006/relationships/image" Target="../media/image162.png"/><Relationship Id="rId12" Type="http://schemas.openxmlformats.org/officeDocument/2006/relationships/image" Target="../media/image163.png"/><Relationship Id="rId13" Type="http://schemas.openxmlformats.org/officeDocument/2006/relationships/image" Target="../media/image164.png"/><Relationship Id="rId14" Type="http://schemas.openxmlformats.org/officeDocument/2006/relationships/image" Target="../media/image165.png"/><Relationship Id="rId15" Type="http://schemas.openxmlformats.org/officeDocument/2006/relationships/image" Target="../media/image166.png"/><Relationship Id="rId16" Type="http://schemas.openxmlformats.org/officeDocument/2006/relationships/image" Target="../media/image167.png"/><Relationship Id="rId17" Type="http://schemas.openxmlformats.org/officeDocument/2006/relationships/image" Target="../media/image168.png"/><Relationship Id="rId18" Type="http://schemas.openxmlformats.org/officeDocument/2006/relationships/image" Target="../media/image169.png"/><Relationship Id="rId19" Type="http://schemas.openxmlformats.org/officeDocument/2006/relationships/image" Target="../media/image170.png"/><Relationship Id="rId1" Type="http://schemas.openxmlformats.org/officeDocument/2006/relationships/slideLayout" Target="../slideLayouts/slideLayout6.xml"/><Relationship Id="rId2" Type="http://schemas.openxmlformats.org/officeDocument/2006/relationships/notesSlide" Target="../notesSlides/notesSlide90.xml"/><Relationship Id="rId3" Type="http://schemas.openxmlformats.org/officeDocument/2006/relationships/image" Target="../media/image154.png"/><Relationship Id="rId4" Type="http://schemas.openxmlformats.org/officeDocument/2006/relationships/image" Target="../media/image155.png"/><Relationship Id="rId5" Type="http://schemas.openxmlformats.org/officeDocument/2006/relationships/image" Target="../media/image156.png"/><Relationship Id="rId6" Type="http://schemas.openxmlformats.org/officeDocument/2006/relationships/image" Target="../media/image157.png"/><Relationship Id="rId7" Type="http://schemas.openxmlformats.org/officeDocument/2006/relationships/image" Target="../media/image158.png"/><Relationship Id="rId8" Type="http://schemas.openxmlformats.org/officeDocument/2006/relationships/image" Target="../media/image159.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174.jpeg"/></Relationships>
</file>

<file path=ppt/slides/_rels/slide192.xml.rels><?xml version="1.0" encoding="UTF-8" standalone="yes"?>
<Relationships xmlns="http://schemas.openxmlformats.org/package/2006/relationships"><Relationship Id="rId3" Type="http://schemas.openxmlformats.org/officeDocument/2006/relationships/image" Target="../media/image175.png"/><Relationship Id="rId4" Type="http://schemas.openxmlformats.org/officeDocument/2006/relationships/image" Target="../media/image176.png"/><Relationship Id="rId5" Type="http://schemas.openxmlformats.org/officeDocument/2006/relationships/image" Target="../media/image177.png"/><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193.xml.rels><?xml version="1.0" encoding="UTF-8" standalone="yes"?>
<Relationships xmlns="http://schemas.openxmlformats.org/package/2006/relationships"><Relationship Id="rId3" Type="http://schemas.openxmlformats.org/officeDocument/2006/relationships/image" Target="../media/image175.png"/><Relationship Id="rId4" Type="http://schemas.openxmlformats.org/officeDocument/2006/relationships/image" Target="../media/image177.png"/><Relationship Id="rId5" Type="http://schemas.openxmlformats.org/officeDocument/2006/relationships/image" Target="../media/image178.png"/><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194.xml.rels><?xml version="1.0" encoding="UTF-8" standalone="yes"?>
<Relationships xmlns="http://schemas.openxmlformats.org/package/2006/relationships"><Relationship Id="rId3" Type="http://schemas.openxmlformats.org/officeDocument/2006/relationships/image" Target="../media/image178.png"/><Relationship Id="rId4" Type="http://schemas.openxmlformats.org/officeDocument/2006/relationships/image" Target="../media/image179.png"/><Relationship Id="rId5" Type="http://schemas.openxmlformats.org/officeDocument/2006/relationships/image" Target="../media/image180.png"/><Relationship Id="rId6" Type="http://schemas.openxmlformats.org/officeDocument/2006/relationships/image" Target="../media/image181.png"/><Relationship Id="rId7" Type="http://schemas.openxmlformats.org/officeDocument/2006/relationships/image" Target="../media/image182.png"/><Relationship Id="rId8" Type="http://schemas.openxmlformats.org/officeDocument/2006/relationships/image" Target="../media/image183.png"/><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195.xml.rels><?xml version="1.0" encoding="UTF-8" standalone="yes"?>
<Relationships xmlns="http://schemas.openxmlformats.org/package/2006/relationships"><Relationship Id="rId3" Type="http://schemas.openxmlformats.org/officeDocument/2006/relationships/image" Target="../media/image184.png"/><Relationship Id="rId4" Type="http://schemas.openxmlformats.org/officeDocument/2006/relationships/image" Target="../media/image185.png"/><Relationship Id="rId5" Type="http://schemas.openxmlformats.org/officeDocument/2006/relationships/image" Target="../media/image177.png"/><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96.xml"/><Relationship Id="rId4" Type="http://schemas.openxmlformats.org/officeDocument/2006/relationships/oleObject" Target="../embeddings/Microsoft_Word_97_-_2004_Document6.doc"/><Relationship Id="rId5" Type="http://schemas.openxmlformats.org/officeDocument/2006/relationships/image" Target="../media/image187.png"/><Relationship Id="rId6" Type="http://schemas.openxmlformats.org/officeDocument/2006/relationships/image" Target="../media/image188.png"/><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89.png"/><Relationship Id="rId4" Type="http://schemas.openxmlformats.org/officeDocument/2006/relationships/image" Target="../media/image190.png"/><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198.xml.rels><?xml version="1.0" encoding="UTF-8" standalone="yes"?>
<Relationships xmlns="http://schemas.openxmlformats.org/package/2006/relationships"><Relationship Id="rId3" Type="http://schemas.openxmlformats.org/officeDocument/2006/relationships/audio" Target="../media/audio3.bin"/><Relationship Id="rId4" Type="http://schemas.openxmlformats.org/officeDocument/2006/relationships/image" Target="../media/image191.pdf"/><Relationship Id="rId5" Type="http://schemas.openxmlformats.org/officeDocument/2006/relationships/image" Target="../media/image2001.png"/><Relationship Id="rId6" Type="http://schemas.openxmlformats.org/officeDocument/2006/relationships/image" Target="../media/image192.png"/><Relationship Id="rId7" Type="http://schemas.openxmlformats.org/officeDocument/2006/relationships/image" Target="../media/image193.png"/><Relationship Id="rId8" Type="http://schemas.openxmlformats.org/officeDocument/2006/relationships/image" Target="../media/image175.png"/><Relationship Id="rId1" Type="http://schemas.openxmlformats.org/officeDocument/2006/relationships/slideLayout" Target="../slideLayouts/slideLayout14.xml"/><Relationship Id="rId2" Type="http://schemas.openxmlformats.org/officeDocument/2006/relationships/notesSlide" Target="../notesSlides/notesSlide98.xml"/></Relationships>
</file>

<file path=ppt/slides/_rels/slide199.xml.rels><?xml version="1.0" encoding="UTF-8" standalone="yes"?>
<Relationships xmlns="http://schemas.openxmlformats.org/package/2006/relationships"><Relationship Id="rId3" Type="http://schemas.openxmlformats.org/officeDocument/2006/relationships/image" Target="../media/image194.png"/><Relationship Id="rId4" Type="http://schemas.openxmlformats.org/officeDocument/2006/relationships/image" Target="../media/image175.png"/><Relationship Id="rId5" Type="http://schemas.openxmlformats.org/officeDocument/2006/relationships/image" Target="../media/image177.png"/><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df"/><Relationship Id="rId4" Type="http://schemas.openxmlformats.org/officeDocument/2006/relationships/image" Target="../media/image141.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00.xml.rels><?xml version="1.0" encoding="UTF-8" standalone="yes"?>
<Relationships xmlns="http://schemas.openxmlformats.org/package/2006/relationships"><Relationship Id="rId3" Type="http://schemas.openxmlformats.org/officeDocument/2006/relationships/image" Target="../media/image195.png"/><Relationship Id="rId4" Type="http://schemas.openxmlformats.org/officeDocument/2006/relationships/image" Target="../media/image177.png"/><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201.xml.rels><?xml version="1.0" encoding="UTF-8" standalone="yes"?>
<Relationships xmlns="http://schemas.openxmlformats.org/package/2006/relationships"><Relationship Id="rId3" Type="http://schemas.openxmlformats.org/officeDocument/2006/relationships/image" Target="../media/image196.png"/><Relationship Id="rId4" Type="http://schemas.openxmlformats.org/officeDocument/2006/relationships/image" Target="../media/image197.png"/><Relationship Id="rId5" Type="http://schemas.openxmlformats.org/officeDocument/2006/relationships/image" Target="../media/image175.png"/><Relationship Id="rId6" Type="http://schemas.openxmlformats.org/officeDocument/2006/relationships/image" Target="../media/image177.png"/><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202.xml.rels><?xml version="1.0" encoding="UTF-8" standalone="yes"?>
<Relationships xmlns="http://schemas.openxmlformats.org/package/2006/relationships"><Relationship Id="rId3" Type="http://schemas.openxmlformats.org/officeDocument/2006/relationships/image" Target="../media/image198.png"/><Relationship Id="rId4" Type="http://schemas.openxmlformats.org/officeDocument/2006/relationships/image" Target="../media/image199.png"/><Relationship Id="rId5" Type="http://schemas.openxmlformats.org/officeDocument/2006/relationships/image" Target="../media/image200.png"/><Relationship Id="rId6" Type="http://schemas.openxmlformats.org/officeDocument/2006/relationships/image" Target="../media/image177.png"/><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203.xml.rels><?xml version="1.0" encoding="UTF-8" standalone="yes"?>
<Relationships xmlns="http://schemas.openxmlformats.org/package/2006/relationships"><Relationship Id="rId3" Type="http://schemas.openxmlformats.org/officeDocument/2006/relationships/image" Target="../media/image201.png"/><Relationship Id="rId4" Type="http://schemas.openxmlformats.org/officeDocument/2006/relationships/image" Target="../media/image202.png"/><Relationship Id="rId5" Type="http://schemas.openxmlformats.org/officeDocument/2006/relationships/image" Target="../media/image203.png"/><Relationship Id="rId6" Type="http://schemas.openxmlformats.org/officeDocument/2006/relationships/image" Target="../media/image177.png"/><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204.xml.rels><?xml version="1.0" encoding="UTF-8" standalone="yes"?>
<Relationships xmlns="http://schemas.openxmlformats.org/package/2006/relationships"><Relationship Id="rId3" Type="http://schemas.openxmlformats.org/officeDocument/2006/relationships/image" Target="../media/image204.jpeg"/><Relationship Id="rId4" Type="http://schemas.openxmlformats.org/officeDocument/2006/relationships/image" Target="../media/image177.png"/><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205.xml.rels><?xml version="1.0" encoding="UTF-8" standalone="yes"?>
<Relationships xmlns="http://schemas.openxmlformats.org/package/2006/relationships"><Relationship Id="rId3" Type="http://schemas.openxmlformats.org/officeDocument/2006/relationships/image" Target="../media/image175.png"/><Relationship Id="rId4" Type="http://schemas.openxmlformats.org/officeDocument/2006/relationships/image" Target="../media/image205.png"/><Relationship Id="rId5" Type="http://schemas.openxmlformats.org/officeDocument/2006/relationships/image" Target="../media/image206.png"/><Relationship Id="rId1" Type="http://schemas.openxmlformats.org/officeDocument/2006/relationships/slideLayout" Target="../slideLayouts/slideLayout14.xml"/><Relationship Id="rId2" Type="http://schemas.openxmlformats.org/officeDocument/2006/relationships/notesSlide" Target="../notesSlides/notesSlide105.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6.xml"/><Relationship Id="rId3" Type="http://schemas.openxmlformats.org/officeDocument/2006/relationships/image" Target="../media/image205.pn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 Id="rId3" Type="http://schemas.openxmlformats.org/officeDocument/2006/relationships/image" Target="../media/image207.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8.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 Id="rId3" Type="http://schemas.openxmlformats.org/officeDocument/2006/relationships/image" Target="../media/image208.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212.xml.rels><?xml version="1.0" encoding="UTF-8" standalone="yes"?>
<Relationships xmlns="http://schemas.openxmlformats.org/package/2006/relationships"><Relationship Id="rId3" Type="http://schemas.openxmlformats.org/officeDocument/2006/relationships/image" Target="../media/image209.png"/><Relationship Id="rId4" Type="http://schemas.openxmlformats.org/officeDocument/2006/relationships/image" Target="../media/image210.png"/><Relationship Id="rId1" Type="http://schemas.openxmlformats.org/officeDocument/2006/relationships/slideLayout" Target="../slideLayouts/slideLayout2.xml"/><Relationship Id="rId2" Type="http://schemas.openxmlformats.org/officeDocument/2006/relationships/notesSlide" Target="../notesSlides/notesSlide11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3.xml"/><Relationship Id="rId3" Type="http://schemas.openxmlformats.org/officeDocument/2006/relationships/image" Target="../media/image177.pn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 Id="rId3" Type="http://schemas.openxmlformats.org/officeDocument/2006/relationships/hyperlink" Target="http://sourceforge.net/" TargetMode="External"/></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117.xml"/><Relationship Id="rId4" Type="http://schemas.openxmlformats.org/officeDocument/2006/relationships/oleObject" Target="../embeddings/oleObject11.bin"/><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 Id="rId3" Type="http://schemas.openxmlformats.org/officeDocument/2006/relationships/image" Target="../media/image212.pn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3.xml"/><Relationship Id="rId3" Type="http://schemas.openxmlformats.org/officeDocument/2006/relationships/image" Target="../media/image213.jpe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s>
</file>

<file path=ppt/slides/_rels/slide226.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214.pdf"/><Relationship Id="rId5" Type="http://schemas.openxmlformats.org/officeDocument/2006/relationships/image" Target="../media/image224.png"/><Relationship Id="rId6" Type="http://schemas.openxmlformats.org/officeDocument/2006/relationships/image" Target="../media/image215.pdf"/><Relationship Id="rId7" Type="http://schemas.openxmlformats.org/officeDocument/2006/relationships/image" Target="../media/image226.png"/><Relationship Id="rId1" Type="http://schemas.openxmlformats.org/officeDocument/2006/relationships/slideLayout" Target="../slideLayouts/slideLayout6.xml"/><Relationship Id="rId2" Type="http://schemas.openxmlformats.org/officeDocument/2006/relationships/notesSlide" Target="../notesSlides/notesSlide125.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7.xml"/><Relationship Id="rId3" Type="http://schemas.openxmlformats.org/officeDocument/2006/relationships/image" Target="../media/image84.png"/></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8.xml"/><Relationship Id="rId3" Type="http://schemas.openxmlformats.org/officeDocument/2006/relationships/image" Target="../media/image8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9.xml"/><Relationship Id="rId3" Type="http://schemas.openxmlformats.org/officeDocument/2006/relationships/image" Target="../media/image216.pn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0.xml"/><Relationship Id="rId3" Type="http://schemas.openxmlformats.org/officeDocument/2006/relationships/image" Target="../media/image217.pn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 Id="rId3" Type="http://schemas.openxmlformats.org/officeDocument/2006/relationships/audio" Target="../media/audio4.bin"/></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2.xml"/><Relationship Id="rId3" Type="http://schemas.openxmlformats.org/officeDocument/2006/relationships/image" Target="../media/image218.png"/></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3.xml"/><Relationship Id="rId3" Type="http://schemas.openxmlformats.org/officeDocument/2006/relationships/image" Target="../media/image218.png"/></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134.xml"/><Relationship Id="rId4" Type="http://schemas.openxmlformats.org/officeDocument/2006/relationships/image" Target="../media/image220.pdf"/><Relationship Id="rId5" Type="http://schemas.openxmlformats.org/officeDocument/2006/relationships/image" Target="../media/image232.png"/><Relationship Id="rId6" Type="http://schemas.openxmlformats.org/officeDocument/2006/relationships/oleObject" Target="../embeddings/oleObject12.bin"/><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5.xml"/><Relationship Id="rId3" Type="http://schemas.openxmlformats.org/officeDocument/2006/relationships/image" Target="../media/image221.pn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6.xml"/><Relationship Id="rId3" Type="http://schemas.openxmlformats.org/officeDocument/2006/relationships/image" Target="../media/image222.pn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7.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ilb.com/tiki-download_file.php?fileId=288" TargetMode="External"/><Relationship Id="rId3" Type="http://schemas.openxmlformats.org/officeDocument/2006/relationships/image" Target="../media/image2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8.xml"/><Relationship Id="rId3" Type="http://schemas.openxmlformats.org/officeDocument/2006/relationships/image" Target="../media/image224.jpeg"/></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5.jpeg"/></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6.jpeg"/></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7.pn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8.jpeg"/></Relationships>
</file>

<file path=ppt/slides/_rels/slide245.xml.rels><?xml version="1.0" encoding="UTF-8" standalone="yes"?>
<Relationships xmlns="http://schemas.openxmlformats.org/package/2006/relationships"><Relationship Id="rId3" Type="http://schemas.openxmlformats.org/officeDocument/2006/relationships/image" Target="../media/image229.png"/><Relationship Id="rId4" Type="http://schemas.openxmlformats.org/officeDocument/2006/relationships/image" Target="../media/image230.png"/><Relationship Id="rId5" Type="http://schemas.openxmlformats.org/officeDocument/2006/relationships/image" Target="../media/image66.png"/><Relationship Id="rId1" Type="http://schemas.openxmlformats.org/officeDocument/2006/relationships/slideLayout" Target="../slideLayouts/slideLayout1.xml"/><Relationship Id="rId2" Type="http://schemas.openxmlformats.org/officeDocument/2006/relationships/hyperlink" Target="mailto:TOM@GILB.CO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e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41.xml.rels><?xml version="1.0" encoding="UTF-8" standalone="yes"?>
<Relationships xmlns="http://schemas.openxmlformats.org/package/2006/relationships"><Relationship Id="rId1" Type="http://schemas.openxmlformats.org/officeDocument/2006/relationships/vmlDrawing" Target="../drawings/vmlDrawing1.vml"/><Relationship Id="rId2" Type="http://schemas.openxmlformats.org/officeDocument/2006/relationships/slideLayout" Target="../slideLayouts/slideLayout1.xml"/><Relationship Id="rId3" Type="http://schemas.openxmlformats.org/officeDocument/2006/relationships/oleObject" Target="../embeddings/Microsoft_Word_97_-_2004_Document1.doc"/></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oleObject" Target="../embeddings/Microsoft_Word_97_-_2004_Document2.doc"/><Relationship Id="rId1" Type="http://schemas.openxmlformats.org/officeDocument/2006/relationships/vmlDrawing" Target="../drawings/vmlDrawing2.vml"/><Relationship Id="rId2"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 Id="rId3" Type="http://schemas.openxmlformats.org/officeDocument/2006/relationships/image" Target="../media/image2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s>
</file>

<file path=ppt/slides/_rels/slide49.xml.rels><?xml version="1.0" encoding="UTF-8" standalone="yes"?>
<Relationships xmlns="http://schemas.openxmlformats.org/package/2006/relationships"><Relationship Id="rId3" Type="http://schemas.openxmlformats.org/officeDocument/2006/relationships/image" Target="../media/image29.pdf"/><Relationship Id="rId4" Type="http://schemas.openxmlformats.org/officeDocument/2006/relationships/image" Target="../media/image311.png"/><Relationship Id="rId1" Type="http://schemas.openxmlformats.org/officeDocument/2006/relationships/slideLayout" Target="../slideLayouts/slideLayout16.xml"/><Relationship Id="rId2" Type="http://schemas.openxmlformats.org/officeDocument/2006/relationships/notesSlide" Target="../notesSlides/notesSlide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0.gif"/></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eg"/><Relationship Id="rId1" Type="http://schemas.openxmlformats.org/officeDocument/2006/relationships/slideLayout" Target="../slideLayouts/slideLayout16.xml"/><Relationship Id="rId2" Type="http://schemas.openxmlformats.org/officeDocument/2006/relationships/notesSlide" Target="../notesSlides/notesSlide2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2.xml"/><Relationship Id="rId3" Type="http://schemas.openxmlformats.org/officeDocument/2006/relationships/image" Target="../media/image3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4.xml"/><Relationship Id="rId3" Type="http://schemas.openxmlformats.org/officeDocument/2006/relationships/image" Target="../media/image3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6.xml"/><Relationship Id="rId3" Type="http://schemas.openxmlformats.org/officeDocument/2006/relationships/image" Target="../media/image3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7.xml"/><Relationship Id="rId3" Type="http://schemas.openxmlformats.org/officeDocument/2006/relationships/image" Target="../media/image3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8.xml"/><Relationship Id="rId3" Type="http://schemas.openxmlformats.org/officeDocument/2006/relationships/image" Target="../media/image37.png"/></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16.xml"/><Relationship Id="rId2" Type="http://schemas.openxmlformats.org/officeDocument/2006/relationships/notesSlide" Target="../notesSlides/notesSlide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16.xml"/><Relationship Id="rId2" Type="http://schemas.openxmlformats.org/officeDocument/2006/relationships/notesSlide" Target="../notesSlides/notesSlide3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1.xml"/><Relationship Id="rId3" Type="http://schemas.openxmlformats.org/officeDocument/2006/relationships/image" Target="../media/image42.png"/></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oleObject" Target="../embeddings/oleObject2.bin"/><Relationship Id="rId5" Type="http://schemas.openxmlformats.org/officeDocument/2006/relationships/oleObject" Target="../embeddings/oleObject3.bin"/><Relationship Id="rId6" Type="http://schemas.openxmlformats.org/officeDocument/2006/relationships/oleObject" Target="../embeddings/oleObject4.bin"/><Relationship Id="rId7" Type="http://schemas.openxmlformats.org/officeDocument/2006/relationships/oleObject" Target="../embeddings/oleObject5.bin"/><Relationship Id="rId8" Type="http://schemas.openxmlformats.org/officeDocument/2006/relationships/oleObject" Target="../embeddings/oleObject6.bin"/><Relationship Id="rId9" Type="http://schemas.openxmlformats.org/officeDocument/2006/relationships/oleObject" Target="../embeddings/oleObject7.bin"/><Relationship Id="rId1" Type="http://schemas.openxmlformats.org/officeDocument/2006/relationships/vmlDrawing" Target="../drawings/vmlDrawing3.vml"/><Relationship Id="rId2"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oleObject" Target="../embeddings/Microsoft_Word_97_-_2004_Document3.doc"/><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oleObject" Target="../embeddings/Microsoft_Word_97_-_2004_Document4.doc"/><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7.png"/></Relationships>
</file>

<file path=ppt/slides/_rels/slide84.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60.png"/></Relationships>
</file>

<file path=ppt/slides/_rels/slide86.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6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3.png"/></Relationships>
</file>

<file path=ppt/slides/_rels/slide89.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69.png"/></Relationships>
</file>

<file path=ppt/slides/_rels/slide93.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94.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3.png"/><Relationship Id="rId5"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95.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4.pict"/><Relationship Id="rId5" Type="http://schemas.openxmlformats.org/officeDocument/2006/relationships/image" Target="../media/image771.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96.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97.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7.png"/><Relationship Id="rId5" Type="http://schemas.openxmlformats.org/officeDocument/2006/relationships/image" Target="../media/image78.jpe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7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REAL QA</a:t>
            </a:r>
            <a:endParaRPr lang="en-GB" dirty="0"/>
          </a:p>
        </p:txBody>
      </p:sp>
      <p:sp>
        <p:nvSpPr>
          <p:cNvPr id="3" name="Subtitle 2"/>
          <p:cNvSpPr>
            <a:spLocks noGrp="1"/>
          </p:cNvSpPr>
          <p:nvPr>
            <p:ph type="subTitle" idx="1"/>
          </p:nvPr>
        </p:nvSpPr>
        <p:spPr/>
        <p:txBody>
          <a:bodyPr>
            <a:normAutofit fontScale="92500" lnSpcReduction="10000"/>
          </a:bodyPr>
          <a:lstStyle/>
          <a:p>
            <a:r>
              <a:rPr lang="en-US" dirty="0" smtClean="0"/>
              <a:t>“Real Software and System Quality Assurance”</a:t>
            </a:r>
          </a:p>
          <a:p>
            <a:r>
              <a:rPr lang="en-US" dirty="0" smtClean="0"/>
              <a:t> MASTER on </a:t>
            </a:r>
            <a:r>
              <a:rPr lang="en-US" smtClean="0"/>
              <a:t>1 Oct 2009</a:t>
            </a:r>
          </a:p>
          <a:p>
            <a:r>
              <a:rPr lang="en-US" dirty="0" smtClean="0"/>
              <a:t>A One Day Tutorial</a:t>
            </a:r>
            <a:endParaRPr lang="en-GB" dirty="0"/>
          </a:p>
        </p:txBody>
      </p:sp>
      <p:sp>
        <p:nvSpPr>
          <p:cNvPr id="5" name="Slide Number Placeholder 4"/>
          <p:cNvSpPr>
            <a:spLocks noGrp="1"/>
          </p:cNvSpPr>
          <p:nvPr>
            <p:ph type="sldNum" sz="quarter" idx="12"/>
          </p:nvPr>
        </p:nvSpPr>
        <p:spPr/>
        <p:txBody>
          <a:bodyPr/>
          <a:lstStyle/>
          <a:p>
            <a:fld id="{6F42FDE4-A7DD-41A7-A0A6-9B649FB43336}" type="slidenum">
              <a:rPr kumimoji="0" lang="en-US" smtClean="0"/>
              <a:pPr/>
              <a:t>1</a:t>
            </a:fld>
            <a:endParaRPr kumimoji="0" lang="en-US" sz="1400" dirty="0">
              <a:solidFill>
                <a:srgbClr val="FFFFFF"/>
              </a:solidFill>
            </a:endParaRPr>
          </a:p>
        </p:txBody>
      </p:sp>
      <p:sp>
        <p:nvSpPr>
          <p:cNvPr id="6" name="Footer Placeholder 5"/>
          <p:cNvSpPr>
            <a:spLocks noGrp="1"/>
          </p:cNvSpPr>
          <p:nvPr>
            <p:ph type="ftr" sz="quarter" idx="11"/>
          </p:nvPr>
        </p:nvSpPr>
        <p:spPr/>
        <p:txBody>
          <a:bodyPr/>
          <a:lstStyle/>
          <a:p>
            <a:r>
              <a:rPr lang="en-US" smtClean="0"/>
              <a:t>© Tom@Gilb.com  www.gilb.com</a:t>
            </a:r>
            <a:endParaRPr lang="en-GB"/>
          </a:p>
        </p:txBody>
      </p:sp>
      <p:sp>
        <p:nvSpPr>
          <p:cNvPr id="7" name="Date Placeholder 6"/>
          <p:cNvSpPr>
            <a:spLocks noGrp="1"/>
          </p:cNvSpPr>
          <p:nvPr>
            <p:ph type="dt" sz="half" idx="10"/>
          </p:nvPr>
        </p:nvSpPr>
        <p:spPr/>
        <p:txBody>
          <a:bodyPr/>
          <a:lstStyle/>
          <a:p>
            <a:fld id="{C8AB2608-F3B2-334C-9F22-79CEFF481594}"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eaLnBrk="1" latinLnBrk="0" hangingPunct="1"/>
            <a:r>
              <a:rPr lang="en-US" sz="5600" b="1" kern="1200" dirty="0" smtClean="0">
                <a:solidFill>
                  <a:schemeClr val="tx1"/>
                </a:solidFill>
                <a:effectLst>
                  <a:outerShdw blurRad="50800" dist="38100" algn="tr" rotWithShape="0">
                    <a:prstClr val="black">
                      <a:alpha val="40000"/>
                    </a:prstClr>
                  </a:outerShdw>
                </a:effectLst>
                <a:latin typeface="+mj-lt"/>
                <a:ea typeface="+mj-ea"/>
                <a:cs typeface="+mj-cs"/>
              </a:rPr>
              <a:t>System Quality</a:t>
            </a:r>
            <a:endParaRPr lang="en-GB" dirty="0"/>
          </a:p>
        </p:txBody>
      </p:sp>
      <p:sp>
        <p:nvSpPr>
          <p:cNvPr id="3" name="Content Placeholder 2"/>
          <p:cNvSpPr>
            <a:spLocks noGrp="1"/>
          </p:cNvSpPr>
          <p:nvPr>
            <p:ph idx="1"/>
          </p:nvPr>
        </p:nvSpPr>
        <p:spPr/>
        <p:txBody>
          <a:bodyPr>
            <a:normAutofit fontScale="62500" lnSpcReduction="20000"/>
          </a:bodyPr>
          <a:lstStyle/>
          <a:p>
            <a:pPr lvl="0" rtl="0" eaLnBrk="1" latinLnBrk="0" hangingPunct="1"/>
            <a:r>
              <a:rPr lang="en-US" sz="5600" b="1" kern="1200" dirty="0" smtClean="0">
                <a:solidFill>
                  <a:schemeClr val="tx1"/>
                </a:solidFill>
                <a:effectLst>
                  <a:outerShdw blurRad="50800" dist="38100" algn="tr" rotWithShape="0">
                    <a:prstClr val="black">
                      <a:alpha val="40000"/>
                    </a:prstClr>
                  </a:outerShdw>
                </a:effectLst>
                <a:latin typeface="+mj-lt"/>
                <a:ea typeface="+mj-ea"/>
                <a:cs typeface="+mj-cs"/>
              </a:rPr>
              <a:t> can be viewed as a set of </a:t>
            </a:r>
            <a:r>
              <a:rPr lang="en-US" sz="5600" b="1" i="1" kern="1200" dirty="0" smtClean="0">
                <a:solidFill>
                  <a:schemeClr val="tx1"/>
                </a:solidFill>
                <a:effectLst>
                  <a:outerShdw blurRad="50800" dist="38100" algn="tr" rotWithShape="0">
                    <a:prstClr val="black">
                      <a:alpha val="40000"/>
                    </a:prstClr>
                  </a:outerShdw>
                </a:effectLst>
                <a:latin typeface="+mj-lt"/>
                <a:ea typeface="+mj-ea"/>
                <a:cs typeface="+mj-cs"/>
              </a:rPr>
              <a:t>quantifiable ‘</a:t>
            </a:r>
            <a:r>
              <a:rPr lang="en-US" sz="5600" b="1" kern="1200" dirty="0" smtClean="0">
                <a:solidFill>
                  <a:schemeClr val="tx1"/>
                </a:solidFill>
                <a:effectLst>
                  <a:outerShdw blurRad="50800" dist="38100" algn="tr" rotWithShape="0">
                    <a:prstClr val="black">
                      <a:alpha val="40000"/>
                    </a:prstClr>
                  </a:outerShdw>
                </a:effectLst>
                <a:latin typeface="+mj-lt"/>
                <a:ea typeface="+mj-ea"/>
                <a:cs typeface="+mj-cs"/>
              </a:rPr>
              <a:t>performance attributes’, </a:t>
            </a:r>
          </a:p>
          <a:p>
            <a:pPr lvl="0" rtl="0" eaLnBrk="1" latinLnBrk="0" hangingPunct="1"/>
            <a:r>
              <a:rPr lang="en-US" sz="5600" b="1" kern="1200" dirty="0" smtClean="0">
                <a:solidFill>
                  <a:schemeClr val="tx1"/>
                </a:solidFill>
                <a:effectLst>
                  <a:outerShdw blurRad="50800" dist="38100" algn="tr" rotWithShape="0">
                    <a:prstClr val="black">
                      <a:alpha val="40000"/>
                    </a:prstClr>
                  </a:outerShdw>
                </a:effectLst>
                <a:latin typeface="+mj-lt"/>
                <a:ea typeface="+mj-ea"/>
                <a:cs typeface="+mj-cs"/>
              </a:rPr>
              <a:t>that describe </a:t>
            </a:r>
            <a:r>
              <a:rPr lang="en-US" sz="5600" b="1" i="1" kern="1200" dirty="0" smtClean="0">
                <a:solidFill>
                  <a:schemeClr val="tx1"/>
                </a:solidFill>
                <a:effectLst>
                  <a:outerShdw blurRad="50800" dist="38100" algn="tr" rotWithShape="0">
                    <a:prstClr val="black">
                      <a:alpha val="40000"/>
                    </a:prstClr>
                  </a:outerShdw>
                </a:effectLst>
                <a:latin typeface="+mj-lt"/>
                <a:ea typeface="+mj-ea"/>
                <a:cs typeface="+mj-cs"/>
              </a:rPr>
              <a:t>how well </a:t>
            </a:r>
            <a:r>
              <a:rPr lang="en-US" sz="5600" b="1" kern="1200" dirty="0" smtClean="0">
                <a:solidFill>
                  <a:schemeClr val="tx1"/>
                </a:solidFill>
                <a:effectLst>
                  <a:outerShdw blurRad="50800" dist="38100" algn="tr" rotWithShape="0">
                    <a:prstClr val="black">
                      <a:alpha val="40000"/>
                    </a:prstClr>
                  </a:outerShdw>
                </a:effectLst>
                <a:latin typeface="+mj-lt"/>
                <a:ea typeface="+mj-ea"/>
                <a:cs typeface="+mj-cs"/>
              </a:rPr>
              <a:t>a system performs for stakeholders,</a:t>
            </a:r>
          </a:p>
          <a:p>
            <a:pPr lvl="1"/>
            <a:r>
              <a:rPr lang="en-US" sz="5400" b="1" kern="1200" dirty="0" smtClean="0">
                <a:solidFill>
                  <a:schemeClr val="tx1"/>
                </a:solidFill>
                <a:effectLst>
                  <a:outerShdw blurRad="50800" dist="38100" algn="tr" rotWithShape="0">
                    <a:prstClr val="black">
                      <a:alpha val="40000"/>
                    </a:prstClr>
                  </a:outerShdw>
                </a:effectLst>
                <a:latin typeface="+mj-lt"/>
                <a:ea typeface="+mj-ea"/>
                <a:cs typeface="+mj-cs"/>
              </a:rPr>
              <a:t> under defined conditions, and at a given time. </a:t>
            </a:r>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10</a:t>
            </a:fld>
            <a:endParaRPr lang="en-GB"/>
          </a:p>
        </p:txBody>
      </p:sp>
      <p:sp>
        <p:nvSpPr>
          <p:cNvPr id="7" name="Date Placeholder 6"/>
          <p:cNvSpPr>
            <a:spLocks noGrp="1"/>
          </p:cNvSpPr>
          <p:nvPr>
            <p:ph type="dt" sz="half" idx="10"/>
          </p:nvPr>
        </p:nvSpPr>
        <p:spPr/>
        <p:txBody>
          <a:bodyPr/>
          <a:lstStyle/>
          <a:p>
            <a:fld id="{79069BB3-DA72-CF4E-A310-B6658210E8A9}"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943099" y="-152399"/>
            <a:ext cx="5372101" cy="760414"/>
          </a:xfrm>
        </p:spPr>
        <p:txBody>
          <a:bodyPr>
            <a:normAutofit/>
          </a:bodyPr>
          <a:lstStyle/>
          <a:p>
            <a:r>
              <a:rPr lang="en-US" sz="2400" b="1" dirty="0" smtClean="0"/>
              <a:t>Agile SQC Process Controls</a:t>
            </a:r>
            <a:endParaRPr lang="en-GB" sz="2400" b="1" dirty="0" smtClean="0"/>
          </a:p>
        </p:txBody>
      </p:sp>
      <p:sp>
        <p:nvSpPr>
          <p:cNvPr id="3" name="Content Placeholder 2"/>
          <p:cNvSpPr>
            <a:spLocks noGrp="1"/>
          </p:cNvSpPr>
          <p:nvPr>
            <p:ph idx="1"/>
          </p:nvPr>
        </p:nvSpPr>
        <p:spPr>
          <a:xfrm>
            <a:off x="0" y="608014"/>
            <a:ext cx="8054975" cy="4857740"/>
          </a:xfrm>
        </p:spPr>
        <p:txBody>
          <a:bodyPr wrap="square">
            <a:spAutoFit/>
          </a:bodyPr>
          <a:lstStyle/>
          <a:p>
            <a:pPr>
              <a:buNone/>
            </a:pPr>
            <a:r>
              <a:rPr lang="en-US" sz="3200" b="1" dirty="0" smtClean="0">
                <a:latin typeface="Arial Narrow"/>
                <a:cs typeface="Arial Narrow"/>
              </a:rPr>
              <a:t>Entry </a:t>
            </a:r>
            <a:r>
              <a:rPr lang="en-US" sz="2400" b="1" dirty="0" smtClean="0">
                <a:latin typeface="Arial Narrow"/>
                <a:cs typeface="Arial Narrow"/>
              </a:rPr>
              <a:t>Conditions</a:t>
            </a:r>
            <a:endParaRPr lang="en-GB" sz="2400" b="1" dirty="0" smtClean="0">
              <a:latin typeface="Arial Narrow"/>
              <a:cs typeface="Arial Narrow"/>
            </a:endParaRPr>
          </a:p>
          <a:p>
            <a:pPr lvl="1"/>
            <a:r>
              <a:rPr lang="en-US" sz="2200" dirty="0" smtClean="0">
                <a:latin typeface="Arial Narrow"/>
                <a:cs typeface="Arial Narrow"/>
              </a:rPr>
              <a:t>A group of two, or more, suitable people* to carry out Agile SQC is assembled in a meeting.</a:t>
            </a:r>
            <a:endParaRPr lang="en-GB" sz="2200" dirty="0" smtClean="0">
              <a:latin typeface="Arial Narrow"/>
              <a:cs typeface="Arial Narrow"/>
            </a:endParaRPr>
          </a:p>
          <a:p>
            <a:pPr lvl="1"/>
            <a:r>
              <a:rPr lang="en-US" sz="2200" dirty="0" smtClean="0">
                <a:latin typeface="Arial Narrow"/>
                <a:cs typeface="Arial Narrow"/>
              </a:rPr>
              <a:t>The people have sufficient time to complete an Agile SQC. Total Elapsed Time: 30 to 60 minutes.</a:t>
            </a:r>
            <a:endParaRPr lang="en-GB" sz="2200" dirty="0" smtClean="0">
              <a:latin typeface="Arial Narrow"/>
              <a:cs typeface="Arial Narrow"/>
            </a:endParaRPr>
          </a:p>
          <a:p>
            <a:pPr lvl="1"/>
            <a:r>
              <a:rPr lang="en-US" sz="2200" dirty="0" smtClean="0">
                <a:latin typeface="Arial Narrow"/>
                <a:cs typeface="Arial Narrow"/>
              </a:rPr>
              <a:t>There is a trained SQC team leader at the meeting to manage the process.</a:t>
            </a:r>
            <a:endParaRPr lang="en-GB" sz="2200" dirty="0" smtClean="0">
              <a:latin typeface="Arial Narrow"/>
              <a:cs typeface="Arial Narrow"/>
            </a:endParaRPr>
          </a:p>
          <a:p>
            <a:r>
              <a:rPr lang="en-US" sz="3600" b="1" dirty="0" smtClean="0">
                <a:latin typeface="Arial Narrow"/>
                <a:cs typeface="Arial Narrow"/>
              </a:rPr>
              <a:t>Exit </a:t>
            </a:r>
            <a:r>
              <a:rPr lang="en-US" sz="2400" b="1" dirty="0" smtClean="0">
                <a:latin typeface="Arial Narrow"/>
                <a:cs typeface="Arial Narrow"/>
              </a:rPr>
              <a:t>Conditions</a:t>
            </a:r>
            <a:endParaRPr lang="en-GB" sz="2400" b="1" dirty="0" smtClean="0">
              <a:latin typeface="Arial Narrow"/>
              <a:cs typeface="Arial Narrow"/>
            </a:endParaRPr>
          </a:p>
          <a:p>
            <a:pPr lvl="1"/>
            <a:r>
              <a:rPr lang="en-US" sz="2200" dirty="0" smtClean="0">
                <a:latin typeface="Arial Narrow"/>
                <a:cs typeface="Arial Narrow"/>
              </a:rPr>
              <a:t>Exit if less than 5 majors per page extrapolated total density, or if an action plan to ‘rewrite’ the specification has been agreed.</a:t>
            </a:r>
            <a:endParaRPr lang="en-GB" sz="2200" dirty="0" smtClean="0">
              <a:latin typeface="Arial Narrow"/>
              <a:cs typeface="Arial Narrow"/>
            </a:endParaRPr>
          </a:p>
          <a:p>
            <a:endParaRPr lang="en-US" sz="2400" dirty="0">
              <a:latin typeface="Arial Narrow"/>
              <a:cs typeface="Arial Narrow"/>
            </a:endParaRPr>
          </a:p>
        </p:txBody>
      </p:sp>
      <p:sp>
        <p:nvSpPr>
          <p:cNvPr id="5" name="Footer Placeholder 4"/>
          <p:cNvSpPr>
            <a:spLocks noGrp="1"/>
          </p:cNvSpPr>
          <p:nvPr>
            <p:ph type="ftr" sz="quarter" idx="11"/>
          </p:nvPr>
        </p:nvSpPr>
        <p:spPr/>
        <p:txBody>
          <a:bodyPr/>
          <a:lstStyle/>
          <a:p>
            <a:r>
              <a:rPr lang="en-US" smtClean="0"/>
              <a:t>© Tom@Gilb.com  www.gilb.com</a:t>
            </a:r>
            <a:endParaRPr lang="en-US"/>
          </a:p>
        </p:txBody>
      </p:sp>
      <p:sp>
        <p:nvSpPr>
          <p:cNvPr id="6" name="Slide Number Placeholder 5"/>
          <p:cNvSpPr>
            <a:spLocks noGrp="1"/>
          </p:cNvSpPr>
          <p:nvPr>
            <p:ph type="sldNum" sz="quarter" idx="12"/>
          </p:nvPr>
        </p:nvSpPr>
        <p:spPr/>
        <p:txBody>
          <a:bodyPr/>
          <a:lstStyle/>
          <a:p>
            <a:pPr>
              <a:defRPr/>
            </a:pPr>
            <a:fld id="{017A515C-7060-F94C-9515-358B2BB6BDD7}" type="slidenum">
              <a:rPr lang="en-US" smtClean="0"/>
              <a:pPr>
                <a:defRPr/>
              </a:pPr>
              <a:t>100</a:t>
            </a:fld>
            <a:endParaRPr lang="en-US"/>
          </a:p>
        </p:txBody>
      </p:sp>
      <p:sp>
        <p:nvSpPr>
          <p:cNvPr id="7" name="Date Placeholder 6"/>
          <p:cNvSpPr>
            <a:spLocks noGrp="1"/>
          </p:cNvSpPr>
          <p:nvPr>
            <p:ph type="dt" sz="half" idx="10"/>
          </p:nvPr>
        </p:nvSpPr>
        <p:spPr/>
        <p:txBody>
          <a:bodyPr/>
          <a:lstStyle/>
          <a:p>
            <a:fld id="{40CBF803-F344-C142-8014-EC5FCDD34215}"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The formal Agile SQC Process</a:t>
            </a:r>
            <a:br>
              <a:rPr lang="en-US" sz="2800" dirty="0" smtClean="0"/>
            </a:br>
            <a:r>
              <a:rPr lang="en-US" sz="2800" dirty="0" smtClean="0"/>
              <a:t>Sources</a:t>
            </a:r>
            <a:endParaRPr lang="en-US" sz="2800" dirty="0"/>
          </a:p>
        </p:txBody>
      </p:sp>
      <p:sp>
        <p:nvSpPr>
          <p:cNvPr id="3" name="Content Placeholder 2"/>
          <p:cNvSpPr>
            <a:spLocks noGrp="1"/>
          </p:cNvSpPr>
          <p:nvPr>
            <p:ph idx="1"/>
          </p:nvPr>
        </p:nvSpPr>
        <p:spPr>
          <a:xfrm>
            <a:off x="498474" y="1981200"/>
            <a:ext cx="8645525" cy="4144963"/>
          </a:xfrm>
        </p:spPr>
        <p:txBody>
          <a:bodyPr>
            <a:normAutofit/>
          </a:bodyPr>
          <a:lstStyle/>
          <a:p>
            <a:r>
              <a:rPr lang="en-US" dirty="0" smtClean="0"/>
              <a:t>Cutter 5 pg Paper	</a:t>
            </a:r>
          </a:p>
          <a:p>
            <a:r>
              <a:rPr lang="en-US" dirty="0" err="1" smtClean="0"/>
              <a:t>http://www.gilb.com/tiki-download_file.php?fileId</a:t>
            </a:r>
            <a:r>
              <a:rPr lang="en-US" dirty="0" smtClean="0"/>
              <a:t>=64</a:t>
            </a:r>
          </a:p>
          <a:p>
            <a:r>
              <a:rPr lang="en-US" dirty="0" smtClean="0"/>
              <a:t>	INCOSE SQC Paper	</a:t>
            </a:r>
            <a:r>
              <a:rPr lang="en-US" dirty="0" smtClean="0">
                <a:hlinkClick r:id="rId2"/>
              </a:rPr>
              <a:t>http://www.gilb.com/tiki-download_file.php?fileId=57</a:t>
            </a:r>
            <a:endParaRPr lang="en-US" dirty="0" smtClean="0"/>
          </a:p>
          <a:p>
            <a:endParaRPr lang="en-US" dirty="0" smtClean="0"/>
          </a:p>
          <a:p>
            <a:r>
              <a:rPr lang="en-US" dirty="0" smtClean="0"/>
              <a:t>Agile SQC Slides with Standard for Process	</a:t>
            </a:r>
          </a:p>
          <a:p>
            <a:r>
              <a:rPr lang="en-US" dirty="0" err="1" smtClean="0"/>
              <a:t>http://www.gilb.com/tiki-download_file.php?fileId</a:t>
            </a:r>
            <a:r>
              <a:rPr lang="en-US" dirty="0" smtClean="0"/>
              <a:t>=239</a:t>
            </a:r>
            <a:endParaRPr lang="en-US" dirty="0"/>
          </a:p>
        </p:txBody>
      </p:sp>
      <p:sp>
        <p:nvSpPr>
          <p:cNvPr id="5" name="Footer Placeholder 4"/>
          <p:cNvSpPr>
            <a:spLocks noGrp="1"/>
          </p:cNvSpPr>
          <p:nvPr>
            <p:ph type="ftr" sz="quarter" idx="11"/>
          </p:nvPr>
        </p:nvSpPr>
        <p:spPr/>
        <p:txBody>
          <a:bodyPr/>
          <a:lstStyle/>
          <a:p>
            <a:r>
              <a:rPr lang="en-US" smtClean="0"/>
              <a:t>© Tom@Gilb.com  www.gilb.com</a:t>
            </a:r>
            <a:endParaRPr lang="en-US"/>
          </a:p>
        </p:txBody>
      </p:sp>
      <p:sp>
        <p:nvSpPr>
          <p:cNvPr id="6" name="Slide Number Placeholder 5"/>
          <p:cNvSpPr>
            <a:spLocks noGrp="1"/>
          </p:cNvSpPr>
          <p:nvPr>
            <p:ph type="sldNum" sz="quarter" idx="12"/>
          </p:nvPr>
        </p:nvSpPr>
        <p:spPr/>
        <p:txBody>
          <a:bodyPr/>
          <a:lstStyle/>
          <a:p>
            <a:pPr>
              <a:defRPr/>
            </a:pPr>
            <a:fld id="{017A515C-7060-F94C-9515-358B2BB6BDD7}" type="slidenum">
              <a:rPr lang="en-US" smtClean="0"/>
              <a:pPr>
                <a:defRPr/>
              </a:pPr>
              <a:t>101</a:t>
            </a:fld>
            <a:endParaRPr lang="en-US"/>
          </a:p>
        </p:txBody>
      </p:sp>
      <p:sp>
        <p:nvSpPr>
          <p:cNvPr id="7" name="Date Placeholder 6"/>
          <p:cNvSpPr>
            <a:spLocks noGrp="1"/>
          </p:cNvSpPr>
          <p:nvPr>
            <p:ph type="dt" sz="half" idx="10"/>
          </p:nvPr>
        </p:nvSpPr>
        <p:spPr/>
        <p:txBody>
          <a:bodyPr/>
          <a:lstStyle/>
          <a:p>
            <a:fld id="{48EBE386-CB36-E440-AE1E-5A8181B011A9}"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Screen shot 2009-09-30 at 21.11.20.png"/>
          <p:cNvPicPr>
            <a:picLocks noChangeAspect="1"/>
          </p:cNvPicPr>
          <p:nvPr/>
        </p:nvPicPr>
        <p:blipFill>
          <a:blip r:embed="rId2"/>
          <a:stretch>
            <a:fillRect/>
          </a:stretch>
        </p:blipFill>
        <p:spPr>
          <a:xfrm>
            <a:off x="6269691" y="965200"/>
            <a:ext cx="2874309" cy="965200"/>
          </a:xfrm>
          <a:prstGeom prst="rect">
            <a:avLst/>
          </a:prstGeom>
        </p:spPr>
      </p:pic>
      <p:sp>
        <p:nvSpPr>
          <p:cNvPr id="2" name="Title 1"/>
          <p:cNvSpPr>
            <a:spLocks noGrp="1"/>
          </p:cNvSpPr>
          <p:nvPr>
            <p:ph type="title"/>
          </p:nvPr>
        </p:nvSpPr>
        <p:spPr/>
        <p:txBody>
          <a:bodyPr>
            <a:normAutofit fontScale="90000"/>
          </a:bodyPr>
          <a:lstStyle/>
          <a:p>
            <a:pPr lvl="0"/>
            <a:r>
              <a:rPr lang="en-US" sz="5600" b="1" kern="1200" dirty="0" smtClean="0">
                <a:solidFill>
                  <a:schemeClr val="tx1"/>
                </a:solidFill>
                <a:effectLst>
                  <a:outerShdw blurRad="101600" dist="63500" dir="2700000" algn="tl" rotWithShape="0">
                    <a:prstClr val="black">
                      <a:alpha val="75000"/>
                    </a:prstClr>
                  </a:outerShdw>
                </a:effectLst>
                <a:latin typeface="+mj-lt"/>
                <a:ea typeface="+mj-ea"/>
                <a:cs typeface="+mj-cs"/>
              </a:rPr>
              <a:t>Quality </a:t>
            </a:r>
            <a:r>
              <a:rPr lang="en-US" sz="5600" b="1" i="1" kern="1200" dirty="0" smtClean="0">
                <a:solidFill>
                  <a:schemeClr val="tx1"/>
                </a:solidFill>
                <a:effectLst>
                  <a:outerShdw blurRad="101600" dist="63500" dir="2700000" algn="tl" rotWithShape="0">
                    <a:prstClr val="black">
                      <a:alpha val="75000"/>
                    </a:prstClr>
                  </a:outerShdw>
                </a:effectLst>
                <a:latin typeface="+mj-lt"/>
                <a:ea typeface="+mj-ea"/>
                <a:cs typeface="+mj-cs"/>
              </a:rPr>
              <a:t>Gateways </a:t>
            </a:r>
            <a:r>
              <a:rPr lang="en-US" sz="5600" b="1" kern="1200" dirty="0" smtClean="0">
                <a:solidFill>
                  <a:schemeClr val="tx1"/>
                </a:solidFill>
                <a:effectLst>
                  <a:outerShdw blurRad="101600" dist="63500" dir="2700000" algn="tl" rotWithShape="0">
                    <a:prstClr val="black">
                      <a:alpha val="75000"/>
                    </a:prstClr>
                  </a:outerShdw>
                </a:effectLst>
                <a:latin typeface="+mj-lt"/>
                <a:ea typeface="+mj-ea"/>
                <a:cs typeface="+mj-cs"/>
              </a:rPr>
              <a:t>to the Work</a:t>
            </a:r>
            <a:endParaRPr lang="en-GB" dirty="0"/>
          </a:p>
        </p:txBody>
      </p:sp>
      <p:sp>
        <p:nvSpPr>
          <p:cNvPr id="3" name="Content Placeholder 2"/>
          <p:cNvSpPr>
            <a:spLocks noGrp="1"/>
          </p:cNvSpPr>
          <p:nvPr>
            <p:ph idx="1"/>
          </p:nvPr>
        </p:nvSpPr>
        <p:spPr>
          <a:xfrm>
            <a:off x="779462" y="2034988"/>
            <a:ext cx="7581901" cy="3953436"/>
          </a:xfrm>
        </p:spPr>
        <p:style>
          <a:lnRef idx="1">
            <a:schemeClr val="accent6"/>
          </a:lnRef>
          <a:fillRef idx="2">
            <a:schemeClr val="accent6"/>
          </a:fillRef>
          <a:effectRef idx="1">
            <a:schemeClr val="accent6"/>
          </a:effectRef>
          <a:fontRef idx="minor">
            <a:schemeClr val="dk1"/>
          </a:fontRef>
        </p:style>
        <p:txBody>
          <a:bodyPr>
            <a:normAutofit fontScale="70000" lnSpcReduction="20000"/>
          </a:bodyPr>
          <a:lstStyle/>
          <a:p>
            <a:pPr lvl="0"/>
            <a:r>
              <a:rPr lang="en-US" sz="5600" b="1" kern="1200" dirty="0" smtClean="0">
                <a:solidFill>
                  <a:srgbClr val="FFFFFF"/>
                </a:solidFill>
                <a:effectLst>
                  <a:outerShdw blurRad="101600" dist="63500" dir="2700000" algn="tl" rotWithShape="0">
                    <a:prstClr val="black">
                      <a:alpha val="75000"/>
                    </a:prstClr>
                  </a:outerShdw>
                </a:effectLst>
                <a:latin typeface="+mj-lt"/>
                <a:ea typeface="+mj-ea"/>
                <a:cs typeface="+mj-cs"/>
              </a:rPr>
              <a:t> Process Entry and Exit numeric standards</a:t>
            </a:r>
          </a:p>
          <a:p>
            <a:pPr lvl="0"/>
            <a:r>
              <a:rPr lang="en-US" sz="5600" b="1" kern="1200" dirty="0" smtClean="0">
                <a:solidFill>
                  <a:srgbClr val="FFFFFF"/>
                </a:solidFill>
                <a:effectLst>
                  <a:outerShdw blurRad="101600" dist="63500" dir="2700000" algn="tl" rotWithShape="0">
                    <a:prstClr val="black">
                      <a:alpha val="75000"/>
                    </a:prstClr>
                  </a:outerShdw>
                </a:effectLst>
                <a:latin typeface="+mj-lt"/>
                <a:ea typeface="+mj-ea"/>
                <a:cs typeface="+mj-cs"/>
              </a:rPr>
              <a:t> 100x improvement </a:t>
            </a:r>
          </a:p>
          <a:p>
            <a:pPr lvl="0"/>
            <a:r>
              <a:rPr lang="en-US" sz="5600" b="1" kern="1200" dirty="0" smtClean="0">
                <a:solidFill>
                  <a:srgbClr val="FFFFFF"/>
                </a:solidFill>
                <a:effectLst>
                  <a:outerShdw blurRad="101600" dist="63500" dir="2700000" algn="tl" rotWithShape="0">
                    <a:prstClr val="black">
                      <a:alpha val="75000"/>
                    </a:prstClr>
                  </a:outerShdw>
                </a:effectLst>
                <a:latin typeface="+mj-lt"/>
                <a:ea typeface="+mj-ea"/>
                <a:cs typeface="+mj-cs"/>
              </a:rPr>
              <a:t>for compliance to specification standards: </a:t>
            </a:r>
          </a:p>
          <a:p>
            <a:pPr lvl="0"/>
            <a:r>
              <a:rPr lang="en-US" sz="5600" b="1" kern="1200" dirty="0" smtClean="0">
                <a:solidFill>
                  <a:srgbClr val="FFFFFF"/>
                </a:solidFill>
                <a:effectLst>
                  <a:outerShdw blurRad="101600" dist="63500" dir="2700000" algn="tl" rotWithShape="0">
                    <a:prstClr val="black">
                      <a:alpha val="75000"/>
                    </a:prstClr>
                  </a:outerShdw>
                </a:effectLst>
                <a:latin typeface="+mj-lt"/>
                <a:ea typeface="+mj-ea"/>
                <a:cs typeface="+mj-cs"/>
              </a:rPr>
              <a:t>no Garbage In Please.</a:t>
            </a:r>
          </a:p>
        </p:txBody>
      </p:sp>
      <p:sp>
        <p:nvSpPr>
          <p:cNvPr id="5" name="Slide Number Placeholder 4"/>
          <p:cNvSpPr>
            <a:spLocks noGrp="1"/>
          </p:cNvSpPr>
          <p:nvPr>
            <p:ph type="sldNum" sz="quarter" idx="12"/>
          </p:nvPr>
        </p:nvSpPr>
        <p:spPr/>
        <p:txBody>
          <a:bodyPr/>
          <a:lstStyle/>
          <a:p>
            <a:fld id="{4B86B0F5-22FE-1F4C-B79C-31CD8CB2974C}" type="slidenum">
              <a:rPr lang="en-GB" smtClean="0"/>
              <a:pPr/>
              <a:t>102</a:t>
            </a:fld>
            <a:endParaRPr lang="en-GB"/>
          </a:p>
        </p:txBody>
      </p:sp>
      <p:sp>
        <p:nvSpPr>
          <p:cNvPr id="6" name="Footer Placeholder 5"/>
          <p:cNvSpPr>
            <a:spLocks noGrp="1"/>
          </p:cNvSpPr>
          <p:nvPr>
            <p:ph type="ftr" sz="quarter" idx="11"/>
          </p:nvPr>
        </p:nvSpPr>
        <p:spPr/>
        <p:txBody>
          <a:bodyPr/>
          <a:lstStyle/>
          <a:p>
            <a:r>
              <a:rPr lang="en-US" smtClean="0"/>
              <a:t>© Tom@Gilb.com  www.gilb.com</a:t>
            </a:r>
            <a:endParaRPr lang="en-GB"/>
          </a:p>
        </p:txBody>
      </p:sp>
      <p:sp>
        <p:nvSpPr>
          <p:cNvPr id="7" name="Date Placeholder 6"/>
          <p:cNvSpPr>
            <a:spLocks noGrp="1"/>
          </p:cNvSpPr>
          <p:nvPr>
            <p:ph type="dt" sz="half" idx="10"/>
          </p:nvPr>
        </p:nvSpPr>
        <p:spPr/>
        <p:txBody>
          <a:bodyPr/>
          <a:lstStyle/>
          <a:p>
            <a:fld id="{852C604F-B61A-AF4D-89EF-ACF901F7FF81}"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Screen shot 2009-09-30 at 21.11.20.png"/>
          <p:cNvPicPr>
            <a:picLocks noChangeAspect="1"/>
          </p:cNvPicPr>
          <p:nvPr/>
        </p:nvPicPr>
        <p:blipFill>
          <a:blip r:embed="rId2"/>
          <a:stretch>
            <a:fillRect/>
          </a:stretch>
        </p:blipFill>
        <p:spPr>
          <a:xfrm>
            <a:off x="6269691" y="0"/>
            <a:ext cx="2874309" cy="965200"/>
          </a:xfrm>
          <a:prstGeom prst="rect">
            <a:avLst/>
          </a:prstGeom>
        </p:spPr>
      </p:pic>
      <p:sp>
        <p:nvSpPr>
          <p:cNvPr id="2" name="Title 1"/>
          <p:cNvSpPr>
            <a:spLocks noGrp="1"/>
          </p:cNvSpPr>
          <p:nvPr>
            <p:ph type="title"/>
          </p:nvPr>
        </p:nvSpPr>
        <p:spPr/>
        <p:txBody>
          <a:bodyPr/>
          <a:lstStyle/>
          <a:p>
            <a:r>
              <a:rPr lang="en-GB" sz="2400" dirty="0" smtClean="0"/>
              <a:t>Assertions:</a:t>
            </a:r>
            <a:r>
              <a:rPr lang="en-GB" dirty="0" smtClean="0"/>
              <a:t> Exit/Entry</a:t>
            </a:r>
            <a:endParaRPr lang="en-GB" dirty="0"/>
          </a:p>
        </p:txBody>
      </p:sp>
      <p:sp>
        <p:nvSpPr>
          <p:cNvPr id="3" name="Content Placeholder 2"/>
          <p:cNvSpPr>
            <a:spLocks noGrp="1"/>
          </p:cNvSpPr>
          <p:nvPr>
            <p:ph idx="1"/>
          </p:nvPr>
        </p:nvSpPr>
        <p:spPr/>
        <p:txBody>
          <a:bodyPr>
            <a:normAutofit lnSpcReduction="10000"/>
          </a:bodyPr>
          <a:lstStyle/>
          <a:p>
            <a:r>
              <a:rPr lang="en-GB" dirty="0" smtClean="0"/>
              <a:t>Numeric Process Exit (and Entry) control is one of the simplest, yet most powerful, quality control ideas, in practice</a:t>
            </a:r>
          </a:p>
          <a:p>
            <a:pPr lvl="1"/>
            <a:r>
              <a:rPr lang="en-GB" dirty="0" smtClean="0"/>
              <a:t>IBM’s experience (Ron </a:t>
            </a:r>
            <a:r>
              <a:rPr lang="en-GB" dirty="0" err="1" smtClean="0"/>
              <a:t>Radice</a:t>
            </a:r>
            <a:r>
              <a:rPr lang="en-GB" dirty="0" smtClean="0"/>
              <a:t> – CMM/Inspection)</a:t>
            </a:r>
          </a:p>
          <a:p>
            <a:r>
              <a:rPr lang="en-GB" dirty="0" smtClean="0"/>
              <a:t>Almost nobody has managed to learn and apply this simple universal idea</a:t>
            </a:r>
          </a:p>
          <a:p>
            <a:pPr lvl="1"/>
            <a:r>
              <a:rPr lang="en-GB" dirty="0" smtClean="0"/>
              <a:t>Most all organizations have terrible Garbage Out problems, like 100 majors/page out</a:t>
            </a:r>
          </a:p>
          <a:p>
            <a:pPr lvl="1"/>
            <a:r>
              <a:rPr lang="en-GB" dirty="0" smtClean="0"/>
              <a:t>But they don’t know that! </a:t>
            </a:r>
          </a:p>
          <a:p>
            <a:pPr lvl="1"/>
            <a:r>
              <a:rPr lang="en-GB" dirty="0" smtClean="0"/>
              <a:t>No measurement. No control.</a:t>
            </a:r>
          </a:p>
          <a:p>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103</a:t>
            </a:fld>
            <a:endParaRPr lang="en-GB"/>
          </a:p>
        </p:txBody>
      </p:sp>
      <p:sp>
        <p:nvSpPr>
          <p:cNvPr id="7" name="Date Placeholder 6"/>
          <p:cNvSpPr>
            <a:spLocks noGrp="1"/>
          </p:cNvSpPr>
          <p:nvPr>
            <p:ph type="dt" sz="half" idx="10"/>
          </p:nvPr>
        </p:nvSpPr>
        <p:spPr/>
        <p:txBody>
          <a:bodyPr/>
          <a:lstStyle/>
          <a:p>
            <a:fld id="{5373C086-7AE0-D949-9F15-CED9A6285050}"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Screen shot 2009-09-30 at 21.11.20.png"/>
          <p:cNvPicPr>
            <a:picLocks noChangeAspect="1"/>
          </p:cNvPicPr>
          <p:nvPr/>
        </p:nvPicPr>
        <p:blipFill>
          <a:blip r:embed="rId2"/>
          <a:stretch>
            <a:fillRect/>
          </a:stretch>
        </p:blipFill>
        <p:spPr>
          <a:xfrm>
            <a:off x="6269691" y="0"/>
            <a:ext cx="2874309" cy="965200"/>
          </a:xfrm>
          <a:prstGeom prst="rect">
            <a:avLst/>
          </a:prstGeom>
        </p:spPr>
      </p:pic>
      <p:sp>
        <p:nvSpPr>
          <p:cNvPr id="2" name="Title 1"/>
          <p:cNvSpPr>
            <a:spLocks noGrp="1"/>
          </p:cNvSpPr>
          <p:nvPr>
            <p:ph type="title"/>
          </p:nvPr>
        </p:nvSpPr>
        <p:spPr/>
        <p:txBody>
          <a:bodyPr/>
          <a:lstStyle/>
          <a:p>
            <a:r>
              <a:rPr lang="en-GB" sz="3200" dirty="0" smtClean="0"/>
              <a:t>Basics: </a:t>
            </a:r>
            <a:r>
              <a:rPr lang="en-GB" dirty="0" smtClean="0"/>
              <a:t>Exit Entry</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Process Exit (example from a test planning process)</a:t>
            </a:r>
          </a:p>
          <a:p>
            <a:pPr lvl="1"/>
            <a:r>
              <a:rPr lang="en-GB" dirty="0" smtClean="0"/>
              <a:t>Depends on a set of Exit Conditions</a:t>
            </a:r>
          </a:p>
          <a:p>
            <a:pPr lvl="1"/>
            <a:r>
              <a:rPr lang="en-GB" dirty="0" smtClean="0"/>
              <a:t>The key condition is ‘remaining defect density’ (&lt;1/p ?)</a:t>
            </a:r>
          </a:p>
          <a:p>
            <a:pPr lvl="1"/>
            <a:r>
              <a:rPr lang="en-GB" dirty="0" smtClean="0"/>
              <a:t>The exit level is ultimately set ‘economically’</a:t>
            </a:r>
          </a:p>
          <a:p>
            <a:pPr lvl="2"/>
            <a:r>
              <a:rPr lang="en-GB" dirty="0" smtClean="0"/>
              <a:t>It pays off to exit now</a:t>
            </a:r>
          </a:p>
          <a:p>
            <a:pPr lvl="1"/>
            <a:r>
              <a:rPr lang="en-GB" dirty="0" smtClean="0"/>
              <a:t>The short term effect (today)  is to prevent bad stuff happening</a:t>
            </a:r>
          </a:p>
          <a:p>
            <a:pPr lvl="1"/>
            <a:r>
              <a:rPr lang="en-GB" dirty="0" smtClean="0"/>
              <a:t>The long term (next week) is to motivate people to do their job professionally</a:t>
            </a:r>
          </a:p>
          <a:p>
            <a:pPr lvl="2"/>
            <a:r>
              <a:rPr lang="en-GB" dirty="0" smtClean="0"/>
              <a:t>And radically (100x !) reduce their defects injected</a:t>
            </a:r>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104</a:t>
            </a:fld>
            <a:endParaRPr lang="en-GB"/>
          </a:p>
        </p:txBody>
      </p:sp>
      <p:sp>
        <p:nvSpPr>
          <p:cNvPr id="7" name="Date Placeholder 6"/>
          <p:cNvSpPr>
            <a:spLocks noGrp="1"/>
          </p:cNvSpPr>
          <p:nvPr>
            <p:ph type="dt" sz="half" idx="10"/>
          </p:nvPr>
        </p:nvSpPr>
        <p:spPr/>
        <p:txBody>
          <a:bodyPr/>
          <a:lstStyle/>
          <a:p>
            <a:fld id="{C42CF44E-0334-4D44-8793-B5CA90001BB4}"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Screen shot 2009-09-30 at 21.11.20.png"/>
          <p:cNvPicPr>
            <a:picLocks noChangeAspect="1"/>
          </p:cNvPicPr>
          <p:nvPr/>
        </p:nvPicPr>
        <p:blipFill>
          <a:blip r:embed="rId2"/>
          <a:stretch>
            <a:fillRect/>
          </a:stretch>
        </p:blipFill>
        <p:spPr>
          <a:xfrm>
            <a:off x="6269691" y="0"/>
            <a:ext cx="2874309" cy="965200"/>
          </a:xfrm>
          <a:prstGeom prst="rect">
            <a:avLst/>
          </a:prstGeom>
        </p:spPr>
      </p:pic>
      <p:sp>
        <p:nvSpPr>
          <p:cNvPr id="2" name="Title 1"/>
          <p:cNvSpPr>
            <a:spLocks noGrp="1"/>
          </p:cNvSpPr>
          <p:nvPr>
            <p:ph type="title"/>
          </p:nvPr>
        </p:nvSpPr>
        <p:spPr/>
        <p:txBody>
          <a:bodyPr/>
          <a:lstStyle/>
          <a:p>
            <a:r>
              <a:rPr lang="en-GB" dirty="0" smtClean="0"/>
              <a:t>Expectations: Exit</a:t>
            </a:r>
            <a:endParaRPr lang="en-GB" dirty="0"/>
          </a:p>
        </p:txBody>
      </p:sp>
      <p:sp>
        <p:nvSpPr>
          <p:cNvPr id="3" name="Content Placeholder 2"/>
          <p:cNvSpPr>
            <a:spLocks noGrp="1"/>
          </p:cNvSpPr>
          <p:nvPr>
            <p:ph idx="1"/>
          </p:nvPr>
        </p:nvSpPr>
        <p:spPr/>
        <p:txBody>
          <a:bodyPr>
            <a:normAutofit fontScale="92500"/>
          </a:bodyPr>
          <a:lstStyle/>
          <a:p>
            <a:r>
              <a:rPr lang="en-GB" dirty="0" smtClean="0"/>
              <a:t>If you apply numeric, quality level,  exit conditions to a process – you can expect:</a:t>
            </a:r>
          </a:p>
          <a:p>
            <a:r>
              <a:rPr lang="en-GB" dirty="0" smtClean="0"/>
              <a:t>Drastic reduction  in defective work (10x, then 100x)</a:t>
            </a:r>
          </a:p>
          <a:p>
            <a:r>
              <a:rPr lang="en-GB" dirty="0" smtClean="0"/>
              <a:t>Developers will bother to learn, and to apply correctly – basic ‘rules’ (like ‘clear’)</a:t>
            </a:r>
          </a:p>
          <a:p>
            <a:r>
              <a:rPr lang="en-GB" dirty="0" smtClean="0"/>
              <a:t>Each individual will have to go through a gradual process of learning the ‘rules’</a:t>
            </a:r>
          </a:p>
          <a:p>
            <a:pPr lvl="1"/>
            <a:r>
              <a:rPr lang="en-GB" dirty="0" smtClean="0"/>
              <a:t>Getting 50% better each time they try to met the exit level</a:t>
            </a:r>
          </a:p>
          <a:p>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105</a:t>
            </a:fld>
            <a:endParaRPr lang="en-GB"/>
          </a:p>
        </p:txBody>
      </p:sp>
      <p:sp>
        <p:nvSpPr>
          <p:cNvPr id="7" name="Date Placeholder 6"/>
          <p:cNvSpPr>
            <a:spLocks noGrp="1"/>
          </p:cNvSpPr>
          <p:nvPr>
            <p:ph type="dt" sz="half" idx="10"/>
          </p:nvPr>
        </p:nvSpPr>
        <p:spPr/>
        <p:txBody>
          <a:bodyPr/>
          <a:lstStyle/>
          <a:p>
            <a:fld id="{F7E03309-DAF3-B149-91C5-F45634015E7A}"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Screen shot 2009-09-30 at 21.11.20.png"/>
          <p:cNvPicPr>
            <a:picLocks noChangeAspect="1"/>
          </p:cNvPicPr>
          <p:nvPr/>
        </p:nvPicPr>
        <p:blipFill>
          <a:blip r:embed="rId2"/>
          <a:stretch>
            <a:fillRect/>
          </a:stretch>
        </p:blipFill>
        <p:spPr>
          <a:xfrm>
            <a:off x="6269691" y="0"/>
            <a:ext cx="2874309" cy="965200"/>
          </a:xfrm>
          <a:prstGeom prst="rect">
            <a:avLst/>
          </a:prstGeom>
        </p:spPr>
      </p:pic>
      <p:sp>
        <p:nvSpPr>
          <p:cNvPr id="2" name="Title 1"/>
          <p:cNvSpPr>
            <a:spLocks noGrp="1"/>
          </p:cNvSpPr>
          <p:nvPr>
            <p:ph type="title"/>
          </p:nvPr>
        </p:nvSpPr>
        <p:spPr>
          <a:xfrm>
            <a:off x="779463" y="107577"/>
            <a:ext cx="6129338" cy="1653988"/>
          </a:xfrm>
        </p:spPr>
        <p:txBody>
          <a:bodyPr>
            <a:normAutofit/>
          </a:bodyPr>
          <a:lstStyle/>
          <a:p>
            <a:r>
              <a:rPr lang="en-GB" dirty="0" smtClean="0"/>
              <a:t>Policy: Exit </a:t>
            </a:r>
            <a:br>
              <a:rPr lang="en-GB" dirty="0" smtClean="0"/>
            </a:br>
            <a:r>
              <a:rPr lang="en-GB" sz="2000" dirty="0" smtClean="0"/>
              <a:t> </a:t>
            </a:r>
            <a:r>
              <a:rPr lang="en-GB" sz="2222" dirty="0" smtClean="0"/>
              <a:t>.</a:t>
            </a:r>
            <a:endParaRPr lang="en-GB" sz="2222" dirty="0"/>
          </a:p>
        </p:txBody>
      </p:sp>
      <p:sp>
        <p:nvSpPr>
          <p:cNvPr id="3" name="Content Placeholder 2"/>
          <p:cNvSpPr>
            <a:spLocks noGrp="1"/>
          </p:cNvSpPr>
          <p:nvPr>
            <p:ph idx="1"/>
          </p:nvPr>
        </p:nvSpPr>
        <p:spPr/>
        <p:txBody>
          <a:bodyPr>
            <a:normAutofit fontScale="85000" lnSpcReduction="10000"/>
          </a:bodyPr>
          <a:lstStyle/>
          <a:p>
            <a:r>
              <a:rPr lang="en-GB" dirty="0" smtClean="0"/>
              <a:t> All important work processes will be managed by formal written exit conditions</a:t>
            </a:r>
          </a:p>
          <a:p>
            <a:pPr lvl="1"/>
            <a:r>
              <a:rPr lang="en-GB" dirty="0" smtClean="0"/>
              <a:t>The most powerful and objective condition will be based on the level of major defect density</a:t>
            </a:r>
          </a:p>
          <a:p>
            <a:pPr lvl="1"/>
            <a:r>
              <a:rPr lang="en-GB" dirty="0" smtClean="0"/>
              <a:t>The minimal standard will be ‘less than 10 majors per 300 words (a virtual page)’, but ultimately &lt; 1 major/page</a:t>
            </a:r>
          </a:p>
          <a:p>
            <a:pPr lvl="1"/>
            <a:r>
              <a:rPr lang="en-GB" dirty="0" smtClean="0"/>
              <a:t>A defect is violation of your written ‘rules’</a:t>
            </a:r>
          </a:p>
          <a:p>
            <a:pPr lvl="1"/>
            <a:r>
              <a:rPr lang="en-GB" dirty="0" smtClean="0"/>
              <a:t>A ‘Major’ defect, is a rule violation potentially impacting quality of the final product.</a:t>
            </a:r>
          </a:p>
          <a:p>
            <a:r>
              <a:rPr lang="en-GB" dirty="0" smtClean="0"/>
              <a:t>Managers will be held personally responsible for all bad quality, and for and schedule slippage; due to work they have accepted, which is </a:t>
            </a:r>
            <a:r>
              <a:rPr lang="en-GB" i="1" dirty="0" smtClean="0"/>
              <a:t>worse </a:t>
            </a:r>
            <a:r>
              <a:rPr lang="en-GB" dirty="0" smtClean="0"/>
              <a:t>than this standard.</a:t>
            </a:r>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106</a:t>
            </a:fld>
            <a:endParaRPr lang="en-GB"/>
          </a:p>
        </p:txBody>
      </p:sp>
      <p:sp>
        <p:nvSpPr>
          <p:cNvPr id="7" name="Date Placeholder 6"/>
          <p:cNvSpPr>
            <a:spLocks noGrp="1"/>
          </p:cNvSpPr>
          <p:nvPr>
            <p:ph type="dt" sz="half" idx="10"/>
          </p:nvPr>
        </p:nvSpPr>
        <p:spPr/>
        <p:txBody>
          <a:bodyPr/>
          <a:lstStyle/>
          <a:p>
            <a:fld id="{A16A2041-8DF2-D441-94B8-30DEA4EBD48B}"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965199"/>
            <a:ext cx="7581901" cy="796365"/>
          </a:xfrm>
        </p:spPr>
        <p:txBody>
          <a:bodyPr>
            <a:normAutofit/>
          </a:bodyPr>
          <a:lstStyle/>
          <a:p>
            <a:r>
              <a:rPr lang="en-GB" dirty="0" smtClean="0"/>
              <a:t>Policy: Entry Conditions</a:t>
            </a:r>
            <a:endParaRPr lang="en-GB" dirty="0"/>
          </a:p>
        </p:txBody>
      </p:sp>
      <p:sp>
        <p:nvSpPr>
          <p:cNvPr id="3" name="Content Placeholder 2"/>
          <p:cNvSpPr>
            <a:spLocks noGrp="1"/>
          </p:cNvSpPr>
          <p:nvPr>
            <p:ph idx="1"/>
          </p:nvPr>
        </p:nvSpPr>
        <p:spPr>
          <a:xfrm>
            <a:off x="546100" y="1761564"/>
            <a:ext cx="8239312" cy="4334435"/>
          </a:xfrm>
        </p:spPr>
        <p:txBody>
          <a:bodyPr>
            <a:normAutofit fontScale="92500"/>
          </a:bodyPr>
          <a:lstStyle/>
          <a:p>
            <a:r>
              <a:rPr lang="en-GB" dirty="0" smtClean="0"/>
              <a:t>Each work process (example test planning, using requirements as inputs) must ‘defend’ themselves against ‘garbage’ input by a formal set of entry conditions.</a:t>
            </a:r>
          </a:p>
          <a:p>
            <a:pPr lvl="1"/>
            <a:r>
              <a:rPr lang="en-GB" dirty="0" smtClean="0"/>
              <a:t>One </a:t>
            </a:r>
            <a:r>
              <a:rPr lang="en-GB" i="1" dirty="0" smtClean="0"/>
              <a:t>entry condition </a:t>
            </a:r>
            <a:r>
              <a:rPr lang="en-GB" dirty="0" smtClean="0"/>
              <a:t>is the level of </a:t>
            </a:r>
            <a:r>
              <a:rPr lang="en-GB" i="1" dirty="0" smtClean="0"/>
              <a:t>major defect density</a:t>
            </a:r>
            <a:r>
              <a:rPr lang="en-GB" dirty="0" smtClean="0"/>
              <a:t>.</a:t>
            </a:r>
          </a:p>
          <a:p>
            <a:pPr lvl="1"/>
            <a:r>
              <a:rPr lang="en-GB" dirty="0" smtClean="0"/>
              <a:t>Anything over 10 majors/page is </a:t>
            </a:r>
            <a:r>
              <a:rPr lang="en-GB" i="1" dirty="0" smtClean="0"/>
              <a:t>always </a:t>
            </a:r>
            <a:r>
              <a:rPr lang="en-GB" dirty="0" smtClean="0"/>
              <a:t>unacceptable</a:t>
            </a:r>
          </a:p>
          <a:p>
            <a:pPr lvl="2"/>
            <a:r>
              <a:rPr lang="en-GB" dirty="0" smtClean="0"/>
              <a:t>But most of you now start at the 8o-280 M/pg level!</a:t>
            </a:r>
          </a:p>
          <a:p>
            <a:pPr lvl="1"/>
            <a:r>
              <a:rPr lang="en-GB" dirty="0" smtClean="0"/>
              <a:t>Ultimately, ‘high quality’, means </a:t>
            </a:r>
            <a:r>
              <a:rPr lang="en-GB" i="1" dirty="0" smtClean="0"/>
              <a:t>less </a:t>
            </a:r>
            <a:r>
              <a:rPr lang="en-GB" dirty="0" smtClean="0"/>
              <a:t>than 1 Major/page</a:t>
            </a:r>
          </a:p>
          <a:p>
            <a:pPr lvl="1"/>
            <a:r>
              <a:rPr lang="en-GB" dirty="0" smtClean="0"/>
              <a:t>The Entry Process is not obliged to accept claims from the Exit process proceeding it.</a:t>
            </a:r>
          </a:p>
          <a:p>
            <a:pPr lvl="2"/>
            <a:r>
              <a:rPr lang="en-GB" dirty="0" smtClean="0"/>
              <a:t> If necessary it should at least do  random 1 page sample Spec QC to check quality levels. </a:t>
            </a:r>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107</a:t>
            </a:fld>
            <a:endParaRPr lang="en-GB"/>
          </a:p>
        </p:txBody>
      </p:sp>
      <p:sp>
        <p:nvSpPr>
          <p:cNvPr id="7" name="Date Placeholder 6"/>
          <p:cNvSpPr>
            <a:spLocks noGrp="1"/>
          </p:cNvSpPr>
          <p:nvPr>
            <p:ph type="dt" sz="half" idx="10"/>
          </p:nvPr>
        </p:nvSpPr>
        <p:spPr/>
        <p:txBody>
          <a:bodyPr/>
          <a:lstStyle/>
          <a:p>
            <a:fld id="{CF22E8C5-A856-3F4F-A748-95503996E764}" type="datetime4">
              <a:rPr lang="en-US" smtClean="0"/>
              <a:pPr/>
              <a:t>October 2, 2009</a:t>
            </a:fld>
            <a:endParaRPr lang="en-GB"/>
          </a:p>
        </p:txBody>
      </p:sp>
      <p:pic>
        <p:nvPicPr>
          <p:cNvPr id="8" name="Picture 7" descr="Screen shot 2009-09-30 at 21.11.20.png"/>
          <p:cNvPicPr>
            <a:picLocks noChangeAspect="1"/>
          </p:cNvPicPr>
          <p:nvPr/>
        </p:nvPicPr>
        <p:blipFill>
          <a:blip r:embed="rId2"/>
          <a:stretch>
            <a:fillRect/>
          </a:stretch>
        </p:blipFill>
        <p:spPr>
          <a:xfrm>
            <a:off x="6269691" y="0"/>
            <a:ext cx="2874309" cy="965200"/>
          </a:xfrm>
          <a:prstGeom prst="rect">
            <a:avLst/>
          </a:prstGeom>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Screen shot 2009-09-30 at 21.11.20.png"/>
          <p:cNvPicPr>
            <a:picLocks noChangeAspect="1"/>
          </p:cNvPicPr>
          <p:nvPr/>
        </p:nvPicPr>
        <p:blipFill>
          <a:blip r:embed="rId2"/>
          <a:stretch>
            <a:fillRect/>
          </a:stretch>
        </p:blipFill>
        <p:spPr>
          <a:xfrm>
            <a:off x="5748991" y="4394200"/>
            <a:ext cx="2874309" cy="965200"/>
          </a:xfrm>
          <a:prstGeom prst="rect">
            <a:avLst/>
          </a:prstGeom>
        </p:spPr>
      </p:pic>
      <p:sp>
        <p:nvSpPr>
          <p:cNvPr id="2" name="Title 1"/>
          <p:cNvSpPr>
            <a:spLocks noGrp="1"/>
          </p:cNvSpPr>
          <p:nvPr>
            <p:ph type="title"/>
          </p:nvPr>
        </p:nvSpPr>
        <p:spPr>
          <a:xfrm>
            <a:off x="779462" y="107577"/>
            <a:ext cx="7581901" cy="832223"/>
          </a:xfrm>
        </p:spPr>
        <p:txBody>
          <a:bodyPr/>
          <a:lstStyle/>
          <a:p>
            <a:r>
              <a:rPr lang="en-GB" dirty="0" smtClean="0"/>
              <a:t>Summary: Exit/Entry</a:t>
            </a:r>
            <a:endParaRPr lang="en-GB" dirty="0"/>
          </a:p>
        </p:txBody>
      </p:sp>
      <p:sp>
        <p:nvSpPr>
          <p:cNvPr id="3" name="Content Placeholder 2"/>
          <p:cNvSpPr>
            <a:spLocks noGrp="1"/>
          </p:cNvSpPr>
          <p:nvPr>
            <p:ph idx="1"/>
          </p:nvPr>
        </p:nvSpPr>
        <p:spPr>
          <a:xfrm>
            <a:off x="779462" y="1282700"/>
            <a:ext cx="7843838" cy="4800600"/>
          </a:xfrm>
        </p:spPr>
        <p:txBody>
          <a:bodyPr>
            <a:normAutofit fontScale="85000" lnSpcReduction="10000"/>
          </a:bodyPr>
          <a:lstStyle/>
          <a:p>
            <a:r>
              <a:rPr lang="en-GB" dirty="0" smtClean="0"/>
              <a:t>Numeric quality level control, Exit/Entry processes are necessary, in all work processes, to motivate serious professional work; and to </a:t>
            </a:r>
            <a:r>
              <a:rPr lang="en-GB" i="1" dirty="0" smtClean="0"/>
              <a:t>manage </a:t>
            </a:r>
            <a:r>
              <a:rPr lang="en-GB" dirty="0" smtClean="0"/>
              <a:t>the work.</a:t>
            </a:r>
          </a:p>
          <a:p>
            <a:r>
              <a:rPr lang="en-GB" dirty="0" smtClean="0"/>
              <a:t>The effect is to motivate individuals to work to a  high, written, standard (‘rules’)  - which the organization has learned are necessary.</a:t>
            </a:r>
          </a:p>
          <a:p>
            <a:r>
              <a:rPr lang="en-GB" dirty="0" smtClean="0"/>
              <a:t>Experience demonstrates that no other known method is as powerful in effecting such </a:t>
            </a:r>
            <a:r>
              <a:rPr lang="en-GB" i="1" dirty="0" smtClean="0"/>
              <a:t>rapid improvement </a:t>
            </a:r>
            <a:r>
              <a:rPr lang="en-GB" dirty="0" smtClean="0"/>
              <a:t>in quality.</a:t>
            </a:r>
          </a:p>
          <a:p>
            <a:pPr lvl="1"/>
            <a:r>
              <a:rPr lang="en-GB" dirty="0" smtClean="0"/>
              <a:t>You will quickly experience ( days and weeks) this, measurably, yourself. </a:t>
            </a:r>
          </a:p>
          <a:p>
            <a:r>
              <a:rPr lang="en-GB" dirty="0" smtClean="0"/>
              <a:t>It is not about rejecting bad work. </a:t>
            </a:r>
          </a:p>
          <a:p>
            <a:r>
              <a:rPr lang="en-GB" dirty="0" smtClean="0"/>
              <a:t>It is all about motivating individuals to learn to </a:t>
            </a:r>
            <a:r>
              <a:rPr lang="en-GB" i="1" dirty="0" smtClean="0"/>
              <a:t>‘do it right the first time’.</a:t>
            </a:r>
          </a:p>
          <a:p>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108</a:t>
            </a:fld>
            <a:endParaRPr lang="en-GB"/>
          </a:p>
        </p:txBody>
      </p:sp>
      <p:sp>
        <p:nvSpPr>
          <p:cNvPr id="7" name="TextBox 6"/>
          <p:cNvSpPr txBox="1"/>
          <p:nvPr/>
        </p:nvSpPr>
        <p:spPr>
          <a:xfrm>
            <a:off x="1295400" y="2171700"/>
            <a:ext cx="184666" cy="369332"/>
          </a:xfrm>
          <a:prstGeom prst="rect">
            <a:avLst/>
          </a:prstGeom>
          <a:noFill/>
        </p:spPr>
        <p:txBody>
          <a:bodyPr wrap="none" rtlCol="0">
            <a:spAutoFit/>
          </a:bodyPr>
          <a:lstStyle/>
          <a:p>
            <a:endParaRPr lang="en-GB" dirty="0"/>
          </a:p>
        </p:txBody>
      </p:sp>
      <p:sp>
        <p:nvSpPr>
          <p:cNvPr id="8" name="Date Placeholder 7"/>
          <p:cNvSpPr>
            <a:spLocks noGrp="1"/>
          </p:cNvSpPr>
          <p:nvPr>
            <p:ph type="dt" sz="half" idx="10"/>
          </p:nvPr>
        </p:nvSpPr>
        <p:spPr/>
        <p:txBody>
          <a:bodyPr/>
          <a:lstStyle/>
          <a:p>
            <a:fld id="{3D6D66AF-0CDF-5443-99F8-90147CE99826}"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829A213E-EA8D-CA49-AF08-C58A496E9DF1}" type="slidenum">
              <a:rPr lang="en-US"/>
              <a:pPr/>
              <a:t>109</a:t>
            </a:fld>
            <a:endParaRPr lang="en-US"/>
          </a:p>
        </p:txBody>
      </p:sp>
      <p:sp>
        <p:nvSpPr>
          <p:cNvPr id="287746" name="Rectangle 2"/>
          <p:cNvSpPr>
            <a:spLocks noGrp="1" noChangeArrowheads="1"/>
          </p:cNvSpPr>
          <p:nvPr>
            <p:ph type="title"/>
          </p:nvPr>
        </p:nvSpPr>
        <p:spPr>
          <a:xfrm>
            <a:off x="685800" y="152400"/>
            <a:ext cx="7772400" cy="1143000"/>
          </a:xfrm>
        </p:spPr>
        <p:txBody>
          <a:bodyPr>
            <a:normAutofit/>
          </a:bodyPr>
          <a:lstStyle/>
          <a:p>
            <a:r>
              <a:rPr lang="en-US" sz="2000" dirty="0" smtClean="0"/>
              <a:t>You should have NUMERIC exit and entry quality levels from both test processes and related development processes</a:t>
            </a:r>
            <a:endParaRPr lang="en-US" sz="2000" dirty="0"/>
          </a:p>
        </p:txBody>
      </p:sp>
      <p:sp>
        <p:nvSpPr>
          <p:cNvPr id="287747" name="Rectangle 3"/>
          <p:cNvSpPr>
            <a:spLocks noGrp="1" noChangeArrowheads="1"/>
          </p:cNvSpPr>
          <p:nvPr>
            <p:ph type="body" idx="1"/>
          </p:nvPr>
        </p:nvSpPr>
        <p:spPr>
          <a:xfrm>
            <a:off x="228600" y="4192588"/>
            <a:ext cx="8686800" cy="2331290"/>
          </a:xfrm>
        </p:spPr>
        <p:txBody>
          <a:bodyPr>
            <a:normAutofit fontScale="92500" lnSpcReduction="20000"/>
          </a:bodyPr>
          <a:lstStyle/>
          <a:p>
            <a:r>
              <a:rPr lang="en-US" sz="2000" b="1" dirty="0"/>
              <a:t>Entry and Exit Condition example:</a:t>
            </a:r>
          </a:p>
          <a:p>
            <a:r>
              <a:rPr lang="en-US" sz="2000" b="1" dirty="0"/>
              <a:t>Maximum estimated 1.0 Major defects per logical page remaining.</a:t>
            </a:r>
          </a:p>
          <a:p>
            <a:r>
              <a:rPr lang="en-US" sz="2000" b="1" dirty="0"/>
              <a:t>This was the MOST important lesson IBM learned about software processes (source Ron </a:t>
            </a:r>
            <a:r>
              <a:rPr lang="en-US" sz="2000" b="1" dirty="0" err="1"/>
              <a:t>Radice</a:t>
            </a:r>
            <a:r>
              <a:rPr lang="en-US" sz="2000" b="1" dirty="0"/>
              <a:t>, co-inventor Inspections, Inventor of CMM</a:t>
            </a:r>
            <a:r>
              <a:rPr lang="en-US" sz="2000" b="1" dirty="0" smtClean="0"/>
              <a:t>)</a:t>
            </a:r>
          </a:p>
          <a:p>
            <a:r>
              <a:rPr lang="en-US" sz="2000" b="1" dirty="0" smtClean="0"/>
              <a:t>No ‘Garbage In’ to Test Planning!</a:t>
            </a:r>
          </a:p>
          <a:p>
            <a:endParaRPr lang="en-US" sz="2000" b="1" dirty="0"/>
          </a:p>
        </p:txBody>
      </p:sp>
      <p:pic>
        <p:nvPicPr>
          <p:cNvPr id="287748" name="Picture 4"/>
          <p:cNvPicPr>
            <a:picLocks noChangeAspect="1" noChangeArrowheads="1"/>
          </p:cNvPicPr>
          <p:nvPr/>
        </p:nvPicPr>
        <p:blipFill>
          <a:blip r:embed="rId3"/>
          <a:srcRect/>
          <a:stretch>
            <a:fillRect/>
          </a:stretch>
        </p:blipFill>
        <p:spPr bwMode="auto">
          <a:xfrm>
            <a:off x="1752600" y="1447800"/>
            <a:ext cx="5588000" cy="2744788"/>
          </a:xfrm>
          <a:prstGeom prst="rect">
            <a:avLst/>
          </a:prstGeom>
          <a:noFill/>
          <a:ln w="9525">
            <a:noFill/>
            <a:miter lim="800000"/>
            <a:headEnd/>
            <a:tailEnd/>
          </a:ln>
          <a:effectLst/>
        </p:spPr>
      </p:pic>
      <p:sp>
        <p:nvSpPr>
          <p:cNvPr id="8" name="Footer Placeholder 7"/>
          <p:cNvSpPr>
            <a:spLocks noGrp="1"/>
          </p:cNvSpPr>
          <p:nvPr>
            <p:ph type="ftr" sz="quarter" idx="11"/>
          </p:nvPr>
        </p:nvSpPr>
        <p:spPr/>
        <p:txBody>
          <a:bodyPr/>
          <a:lstStyle/>
          <a:p>
            <a:r>
              <a:rPr lang="en-US" smtClean="0"/>
              <a:t>© Tom@Gilb.com  www.gilb.com</a:t>
            </a:r>
            <a:endParaRPr lang="en-US"/>
          </a:p>
        </p:txBody>
      </p:sp>
      <p:sp>
        <p:nvSpPr>
          <p:cNvPr id="9" name="Date Placeholder 8"/>
          <p:cNvSpPr>
            <a:spLocks noGrp="1"/>
          </p:cNvSpPr>
          <p:nvPr>
            <p:ph type="dt" sz="half" idx="10"/>
          </p:nvPr>
        </p:nvSpPr>
        <p:spPr/>
        <p:txBody>
          <a:bodyPr/>
          <a:lstStyle/>
          <a:p>
            <a:fld id="{26227A65-959D-0146-B337-1C0818AE54DE}"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rtl="0" eaLnBrk="1" latinLnBrk="0" hangingPunct="1"/>
            <a:r>
              <a:rPr lang="en-US" sz="5600" b="1" kern="1200" dirty="0" smtClean="0">
                <a:solidFill>
                  <a:schemeClr val="tx1"/>
                </a:solidFill>
                <a:effectLst>
                  <a:outerShdw blurRad="50800" dist="38100" algn="tr" rotWithShape="0">
                    <a:prstClr val="black">
                      <a:alpha val="40000"/>
                    </a:prstClr>
                  </a:outerShdw>
                </a:effectLst>
                <a:latin typeface="+mj-lt"/>
                <a:ea typeface="+mj-ea"/>
                <a:cs typeface="+mj-cs"/>
              </a:rPr>
              <a:t>System Stakeholders</a:t>
            </a:r>
            <a:endParaRPr lang="en-GB" dirty="0"/>
          </a:p>
        </p:txBody>
      </p:sp>
      <p:sp>
        <p:nvSpPr>
          <p:cNvPr id="3" name="Content Placeholder 2"/>
          <p:cNvSpPr>
            <a:spLocks noGrp="1"/>
          </p:cNvSpPr>
          <p:nvPr>
            <p:ph idx="1"/>
          </p:nvPr>
        </p:nvSpPr>
        <p:spPr/>
        <p:txBody>
          <a:bodyPr>
            <a:normAutofit fontScale="92500" lnSpcReduction="20000"/>
          </a:bodyPr>
          <a:lstStyle/>
          <a:p>
            <a:pPr lvl="0"/>
            <a:r>
              <a:rPr lang="en-US" sz="5600" b="1" kern="1200" dirty="0" smtClean="0">
                <a:solidFill>
                  <a:schemeClr val="tx1"/>
                </a:solidFill>
                <a:effectLst>
                  <a:outerShdw blurRad="50800" dist="38100" algn="tr" rotWithShape="0">
                    <a:prstClr val="black">
                      <a:alpha val="40000"/>
                    </a:prstClr>
                  </a:outerShdw>
                </a:effectLst>
                <a:latin typeface="+mj-lt"/>
                <a:ea typeface="+mj-ea"/>
                <a:cs typeface="+mj-cs"/>
              </a:rPr>
              <a:t> judge </a:t>
            </a:r>
          </a:p>
          <a:p>
            <a:pPr lvl="1"/>
            <a:r>
              <a:rPr lang="en-US" sz="5400" b="1" kern="1200" dirty="0" smtClean="0">
                <a:solidFill>
                  <a:schemeClr val="tx1"/>
                </a:solidFill>
                <a:effectLst>
                  <a:outerShdw blurRad="50800" dist="38100" algn="tr" rotWithShape="0">
                    <a:prstClr val="black">
                      <a:alpha val="40000"/>
                    </a:prstClr>
                  </a:outerShdw>
                </a:effectLst>
                <a:latin typeface="+mj-lt"/>
                <a:ea typeface="+mj-ea"/>
                <a:cs typeface="+mj-cs"/>
              </a:rPr>
              <a:t>past, present, and future quality levels; </a:t>
            </a:r>
          </a:p>
          <a:p>
            <a:pPr lvl="1"/>
            <a:r>
              <a:rPr lang="en-US" sz="5400" b="1" kern="1200" dirty="0" smtClean="0">
                <a:solidFill>
                  <a:schemeClr val="tx1"/>
                </a:solidFill>
                <a:effectLst>
                  <a:outerShdw blurRad="50800" dist="38100" algn="tr" rotWithShape="0">
                    <a:prstClr val="black">
                      <a:alpha val="40000"/>
                    </a:prstClr>
                  </a:outerShdw>
                </a:effectLst>
                <a:latin typeface="+mj-lt"/>
                <a:ea typeface="+mj-ea"/>
                <a:cs typeface="+mj-cs"/>
              </a:rPr>
              <a:t>in relationship to own their perceived needs/values.</a:t>
            </a:r>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11</a:t>
            </a:fld>
            <a:endParaRPr lang="en-GB"/>
          </a:p>
        </p:txBody>
      </p:sp>
      <p:sp>
        <p:nvSpPr>
          <p:cNvPr id="7" name="Date Placeholder 6"/>
          <p:cNvSpPr>
            <a:spLocks noGrp="1"/>
          </p:cNvSpPr>
          <p:nvPr>
            <p:ph type="dt" sz="half" idx="10"/>
          </p:nvPr>
        </p:nvSpPr>
        <p:spPr/>
        <p:txBody>
          <a:bodyPr/>
          <a:lstStyle/>
          <a:p>
            <a:fld id="{FD008422-1138-CD40-9F93-6D35A80D6A57}"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0"/>
            <a:ext cx="7581901" cy="1653988"/>
          </a:xfrm>
        </p:spPr>
        <p:txBody>
          <a:bodyPr>
            <a:normAutofit fontScale="90000"/>
          </a:bodyPr>
          <a:lstStyle/>
          <a:p>
            <a:pPr lvl="0"/>
            <a:r>
              <a:rPr lang="en-US" sz="5600" b="1" kern="1200" dirty="0" smtClean="0">
                <a:solidFill>
                  <a:schemeClr val="tx1"/>
                </a:solidFill>
                <a:effectLst>
                  <a:outerShdw blurRad="101600" dist="63500" dir="2700000" algn="tl" rotWithShape="0">
                    <a:prstClr val="black">
                      <a:alpha val="75000"/>
                    </a:prstClr>
                  </a:outerShdw>
                </a:effectLst>
                <a:latin typeface="+mj-lt"/>
                <a:ea typeface="+mj-ea"/>
                <a:cs typeface="+mj-cs"/>
              </a:rPr>
              <a:t> </a:t>
            </a:r>
            <a:r>
              <a:rPr lang="en-US" sz="5600" b="1" i="1" kern="1200" dirty="0" smtClean="0">
                <a:solidFill>
                  <a:schemeClr val="tx1"/>
                </a:solidFill>
                <a:effectLst>
                  <a:outerShdw blurRad="101600" dist="63500" dir="2700000" algn="tl" rotWithShape="0">
                    <a:prstClr val="black">
                      <a:alpha val="75000"/>
                    </a:prstClr>
                  </a:outerShdw>
                </a:effectLst>
                <a:latin typeface="+mj-lt"/>
                <a:ea typeface="+mj-ea"/>
                <a:cs typeface="+mj-cs"/>
              </a:rPr>
              <a:t>Practical</a:t>
            </a:r>
            <a:r>
              <a:rPr lang="en-US" sz="5600" b="1" kern="1200" dirty="0" smtClean="0">
                <a:solidFill>
                  <a:schemeClr val="tx1"/>
                </a:solidFill>
                <a:effectLst>
                  <a:outerShdw blurRad="101600" dist="63500" dir="2700000" algn="tl" rotWithShape="0">
                    <a:prstClr val="black">
                      <a:alpha val="75000"/>
                    </a:prstClr>
                  </a:outerShdw>
                </a:effectLst>
                <a:latin typeface="+mj-lt"/>
                <a:ea typeface="+mj-ea"/>
                <a:cs typeface="+mj-cs"/>
              </a:rPr>
              <a:t> </a:t>
            </a:r>
            <a:br>
              <a:rPr lang="en-US" sz="5600" b="1" kern="1200" dirty="0" smtClean="0">
                <a:solidFill>
                  <a:schemeClr val="tx1"/>
                </a:solidFill>
                <a:effectLst>
                  <a:outerShdw blurRad="101600" dist="63500" dir="2700000" algn="tl" rotWithShape="0">
                    <a:prstClr val="black">
                      <a:alpha val="75000"/>
                    </a:prstClr>
                  </a:outerShdw>
                </a:effectLst>
                <a:latin typeface="+mj-lt"/>
                <a:ea typeface="+mj-ea"/>
                <a:cs typeface="+mj-cs"/>
              </a:rPr>
            </a:br>
            <a:r>
              <a:rPr lang="en-US" sz="3556" b="1" kern="1200" dirty="0" smtClean="0">
                <a:solidFill>
                  <a:schemeClr val="tx1"/>
                </a:solidFill>
                <a:effectLst>
                  <a:outerShdw blurRad="101600" dist="63500" dir="2700000" algn="tl" rotWithShape="0">
                    <a:prstClr val="black">
                      <a:alpha val="75000"/>
                    </a:prstClr>
                  </a:outerShdw>
                </a:effectLst>
                <a:latin typeface="+mj-lt"/>
                <a:ea typeface="+mj-ea"/>
                <a:cs typeface="+mj-cs"/>
              </a:rPr>
              <a:t>Defect Prevention Process </a:t>
            </a:r>
            <a:r>
              <a:rPr lang="en-US" sz="5600" b="1" kern="1200" dirty="0" smtClean="0">
                <a:solidFill>
                  <a:schemeClr val="tx1"/>
                </a:solidFill>
                <a:effectLst>
                  <a:outerShdw blurRad="101600" dist="63500" dir="2700000" algn="tl" rotWithShape="0">
                    <a:prstClr val="black">
                      <a:alpha val="75000"/>
                    </a:prstClr>
                  </a:outerShdw>
                </a:effectLst>
                <a:latin typeface="+mj-lt"/>
                <a:ea typeface="+mj-ea"/>
                <a:cs typeface="+mj-cs"/>
              </a:rPr>
              <a:t>‘</a:t>
            </a:r>
            <a:r>
              <a:rPr lang="en-US" sz="2667" b="1" kern="1200" dirty="0" smtClean="0">
                <a:solidFill>
                  <a:schemeClr val="tx1"/>
                </a:solidFill>
                <a:effectLst>
                  <a:outerShdw blurRad="101600" dist="63500" dir="2700000" algn="tl" rotWithShape="0">
                    <a:prstClr val="black">
                      <a:alpha val="75000"/>
                    </a:prstClr>
                  </a:outerShdw>
                </a:effectLst>
                <a:latin typeface="+mj-lt"/>
                <a:ea typeface="+mj-ea"/>
                <a:cs typeface="+mj-cs"/>
              </a:rPr>
              <a:t>DPP</a:t>
            </a:r>
            <a:r>
              <a:rPr lang="en-US" sz="5600" b="1" kern="1200" dirty="0" smtClean="0">
                <a:solidFill>
                  <a:schemeClr val="tx1"/>
                </a:solidFill>
                <a:effectLst>
                  <a:outerShdw blurRad="101600" dist="63500" dir="2700000" algn="tl" rotWithShape="0">
                    <a:prstClr val="black">
                      <a:alpha val="75000"/>
                    </a:prstClr>
                  </a:outerShdw>
                </a:effectLst>
                <a:latin typeface="+mj-lt"/>
                <a:ea typeface="+mj-ea"/>
                <a:cs typeface="+mj-cs"/>
              </a:rPr>
              <a:t>’: </a:t>
            </a:r>
            <a:endParaRPr lang="en-GB" dirty="0"/>
          </a:p>
        </p:txBody>
      </p:sp>
      <p:sp>
        <p:nvSpPr>
          <p:cNvPr id="3" name="Content Placeholder 2"/>
          <p:cNvSpPr>
            <a:spLocks noGrp="1"/>
          </p:cNvSpPr>
          <p:nvPr>
            <p:ph idx="1"/>
          </p:nvPr>
        </p:nvSpPr>
        <p:spPr/>
        <p:style>
          <a:lnRef idx="1">
            <a:schemeClr val="accent6"/>
          </a:lnRef>
          <a:fillRef idx="2">
            <a:schemeClr val="accent6"/>
          </a:fillRef>
          <a:effectRef idx="1">
            <a:schemeClr val="accent6"/>
          </a:effectRef>
          <a:fontRef idx="minor">
            <a:schemeClr val="dk1"/>
          </a:fontRef>
        </p:style>
        <p:txBody>
          <a:bodyPr>
            <a:normAutofit fontScale="92500" lnSpcReduction="10000"/>
          </a:bodyPr>
          <a:lstStyle/>
          <a:p>
            <a:pPr lvl="0"/>
            <a:r>
              <a:rPr lang="en-US" sz="5600" b="1" kern="1200" dirty="0" smtClean="0">
                <a:solidFill>
                  <a:srgbClr val="FFFFFF"/>
                </a:solidFill>
                <a:effectLst>
                  <a:outerShdw blurRad="101600" dist="63500" dir="2700000" algn="tl" rotWithShape="0">
                    <a:prstClr val="black">
                      <a:alpha val="75000"/>
                    </a:prstClr>
                  </a:outerShdw>
                </a:effectLst>
                <a:latin typeface="+mj-lt"/>
                <a:ea typeface="+mj-ea"/>
                <a:cs typeface="+mj-cs"/>
              </a:rPr>
              <a:t> Real Process Improvement </a:t>
            </a:r>
          </a:p>
          <a:p>
            <a:pPr lvl="1"/>
            <a:r>
              <a:rPr lang="en-US" sz="5400" b="1" kern="1200" dirty="0" smtClean="0">
                <a:solidFill>
                  <a:srgbClr val="FFFFFF"/>
                </a:solidFill>
                <a:effectLst>
                  <a:outerShdw blurRad="101600" dist="63500" dir="2700000" algn="tl" rotWithShape="0">
                    <a:prstClr val="black">
                      <a:alpha val="75000"/>
                    </a:prstClr>
                  </a:outerShdw>
                </a:effectLst>
                <a:latin typeface="+mj-lt"/>
                <a:ea typeface="+mj-ea"/>
                <a:cs typeface="+mj-cs"/>
              </a:rPr>
              <a:t> early, frequently, measurably, </a:t>
            </a:r>
          </a:p>
          <a:p>
            <a:pPr lvl="1"/>
            <a:r>
              <a:rPr lang="en-US" sz="5400" dirty="0" smtClean="0">
                <a:solidFill>
                  <a:srgbClr val="FFFFFF"/>
                </a:solidFill>
                <a:latin typeface="+mj-lt"/>
                <a:ea typeface="+mj-ea"/>
                <a:cs typeface="+mj-cs"/>
              </a:rPr>
              <a:t> </a:t>
            </a:r>
            <a:r>
              <a:rPr lang="en-US" sz="5400" b="1" kern="1200" dirty="0" smtClean="0">
                <a:solidFill>
                  <a:srgbClr val="FFFFFF"/>
                </a:solidFill>
                <a:effectLst>
                  <a:outerShdw blurRad="101600" dist="63500" dir="2700000" algn="tl" rotWithShape="0">
                    <a:prstClr val="black">
                      <a:alpha val="75000"/>
                    </a:prstClr>
                  </a:outerShdw>
                </a:effectLst>
                <a:latin typeface="+mj-lt"/>
                <a:ea typeface="+mj-ea"/>
                <a:cs typeface="+mj-cs"/>
              </a:rPr>
              <a:t>in all projects. </a:t>
            </a:r>
          </a:p>
        </p:txBody>
      </p:sp>
      <p:sp>
        <p:nvSpPr>
          <p:cNvPr id="5" name="Slide Number Placeholder 4"/>
          <p:cNvSpPr>
            <a:spLocks noGrp="1"/>
          </p:cNvSpPr>
          <p:nvPr>
            <p:ph type="sldNum" sz="quarter" idx="12"/>
          </p:nvPr>
        </p:nvSpPr>
        <p:spPr/>
        <p:txBody>
          <a:bodyPr/>
          <a:lstStyle/>
          <a:p>
            <a:fld id="{4B86B0F5-22FE-1F4C-B79C-31CD8CB2974C}" type="slidenum">
              <a:rPr lang="en-GB" smtClean="0"/>
              <a:pPr/>
              <a:t>110</a:t>
            </a:fld>
            <a:endParaRPr lang="en-GB"/>
          </a:p>
        </p:txBody>
      </p:sp>
      <p:sp>
        <p:nvSpPr>
          <p:cNvPr id="6" name="Footer Placeholder 5"/>
          <p:cNvSpPr>
            <a:spLocks noGrp="1"/>
          </p:cNvSpPr>
          <p:nvPr>
            <p:ph type="ftr" sz="quarter" idx="11"/>
          </p:nvPr>
        </p:nvSpPr>
        <p:spPr/>
        <p:txBody>
          <a:bodyPr/>
          <a:lstStyle/>
          <a:p>
            <a:r>
              <a:rPr lang="en-US" smtClean="0"/>
              <a:t>© Tom@Gilb.com  www.gilb.com</a:t>
            </a:r>
            <a:endParaRPr lang="en-GB"/>
          </a:p>
        </p:txBody>
      </p:sp>
      <p:sp>
        <p:nvSpPr>
          <p:cNvPr id="7" name="Date Placeholder 6"/>
          <p:cNvSpPr>
            <a:spLocks noGrp="1"/>
          </p:cNvSpPr>
          <p:nvPr>
            <p:ph type="dt" sz="half" idx="10"/>
          </p:nvPr>
        </p:nvSpPr>
        <p:spPr/>
        <p:txBody>
          <a:bodyPr/>
          <a:lstStyle/>
          <a:p>
            <a:fld id="{70DD8410-26C9-5C4F-9746-4953A294FEF5}"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Assertions about DPP</a:t>
            </a:r>
            <a:endParaRPr lang="en-GB" dirty="0"/>
          </a:p>
        </p:txBody>
      </p:sp>
      <p:sp>
        <p:nvSpPr>
          <p:cNvPr id="3" name="Content Placeholder 2"/>
          <p:cNvSpPr>
            <a:spLocks noGrp="1"/>
          </p:cNvSpPr>
          <p:nvPr>
            <p:ph idx="1"/>
          </p:nvPr>
        </p:nvSpPr>
        <p:spPr/>
        <p:txBody>
          <a:bodyPr>
            <a:normAutofit fontScale="92500"/>
          </a:bodyPr>
          <a:lstStyle/>
          <a:p>
            <a:r>
              <a:rPr lang="en-GB" dirty="0" smtClean="0"/>
              <a:t>DPP is similar in principle to Deming’s Plan Do Study Act – Statistical Process Control (SPC), and to Six Sigma (GE, Motorola). </a:t>
            </a:r>
          </a:p>
          <a:p>
            <a:r>
              <a:rPr lang="en-GB" dirty="0" smtClean="0"/>
              <a:t>DPP  has a return on investment of about 13 to 1</a:t>
            </a:r>
          </a:p>
          <a:p>
            <a:r>
              <a:rPr lang="en-GB" dirty="0" smtClean="0"/>
              <a:t>DPP will reduce injected defects for any work process by 2/3 in the first year or two, and far more in the longer term (approaching zero defects)</a:t>
            </a:r>
          </a:p>
          <a:p>
            <a:r>
              <a:rPr lang="en-GB" dirty="0" smtClean="0"/>
              <a:t>DPP is far more cost effective than any known form of Inspection or Testing – in delivering quality</a:t>
            </a:r>
          </a:p>
          <a:p>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111</a:t>
            </a:fld>
            <a:endParaRPr lang="en-GB"/>
          </a:p>
        </p:txBody>
      </p:sp>
      <p:sp>
        <p:nvSpPr>
          <p:cNvPr id="7" name="Date Placeholder 6"/>
          <p:cNvSpPr>
            <a:spLocks noGrp="1"/>
          </p:cNvSpPr>
          <p:nvPr>
            <p:ph type="dt" sz="half" idx="10"/>
          </p:nvPr>
        </p:nvSpPr>
        <p:spPr/>
        <p:txBody>
          <a:bodyPr/>
          <a:lstStyle/>
          <a:p>
            <a:fld id="{563D7434-9859-544E-9CB1-3B8F38F93F57}"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DPP?</a:t>
            </a:r>
            <a:endParaRPr lang="en-GB" dirty="0"/>
          </a:p>
        </p:txBody>
      </p:sp>
      <p:sp>
        <p:nvSpPr>
          <p:cNvPr id="3" name="Content Placeholder 2"/>
          <p:cNvSpPr>
            <a:spLocks noGrp="1"/>
          </p:cNvSpPr>
          <p:nvPr>
            <p:ph idx="1"/>
          </p:nvPr>
        </p:nvSpPr>
        <p:spPr/>
        <p:txBody>
          <a:bodyPr>
            <a:normAutofit fontScale="85000" lnSpcReduction="10000"/>
          </a:bodyPr>
          <a:lstStyle/>
          <a:p>
            <a:r>
              <a:rPr lang="en-GB" dirty="0" smtClean="0"/>
              <a:t>Grass roots developers (checkers, testers) analyze frequent-type real bugs </a:t>
            </a:r>
            <a:r>
              <a:rPr lang="en-GB" i="1" dirty="0" smtClean="0"/>
              <a:t>– concrete detailed instances that they have first hand knowledge about</a:t>
            </a:r>
            <a:r>
              <a:rPr lang="en-GB" dirty="0" smtClean="0"/>
              <a:t> -  or major defects</a:t>
            </a:r>
          </a:p>
          <a:p>
            <a:r>
              <a:rPr lang="en-GB" dirty="0" smtClean="0"/>
              <a:t>They develop local personal or group opinions about </a:t>
            </a:r>
            <a:r>
              <a:rPr lang="en-GB" i="1" dirty="0" smtClean="0"/>
              <a:t>root causes</a:t>
            </a:r>
            <a:r>
              <a:rPr lang="en-GB" dirty="0" smtClean="0"/>
              <a:t>, and potential ‘cures’ (changes in process, or anything that might reduce occurrence)</a:t>
            </a:r>
          </a:p>
          <a:p>
            <a:r>
              <a:rPr lang="en-GB" dirty="0" smtClean="0"/>
              <a:t>They try out </a:t>
            </a:r>
            <a:r>
              <a:rPr lang="en-GB" i="1" dirty="0" smtClean="0"/>
              <a:t>their ideas </a:t>
            </a:r>
            <a:r>
              <a:rPr lang="en-GB" dirty="0" smtClean="0"/>
              <a:t>in practice, locally (</a:t>
            </a:r>
            <a:r>
              <a:rPr lang="en-GB" i="1" dirty="0" smtClean="0"/>
              <a:t>their </a:t>
            </a:r>
            <a:r>
              <a:rPr lang="en-GB" dirty="0" smtClean="0"/>
              <a:t>project or product, and </a:t>
            </a:r>
            <a:r>
              <a:rPr lang="en-GB" i="1" dirty="0" smtClean="0"/>
              <a:t>their </a:t>
            </a:r>
            <a:r>
              <a:rPr lang="en-GB" dirty="0" smtClean="0"/>
              <a:t>process, as practiced by </a:t>
            </a:r>
            <a:r>
              <a:rPr lang="en-GB" i="1" dirty="0" smtClean="0"/>
              <a:t>them</a:t>
            </a:r>
            <a:r>
              <a:rPr lang="en-GB" dirty="0" smtClean="0"/>
              <a:t>)</a:t>
            </a:r>
          </a:p>
          <a:p>
            <a:r>
              <a:rPr lang="en-GB" dirty="0" smtClean="0"/>
              <a:t>Ideas that work, are picked up at a higher level of corporate process change, and implemented corporate wide</a:t>
            </a:r>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112</a:t>
            </a:fld>
            <a:endParaRPr lang="en-GB"/>
          </a:p>
        </p:txBody>
      </p:sp>
      <p:sp>
        <p:nvSpPr>
          <p:cNvPr id="7" name="TextBox 6"/>
          <p:cNvSpPr txBox="1"/>
          <p:nvPr/>
        </p:nvSpPr>
        <p:spPr>
          <a:xfrm flipH="1">
            <a:off x="399825" y="6197600"/>
            <a:ext cx="8385587" cy="369332"/>
          </a:xfrm>
          <a:prstGeom prst="rect">
            <a:avLst/>
          </a:prstGeom>
          <a:noFill/>
        </p:spPr>
        <p:txBody>
          <a:bodyPr wrap="square" rtlCol="0">
            <a:spAutoFit/>
          </a:bodyPr>
          <a:lstStyle/>
          <a:p>
            <a:r>
              <a:rPr lang="en-GB" dirty="0" smtClean="0"/>
              <a:t>Story: Tom and the young Douglas Aircraft Engineers – the cut outs solution. Simple!</a:t>
            </a:r>
            <a:endParaRPr lang="en-GB" dirty="0"/>
          </a:p>
        </p:txBody>
      </p:sp>
      <p:sp>
        <p:nvSpPr>
          <p:cNvPr id="8" name="Date Placeholder 7"/>
          <p:cNvSpPr>
            <a:spLocks noGrp="1"/>
          </p:cNvSpPr>
          <p:nvPr>
            <p:ph type="dt" sz="half" idx="10"/>
          </p:nvPr>
        </p:nvSpPr>
        <p:spPr/>
        <p:txBody>
          <a:bodyPr/>
          <a:lstStyle/>
          <a:p>
            <a:fld id="{DE36FC7A-8585-6E49-B6AF-FD537BD24ED9}"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819523"/>
          </a:xfrm>
        </p:spPr>
        <p:txBody>
          <a:bodyPr/>
          <a:lstStyle/>
          <a:p>
            <a:r>
              <a:rPr lang="en-GB" i="1" dirty="0" smtClean="0"/>
              <a:t>How </a:t>
            </a:r>
            <a:r>
              <a:rPr lang="en-GB" dirty="0" smtClean="0"/>
              <a:t>does DPP work?</a:t>
            </a:r>
            <a:endParaRPr lang="en-GB" dirty="0"/>
          </a:p>
        </p:txBody>
      </p:sp>
      <p:sp>
        <p:nvSpPr>
          <p:cNvPr id="3" name="Content Placeholder 2"/>
          <p:cNvSpPr>
            <a:spLocks noGrp="1"/>
          </p:cNvSpPr>
          <p:nvPr>
            <p:ph idx="1"/>
          </p:nvPr>
        </p:nvSpPr>
        <p:spPr>
          <a:xfrm>
            <a:off x="533400" y="927100"/>
            <a:ext cx="8445500" cy="5156200"/>
          </a:xfrm>
        </p:spPr>
        <p:txBody>
          <a:bodyPr>
            <a:normAutofit fontScale="85000" lnSpcReduction="20000"/>
          </a:bodyPr>
          <a:lstStyle/>
          <a:p>
            <a:r>
              <a:rPr lang="en-GB" dirty="0" smtClean="0"/>
              <a:t>After an Inspection Process, Major defects are examined by the checking team. Half an hour sessions.</a:t>
            </a:r>
          </a:p>
          <a:p>
            <a:pPr lvl="1"/>
            <a:r>
              <a:rPr lang="en-GB" dirty="0" smtClean="0"/>
              <a:t>They are looking at a colleagues work, colleague is there (the source of defects: knows why)</a:t>
            </a:r>
          </a:p>
          <a:p>
            <a:r>
              <a:rPr lang="en-GB" dirty="0" smtClean="0"/>
              <a:t>They arbitrarily select one, of a small group of recurrent types of  defects, to work on (3 minutes each). 10 in 30 minutes.</a:t>
            </a:r>
          </a:p>
          <a:p>
            <a:r>
              <a:rPr lang="en-GB" dirty="0" smtClean="0"/>
              <a:t>They brainstorm root causes (organizational, not personal)</a:t>
            </a:r>
          </a:p>
          <a:p>
            <a:pPr lvl="1"/>
            <a:r>
              <a:rPr lang="en-GB" dirty="0" smtClean="0"/>
              <a:t>Like: </a:t>
            </a:r>
            <a:r>
              <a:rPr lang="en-GB" i="1" dirty="0" smtClean="0"/>
              <a:t>misleading training course information</a:t>
            </a:r>
          </a:p>
          <a:p>
            <a:r>
              <a:rPr lang="en-GB" dirty="0" smtClean="0"/>
              <a:t>They brainstorm possible ‘cures’</a:t>
            </a:r>
          </a:p>
          <a:p>
            <a:pPr lvl="1"/>
            <a:r>
              <a:rPr lang="en-GB" dirty="0" smtClean="0"/>
              <a:t>Like: </a:t>
            </a:r>
            <a:r>
              <a:rPr lang="en-GB" i="1" dirty="0" smtClean="0"/>
              <a:t>enhance slides, and tests to make the point clearer.</a:t>
            </a:r>
          </a:p>
          <a:p>
            <a:r>
              <a:rPr lang="en-GB" i="1" dirty="0" smtClean="0"/>
              <a:t>They may themselves, carry out the proposed changes and try them to see if they work. Keep it simple – prove concept works.</a:t>
            </a:r>
          </a:p>
          <a:p>
            <a:r>
              <a:rPr lang="en-GB" i="1" dirty="0" smtClean="0"/>
              <a:t>Successful changes are picked up at corporate quality level and instituted more widely and more properly.</a:t>
            </a:r>
          </a:p>
          <a:p>
            <a:endParaRPr lang="en-GB" i="1"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113</a:t>
            </a:fld>
            <a:endParaRPr lang="en-GB"/>
          </a:p>
        </p:txBody>
      </p:sp>
      <p:sp>
        <p:nvSpPr>
          <p:cNvPr id="7" name="Date Placeholder 6"/>
          <p:cNvSpPr>
            <a:spLocks noGrp="1"/>
          </p:cNvSpPr>
          <p:nvPr>
            <p:ph type="dt" sz="half" idx="10"/>
          </p:nvPr>
        </p:nvSpPr>
        <p:spPr/>
        <p:txBody>
          <a:bodyPr/>
          <a:lstStyle/>
          <a:p>
            <a:fld id="{E9132618-E0F1-B040-AB4D-F298F0015D5A}"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107577"/>
            <a:ext cx="9144000" cy="959223"/>
          </a:xfrm>
        </p:spPr>
        <p:txBody>
          <a:bodyPr>
            <a:noAutofit/>
          </a:bodyPr>
          <a:lstStyle/>
          <a:p>
            <a:r>
              <a:rPr lang="en-GB" sz="4400" dirty="0" smtClean="0"/>
              <a:t>Effects of DPP: </a:t>
            </a:r>
            <a:br>
              <a:rPr lang="en-GB" sz="4400" dirty="0" smtClean="0"/>
            </a:br>
            <a:r>
              <a:rPr lang="en-GB" sz="4400" dirty="0" smtClean="0"/>
              <a:t>Grass roots wisdom</a:t>
            </a:r>
            <a:endParaRPr lang="en-GB" sz="4400" dirty="0"/>
          </a:p>
        </p:txBody>
      </p:sp>
      <p:sp>
        <p:nvSpPr>
          <p:cNvPr id="3" name="Content Placeholder 2"/>
          <p:cNvSpPr>
            <a:spLocks noGrp="1"/>
          </p:cNvSpPr>
          <p:nvPr>
            <p:ph idx="1"/>
          </p:nvPr>
        </p:nvSpPr>
        <p:spPr>
          <a:xfrm>
            <a:off x="354106" y="1371600"/>
            <a:ext cx="8431306" cy="5130800"/>
          </a:xfrm>
        </p:spPr>
        <p:txBody>
          <a:bodyPr>
            <a:normAutofit fontScale="70000" lnSpcReduction="20000"/>
          </a:bodyPr>
          <a:lstStyle/>
          <a:p>
            <a:r>
              <a:rPr lang="en-GB" dirty="0" smtClean="0"/>
              <a:t>Systemic (due to  ‘common cause’) defects are reduced quickly and in volume (2/3 in year)</a:t>
            </a:r>
          </a:p>
          <a:p>
            <a:r>
              <a:rPr lang="en-GB" dirty="0" smtClean="0"/>
              <a:t>The i</a:t>
            </a:r>
            <a:r>
              <a:rPr lang="en-GB" i="1" dirty="0" smtClean="0"/>
              <a:t>nside knowledge </a:t>
            </a:r>
            <a:r>
              <a:rPr lang="en-GB" dirty="0" smtClean="0"/>
              <a:t>of local teams is exploited – how things really work in the real world – why the defects </a:t>
            </a:r>
            <a:r>
              <a:rPr lang="en-GB" i="1" dirty="0" smtClean="0"/>
              <a:t>really </a:t>
            </a:r>
            <a:r>
              <a:rPr lang="en-GB" dirty="0" smtClean="0"/>
              <a:t>occurred</a:t>
            </a:r>
          </a:p>
          <a:p>
            <a:r>
              <a:rPr lang="en-GB" dirty="0" smtClean="0"/>
              <a:t>The </a:t>
            </a:r>
            <a:r>
              <a:rPr lang="en-GB" i="1" dirty="0" smtClean="0"/>
              <a:t>inside local understanding </a:t>
            </a:r>
            <a:r>
              <a:rPr lang="en-GB" dirty="0" smtClean="0"/>
              <a:t>of </a:t>
            </a:r>
            <a:r>
              <a:rPr lang="en-GB" i="1" dirty="0" smtClean="0"/>
              <a:t>socially acceptable changes </a:t>
            </a:r>
            <a:r>
              <a:rPr lang="en-GB" dirty="0" smtClean="0"/>
              <a:t>is used: people will not suggest changes they would hate to do themselves</a:t>
            </a:r>
          </a:p>
          <a:p>
            <a:r>
              <a:rPr lang="en-GB" dirty="0" smtClean="0"/>
              <a:t>The feeling of ‘empowered creativity’ to find process improvements that </a:t>
            </a:r>
            <a:r>
              <a:rPr lang="en-GB" i="1" dirty="0" smtClean="0"/>
              <a:t>really </a:t>
            </a:r>
            <a:r>
              <a:rPr lang="en-GB" dirty="0" smtClean="0"/>
              <a:t>work, is very motivating to the grass roots professionals!</a:t>
            </a:r>
          </a:p>
          <a:p>
            <a:pPr lvl="1"/>
            <a:r>
              <a:rPr lang="en-GB" dirty="0" smtClean="0"/>
              <a:t>Big costly ideas that </a:t>
            </a:r>
            <a:r>
              <a:rPr lang="en-GB" i="1" dirty="0" smtClean="0"/>
              <a:t>never wor</a:t>
            </a:r>
            <a:r>
              <a:rPr lang="en-GB" dirty="0" smtClean="0"/>
              <a:t>k, as often suggested by management, architects,  and interested suppliers, are not imposed on the developers.</a:t>
            </a:r>
          </a:p>
          <a:p>
            <a:pPr lvl="1"/>
            <a:r>
              <a:rPr lang="en-GB" dirty="0" smtClean="0"/>
              <a:t>Ideas that don’t work are discarded quickly, or re-tuned to work better.</a:t>
            </a:r>
          </a:p>
          <a:p>
            <a:r>
              <a:rPr lang="en-GB" dirty="0" smtClean="0"/>
              <a:t>Many small but practical improvements, quickly and cheaply deployed, 200-2,000 annually, add up to major measurable change in quality.</a:t>
            </a:r>
          </a:p>
          <a:p>
            <a:r>
              <a:rPr lang="en-GB" dirty="0" smtClean="0"/>
              <a:t>Any one group (like ‘test’, or a 4 person development team) can use this method on their </a:t>
            </a:r>
            <a:r>
              <a:rPr lang="en-GB" i="1" dirty="0" smtClean="0"/>
              <a:t>own work</a:t>
            </a:r>
            <a:r>
              <a:rPr lang="en-GB" dirty="0" smtClean="0"/>
              <a:t>, to prove how well it works – improving quality.</a:t>
            </a:r>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114</a:t>
            </a:fld>
            <a:endParaRPr lang="en-GB"/>
          </a:p>
        </p:txBody>
      </p:sp>
      <p:sp>
        <p:nvSpPr>
          <p:cNvPr id="7" name="Date Placeholder 6"/>
          <p:cNvSpPr>
            <a:spLocks noGrp="1"/>
          </p:cNvSpPr>
          <p:nvPr>
            <p:ph type="dt" sz="half" idx="10"/>
          </p:nvPr>
        </p:nvSpPr>
        <p:spPr/>
        <p:txBody>
          <a:bodyPr/>
          <a:lstStyle/>
          <a:p>
            <a:fld id="{DBB65035-BE78-1545-B85B-B8F1EC90F9AF}"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781423"/>
          </a:xfrm>
        </p:spPr>
        <p:txBody>
          <a:bodyPr/>
          <a:lstStyle/>
          <a:p>
            <a:r>
              <a:rPr lang="en-GB" dirty="0" smtClean="0"/>
              <a:t>DPP Policy</a:t>
            </a:r>
            <a:endParaRPr lang="en-GB" dirty="0"/>
          </a:p>
        </p:txBody>
      </p:sp>
      <p:sp>
        <p:nvSpPr>
          <p:cNvPr id="3" name="Content Placeholder 2"/>
          <p:cNvSpPr>
            <a:spLocks noGrp="1"/>
          </p:cNvSpPr>
          <p:nvPr>
            <p:ph idx="1"/>
          </p:nvPr>
        </p:nvSpPr>
        <p:spPr>
          <a:xfrm>
            <a:off x="354106" y="1054100"/>
            <a:ext cx="8624794" cy="5029200"/>
          </a:xfrm>
        </p:spPr>
        <p:txBody>
          <a:bodyPr>
            <a:normAutofit fontScale="77500" lnSpcReduction="20000"/>
          </a:bodyPr>
          <a:lstStyle/>
          <a:p>
            <a:r>
              <a:rPr lang="en-GB" dirty="0" smtClean="0"/>
              <a:t>All interested teams will be given regular opportunities to analyze their own defects using the DPP process.</a:t>
            </a:r>
          </a:p>
          <a:p>
            <a:r>
              <a:rPr lang="en-GB" dirty="0" smtClean="0"/>
              <a:t>They will be given the opportunity to try out their solutions; and </a:t>
            </a:r>
            <a:r>
              <a:rPr lang="en-GB" i="1" dirty="0" smtClean="0"/>
              <a:t>measure </a:t>
            </a:r>
            <a:r>
              <a:rPr lang="en-GB" dirty="0" smtClean="0"/>
              <a:t>the </a:t>
            </a:r>
            <a:r>
              <a:rPr lang="en-GB" i="1" dirty="0" smtClean="0"/>
              <a:t>effects </a:t>
            </a:r>
            <a:r>
              <a:rPr lang="en-GB" dirty="0" smtClean="0"/>
              <a:t>of their solutions.</a:t>
            </a:r>
          </a:p>
          <a:p>
            <a:r>
              <a:rPr lang="en-GB" dirty="0" smtClean="0"/>
              <a:t>Local successful solutions will be adopted more widely, by groups responsible for change and improvement (CTO level)</a:t>
            </a:r>
          </a:p>
          <a:p>
            <a:r>
              <a:rPr lang="en-GB" dirty="0" smtClean="0"/>
              <a:t>Local groups responsible for initially finding, and successfully trying out improvements will be suitably honoured and rewarded.</a:t>
            </a:r>
          </a:p>
          <a:p>
            <a:r>
              <a:rPr lang="en-GB" dirty="0" smtClean="0"/>
              <a:t>The minimum amount of annual investment in this activity is 5% of total work hours.</a:t>
            </a:r>
          </a:p>
          <a:p>
            <a:r>
              <a:rPr lang="en-GB" dirty="0" smtClean="0"/>
              <a:t>Failure to successfully invest in this each year, irrespective of excuses*, will be considered a serious management failure.</a:t>
            </a:r>
          </a:p>
          <a:p>
            <a:pPr lvl="1"/>
            <a:r>
              <a:rPr lang="en-GB" dirty="0" smtClean="0"/>
              <a:t>* ‘meeting deadlines’ is an invalid excuse. Deadlines are a major reason for doing this properly. Defects destroy deadlines! </a:t>
            </a:r>
          </a:p>
          <a:p>
            <a:pPr lvl="1"/>
            <a:r>
              <a:rPr lang="en-GB" dirty="0" smtClean="0"/>
              <a:t>Investments early in critical projects can  easily save those projects.</a:t>
            </a:r>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115</a:t>
            </a:fld>
            <a:endParaRPr lang="en-GB"/>
          </a:p>
        </p:txBody>
      </p:sp>
      <p:sp>
        <p:nvSpPr>
          <p:cNvPr id="7" name="Date Placeholder 6"/>
          <p:cNvSpPr>
            <a:spLocks noGrp="1"/>
          </p:cNvSpPr>
          <p:nvPr>
            <p:ph type="dt" sz="half" idx="10"/>
          </p:nvPr>
        </p:nvSpPr>
        <p:spPr/>
        <p:txBody>
          <a:bodyPr/>
          <a:lstStyle/>
          <a:p>
            <a:fld id="{CBD2C2E9-610C-1C4E-877C-17257D67BC27}"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705223"/>
          </a:xfrm>
        </p:spPr>
        <p:txBody>
          <a:bodyPr/>
          <a:lstStyle/>
          <a:p>
            <a:r>
              <a:rPr lang="en-GB" dirty="0" smtClean="0"/>
              <a:t>Summary DPP</a:t>
            </a:r>
            <a:endParaRPr lang="en-GB" dirty="0"/>
          </a:p>
        </p:txBody>
      </p:sp>
      <p:sp>
        <p:nvSpPr>
          <p:cNvPr id="3" name="Content Placeholder 2"/>
          <p:cNvSpPr>
            <a:spLocks noGrp="1"/>
          </p:cNvSpPr>
          <p:nvPr>
            <p:ph idx="1"/>
          </p:nvPr>
        </p:nvSpPr>
        <p:spPr>
          <a:xfrm>
            <a:off x="354106" y="1092200"/>
            <a:ext cx="8431306" cy="4991100"/>
          </a:xfrm>
        </p:spPr>
        <p:txBody>
          <a:bodyPr>
            <a:normAutofit fontScale="92500"/>
          </a:bodyPr>
          <a:lstStyle/>
          <a:p>
            <a:r>
              <a:rPr lang="en-GB" dirty="0" smtClean="0"/>
              <a:t>Defect Prevention is the smartest way to improve quality and to reduce time to market.</a:t>
            </a:r>
          </a:p>
          <a:p>
            <a:r>
              <a:rPr lang="en-GB" dirty="0" smtClean="0"/>
              <a:t>DPP is applicable to all work processes</a:t>
            </a:r>
          </a:p>
          <a:p>
            <a:r>
              <a:rPr lang="en-GB" dirty="0" smtClean="0"/>
              <a:t>DPP results are highly measurable</a:t>
            </a:r>
          </a:p>
          <a:p>
            <a:r>
              <a:rPr lang="en-GB" dirty="0" smtClean="0"/>
              <a:t>DPP results happen in the short term (this month) but take a few years to get full harvest. DPP should be continued eternally, in changing environments.</a:t>
            </a:r>
          </a:p>
          <a:p>
            <a:r>
              <a:rPr lang="en-GB" dirty="0" smtClean="0"/>
              <a:t>DPP avoids ‘great management failure’ changes</a:t>
            </a:r>
          </a:p>
          <a:p>
            <a:pPr lvl="1"/>
            <a:r>
              <a:rPr lang="en-GB" dirty="0" smtClean="0"/>
              <a:t>Management exploits local know how and creativity forever</a:t>
            </a:r>
          </a:p>
          <a:p>
            <a:pPr lvl="1"/>
            <a:r>
              <a:rPr lang="en-GB" dirty="0" smtClean="0"/>
              <a:t>People love to be listened to, and to see their ideas work and get spread to a larger organization.</a:t>
            </a:r>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116</a:t>
            </a:fld>
            <a:endParaRPr lang="en-GB"/>
          </a:p>
        </p:txBody>
      </p:sp>
      <p:sp>
        <p:nvSpPr>
          <p:cNvPr id="7" name="Date Placeholder 6"/>
          <p:cNvSpPr>
            <a:spLocks noGrp="1"/>
          </p:cNvSpPr>
          <p:nvPr>
            <p:ph type="dt" sz="half" idx="10"/>
          </p:nvPr>
        </p:nvSpPr>
        <p:spPr/>
        <p:txBody>
          <a:bodyPr/>
          <a:lstStyle/>
          <a:p>
            <a:fld id="{985BB6C4-69CD-5342-BE93-3F7B0E182794}"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sz="3200" dirty="0" smtClean="0"/>
              <a:t>Systematic Reduction of Defect Injection:</a:t>
            </a:r>
            <a:endParaRPr lang="en-GB" dirty="0">
              <a:ea typeface="+mj-ea"/>
              <a:cs typeface="+mj-cs"/>
            </a:endParaRPr>
          </a:p>
        </p:txBody>
      </p:sp>
      <p:sp>
        <p:nvSpPr>
          <p:cNvPr id="3" name="Content Placeholder 2"/>
          <p:cNvSpPr>
            <a:spLocks noGrp="1"/>
          </p:cNvSpPr>
          <p:nvPr>
            <p:ph idx="1"/>
          </p:nvPr>
        </p:nvSpPr>
        <p:spPr/>
        <p:txBody>
          <a:bodyPr rtlCol="0">
            <a:normAutofit/>
          </a:bodyPr>
          <a:lstStyle/>
          <a:p>
            <a:pPr fontAlgn="auto">
              <a:spcAft>
                <a:spcPts val="0"/>
              </a:spcAft>
              <a:buFont typeface="Wingdings" pitchFamily="2" charset="2"/>
              <a:buChar char="n"/>
              <a:defRPr/>
            </a:pPr>
            <a:r>
              <a:rPr lang="en-US" sz="3200" dirty="0" smtClean="0">
                <a:solidFill>
                  <a:schemeClr val="tx1"/>
                </a:solidFill>
                <a:ea typeface="+mn-ea"/>
                <a:cs typeface="+mn-cs"/>
              </a:rPr>
              <a:t> </a:t>
            </a:r>
            <a:r>
              <a:rPr lang="en-US" sz="3000" dirty="0" smtClean="0">
                <a:solidFill>
                  <a:schemeClr val="tx1"/>
                </a:solidFill>
                <a:ea typeface="+mn-ea"/>
              </a:rPr>
              <a:t>The Defect Prevention Process: </a:t>
            </a:r>
          </a:p>
          <a:p>
            <a:pPr lvl="1">
              <a:buClr>
                <a:schemeClr val="accent1">
                  <a:lumMod val="60000"/>
                  <a:lumOff val="40000"/>
                </a:schemeClr>
              </a:buClr>
              <a:buFont typeface="Wingdings" pitchFamily="2" charset="2"/>
              <a:buChar char="n"/>
              <a:defRPr/>
            </a:pPr>
            <a:r>
              <a:rPr lang="en-US" sz="2800" dirty="0" smtClean="0">
                <a:solidFill>
                  <a:schemeClr val="tx1"/>
                </a:solidFill>
                <a:ea typeface="+mn-ea"/>
              </a:rPr>
              <a:t>how can we </a:t>
            </a:r>
            <a:r>
              <a:rPr lang="en-US" sz="2800" dirty="0" err="1" smtClean="0">
                <a:solidFill>
                  <a:schemeClr val="tx1"/>
                </a:solidFill>
                <a:ea typeface="+mn-ea"/>
              </a:rPr>
              <a:t>organise</a:t>
            </a:r>
            <a:r>
              <a:rPr lang="en-US" sz="2800" dirty="0" smtClean="0">
                <a:solidFill>
                  <a:schemeClr val="tx1"/>
                </a:solidFill>
                <a:ea typeface="+mn-ea"/>
              </a:rPr>
              <a:t> ourselves at the test level </a:t>
            </a:r>
          </a:p>
          <a:p>
            <a:pPr lvl="1">
              <a:buClr>
                <a:schemeClr val="accent1">
                  <a:lumMod val="60000"/>
                  <a:lumOff val="40000"/>
                </a:schemeClr>
              </a:buClr>
              <a:buFont typeface="Wingdings" pitchFamily="2" charset="2"/>
              <a:buChar char="n"/>
              <a:defRPr/>
            </a:pPr>
            <a:r>
              <a:rPr lang="en-US" sz="2800" dirty="0" smtClean="0">
                <a:solidFill>
                  <a:schemeClr val="tx1"/>
                </a:solidFill>
                <a:ea typeface="+mn-ea"/>
              </a:rPr>
              <a:t>to </a:t>
            </a:r>
            <a:r>
              <a:rPr lang="en-US" sz="2800" dirty="0" err="1" smtClean="0">
                <a:solidFill>
                  <a:schemeClr val="tx1"/>
                </a:solidFill>
                <a:ea typeface="+mn-ea"/>
              </a:rPr>
              <a:t>analyse</a:t>
            </a:r>
            <a:r>
              <a:rPr lang="en-US" sz="2800" dirty="0" smtClean="0">
                <a:solidFill>
                  <a:schemeClr val="tx1"/>
                </a:solidFill>
                <a:ea typeface="+mn-ea"/>
              </a:rPr>
              <a:t> recurrent problems </a:t>
            </a:r>
          </a:p>
          <a:p>
            <a:pPr lvl="1">
              <a:buClr>
                <a:schemeClr val="accent1">
                  <a:lumMod val="60000"/>
                  <a:lumOff val="40000"/>
                </a:schemeClr>
              </a:buClr>
              <a:buFont typeface="Wingdings" pitchFamily="2" charset="2"/>
              <a:buChar char="n"/>
              <a:defRPr/>
            </a:pPr>
            <a:r>
              <a:rPr lang="en-US" sz="2800" dirty="0" smtClean="0">
                <a:solidFill>
                  <a:schemeClr val="tx1"/>
                </a:solidFill>
                <a:ea typeface="+mn-ea"/>
              </a:rPr>
              <a:t>and implement practical changes to avoid them?   </a:t>
            </a:r>
            <a:endParaRPr lang="en-GB" dirty="0">
              <a:solidFill>
                <a:schemeClr val="tx1">
                  <a:lumMod val="65000"/>
                  <a:lumOff val="35000"/>
                </a:schemeClr>
              </a:solidFill>
              <a:ea typeface="+mn-ea"/>
            </a:endParaRPr>
          </a:p>
        </p:txBody>
      </p:sp>
      <p:sp>
        <p:nvSpPr>
          <p:cNvPr id="29701" name="Slide Number Placeholder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6FD0EBD-1907-9149-9FA6-A77D89F311CC}" type="slidenum">
              <a:rPr lang="en-US">
                <a:ea typeface="ＭＳ Ｐゴシック" pitchFamily="-65" charset="-128"/>
                <a:cs typeface="ＭＳ Ｐゴシック" pitchFamily="-65" charset="-128"/>
              </a:rPr>
              <a:pPr fontAlgn="base">
                <a:spcBef>
                  <a:spcPct val="0"/>
                </a:spcBef>
                <a:spcAft>
                  <a:spcPct val="0"/>
                </a:spcAft>
              </a:pPr>
              <a:t>117</a:t>
            </a:fld>
            <a:endParaRPr lang="en-US">
              <a:ea typeface="ＭＳ Ｐゴシック" pitchFamily="-65" charset="-128"/>
              <a:cs typeface="ＭＳ Ｐゴシック" pitchFamily="-65" charset="-128"/>
            </a:endParaRPr>
          </a:p>
        </p:txBody>
      </p:sp>
      <p:sp>
        <p:nvSpPr>
          <p:cNvPr id="6" name="Footer Placeholder 5"/>
          <p:cNvSpPr>
            <a:spLocks noGrp="1"/>
          </p:cNvSpPr>
          <p:nvPr>
            <p:ph type="ftr" sz="quarter" idx="11"/>
          </p:nvPr>
        </p:nvSpPr>
        <p:spPr/>
        <p:txBody>
          <a:bodyPr/>
          <a:lstStyle/>
          <a:p>
            <a:r>
              <a:rPr lang="en-US" smtClean="0"/>
              <a:t>© Tom@Gilb.com  www.gilb.com</a:t>
            </a:r>
            <a:endParaRPr lang="en-US"/>
          </a:p>
        </p:txBody>
      </p:sp>
      <p:sp>
        <p:nvSpPr>
          <p:cNvPr id="7" name="Date Placeholder 6"/>
          <p:cNvSpPr>
            <a:spLocks noGrp="1"/>
          </p:cNvSpPr>
          <p:nvPr>
            <p:ph type="dt" sz="half" idx="10"/>
          </p:nvPr>
        </p:nvSpPr>
        <p:spPr/>
        <p:txBody>
          <a:bodyPr/>
          <a:lstStyle/>
          <a:p>
            <a:fld id="{107E8643-6AB6-CC4C-A095-220BBB1F8EE5}"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1730" name="Picture 2"/>
          <p:cNvPicPr>
            <a:picLocks noChangeArrowheads="1"/>
          </p:cNvPicPr>
          <p:nvPr/>
        </p:nvPicPr>
        <p:blipFill>
          <a:blip r:embed="rId3"/>
          <a:srcRect/>
          <a:stretch>
            <a:fillRect/>
          </a:stretch>
        </p:blipFill>
        <p:spPr bwMode="auto">
          <a:xfrm>
            <a:off x="0" y="0"/>
            <a:ext cx="9058275" cy="6883400"/>
          </a:xfrm>
          <a:prstGeom prst="rect">
            <a:avLst/>
          </a:prstGeom>
          <a:noFill/>
          <a:ln w="9525">
            <a:noFill/>
            <a:miter lim="800000"/>
            <a:headEnd/>
            <a:tailEnd/>
          </a:ln>
        </p:spPr>
      </p:pic>
      <p:sp>
        <p:nvSpPr>
          <p:cNvPr id="201731" name="Rectangle 3"/>
          <p:cNvSpPr>
            <a:spLocks noGrp="1" noChangeArrowheads="1"/>
          </p:cNvSpPr>
          <p:nvPr>
            <p:ph type="title"/>
          </p:nvPr>
        </p:nvSpPr>
        <p:spPr>
          <a:xfrm>
            <a:off x="838200" y="0"/>
            <a:ext cx="7772400" cy="533400"/>
          </a:xfrm>
          <a:solidFill>
            <a:srgbClr val="FFFF00"/>
          </a:solidFill>
        </p:spPr>
        <p:txBody>
          <a:bodyPr lIns="92075" tIns="46038" rIns="92075" bIns="46038">
            <a:normAutofit fontScale="90000"/>
          </a:bodyPr>
          <a:lstStyle/>
          <a:p>
            <a:r>
              <a:rPr lang="en-US" sz="3200"/>
              <a:t>Cost of Quality over Time: Raytheon 95</a:t>
            </a:r>
          </a:p>
        </p:txBody>
      </p:sp>
      <p:grpSp>
        <p:nvGrpSpPr>
          <p:cNvPr id="2" name="Group 4"/>
          <p:cNvGrpSpPr>
            <a:grpSpLocks/>
          </p:cNvGrpSpPr>
          <p:nvPr/>
        </p:nvGrpSpPr>
        <p:grpSpPr bwMode="auto">
          <a:xfrm>
            <a:off x="2390775" y="1189038"/>
            <a:ext cx="3860800" cy="1114425"/>
            <a:chOff x="1506" y="749"/>
            <a:chExt cx="2432" cy="702"/>
          </a:xfrm>
        </p:grpSpPr>
        <p:sp>
          <p:nvSpPr>
            <p:cNvPr id="201745" name="Freeform 5"/>
            <p:cNvSpPr>
              <a:spLocks/>
            </p:cNvSpPr>
            <p:nvPr/>
          </p:nvSpPr>
          <p:spPr bwMode="auto">
            <a:xfrm>
              <a:off x="1506" y="749"/>
              <a:ext cx="2432" cy="702"/>
            </a:xfrm>
            <a:custGeom>
              <a:avLst/>
              <a:gdLst>
                <a:gd name="T0" fmla="*/ 592 w 2432"/>
                <a:gd name="T1" fmla="*/ 0 h 702"/>
                <a:gd name="T2" fmla="*/ 516 w 2432"/>
                <a:gd name="T3" fmla="*/ 3 h 702"/>
                <a:gd name="T4" fmla="*/ 447 w 2432"/>
                <a:gd name="T5" fmla="*/ 7 h 702"/>
                <a:gd name="T6" fmla="*/ 384 w 2432"/>
                <a:gd name="T7" fmla="*/ 17 h 702"/>
                <a:gd name="T8" fmla="*/ 333 w 2432"/>
                <a:gd name="T9" fmla="*/ 28 h 702"/>
                <a:gd name="T10" fmla="*/ 283 w 2432"/>
                <a:gd name="T11" fmla="*/ 42 h 702"/>
                <a:gd name="T12" fmla="*/ 251 w 2432"/>
                <a:gd name="T13" fmla="*/ 58 h 702"/>
                <a:gd name="T14" fmla="*/ 226 w 2432"/>
                <a:gd name="T15" fmla="*/ 77 h 702"/>
                <a:gd name="T16" fmla="*/ 220 w 2432"/>
                <a:gd name="T17" fmla="*/ 95 h 702"/>
                <a:gd name="T18" fmla="*/ 220 w 2432"/>
                <a:gd name="T19" fmla="*/ 330 h 702"/>
                <a:gd name="T20" fmla="*/ 220 w 2432"/>
                <a:gd name="T21" fmla="*/ 471 h 702"/>
                <a:gd name="T22" fmla="*/ 226 w 2432"/>
                <a:gd name="T23" fmla="*/ 490 h 702"/>
                <a:gd name="T24" fmla="*/ 251 w 2432"/>
                <a:gd name="T25" fmla="*/ 508 h 702"/>
                <a:gd name="T26" fmla="*/ 283 w 2432"/>
                <a:gd name="T27" fmla="*/ 522 h 702"/>
                <a:gd name="T28" fmla="*/ 333 w 2432"/>
                <a:gd name="T29" fmla="*/ 536 h 702"/>
                <a:gd name="T30" fmla="*/ 384 w 2432"/>
                <a:gd name="T31" fmla="*/ 548 h 702"/>
                <a:gd name="T32" fmla="*/ 447 w 2432"/>
                <a:gd name="T33" fmla="*/ 557 h 702"/>
                <a:gd name="T34" fmla="*/ 516 w 2432"/>
                <a:gd name="T35" fmla="*/ 562 h 702"/>
                <a:gd name="T36" fmla="*/ 592 w 2432"/>
                <a:gd name="T37" fmla="*/ 564 h 702"/>
                <a:gd name="T38" fmla="*/ 0 w 2432"/>
                <a:gd name="T39" fmla="*/ 701 h 702"/>
                <a:gd name="T40" fmla="*/ 1140 w 2432"/>
                <a:gd name="T41" fmla="*/ 564 h 702"/>
                <a:gd name="T42" fmla="*/ 2059 w 2432"/>
                <a:gd name="T43" fmla="*/ 564 h 702"/>
                <a:gd name="T44" fmla="*/ 2135 w 2432"/>
                <a:gd name="T45" fmla="*/ 562 h 702"/>
                <a:gd name="T46" fmla="*/ 2204 w 2432"/>
                <a:gd name="T47" fmla="*/ 557 h 702"/>
                <a:gd name="T48" fmla="*/ 2267 w 2432"/>
                <a:gd name="T49" fmla="*/ 548 h 702"/>
                <a:gd name="T50" fmla="*/ 2324 w 2432"/>
                <a:gd name="T51" fmla="*/ 536 h 702"/>
                <a:gd name="T52" fmla="*/ 2368 w 2432"/>
                <a:gd name="T53" fmla="*/ 522 h 702"/>
                <a:gd name="T54" fmla="*/ 2400 w 2432"/>
                <a:gd name="T55" fmla="*/ 508 h 702"/>
                <a:gd name="T56" fmla="*/ 2425 w 2432"/>
                <a:gd name="T57" fmla="*/ 490 h 702"/>
                <a:gd name="T58" fmla="*/ 2431 w 2432"/>
                <a:gd name="T59" fmla="*/ 471 h 702"/>
                <a:gd name="T60" fmla="*/ 2431 w 2432"/>
                <a:gd name="T61" fmla="*/ 330 h 702"/>
                <a:gd name="T62" fmla="*/ 2431 w 2432"/>
                <a:gd name="T63" fmla="*/ 95 h 702"/>
                <a:gd name="T64" fmla="*/ 2425 w 2432"/>
                <a:gd name="T65" fmla="*/ 77 h 702"/>
                <a:gd name="T66" fmla="*/ 2400 w 2432"/>
                <a:gd name="T67" fmla="*/ 58 h 702"/>
                <a:gd name="T68" fmla="*/ 2368 w 2432"/>
                <a:gd name="T69" fmla="*/ 42 h 702"/>
                <a:gd name="T70" fmla="*/ 2324 w 2432"/>
                <a:gd name="T71" fmla="*/ 28 h 702"/>
                <a:gd name="T72" fmla="*/ 2267 w 2432"/>
                <a:gd name="T73" fmla="*/ 17 h 702"/>
                <a:gd name="T74" fmla="*/ 2204 w 2432"/>
                <a:gd name="T75" fmla="*/ 7 h 702"/>
                <a:gd name="T76" fmla="*/ 2135 w 2432"/>
                <a:gd name="T77" fmla="*/ 3 h 702"/>
                <a:gd name="T78" fmla="*/ 2059 w 2432"/>
                <a:gd name="T79" fmla="*/ 0 h 702"/>
                <a:gd name="T80" fmla="*/ 1140 w 2432"/>
                <a:gd name="T81" fmla="*/ 0 h 702"/>
                <a:gd name="T82" fmla="*/ 592 w 2432"/>
                <a:gd name="T83" fmla="*/ 0 h 7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32"/>
                <a:gd name="T127" fmla="*/ 0 h 702"/>
                <a:gd name="T128" fmla="*/ 2432 w 2432"/>
                <a:gd name="T129" fmla="*/ 702 h 7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32" h="702">
                  <a:moveTo>
                    <a:pt x="592" y="0"/>
                  </a:moveTo>
                  <a:lnTo>
                    <a:pt x="516" y="3"/>
                  </a:lnTo>
                  <a:lnTo>
                    <a:pt x="447" y="7"/>
                  </a:lnTo>
                  <a:lnTo>
                    <a:pt x="384" y="17"/>
                  </a:lnTo>
                  <a:lnTo>
                    <a:pt x="333" y="28"/>
                  </a:lnTo>
                  <a:lnTo>
                    <a:pt x="283" y="42"/>
                  </a:lnTo>
                  <a:lnTo>
                    <a:pt x="251" y="58"/>
                  </a:lnTo>
                  <a:lnTo>
                    <a:pt x="226" y="77"/>
                  </a:lnTo>
                  <a:lnTo>
                    <a:pt x="220" y="95"/>
                  </a:lnTo>
                  <a:lnTo>
                    <a:pt x="220" y="330"/>
                  </a:lnTo>
                  <a:lnTo>
                    <a:pt x="220" y="471"/>
                  </a:lnTo>
                  <a:lnTo>
                    <a:pt x="226" y="490"/>
                  </a:lnTo>
                  <a:lnTo>
                    <a:pt x="251" y="508"/>
                  </a:lnTo>
                  <a:lnTo>
                    <a:pt x="283" y="522"/>
                  </a:lnTo>
                  <a:lnTo>
                    <a:pt x="333" y="536"/>
                  </a:lnTo>
                  <a:lnTo>
                    <a:pt x="384" y="548"/>
                  </a:lnTo>
                  <a:lnTo>
                    <a:pt x="447" y="557"/>
                  </a:lnTo>
                  <a:lnTo>
                    <a:pt x="516" y="562"/>
                  </a:lnTo>
                  <a:lnTo>
                    <a:pt x="592" y="564"/>
                  </a:lnTo>
                  <a:lnTo>
                    <a:pt x="0" y="701"/>
                  </a:lnTo>
                  <a:lnTo>
                    <a:pt x="1140" y="564"/>
                  </a:lnTo>
                  <a:lnTo>
                    <a:pt x="2059" y="564"/>
                  </a:lnTo>
                  <a:lnTo>
                    <a:pt x="2135" y="562"/>
                  </a:lnTo>
                  <a:lnTo>
                    <a:pt x="2204" y="557"/>
                  </a:lnTo>
                  <a:lnTo>
                    <a:pt x="2267" y="548"/>
                  </a:lnTo>
                  <a:lnTo>
                    <a:pt x="2324" y="536"/>
                  </a:lnTo>
                  <a:lnTo>
                    <a:pt x="2368" y="522"/>
                  </a:lnTo>
                  <a:lnTo>
                    <a:pt x="2400" y="508"/>
                  </a:lnTo>
                  <a:lnTo>
                    <a:pt x="2425" y="490"/>
                  </a:lnTo>
                  <a:lnTo>
                    <a:pt x="2431" y="471"/>
                  </a:lnTo>
                  <a:lnTo>
                    <a:pt x="2431" y="330"/>
                  </a:lnTo>
                  <a:lnTo>
                    <a:pt x="2431" y="95"/>
                  </a:lnTo>
                  <a:lnTo>
                    <a:pt x="2425" y="77"/>
                  </a:lnTo>
                  <a:lnTo>
                    <a:pt x="2400" y="58"/>
                  </a:lnTo>
                  <a:lnTo>
                    <a:pt x="2368" y="42"/>
                  </a:lnTo>
                  <a:lnTo>
                    <a:pt x="2324" y="28"/>
                  </a:lnTo>
                  <a:lnTo>
                    <a:pt x="2267" y="17"/>
                  </a:lnTo>
                  <a:lnTo>
                    <a:pt x="2204" y="7"/>
                  </a:lnTo>
                  <a:lnTo>
                    <a:pt x="2135" y="3"/>
                  </a:lnTo>
                  <a:lnTo>
                    <a:pt x="2059" y="0"/>
                  </a:lnTo>
                  <a:lnTo>
                    <a:pt x="1140" y="0"/>
                  </a:lnTo>
                  <a:lnTo>
                    <a:pt x="592" y="0"/>
                  </a:lnTo>
                </a:path>
              </a:pathLst>
            </a:custGeom>
            <a:solidFill>
              <a:srgbClr val="FFFF00"/>
            </a:solidFill>
            <a:ln w="12700" cap="rnd">
              <a:solidFill>
                <a:schemeClr val="tx1"/>
              </a:solidFill>
              <a:round/>
              <a:headEnd type="none" w="sm" len="sm"/>
              <a:tailEnd type="none" w="sm" len="sm"/>
            </a:ln>
          </p:spPr>
          <p:txBody>
            <a:bodyPr>
              <a:prstTxWarp prst="textNoShape">
                <a:avLst/>
              </a:prstTxWarp>
            </a:bodyPr>
            <a:lstStyle/>
            <a:p>
              <a:endParaRPr lang="en-US"/>
            </a:p>
          </p:txBody>
        </p:sp>
        <p:sp>
          <p:nvSpPr>
            <p:cNvPr id="201746" name="Rectangle 6"/>
            <p:cNvSpPr>
              <a:spLocks noChangeArrowheads="1"/>
            </p:cNvSpPr>
            <p:nvPr/>
          </p:nvSpPr>
          <p:spPr bwMode="auto">
            <a:xfrm>
              <a:off x="1867" y="773"/>
              <a:ext cx="1930" cy="518"/>
            </a:xfrm>
            <a:prstGeom prst="rect">
              <a:avLst/>
            </a:prstGeom>
            <a:noFill/>
            <a:ln w="9525">
              <a:noFill/>
              <a:miter lim="800000"/>
              <a:headEnd/>
              <a:tailEnd/>
            </a:ln>
          </p:spPr>
          <p:txBody>
            <a:bodyPr lIns="92075" tIns="46038" rIns="92075" bIns="46038" anchor="ctr">
              <a:prstTxWarp prst="textNoShape">
                <a:avLst/>
              </a:prstTxWarp>
              <a:spAutoFit/>
            </a:bodyPr>
            <a:lstStyle/>
            <a:p>
              <a:pPr eaLnBrk="0" hangingPunct="0"/>
              <a:r>
                <a:rPr lang="en-US" sz="2400">
                  <a:solidFill>
                    <a:schemeClr val="accent2"/>
                  </a:solidFill>
                  <a:latin typeface="Times New Roman" pitchFamily="-65" charset="0"/>
                </a:rPr>
                <a:t>The individual learning curve   ??</a:t>
              </a:r>
            </a:p>
          </p:txBody>
        </p:sp>
      </p:grpSp>
      <p:grpSp>
        <p:nvGrpSpPr>
          <p:cNvPr id="3" name="Group 7"/>
          <p:cNvGrpSpPr>
            <a:grpSpLocks/>
          </p:cNvGrpSpPr>
          <p:nvPr/>
        </p:nvGrpSpPr>
        <p:grpSpPr bwMode="auto">
          <a:xfrm>
            <a:off x="1778000" y="4362450"/>
            <a:ext cx="5538788" cy="963613"/>
            <a:chOff x="1120" y="2748"/>
            <a:chExt cx="3489" cy="607"/>
          </a:xfrm>
        </p:grpSpPr>
        <p:pic>
          <p:nvPicPr>
            <p:cNvPr id="201743" name="Picture 8"/>
            <p:cNvPicPr>
              <a:picLocks noChangeArrowheads="1"/>
            </p:cNvPicPr>
            <p:nvPr/>
          </p:nvPicPr>
          <mc:AlternateContent xmlns:ma="http://schemas.microsoft.com/office/mac/drawingml/2008/main">
            <mc:Choice Requires="ma">
              <p:blipFill>
                <a:blip r:embed="rId4"/>
                <a:srcRect/>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5"/>
                <a:srcRect/>
                <a:stretch>
                  <a:fillRect/>
                </a:stretch>
              </p:blipFill>
            </mc:Fallback>
          </mc:AlternateContent>
          <p:spPr bwMode="auto">
            <a:xfrm>
              <a:off x="1120" y="2748"/>
              <a:ext cx="3489" cy="607"/>
            </a:xfrm>
            <a:prstGeom prst="rect">
              <a:avLst/>
            </a:prstGeom>
            <a:noFill/>
            <a:ln w="9525">
              <a:noFill/>
              <a:miter lim="800000"/>
              <a:headEnd/>
              <a:tailEnd/>
            </a:ln>
          </p:spPr>
        </p:pic>
        <p:sp>
          <p:nvSpPr>
            <p:cNvPr id="201744" name="Rectangle 9"/>
            <p:cNvSpPr>
              <a:spLocks noChangeArrowheads="1"/>
            </p:cNvSpPr>
            <p:nvPr/>
          </p:nvSpPr>
          <p:spPr bwMode="auto">
            <a:xfrm>
              <a:off x="1214" y="2813"/>
              <a:ext cx="1568" cy="442"/>
            </a:xfrm>
            <a:prstGeom prst="rect">
              <a:avLst/>
            </a:prstGeom>
            <a:noFill/>
            <a:ln w="9525">
              <a:noFill/>
              <a:miter lim="800000"/>
              <a:headEnd/>
              <a:tailEnd/>
            </a:ln>
          </p:spPr>
          <p:txBody>
            <a:bodyPr lIns="92075" tIns="46038" rIns="92075" bIns="46038">
              <a:prstTxWarp prst="textNoShape">
                <a:avLst/>
              </a:prstTxWarp>
              <a:spAutoFit/>
            </a:bodyPr>
            <a:lstStyle/>
            <a:p>
              <a:pPr algn="l" eaLnBrk="0" hangingPunct="0"/>
              <a:r>
                <a:rPr lang="en-US" sz="2000">
                  <a:solidFill>
                    <a:srgbClr val="CC0000"/>
                  </a:solidFill>
                  <a:latin typeface="Times New Roman" pitchFamily="-65" charset="0"/>
                </a:rPr>
                <a:t>Cost of Rework</a:t>
              </a:r>
            </a:p>
            <a:p>
              <a:pPr algn="l" eaLnBrk="0" hangingPunct="0"/>
              <a:r>
                <a:rPr lang="en-US" sz="2000">
                  <a:solidFill>
                    <a:srgbClr val="CC0000"/>
                  </a:solidFill>
                  <a:latin typeface="Times New Roman" pitchFamily="-65" charset="0"/>
                </a:rPr>
                <a:t>(non-conformance)</a:t>
              </a:r>
            </a:p>
          </p:txBody>
        </p:sp>
      </p:grpSp>
      <p:grpSp>
        <p:nvGrpSpPr>
          <p:cNvPr id="4" name="Group 10"/>
          <p:cNvGrpSpPr>
            <a:grpSpLocks/>
          </p:cNvGrpSpPr>
          <p:nvPr/>
        </p:nvGrpSpPr>
        <p:grpSpPr bwMode="auto">
          <a:xfrm>
            <a:off x="6324600" y="1858963"/>
            <a:ext cx="2897188" cy="842962"/>
            <a:chOff x="4096" y="1171"/>
            <a:chExt cx="1713" cy="531"/>
          </a:xfrm>
        </p:grpSpPr>
        <p:pic>
          <p:nvPicPr>
            <p:cNvPr id="201741" name="Picture 11"/>
            <p:cNvPicPr>
              <a:picLocks noChangeArrowheads="1"/>
            </p:cNvPicPr>
            <p:nvPr/>
          </p:nvPicPr>
          <mc:AlternateContent xmlns:ma="http://schemas.microsoft.com/office/mac/drawingml/2008/main">
            <mc:Choice Requires="ma">
              <p:blipFill>
                <a:blip r:embed="rId6"/>
                <a:srcRect/>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7"/>
                <a:srcRect/>
                <a:stretch>
                  <a:fillRect/>
                </a:stretch>
              </p:blipFill>
            </mc:Fallback>
          </mc:AlternateContent>
          <p:spPr bwMode="auto">
            <a:xfrm>
              <a:off x="4096" y="1171"/>
              <a:ext cx="1713" cy="531"/>
            </a:xfrm>
            <a:prstGeom prst="rect">
              <a:avLst/>
            </a:prstGeom>
            <a:noFill/>
            <a:ln w="9525">
              <a:noFill/>
              <a:miter lim="800000"/>
              <a:headEnd/>
              <a:tailEnd/>
            </a:ln>
          </p:spPr>
        </p:pic>
        <p:sp>
          <p:nvSpPr>
            <p:cNvPr id="201742" name="Rectangle 12"/>
            <p:cNvSpPr>
              <a:spLocks noChangeArrowheads="1"/>
            </p:cNvSpPr>
            <p:nvPr/>
          </p:nvSpPr>
          <p:spPr bwMode="auto">
            <a:xfrm>
              <a:off x="4718" y="1236"/>
              <a:ext cx="980" cy="404"/>
            </a:xfrm>
            <a:prstGeom prst="rect">
              <a:avLst/>
            </a:prstGeom>
            <a:noFill/>
            <a:ln w="9525">
              <a:noFill/>
              <a:miter lim="800000"/>
              <a:headEnd/>
              <a:tailEnd/>
            </a:ln>
          </p:spPr>
          <p:txBody>
            <a:bodyPr lIns="92075" tIns="46038" rIns="92075" bIns="46038">
              <a:prstTxWarp prst="textNoShape">
                <a:avLst/>
              </a:prstTxWarp>
              <a:spAutoFit/>
            </a:bodyPr>
            <a:lstStyle/>
            <a:p>
              <a:pPr algn="l" eaLnBrk="0" hangingPunct="0"/>
              <a:r>
                <a:rPr lang="en-US" sz="1800">
                  <a:solidFill>
                    <a:schemeClr val="tx1"/>
                  </a:solidFill>
                  <a:latin typeface="Times New Roman" pitchFamily="-65" charset="0"/>
                </a:rPr>
                <a:t>Cost of Conformance</a:t>
              </a:r>
            </a:p>
          </p:txBody>
        </p:sp>
      </p:grpSp>
      <p:sp>
        <p:nvSpPr>
          <p:cNvPr id="201735" name="Rectangle 13"/>
          <p:cNvSpPr>
            <a:spLocks noChangeArrowheads="1"/>
          </p:cNvSpPr>
          <p:nvPr/>
        </p:nvSpPr>
        <p:spPr bwMode="auto">
          <a:xfrm>
            <a:off x="0" y="5867400"/>
            <a:ext cx="1524000" cy="457200"/>
          </a:xfrm>
          <a:prstGeom prst="rect">
            <a:avLst/>
          </a:prstGeom>
          <a:noFill/>
          <a:ln w="9525">
            <a:noFill/>
            <a:miter lim="800000"/>
            <a:headEnd/>
            <a:tailEnd/>
          </a:ln>
        </p:spPr>
        <p:txBody>
          <a:bodyPr lIns="92075" tIns="46038" rIns="92075" bIns="46038">
            <a:prstTxWarp prst="textNoShape">
              <a:avLst/>
            </a:prstTxWarp>
            <a:spAutoFit/>
          </a:bodyPr>
          <a:lstStyle/>
          <a:p>
            <a:pPr algn="l" eaLnBrk="0" hangingPunct="0">
              <a:spcBef>
                <a:spcPct val="50000"/>
              </a:spcBef>
            </a:pPr>
            <a:r>
              <a:rPr lang="en-US" sz="2400">
                <a:solidFill>
                  <a:srgbClr val="CC0000"/>
                </a:solidFill>
                <a:latin typeface="Times New Roman" pitchFamily="-65" charset="0"/>
              </a:rPr>
              <a:t>End 1988</a:t>
            </a:r>
          </a:p>
        </p:txBody>
      </p:sp>
      <p:sp>
        <p:nvSpPr>
          <p:cNvPr id="201736" name="Rectangle 14"/>
          <p:cNvSpPr>
            <a:spLocks noChangeArrowheads="1"/>
          </p:cNvSpPr>
          <p:nvPr/>
        </p:nvSpPr>
        <p:spPr bwMode="auto">
          <a:xfrm>
            <a:off x="7620000" y="5867400"/>
            <a:ext cx="1524000" cy="457200"/>
          </a:xfrm>
          <a:prstGeom prst="rect">
            <a:avLst/>
          </a:prstGeom>
          <a:noFill/>
          <a:ln w="9525">
            <a:noFill/>
            <a:miter lim="800000"/>
            <a:headEnd/>
            <a:tailEnd/>
          </a:ln>
        </p:spPr>
        <p:txBody>
          <a:bodyPr lIns="92075" tIns="46038" rIns="92075" bIns="46038">
            <a:prstTxWarp prst="textNoShape">
              <a:avLst/>
            </a:prstTxWarp>
            <a:spAutoFit/>
          </a:bodyPr>
          <a:lstStyle/>
          <a:p>
            <a:pPr algn="l" eaLnBrk="0" hangingPunct="0">
              <a:spcBef>
                <a:spcPct val="50000"/>
              </a:spcBef>
            </a:pPr>
            <a:r>
              <a:rPr lang="en-US" sz="2400">
                <a:solidFill>
                  <a:srgbClr val="CC0000"/>
                </a:solidFill>
                <a:latin typeface="Times New Roman" pitchFamily="-65" charset="0"/>
              </a:rPr>
              <a:t>End 1994</a:t>
            </a:r>
          </a:p>
        </p:txBody>
      </p:sp>
      <p:sp>
        <p:nvSpPr>
          <p:cNvPr id="201737" name="Rectangle 15"/>
          <p:cNvSpPr>
            <a:spLocks noChangeArrowheads="1"/>
          </p:cNvSpPr>
          <p:nvPr/>
        </p:nvSpPr>
        <p:spPr bwMode="auto">
          <a:xfrm>
            <a:off x="0" y="533400"/>
            <a:ext cx="838200" cy="457200"/>
          </a:xfrm>
          <a:prstGeom prst="rect">
            <a:avLst/>
          </a:prstGeom>
          <a:solidFill>
            <a:srgbClr val="FFFF00"/>
          </a:solidFill>
          <a:ln w="9525">
            <a:noFill/>
            <a:miter lim="800000"/>
            <a:headEnd/>
            <a:tailEnd/>
          </a:ln>
        </p:spPr>
        <p:txBody>
          <a:bodyPr lIns="92075" tIns="46038" rIns="92075" bIns="46038">
            <a:prstTxWarp prst="textNoShape">
              <a:avLst/>
            </a:prstTxWarp>
            <a:spAutoFit/>
          </a:bodyPr>
          <a:lstStyle/>
          <a:p>
            <a:pPr algn="l" eaLnBrk="0" hangingPunct="0">
              <a:spcBef>
                <a:spcPct val="50000"/>
              </a:spcBef>
            </a:pPr>
            <a:r>
              <a:rPr lang="en-US" sz="2400">
                <a:solidFill>
                  <a:schemeClr val="accent2"/>
                </a:solidFill>
                <a:latin typeface="Times New Roman" pitchFamily="-65" charset="0"/>
              </a:rPr>
              <a:t>43%</a:t>
            </a:r>
          </a:p>
        </p:txBody>
      </p:sp>
      <p:sp>
        <p:nvSpPr>
          <p:cNvPr id="201738" name="Text Box 16"/>
          <p:cNvSpPr txBox="1">
            <a:spLocks noChangeArrowheads="1"/>
          </p:cNvSpPr>
          <p:nvPr/>
        </p:nvSpPr>
        <p:spPr bwMode="auto">
          <a:xfrm>
            <a:off x="1752600" y="533400"/>
            <a:ext cx="2209800" cy="457200"/>
          </a:xfrm>
          <a:prstGeom prst="rect">
            <a:avLst/>
          </a:prstGeom>
          <a:noFill/>
          <a:ln w="9525">
            <a:noFill/>
            <a:miter lim="800000"/>
            <a:headEnd/>
            <a:tailEnd/>
          </a:ln>
        </p:spPr>
        <p:txBody>
          <a:bodyPr>
            <a:prstTxWarp prst="textNoShape">
              <a:avLst/>
            </a:prstTxWarp>
            <a:spAutoFit/>
          </a:bodyPr>
          <a:lstStyle/>
          <a:p>
            <a:pPr algn="l" eaLnBrk="0" hangingPunct="0">
              <a:spcBef>
                <a:spcPct val="50000"/>
              </a:spcBef>
            </a:pPr>
            <a:r>
              <a:rPr lang="en-US" sz="2400" b="0" u="sng">
                <a:solidFill>
                  <a:schemeClr val="tx1"/>
                </a:solidFill>
                <a:latin typeface="Times New Roman" pitchFamily="-65" charset="0"/>
              </a:rPr>
              <a:t>Start of Effort</a:t>
            </a:r>
          </a:p>
        </p:txBody>
      </p:sp>
      <p:sp>
        <p:nvSpPr>
          <p:cNvPr id="201739" name="Rectangle 17"/>
          <p:cNvSpPr>
            <a:spLocks noChangeArrowheads="1"/>
          </p:cNvSpPr>
          <p:nvPr/>
        </p:nvSpPr>
        <p:spPr bwMode="auto">
          <a:xfrm>
            <a:off x="8610600" y="4495800"/>
            <a:ext cx="533400" cy="366713"/>
          </a:xfrm>
          <a:prstGeom prst="rect">
            <a:avLst/>
          </a:prstGeom>
          <a:solidFill>
            <a:srgbClr val="FFFF00"/>
          </a:solidFill>
          <a:ln w="9525">
            <a:noFill/>
            <a:miter lim="800000"/>
            <a:headEnd/>
            <a:tailEnd/>
          </a:ln>
        </p:spPr>
        <p:txBody>
          <a:bodyPr lIns="92075" tIns="46038" rIns="92075" bIns="46038">
            <a:prstTxWarp prst="textNoShape">
              <a:avLst/>
            </a:prstTxWarp>
            <a:spAutoFit/>
          </a:bodyPr>
          <a:lstStyle/>
          <a:p>
            <a:pPr algn="l" eaLnBrk="0" hangingPunct="0">
              <a:spcBef>
                <a:spcPct val="50000"/>
              </a:spcBef>
            </a:pPr>
            <a:r>
              <a:rPr lang="en-US" sz="1800">
                <a:solidFill>
                  <a:schemeClr val="accent2"/>
                </a:solidFill>
                <a:latin typeface="Times New Roman" pitchFamily="-65" charset="0"/>
              </a:rPr>
              <a:t>5%</a:t>
            </a:r>
          </a:p>
        </p:txBody>
      </p:sp>
      <p:sp>
        <p:nvSpPr>
          <p:cNvPr id="201740" name="AutoShape 18"/>
          <p:cNvSpPr>
            <a:spLocks noChangeArrowheads="1"/>
          </p:cNvSpPr>
          <p:nvPr/>
        </p:nvSpPr>
        <p:spPr bwMode="auto">
          <a:xfrm>
            <a:off x="6629400" y="3124200"/>
            <a:ext cx="1524000" cy="1143000"/>
          </a:xfrm>
          <a:prstGeom prst="leftArrowCallout">
            <a:avLst>
              <a:gd name="adj1" fmla="val 25000"/>
              <a:gd name="adj2" fmla="val 40477"/>
              <a:gd name="adj3" fmla="val 22222"/>
              <a:gd name="adj4" fmla="val 66667"/>
            </a:avLst>
          </a:prstGeom>
          <a:solidFill>
            <a:schemeClr val="accent1"/>
          </a:solidFill>
          <a:ln w="9525">
            <a:solidFill>
              <a:schemeClr val="tx1"/>
            </a:solidFill>
            <a:miter lim="800000"/>
            <a:headEnd/>
            <a:tailEnd/>
          </a:ln>
        </p:spPr>
        <p:txBody>
          <a:bodyPr wrap="none" anchor="ctr">
            <a:prstTxWarp prst="textNoShape">
              <a:avLst/>
            </a:prstTxWarp>
          </a:bodyPr>
          <a:lstStyle/>
          <a:p>
            <a:pPr eaLnBrk="0" hangingPunct="0"/>
            <a:r>
              <a:rPr lang="en-US" sz="2000" dirty="0">
                <a:solidFill>
                  <a:schemeClr val="bg1"/>
                </a:solidFill>
                <a:latin typeface="Times New Roman" pitchFamily="-65" charset="0"/>
              </a:rPr>
              <a:t>Bad </a:t>
            </a:r>
          </a:p>
          <a:p>
            <a:pPr eaLnBrk="0" hangingPunct="0"/>
            <a:r>
              <a:rPr lang="en-US" sz="2000" dirty="0">
                <a:solidFill>
                  <a:schemeClr val="bg1"/>
                </a:solidFill>
                <a:latin typeface="Times New Roman" pitchFamily="-65" charset="0"/>
              </a:rPr>
              <a:t>Process </a:t>
            </a:r>
          </a:p>
          <a:p>
            <a:pPr eaLnBrk="0" hangingPunct="0"/>
            <a:r>
              <a:rPr lang="en-US" sz="2000" dirty="0">
                <a:solidFill>
                  <a:schemeClr val="bg1"/>
                </a:solidFill>
                <a:latin typeface="Times New Roman" pitchFamily="-65" charset="0"/>
              </a:rPr>
              <a:t>Change</a:t>
            </a:r>
            <a:endParaRPr lang="en-US" sz="2400" b="0" u="sng" dirty="0">
              <a:solidFill>
                <a:schemeClr val="bg1"/>
              </a:solidFill>
              <a:latin typeface="Times New Roman" pitchFamily="-65" charset="0"/>
            </a:endParaRPr>
          </a:p>
        </p:txBody>
      </p:sp>
      <p:sp>
        <p:nvSpPr>
          <p:cNvPr id="20" name="Slide Number Placeholder 19"/>
          <p:cNvSpPr>
            <a:spLocks noGrp="1"/>
          </p:cNvSpPr>
          <p:nvPr>
            <p:ph type="sldNum" sz="quarter" idx="12"/>
          </p:nvPr>
        </p:nvSpPr>
        <p:spPr/>
        <p:txBody>
          <a:bodyPr/>
          <a:lstStyle/>
          <a:p>
            <a:pPr>
              <a:defRPr/>
            </a:pPr>
            <a:fld id="{0C2118FA-8340-844D-9867-E05A075BF73A}" type="slidenum">
              <a:rPr lang="en-US" smtClean="0"/>
              <a:pPr>
                <a:defRPr/>
              </a:pPr>
              <a:t>118</a:t>
            </a:fld>
            <a:endParaRPr lang="en-US"/>
          </a:p>
        </p:txBody>
      </p:sp>
      <p:sp>
        <p:nvSpPr>
          <p:cNvPr id="21" name="Footer Placeholder 20"/>
          <p:cNvSpPr>
            <a:spLocks noGrp="1"/>
          </p:cNvSpPr>
          <p:nvPr>
            <p:ph type="ftr" sz="quarter" idx="11"/>
          </p:nvPr>
        </p:nvSpPr>
        <p:spPr/>
        <p:txBody>
          <a:bodyPr/>
          <a:lstStyle/>
          <a:p>
            <a:r>
              <a:rPr lang="en-US" smtClean="0"/>
              <a:t>© Tom@Gilb.com  www.gilb.com</a:t>
            </a:r>
            <a:endParaRPr lang="en-US"/>
          </a:p>
        </p:txBody>
      </p:sp>
      <p:sp>
        <p:nvSpPr>
          <p:cNvPr id="22" name="Date Placeholder 21"/>
          <p:cNvSpPr>
            <a:spLocks noGrp="1"/>
          </p:cNvSpPr>
          <p:nvPr>
            <p:ph type="dt" sz="half" idx="10"/>
          </p:nvPr>
        </p:nvSpPr>
        <p:spPr/>
        <p:txBody>
          <a:bodyPr/>
          <a:lstStyle/>
          <a:p>
            <a:fld id="{64D0BCEA-FD91-B649-AA6F-A2048A21995F}"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4018" name="Rectangle 2" descr="White Marble"/>
          <p:cNvSpPr>
            <a:spLocks noGrp="1" noChangeArrowheads="1"/>
          </p:cNvSpPr>
          <p:nvPr>
            <p:ph type="title"/>
          </p:nvPr>
        </p:nvSpPr>
        <p:spPr>
          <a:blipFill dpi="0" rotWithShape="0">
            <a:blip r:embed="rId3"/>
            <a:srcRect/>
            <a:tile tx="0" ty="0" sx="100000" sy="100000" flip="none" algn="tl"/>
          </a:blipFill>
          <a:ln/>
        </p:spPr>
        <p:txBody>
          <a:bodyPr lIns="92075" tIns="46038" rIns="92075" bIns="46038">
            <a:normAutofit/>
          </a:bodyPr>
          <a:lstStyle/>
          <a:p>
            <a:r>
              <a:rPr lang="en-US" b="1" dirty="0" smtClean="0">
                <a:effectLst>
                  <a:outerShdw blurRad="38100" dist="38100" dir="2700000" algn="tl">
                    <a:srgbClr val="FFFFFF"/>
                  </a:outerShdw>
                </a:effectLst>
              </a:rPr>
              <a:t>‘Avoidable’ Costs </a:t>
            </a:r>
            <a:r>
              <a:rPr lang="en-US" b="1" dirty="0">
                <a:effectLst>
                  <a:outerShdw blurRad="38100" dist="38100" dir="2700000" algn="tl">
                    <a:srgbClr val="FFFFFF"/>
                  </a:outerShdw>
                </a:effectLst>
              </a:rPr>
              <a:t>of Non-conformance Items</a:t>
            </a:r>
          </a:p>
        </p:txBody>
      </p:sp>
      <p:sp>
        <p:nvSpPr>
          <p:cNvPr id="214019" name="Rectangle 3"/>
          <p:cNvSpPr>
            <a:spLocks noGrp="1" noChangeArrowheads="1"/>
          </p:cNvSpPr>
          <p:nvPr>
            <p:ph type="body" sz="half" idx="1"/>
          </p:nvPr>
        </p:nvSpPr>
        <p:spPr>
          <a:xfrm>
            <a:off x="685800" y="1981200"/>
            <a:ext cx="3817938" cy="4572000"/>
          </a:xfrm>
          <a:solidFill>
            <a:srgbClr val="FFFF00"/>
          </a:solidFill>
          <a:ln/>
        </p:spPr>
        <p:txBody>
          <a:bodyPr lIns="92075" tIns="46038" rIns="92075" bIns="46038"/>
          <a:lstStyle/>
          <a:p>
            <a:r>
              <a:rPr lang="en-US" b="1"/>
              <a:t>Re-reviews</a:t>
            </a:r>
          </a:p>
          <a:p>
            <a:r>
              <a:rPr lang="en-US" b="1"/>
              <a:t>Re-tests</a:t>
            </a:r>
          </a:p>
          <a:p>
            <a:r>
              <a:rPr lang="en-US" b="1"/>
              <a:t>Fixing Defects (code, documentation)</a:t>
            </a:r>
          </a:p>
          <a:p>
            <a:r>
              <a:rPr lang="en-US" b="1"/>
              <a:t>Reworking any document.</a:t>
            </a:r>
          </a:p>
          <a:p>
            <a:r>
              <a:rPr lang="en-US" b="1"/>
              <a:t>Engineering Changes</a:t>
            </a:r>
          </a:p>
          <a:p>
            <a:r>
              <a:rPr lang="en-US" b="1"/>
              <a:t>Lab Equipment Costs of Retests</a:t>
            </a:r>
          </a:p>
        </p:txBody>
      </p:sp>
      <p:sp>
        <p:nvSpPr>
          <p:cNvPr id="214020" name="Rectangle 4"/>
          <p:cNvSpPr>
            <a:spLocks noGrp="1" noChangeArrowheads="1"/>
          </p:cNvSpPr>
          <p:nvPr>
            <p:ph type="body" sz="half" idx="2"/>
          </p:nvPr>
        </p:nvSpPr>
        <p:spPr>
          <a:xfrm>
            <a:off x="4640263" y="1981200"/>
            <a:ext cx="3970337" cy="4572000"/>
          </a:xfrm>
          <a:solidFill>
            <a:srgbClr val="FFFF00"/>
          </a:solidFill>
          <a:ln/>
        </p:spPr>
        <p:txBody>
          <a:bodyPr lIns="92075" tIns="46038" rIns="92075" bIns="46038"/>
          <a:lstStyle/>
          <a:p>
            <a:r>
              <a:rPr lang="en-US" b="1" dirty="0"/>
              <a:t>Updating Source Code</a:t>
            </a:r>
          </a:p>
          <a:p>
            <a:r>
              <a:rPr lang="en-US" b="1" dirty="0"/>
              <a:t>Patches to Internal Code</a:t>
            </a:r>
          </a:p>
          <a:p>
            <a:r>
              <a:rPr lang="en-US" b="1" dirty="0"/>
              <a:t>Patches to Delivered Code</a:t>
            </a:r>
          </a:p>
          <a:p>
            <a:r>
              <a:rPr lang="en-US" b="1" dirty="0"/>
              <a:t>External Failures</a:t>
            </a:r>
          </a:p>
          <a:p>
            <a:r>
              <a:rPr lang="en-US" b="1" dirty="0">
                <a:solidFill>
                  <a:srgbClr val="FF3300"/>
                </a:solidFill>
              </a:rPr>
              <a:t>from</a:t>
            </a:r>
            <a:r>
              <a:rPr lang="en-US" b="1" dirty="0" smtClean="0">
                <a:solidFill>
                  <a:srgbClr val="FF3300"/>
                </a:solidFill>
              </a:rPr>
              <a:t> Philip Crosby’s </a:t>
            </a:r>
            <a:r>
              <a:rPr lang="en-US" b="1" dirty="0">
                <a:solidFill>
                  <a:srgbClr val="FF3300"/>
                </a:solidFill>
              </a:rPr>
              <a:t>Model according to Raytheon95 Fig. 7</a:t>
            </a:r>
          </a:p>
        </p:txBody>
      </p:sp>
      <p:pic>
        <p:nvPicPr>
          <p:cNvPr id="5" name="Picture 4" descr="raytheon.gif"/>
          <p:cNvPicPr>
            <a:picLocks noChangeAspect="1"/>
          </p:cNvPicPr>
          <p:nvPr/>
        </p:nvPicPr>
        <p:blipFill>
          <a:blip r:embed="rId4"/>
          <a:stretch>
            <a:fillRect/>
          </a:stretch>
        </p:blipFill>
        <p:spPr>
          <a:xfrm>
            <a:off x="7010400" y="1498600"/>
            <a:ext cx="2057400" cy="558800"/>
          </a:xfrm>
          <a:prstGeom prst="rect">
            <a:avLst/>
          </a:prstGeom>
        </p:spPr>
      </p:pic>
      <p:sp>
        <p:nvSpPr>
          <p:cNvPr id="6" name="TextBox 5"/>
          <p:cNvSpPr txBox="1"/>
          <p:nvPr/>
        </p:nvSpPr>
        <p:spPr>
          <a:xfrm>
            <a:off x="571500" y="5943600"/>
            <a:ext cx="8417689" cy="954107"/>
          </a:xfrm>
          <a:prstGeom prst="rect">
            <a:avLst/>
          </a:prstGeom>
          <a:noFill/>
        </p:spPr>
        <p:txBody>
          <a:bodyPr wrap="none" rtlCol="0">
            <a:spAutoFit/>
          </a:bodyPr>
          <a:lstStyle/>
          <a:p>
            <a:r>
              <a:rPr lang="en-US" dirty="0" smtClean="0"/>
              <a:t>Source : Raytheon Report 1995</a:t>
            </a:r>
          </a:p>
          <a:p>
            <a:pPr lvl="1"/>
            <a:r>
              <a:rPr lang="en-US" sz="2000" dirty="0" smtClean="0"/>
              <a:t>http://www.sei.cmu.edu/pub/documents/95.reports/pdf/tr017.95.pdf</a:t>
            </a:r>
          </a:p>
          <a:p>
            <a:endParaRPr lang="en-US" dirty="0"/>
          </a:p>
        </p:txBody>
      </p:sp>
      <p:sp>
        <p:nvSpPr>
          <p:cNvPr id="8" name="Slide Number Placeholder 7"/>
          <p:cNvSpPr>
            <a:spLocks noGrp="1"/>
          </p:cNvSpPr>
          <p:nvPr>
            <p:ph type="sldNum" sz="quarter" idx="12"/>
          </p:nvPr>
        </p:nvSpPr>
        <p:spPr/>
        <p:txBody>
          <a:bodyPr/>
          <a:lstStyle/>
          <a:p>
            <a:fld id="{E9D94E64-4786-A34B-9252-0E179C932AB4}" type="slidenum">
              <a:rPr lang="en-US" smtClean="0"/>
              <a:pPr/>
              <a:t>119</a:t>
            </a:fld>
            <a:endParaRPr lang="en-US"/>
          </a:p>
        </p:txBody>
      </p:sp>
      <p:sp>
        <p:nvSpPr>
          <p:cNvPr id="9" name="Footer Placeholder 8"/>
          <p:cNvSpPr>
            <a:spLocks noGrp="1"/>
          </p:cNvSpPr>
          <p:nvPr>
            <p:ph type="ftr" sz="quarter" idx="11"/>
          </p:nvPr>
        </p:nvSpPr>
        <p:spPr/>
        <p:txBody>
          <a:bodyPr/>
          <a:lstStyle/>
          <a:p>
            <a:r>
              <a:rPr lang="en-US" smtClean="0"/>
              <a:t>© Tom@Gilb.com  www.gilb.com</a:t>
            </a:r>
            <a:endParaRPr lang="en-US"/>
          </a:p>
        </p:txBody>
      </p:sp>
      <p:sp>
        <p:nvSpPr>
          <p:cNvPr id="10" name="Date Placeholder 9"/>
          <p:cNvSpPr>
            <a:spLocks noGrp="1"/>
          </p:cNvSpPr>
          <p:nvPr>
            <p:ph type="dt" sz="half" idx="10"/>
          </p:nvPr>
        </p:nvSpPr>
        <p:spPr/>
        <p:txBody>
          <a:bodyPr/>
          <a:lstStyle/>
          <a:p>
            <a:fld id="{DF9AE796-C4C9-E546-BFFE-E30B46097706}"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rtl="0" eaLnBrk="1" latinLnBrk="0" hangingPunct="1"/>
            <a:r>
              <a:rPr lang="en-US" sz="5600" b="1" kern="1200" dirty="0" smtClean="0">
                <a:solidFill>
                  <a:schemeClr val="tx1"/>
                </a:solidFill>
                <a:effectLst>
                  <a:outerShdw blurRad="50800" dist="38100" algn="tr" rotWithShape="0">
                    <a:prstClr val="black">
                      <a:alpha val="40000"/>
                    </a:prstClr>
                  </a:outerShdw>
                </a:effectLst>
                <a:latin typeface="+mj-lt"/>
                <a:ea typeface="+mj-ea"/>
                <a:cs typeface="+mj-cs"/>
              </a:rPr>
              <a:t>System Engineers </a:t>
            </a:r>
            <a:endParaRPr lang="en-GB" dirty="0"/>
          </a:p>
        </p:txBody>
      </p:sp>
      <p:sp>
        <p:nvSpPr>
          <p:cNvPr id="3" name="Content Placeholder 2"/>
          <p:cNvSpPr>
            <a:spLocks noGrp="1"/>
          </p:cNvSpPr>
          <p:nvPr>
            <p:ph idx="1"/>
          </p:nvPr>
        </p:nvSpPr>
        <p:spPr/>
        <p:txBody>
          <a:bodyPr>
            <a:normAutofit fontScale="62500" lnSpcReduction="20000"/>
          </a:bodyPr>
          <a:lstStyle/>
          <a:p>
            <a:pPr lvl="0"/>
            <a:r>
              <a:rPr lang="en-US" sz="5600" b="1" kern="1200" dirty="0" smtClean="0">
                <a:solidFill>
                  <a:schemeClr val="tx1"/>
                </a:solidFill>
                <a:effectLst>
                  <a:outerShdw blurRad="50800" dist="38100" algn="tr" rotWithShape="0">
                    <a:prstClr val="black">
                      <a:alpha val="40000"/>
                    </a:prstClr>
                  </a:outerShdw>
                </a:effectLst>
                <a:latin typeface="+mj-lt"/>
                <a:ea typeface="+mj-ea"/>
                <a:cs typeface="+mj-cs"/>
              </a:rPr>
              <a:t>can analyze </a:t>
            </a:r>
          </a:p>
          <a:p>
            <a:pPr lvl="1"/>
            <a:r>
              <a:rPr lang="en-US" sz="5400" b="1" kern="1200" dirty="0" smtClean="0">
                <a:solidFill>
                  <a:schemeClr val="tx1"/>
                </a:solidFill>
                <a:effectLst>
                  <a:outerShdw blurRad="50800" dist="38100" algn="tr" rotWithShape="0">
                    <a:prstClr val="black">
                      <a:alpha val="40000"/>
                    </a:prstClr>
                  </a:outerShdw>
                </a:effectLst>
                <a:latin typeface="+mj-lt"/>
                <a:ea typeface="+mj-ea"/>
                <a:cs typeface="+mj-cs"/>
              </a:rPr>
              <a:t>necessary, and desirable, quality levels; </a:t>
            </a:r>
          </a:p>
          <a:p>
            <a:pPr lvl="1"/>
            <a:r>
              <a:rPr lang="en-US" sz="5400" b="1" kern="1200" dirty="0" smtClean="0">
                <a:solidFill>
                  <a:schemeClr val="tx1"/>
                </a:solidFill>
                <a:effectLst>
                  <a:outerShdw blurRad="50800" dist="38100" algn="tr" rotWithShape="0">
                    <a:prstClr val="black">
                      <a:alpha val="40000"/>
                    </a:prstClr>
                  </a:outerShdw>
                </a:effectLst>
                <a:latin typeface="+mj-lt"/>
                <a:ea typeface="+mj-ea"/>
                <a:cs typeface="+mj-cs"/>
              </a:rPr>
              <a:t>and plan, and manage to deliver, </a:t>
            </a:r>
          </a:p>
          <a:p>
            <a:pPr lvl="2"/>
            <a:r>
              <a:rPr lang="en-US" sz="5200" b="1" kern="1200" dirty="0" smtClean="0">
                <a:solidFill>
                  <a:schemeClr val="tx1"/>
                </a:solidFill>
                <a:effectLst>
                  <a:outerShdw blurRad="50800" dist="38100" algn="tr" rotWithShape="0">
                    <a:prstClr val="black">
                      <a:alpha val="40000"/>
                    </a:prstClr>
                  </a:outerShdw>
                </a:effectLst>
                <a:latin typeface="+mj-lt"/>
                <a:ea typeface="+mj-ea"/>
                <a:cs typeface="+mj-cs"/>
              </a:rPr>
              <a:t>a set of those quality levels, </a:t>
            </a:r>
          </a:p>
          <a:p>
            <a:pPr lvl="2"/>
            <a:r>
              <a:rPr lang="en-US" sz="5200" b="1" kern="1200" dirty="0" smtClean="0">
                <a:solidFill>
                  <a:schemeClr val="tx1"/>
                </a:solidFill>
                <a:effectLst>
                  <a:outerShdw blurRad="50800" dist="38100" algn="tr" rotWithShape="0">
                    <a:prstClr val="black">
                      <a:alpha val="40000"/>
                    </a:prstClr>
                  </a:outerShdw>
                </a:effectLst>
                <a:latin typeface="+mj-lt"/>
                <a:ea typeface="+mj-ea"/>
                <a:cs typeface="+mj-cs"/>
              </a:rPr>
              <a:t>within given constraints, </a:t>
            </a:r>
          </a:p>
          <a:p>
            <a:pPr lvl="3"/>
            <a:r>
              <a:rPr lang="en-US" sz="5000" b="1" kern="1200" dirty="0" smtClean="0">
                <a:solidFill>
                  <a:schemeClr val="tx1"/>
                </a:solidFill>
                <a:effectLst>
                  <a:outerShdw blurRad="50800" dist="38100" algn="tr" rotWithShape="0">
                    <a:prstClr val="black">
                      <a:alpha val="40000"/>
                    </a:prstClr>
                  </a:outerShdw>
                </a:effectLst>
                <a:latin typeface="+mj-lt"/>
                <a:ea typeface="+mj-ea"/>
                <a:cs typeface="+mj-cs"/>
              </a:rPr>
              <a:t>and available resources. </a:t>
            </a:r>
            <a:endParaRPr lang="en-US" dirty="0" smtClean="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12</a:t>
            </a:fld>
            <a:endParaRPr lang="en-GB"/>
          </a:p>
        </p:txBody>
      </p:sp>
      <p:sp>
        <p:nvSpPr>
          <p:cNvPr id="7" name="Date Placeholder 6"/>
          <p:cNvSpPr>
            <a:spLocks noGrp="1"/>
          </p:cNvSpPr>
          <p:nvPr>
            <p:ph type="dt" sz="half" idx="10"/>
          </p:nvPr>
        </p:nvSpPr>
        <p:spPr/>
        <p:txBody>
          <a:bodyPr/>
          <a:lstStyle/>
          <a:p>
            <a:fld id="{9108FC89-48C1-3047-A98C-9648955831FC}"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6306"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prstTxWarp prst="textNoShape">
              <a:avLst/>
            </a:prstTxWarp>
          </a:bodyPr>
          <a:lstStyle/>
          <a:p>
            <a:endParaRPr lang="en-US"/>
          </a:p>
        </p:txBody>
      </p:sp>
      <p:sp>
        <p:nvSpPr>
          <p:cNvPr id="226307"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prstTxWarp prst="textNoShape">
              <a:avLst/>
            </a:prstTxWarp>
          </a:bodyPr>
          <a:lstStyle/>
          <a:p>
            <a:endParaRPr lang="en-US"/>
          </a:p>
        </p:txBody>
      </p:sp>
      <p:sp>
        <p:nvSpPr>
          <p:cNvPr id="226308" name="Rectangle 4"/>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prstTxWarp prst="textNoShape">
              <a:avLst/>
            </a:prstTxWarp>
          </a:bodyPr>
          <a:lstStyle/>
          <a:p>
            <a:endParaRPr lang="en-US"/>
          </a:p>
        </p:txBody>
      </p:sp>
      <p:sp>
        <p:nvSpPr>
          <p:cNvPr id="226309" name="Rectangle 5"/>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prstTxWarp prst="textNoShape">
              <a:avLst/>
            </a:prstTxWarp>
          </a:bodyPr>
          <a:lstStyle/>
          <a:p>
            <a:endParaRPr lang="en-US"/>
          </a:p>
        </p:txBody>
      </p:sp>
      <p:sp>
        <p:nvSpPr>
          <p:cNvPr id="226310" name="Rectangle 6"/>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prstTxWarp prst="textNoShape">
              <a:avLst/>
            </a:prstTxWarp>
          </a:bodyPr>
          <a:lstStyle/>
          <a:p>
            <a:endParaRPr lang="en-US"/>
          </a:p>
        </p:txBody>
      </p:sp>
      <p:sp>
        <p:nvSpPr>
          <p:cNvPr id="226311" name="Rectangle 7"/>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prstTxWarp prst="textNoShape">
              <a:avLst/>
            </a:prstTxWarp>
          </a:bodyPr>
          <a:lstStyle/>
          <a:p>
            <a:endParaRPr lang="en-US"/>
          </a:p>
        </p:txBody>
      </p:sp>
      <p:sp>
        <p:nvSpPr>
          <p:cNvPr id="226312" name="Rectangle 8"/>
          <p:cNvSpPr>
            <a:spLocks noGrp="1" noChangeArrowheads="1"/>
          </p:cNvSpPr>
          <p:nvPr>
            <p:ph type="title"/>
          </p:nvPr>
        </p:nvSpPr>
        <p:spPr>
          <a:xfrm>
            <a:off x="0" y="52387"/>
            <a:ext cx="8780463" cy="1433513"/>
          </a:xfrm>
          <a:noFill/>
        </p:spPr>
        <p:txBody>
          <a:bodyPr/>
          <a:lstStyle/>
          <a:p>
            <a:r>
              <a:rPr lang="en-US" sz="2800" dirty="0"/>
              <a:t>Improving the </a:t>
            </a:r>
            <a:r>
              <a:rPr lang="en-US" sz="2800" b="1" i="1" dirty="0"/>
              <a:t>Reliability</a:t>
            </a:r>
            <a:r>
              <a:rPr lang="en-US" sz="2800" dirty="0"/>
              <a:t> Attribute</a:t>
            </a:r>
            <a:br>
              <a:rPr lang="en-US" sz="2800" dirty="0"/>
            </a:br>
            <a:r>
              <a:rPr lang="en-US" sz="2000" dirty="0"/>
              <a:t>Primark, London (Gilb Client)</a:t>
            </a:r>
            <a:r>
              <a:rPr lang="en-US" sz="2800" dirty="0"/>
              <a:t/>
            </a:r>
            <a:br>
              <a:rPr lang="en-US" sz="2800" dirty="0"/>
            </a:br>
            <a:r>
              <a:rPr lang="en-US" sz="2000" dirty="0"/>
              <a:t>see case study Dick Holland, “Agent of Change” from </a:t>
            </a:r>
            <a:r>
              <a:rPr lang="en-US" sz="2000" dirty="0" err="1"/>
              <a:t>Gilb.com</a:t>
            </a:r>
            <a:r>
              <a:rPr lang="en-US" sz="2000" dirty="0"/>
              <a:t/>
            </a:r>
            <a:br>
              <a:rPr lang="en-US" sz="2000" dirty="0"/>
            </a:br>
            <a:r>
              <a:rPr lang="en-US" sz="2000" dirty="0"/>
              <a:t>Using, Inspections, Defect Prevention, and </a:t>
            </a:r>
            <a:r>
              <a:rPr lang="en-US" sz="2000" dirty="0" err="1"/>
              <a:t>Planguage</a:t>
            </a:r>
            <a:r>
              <a:rPr lang="en-US" sz="2000" dirty="0"/>
              <a:t> for Management Objectives</a:t>
            </a:r>
            <a:endParaRPr lang="en-US" sz="2800" dirty="0"/>
          </a:p>
        </p:txBody>
      </p:sp>
      <p:pic>
        <p:nvPicPr>
          <p:cNvPr id="226313" name="Picture 9"/>
          <p:cNvPicPr>
            <a:picLocks noChangeArrowheads="1"/>
          </p:cNvPicPr>
          <p:nvPr/>
        </p:nvPicPr>
        <mc:AlternateContent xmlns:ma="http://schemas.microsoft.com/office/mac/drawingml/2008/main">
          <mc:Choice Requires="ma">
            <p:blipFill>
              <a:blip r:embed="rId3"/>
              <a:srcRect/>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4"/>
              <a:srcRect/>
              <a:stretch>
                <a:fillRect/>
              </a:stretch>
            </p:blipFill>
          </mc:Fallback>
        </mc:AlternateContent>
        <p:spPr bwMode="auto">
          <a:xfrm>
            <a:off x="457200" y="1066800"/>
            <a:ext cx="9228138" cy="5564188"/>
          </a:xfrm>
          <a:prstGeom prst="rect">
            <a:avLst/>
          </a:prstGeom>
          <a:noFill/>
          <a:ln w="9525">
            <a:noFill/>
            <a:miter lim="800000"/>
            <a:headEnd/>
            <a:tailEnd/>
          </a:ln>
        </p:spPr>
      </p:pic>
      <p:sp>
        <p:nvSpPr>
          <p:cNvPr id="226314" name="WordArt 10"/>
          <p:cNvSpPr>
            <a:spLocks noChangeArrowheads="1" noChangeShapeType="1" noTextEdit="1"/>
          </p:cNvSpPr>
          <p:nvPr/>
        </p:nvSpPr>
        <p:spPr bwMode="auto">
          <a:xfrm>
            <a:off x="990600" y="4495800"/>
            <a:ext cx="1676400" cy="647700"/>
          </a:xfrm>
          <a:prstGeom prst="rect">
            <a:avLst/>
          </a:prstGeom>
        </p:spPr>
        <p:txBody>
          <a:bodyPr wrap="none" fromWordArt="1">
            <a:prstTxWarp prst="textPlain">
              <a:avLst>
                <a:gd name="adj" fmla="val 50000"/>
              </a:avLst>
            </a:prstTxWarp>
          </a:bodyPr>
          <a:lstStyle/>
          <a:p>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Majors</a:t>
            </a:r>
          </a:p>
        </p:txBody>
      </p:sp>
      <p:sp>
        <p:nvSpPr>
          <p:cNvPr id="226315" name="WordArt 11"/>
          <p:cNvSpPr>
            <a:spLocks noChangeArrowheads="1" noChangeShapeType="1" noTextEdit="1"/>
          </p:cNvSpPr>
          <p:nvPr/>
        </p:nvSpPr>
        <p:spPr bwMode="auto">
          <a:xfrm>
            <a:off x="2133600" y="3276600"/>
            <a:ext cx="1854200" cy="647700"/>
          </a:xfrm>
          <a:prstGeom prst="rect">
            <a:avLst/>
          </a:prstGeom>
        </p:spPr>
        <p:txBody>
          <a:bodyPr wrap="none" fromWordArt="1">
            <a:prstTxWarp prst="textPlain">
              <a:avLst>
                <a:gd name="adj" fmla="val 50000"/>
              </a:avLst>
            </a:prstTxWarp>
          </a:bodyPr>
          <a:lstStyle/>
          <a:p>
            <a:r>
              <a:rPr lang="en-US" sz="3600" kern="10" spc="720">
                <a:ln w="9525">
                  <a:noFill/>
                  <a:round/>
                  <a:headEnd/>
                  <a:tailEnd/>
                </a:ln>
                <a:gradFill rotWithShape="1">
                  <a:gsLst>
                    <a:gs pos="0">
                      <a:srgbClr val="AAAAAA"/>
                    </a:gs>
                    <a:gs pos="100000">
                      <a:srgbClr val="FFFFFF"/>
                    </a:gs>
                  </a:gsLst>
                  <a:lin ang="5400000" scaled="1"/>
                </a:gradFill>
                <a:effectLst>
                  <a:outerShdw blurRad="63500" dist="45791" dir="3378596" algn="ctr" rotWithShape="0">
                    <a:srgbClr val="4D4D4D"/>
                  </a:outerShdw>
                </a:effectLst>
                <a:latin typeface="Arial Black"/>
                <a:ea typeface="Arial Black"/>
                <a:cs typeface="Arial Black"/>
              </a:rPr>
              <a:t>minors </a:t>
            </a:r>
          </a:p>
        </p:txBody>
      </p:sp>
      <p:sp>
        <p:nvSpPr>
          <p:cNvPr id="226316" name="WordArt 12"/>
          <p:cNvSpPr>
            <a:spLocks noChangeArrowheads="1" noChangeShapeType="1" noTextEdit="1"/>
          </p:cNvSpPr>
          <p:nvPr/>
        </p:nvSpPr>
        <p:spPr bwMode="auto">
          <a:xfrm>
            <a:off x="6248400" y="1447800"/>
            <a:ext cx="2540000" cy="1943100"/>
          </a:xfrm>
          <a:prstGeom prst="rect">
            <a:avLst/>
          </a:prstGeom>
        </p:spPr>
        <p:txBody>
          <a:bodyPr wrap="none" fromWordArt="1">
            <a:prstTxWarp prst="textPlain">
              <a:avLst>
                <a:gd name="adj" fmla="val 50000"/>
              </a:avLst>
            </a:prstTxWarp>
          </a:bodyPr>
          <a:lstStyle/>
          <a:p>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Errors/</a:t>
            </a:r>
          </a:p>
          <a:p>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Customer/</a:t>
            </a:r>
          </a:p>
          <a:p>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Year</a:t>
            </a:r>
          </a:p>
        </p:txBody>
      </p:sp>
      <p:sp>
        <p:nvSpPr>
          <p:cNvPr id="226317" name="WordArt 13"/>
          <p:cNvSpPr>
            <a:spLocks noChangeArrowheads="1" noChangeShapeType="1" noTextEdit="1"/>
          </p:cNvSpPr>
          <p:nvPr/>
        </p:nvSpPr>
        <p:spPr bwMode="auto">
          <a:xfrm>
            <a:off x="838200" y="6096000"/>
            <a:ext cx="1219200" cy="647700"/>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FF"/>
                </a:solidFill>
                <a:latin typeface="Arial Black"/>
                <a:ea typeface="Arial Black"/>
                <a:cs typeface="Arial Black"/>
              </a:rPr>
              <a:t>1995</a:t>
            </a:r>
          </a:p>
        </p:txBody>
      </p:sp>
      <p:sp>
        <p:nvSpPr>
          <p:cNvPr id="226318" name="WordArt 14"/>
          <p:cNvSpPr>
            <a:spLocks noChangeArrowheads="1" noChangeShapeType="1" noTextEdit="1"/>
          </p:cNvSpPr>
          <p:nvPr/>
        </p:nvSpPr>
        <p:spPr bwMode="auto">
          <a:xfrm>
            <a:off x="7010400" y="6019800"/>
            <a:ext cx="1219200" cy="647700"/>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1998</a:t>
            </a:r>
          </a:p>
        </p:txBody>
      </p:sp>
      <p:sp>
        <p:nvSpPr>
          <p:cNvPr id="226319" name="WordArt 15"/>
          <p:cNvSpPr>
            <a:spLocks noChangeArrowheads="1" noChangeShapeType="1" noTextEdit="1"/>
          </p:cNvSpPr>
          <p:nvPr/>
        </p:nvSpPr>
        <p:spPr bwMode="auto">
          <a:xfrm>
            <a:off x="8534400" y="1600200"/>
            <a:ext cx="609600" cy="647700"/>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FF"/>
                </a:solidFill>
                <a:latin typeface="Arial Black"/>
                <a:ea typeface="Arial Black"/>
                <a:cs typeface="Arial Black"/>
              </a:rPr>
              <a:t>50</a:t>
            </a:r>
          </a:p>
        </p:txBody>
      </p:sp>
      <p:sp>
        <p:nvSpPr>
          <p:cNvPr id="226320" name="WordArt 16"/>
          <p:cNvSpPr>
            <a:spLocks noChangeArrowheads="1" noChangeShapeType="1" noTextEdit="1"/>
          </p:cNvSpPr>
          <p:nvPr/>
        </p:nvSpPr>
        <p:spPr bwMode="auto">
          <a:xfrm>
            <a:off x="8610600" y="5257800"/>
            <a:ext cx="304800" cy="647700"/>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FF"/>
                </a:solidFill>
                <a:latin typeface="Arial Black"/>
                <a:ea typeface="Arial Black"/>
                <a:cs typeface="Arial Black"/>
              </a:rPr>
              <a:t>5</a:t>
            </a:r>
          </a:p>
        </p:txBody>
      </p:sp>
      <p:sp>
        <p:nvSpPr>
          <p:cNvPr id="18" name="Slide Number Placeholder 17"/>
          <p:cNvSpPr>
            <a:spLocks noGrp="1"/>
          </p:cNvSpPr>
          <p:nvPr>
            <p:ph type="sldNum" sz="quarter" idx="12"/>
          </p:nvPr>
        </p:nvSpPr>
        <p:spPr/>
        <p:txBody>
          <a:bodyPr/>
          <a:lstStyle/>
          <a:p>
            <a:pPr>
              <a:defRPr/>
            </a:pPr>
            <a:fld id="{017A515C-7060-F94C-9515-358B2BB6BDD7}" type="slidenum">
              <a:rPr lang="en-US" smtClean="0"/>
              <a:pPr>
                <a:defRPr/>
              </a:pPr>
              <a:t>120</a:t>
            </a:fld>
            <a:endParaRPr lang="en-US"/>
          </a:p>
        </p:txBody>
      </p:sp>
      <p:sp>
        <p:nvSpPr>
          <p:cNvPr id="19" name="Footer Placeholder 18"/>
          <p:cNvSpPr>
            <a:spLocks noGrp="1"/>
          </p:cNvSpPr>
          <p:nvPr>
            <p:ph type="ftr" sz="quarter" idx="11"/>
          </p:nvPr>
        </p:nvSpPr>
        <p:spPr/>
        <p:txBody>
          <a:bodyPr/>
          <a:lstStyle/>
          <a:p>
            <a:r>
              <a:rPr lang="en-US" smtClean="0"/>
              <a:t>© Tom@Gilb.com  www.gilb.com</a:t>
            </a:r>
            <a:endParaRPr lang="en-US"/>
          </a:p>
        </p:txBody>
      </p:sp>
      <p:sp>
        <p:nvSpPr>
          <p:cNvPr id="20" name="Date Placeholder 19"/>
          <p:cNvSpPr>
            <a:spLocks noGrp="1"/>
          </p:cNvSpPr>
          <p:nvPr>
            <p:ph type="dt" sz="half" idx="10"/>
          </p:nvPr>
        </p:nvSpPr>
        <p:spPr/>
        <p:txBody>
          <a:bodyPr/>
          <a:lstStyle/>
          <a:p>
            <a:fld id="{FDAA0589-984E-2540-9643-A27E4CDED0CB}" type="datetime4">
              <a:rPr lang="en-US" smtClean="0"/>
              <a:pPr/>
              <a:t>October 2, 2009</a:t>
            </a:fld>
            <a:endParaRPr lang="en-GB"/>
          </a:p>
        </p:txBody>
      </p:sp>
    </p:spTree>
  </p:cSld>
  <p:clrMapOvr>
    <a:masterClrMapping/>
  </p:clrMapOvr>
  <p:transition>
    <p:wipe dir="d"/>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8356" name="Slide Number Placeholder 6"/>
          <p:cNvSpPr>
            <a:spLocks noGrp="1"/>
          </p:cNvSpPr>
          <p:nvPr>
            <p:ph type="sldNum" sz="quarter" idx="12"/>
          </p:nvPr>
        </p:nvSpPr>
        <p:spPr>
          <a:noFill/>
        </p:spPr>
        <p:txBody>
          <a:bodyPr/>
          <a:lstStyle/>
          <a:p>
            <a:fld id="{C4BD0ED1-6376-D84E-AEE8-D01043AAEA9E}" type="slidenum">
              <a:rPr lang="en-US" smtClean="0"/>
              <a:pPr/>
              <a:t>121</a:t>
            </a:fld>
            <a:endParaRPr lang="en-US" smtClean="0"/>
          </a:p>
        </p:txBody>
      </p:sp>
      <p:sp>
        <p:nvSpPr>
          <p:cNvPr id="228357" name="Rectangle 2"/>
          <p:cNvSpPr>
            <a:spLocks noGrp="1" noChangeArrowheads="1"/>
          </p:cNvSpPr>
          <p:nvPr>
            <p:ph type="title"/>
          </p:nvPr>
        </p:nvSpPr>
        <p:spPr>
          <a:xfrm>
            <a:off x="685800" y="-50800"/>
            <a:ext cx="7772400" cy="1143000"/>
          </a:xfrm>
        </p:spPr>
        <p:txBody>
          <a:bodyPr/>
          <a:lstStyle/>
          <a:p>
            <a:pPr eaLnBrk="1" hangingPunct="1"/>
            <a:r>
              <a:rPr lang="en-US" sz="2000" b="1" dirty="0"/>
              <a:t>Defect Rates </a:t>
            </a:r>
            <a:br>
              <a:rPr lang="en-US" sz="2000" b="1" dirty="0"/>
            </a:br>
            <a:r>
              <a:rPr lang="en-US" sz="2000" b="1" dirty="0"/>
              <a:t>in 2003 Pilot Financial Shop, London, Gilb Client</a:t>
            </a:r>
            <a:br>
              <a:rPr lang="en-US" sz="2000" b="1" dirty="0"/>
            </a:br>
            <a:r>
              <a:rPr lang="en-US" sz="2000" b="1" dirty="0"/>
              <a:t>Spec QC/Extreme Inspection + </a:t>
            </a:r>
            <a:r>
              <a:rPr lang="en-US" sz="2000" b="1" dirty="0" err="1"/>
              <a:t>Planguage</a:t>
            </a:r>
            <a:r>
              <a:rPr lang="en-US" sz="2000" b="1" dirty="0"/>
              <a:t> Requirements</a:t>
            </a:r>
          </a:p>
        </p:txBody>
      </p:sp>
      <p:sp>
        <p:nvSpPr>
          <p:cNvPr id="228358" name="Rectangle 3"/>
          <p:cNvSpPr>
            <a:spLocks noChangeArrowheads="1"/>
          </p:cNvSpPr>
          <p:nvPr/>
        </p:nvSpPr>
        <p:spPr bwMode="auto">
          <a:xfrm>
            <a:off x="0" y="1092200"/>
            <a:ext cx="5549900" cy="5765800"/>
          </a:xfrm>
          <a:prstGeom prst="rect">
            <a:avLst/>
          </a:prstGeom>
          <a:noFill/>
          <a:ln w="9525">
            <a:noFill/>
            <a:miter lim="800000"/>
            <a:headEnd/>
            <a:tailEnd/>
          </a:ln>
        </p:spPr>
        <p:txBody>
          <a:bodyPr>
            <a:prstTxWarp prst="textNoShape">
              <a:avLst/>
            </a:prstTxWarp>
          </a:bodyPr>
          <a:lstStyle/>
          <a:p>
            <a:pPr algn="l" eaLnBrk="0" hangingPunct="0">
              <a:lnSpc>
                <a:spcPct val="90000"/>
              </a:lnSpc>
            </a:pPr>
            <a:r>
              <a:rPr lang="en-US" sz="2000" b="1" dirty="0">
                <a:solidFill>
                  <a:schemeClr val="tx1"/>
                </a:solidFill>
              </a:rPr>
              <a:t>Across 18 DV (</a:t>
            </a:r>
            <a:r>
              <a:rPr lang="en-US" sz="2000" b="1" dirty="0" err="1">
                <a:solidFill>
                  <a:schemeClr val="tx1"/>
                </a:solidFill>
              </a:rPr>
              <a:t>DeVelopment</a:t>
            </a:r>
            <a:r>
              <a:rPr lang="en-US" sz="2000" b="1" dirty="0">
                <a:solidFill>
                  <a:schemeClr val="tx1"/>
                </a:solidFill>
              </a:rPr>
              <a:t>) Projects using the new requirements method, the average major defect rate on first inspection is 11.2.</a:t>
            </a:r>
          </a:p>
          <a:p>
            <a:pPr algn="l" eaLnBrk="0" hangingPunct="0">
              <a:lnSpc>
                <a:spcPct val="90000"/>
              </a:lnSpc>
            </a:pPr>
            <a:endParaRPr lang="en-US" sz="2000" b="1" dirty="0">
              <a:solidFill>
                <a:schemeClr val="tx1"/>
              </a:solidFill>
            </a:endParaRPr>
          </a:p>
          <a:p>
            <a:pPr algn="l" eaLnBrk="0" hangingPunct="0">
              <a:lnSpc>
                <a:spcPct val="90000"/>
              </a:lnSpc>
            </a:pPr>
            <a:r>
              <a:rPr lang="en-US" sz="2000" b="1" dirty="0">
                <a:solidFill>
                  <a:schemeClr val="tx1"/>
                </a:solidFill>
              </a:rPr>
              <a:t>4 of the 18 DV projects were re-inspected after failing to meet the Exit Criteria of 10 major defects per page.</a:t>
            </a:r>
          </a:p>
          <a:p>
            <a:pPr algn="l" eaLnBrk="0" hangingPunct="0">
              <a:lnSpc>
                <a:spcPct val="90000"/>
              </a:lnSpc>
            </a:pPr>
            <a:endParaRPr lang="en-US" sz="2000" b="1" dirty="0">
              <a:solidFill>
                <a:schemeClr val="tx1"/>
              </a:solidFill>
            </a:endParaRPr>
          </a:p>
          <a:p>
            <a:pPr algn="l" eaLnBrk="0" hangingPunct="0">
              <a:lnSpc>
                <a:spcPct val="90000"/>
              </a:lnSpc>
            </a:pPr>
            <a:r>
              <a:rPr lang="en-US" sz="2000" b="1" dirty="0">
                <a:solidFill>
                  <a:schemeClr val="tx1"/>
                </a:solidFill>
              </a:rPr>
              <a:t>A sample of 6 DV projects with requirements in the ‘old’ format were tested against the rules set of:</a:t>
            </a:r>
          </a:p>
          <a:p>
            <a:pPr lvl="1" algn="l" eaLnBrk="0" hangingPunct="0">
              <a:lnSpc>
                <a:spcPct val="90000"/>
              </a:lnSpc>
            </a:pPr>
            <a:r>
              <a:rPr lang="en-US" sz="2000" b="1" dirty="0">
                <a:solidFill>
                  <a:schemeClr val="tx1"/>
                </a:solidFill>
              </a:rPr>
              <a:t>The requirement is uniquely identifiable</a:t>
            </a:r>
          </a:p>
          <a:p>
            <a:pPr lvl="1" algn="l" eaLnBrk="0" hangingPunct="0">
              <a:lnSpc>
                <a:spcPct val="90000"/>
              </a:lnSpc>
            </a:pPr>
            <a:r>
              <a:rPr lang="en-US" sz="2000" b="1" dirty="0">
                <a:solidFill>
                  <a:schemeClr val="tx1"/>
                </a:solidFill>
              </a:rPr>
              <a:t>All stakeholders are identified.</a:t>
            </a:r>
          </a:p>
          <a:p>
            <a:pPr lvl="1" algn="l" eaLnBrk="0" hangingPunct="0">
              <a:lnSpc>
                <a:spcPct val="90000"/>
              </a:lnSpc>
            </a:pPr>
            <a:r>
              <a:rPr lang="en-US" sz="2000" b="1" dirty="0">
                <a:solidFill>
                  <a:schemeClr val="tx1"/>
                </a:solidFill>
              </a:rPr>
              <a:t>The content of the requirement is ‘clear and unambiguous’</a:t>
            </a:r>
          </a:p>
          <a:p>
            <a:pPr lvl="1" algn="l" eaLnBrk="0" hangingPunct="0">
              <a:lnSpc>
                <a:spcPct val="90000"/>
              </a:lnSpc>
            </a:pPr>
            <a:r>
              <a:rPr lang="en-US" sz="2000" b="1" dirty="0">
                <a:solidFill>
                  <a:schemeClr val="tx1"/>
                </a:solidFill>
              </a:rPr>
              <a:t>A practical test can be applied to validate it’s delivery.</a:t>
            </a:r>
          </a:p>
          <a:p>
            <a:pPr algn="l" eaLnBrk="0" hangingPunct="0">
              <a:lnSpc>
                <a:spcPct val="90000"/>
              </a:lnSpc>
            </a:pPr>
            <a:r>
              <a:rPr lang="en-US" sz="2000" b="1" dirty="0">
                <a:solidFill>
                  <a:schemeClr val="tx1"/>
                </a:solidFill>
              </a:rPr>
              <a:t>The average major defect rate in this sample was 80.4.</a:t>
            </a:r>
          </a:p>
        </p:txBody>
      </p:sp>
      <p:graphicFrame>
        <p:nvGraphicFramePr>
          <p:cNvPr id="228354" name="Object 2"/>
          <p:cNvGraphicFramePr>
            <a:graphicFrameLocks noChangeAspect="1"/>
          </p:cNvGraphicFramePr>
          <p:nvPr/>
        </p:nvGraphicFramePr>
        <p:xfrm>
          <a:off x="6540500" y="2133600"/>
          <a:ext cx="4953000" cy="3251200"/>
        </p:xfrm>
        <a:graphic>
          <a:graphicData uri="http://schemas.openxmlformats.org/presentationml/2006/ole">
            <p:oleObj spid="_x0000_s196610" name="Chart" r:id="rId4" imgW="6858000" imgH="4064000" progId="MSGraph.Chart.8">
              <p:embed followColorScheme="full"/>
            </p:oleObj>
          </a:graphicData>
        </a:graphic>
      </p:graphicFrame>
      <p:sp>
        <p:nvSpPr>
          <p:cNvPr id="228359" name="WordArt 5"/>
          <p:cNvSpPr>
            <a:spLocks noChangeArrowheads="1" noChangeShapeType="1" noTextEdit="1"/>
          </p:cNvSpPr>
          <p:nvPr/>
        </p:nvSpPr>
        <p:spPr bwMode="auto">
          <a:xfrm rot="5400000">
            <a:off x="4267994" y="3148806"/>
            <a:ext cx="4089400" cy="890588"/>
          </a:xfrm>
          <a:prstGeom prst="rect">
            <a:avLst/>
          </a:prstGeom>
        </p:spPr>
        <p:txBody>
          <a:bodyPr vert="wordArtVert" wrap="none" fromWordArt="1">
            <a:prstTxWarp prst="textPlain">
              <a:avLst>
                <a:gd name="adj" fmla="val 49068"/>
              </a:avLst>
            </a:prstTxWarp>
          </a:bodyPr>
          <a:lstStyle/>
          <a:p>
            <a:pPr fontAlgn="auto"/>
            <a:r>
              <a:rPr lang="en-US" sz="3600" b="1" kern="10" dirty="0">
                <a:ln w="9525">
                  <a:solidFill>
                    <a:srgbClr val="000000"/>
                  </a:solidFill>
                  <a:round/>
                  <a:headEnd/>
                  <a:tailEnd/>
                </a:ln>
                <a:solidFill>
                  <a:srgbClr val="000000"/>
                </a:solidFill>
                <a:latin typeface="Arial Black"/>
                <a:ea typeface="Arial Black"/>
                <a:cs typeface="Arial Black"/>
              </a:rPr>
              <a:t>Major defects/page</a:t>
            </a:r>
          </a:p>
          <a:p>
            <a:pPr fontAlgn="auto"/>
            <a:r>
              <a:rPr lang="en-US" sz="3600" b="1" kern="10" dirty="0">
                <a:ln w="9525">
                  <a:solidFill>
                    <a:srgbClr val="000000"/>
                  </a:solidFill>
                  <a:round/>
                  <a:headEnd/>
                  <a:tailEnd/>
                </a:ln>
                <a:solidFill>
                  <a:srgbClr val="000000"/>
                </a:solidFill>
                <a:latin typeface="Arial Black"/>
                <a:ea typeface="Arial Black"/>
                <a:cs typeface="Arial Black"/>
              </a:rPr>
              <a:t>on 1st Quality Control</a:t>
            </a:r>
          </a:p>
        </p:txBody>
      </p:sp>
      <p:sp>
        <p:nvSpPr>
          <p:cNvPr id="8" name="Footer Placeholder 7"/>
          <p:cNvSpPr>
            <a:spLocks noGrp="1"/>
          </p:cNvSpPr>
          <p:nvPr>
            <p:ph type="ftr" sz="quarter" idx="11"/>
          </p:nvPr>
        </p:nvSpPr>
        <p:spPr/>
        <p:txBody>
          <a:bodyPr/>
          <a:lstStyle/>
          <a:p>
            <a:r>
              <a:rPr lang="en-US" smtClean="0"/>
              <a:t>© Tom@Gilb.com  www.gilb.com</a:t>
            </a:r>
            <a:endParaRPr lang="en-US"/>
          </a:p>
        </p:txBody>
      </p:sp>
      <p:sp>
        <p:nvSpPr>
          <p:cNvPr id="9" name="Date Placeholder 8"/>
          <p:cNvSpPr>
            <a:spLocks noGrp="1"/>
          </p:cNvSpPr>
          <p:nvPr>
            <p:ph type="dt" sz="half" idx="10"/>
          </p:nvPr>
        </p:nvSpPr>
        <p:spPr/>
        <p:txBody>
          <a:bodyPr/>
          <a:lstStyle/>
          <a:p>
            <a:fld id="{556EADD4-DF46-704F-B426-6C3B12C8C8B4}"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4498" name="Rectangle 2"/>
          <p:cNvSpPr>
            <a:spLocks noGrp="1" noChangeArrowheads="1"/>
          </p:cNvSpPr>
          <p:nvPr>
            <p:ph type="ctrTitle"/>
          </p:nvPr>
        </p:nvSpPr>
        <p:spPr>
          <a:xfrm>
            <a:off x="1981200" y="0"/>
            <a:ext cx="5562600" cy="762000"/>
          </a:xfrm>
          <a:solidFill>
            <a:srgbClr val="FFFFFF"/>
          </a:solidFill>
        </p:spPr>
        <p:txBody>
          <a:bodyPr>
            <a:normAutofit fontScale="90000"/>
          </a:bodyPr>
          <a:lstStyle/>
          <a:p>
            <a:r>
              <a:rPr lang="en-US" sz="2400" dirty="0"/>
              <a:t>Defect </a:t>
            </a:r>
            <a:r>
              <a:rPr lang="en-US" sz="2400" i="1" u="sng" dirty="0"/>
              <a:t>Removal</a:t>
            </a:r>
            <a:r>
              <a:rPr lang="en-US" sz="2400" dirty="0"/>
              <a:t> Effectiveness</a:t>
            </a:r>
            <a:br>
              <a:rPr lang="en-US" sz="2400" dirty="0"/>
            </a:br>
            <a:r>
              <a:rPr lang="en-US" sz="2400" dirty="0"/>
              <a:t>Inspections and Tests</a:t>
            </a:r>
          </a:p>
        </p:txBody>
      </p:sp>
      <p:sp>
        <p:nvSpPr>
          <p:cNvPr id="234499" name="Rectangle 3"/>
          <p:cNvSpPr>
            <a:spLocks noGrp="1" noChangeArrowheads="1"/>
          </p:cNvSpPr>
          <p:nvPr>
            <p:ph type="subTitle" idx="1"/>
          </p:nvPr>
        </p:nvSpPr>
        <p:spPr>
          <a:xfrm>
            <a:off x="457200" y="1304925"/>
            <a:ext cx="8001000" cy="5486400"/>
          </a:xfrm>
        </p:spPr>
        <p:txBody>
          <a:bodyPr/>
          <a:lstStyle/>
          <a:p>
            <a:pPr algn="just"/>
            <a:r>
              <a:rPr lang="en-US" sz="1400" b="1" dirty="0">
                <a:solidFill>
                  <a:srgbClr val="000000"/>
                </a:solidFill>
              </a:rPr>
              <a:t>Table 9:  Software Defect Removal Effectiveness Ranges (Capers Jones)</a:t>
            </a:r>
          </a:p>
          <a:p>
            <a:pPr algn="just"/>
            <a:endParaRPr lang="en-US" sz="1400" b="1" dirty="0">
              <a:solidFill>
                <a:srgbClr val="000000"/>
              </a:solidFill>
            </a:endParaRPr>
          </a:p>
          <a:p>
            <a:pPr algn="just"/>
            <a:r>
              <a:rPr lang="en-US" sz="1400" b="1" dirty="0">
                <a:solidFill>
                  <a:srgbClr val="000000"/>
                </a:solidFill>
              </a:rPr>
              <a:t>Defect Removal Activity				Ranges of Defect</a:t>
            </a:r>
          </a:p>
          <a:p>
            <a:pPr algn="just"/>
            <a:r>
              <a:rPr lang="en-US" sz="1400" b="1" dirty="0">
                <a:solidFill>
                  <a:srgbClr val="000000"/>
                </a:solidFill>
              </a:rPr>
              <a:t>						</a:t>
            </a:r>
            <a:r>
              <a:rPr lang="en-US" sz="1400" b="1" u="sng" dirty="0">
                <a:solidFill>
                  <a:srgbClr val="000000"/>
                </a:solidFill>
              </a:rPr>
              <a:t>Removal</a:t>
            </a:r>
            <a:r>
              <a:rPr lang="en-US" sz="1400" b="1" dirty="0">
                <a:solidFill>
                  <a:srgbClr val="000000"/>
                </a:solidFill>
              </a:rPr>
              <a:t> Effectiveness</a:t>
            </a:r>
          </a:p>
          <a:p>
            <a:pPr algn="just"/>
            <a:endParaRPr lang="en-US" sz="1400" b="1" dirty="0">
              <a:solidFill>
                <a:srgbClr val="000000"/>
              </a:solidFill>
            </a:endParaRPr>
          </a:p>
          <a:p>
            <a:pPr algn="just"/>
            <a:r>
              <a:rPr lang="en-US" sz="1400" b="1" u="sng" dirty="0">
                <a:solidFill>
                  <a:srgbClr val="000000"/>
                </a:solidFill>
                <a:latin typeface="Brush Script MT" charset="0"/>
              </a:rPr>
              <a:t>Informal</a:t>
            </a:r>
            <a:r>
              <a:rPr lang="en-US" sz="1400" b="1" dirty="0">
                <a:solidFill>
                  <a:srgbClr val="000000"/>
                </a:solidFill>
                <a:latin typeface="Brush Script MT" charset="0"/>
              </a:rPr>
              <a:t> design reviews</a:t>
            </a:r>
            <a:r>
              <a:rPr lang="en-US" sz="1400" b="1" dirty="0">
                <a:solidFill>
                  <a:srgbClr val="000000"/>
                </a:solidFill>
              </a:rPr>
              <a:t> …………………………………………………………….</a:t>
            </a:r>
            <a:r>
              <a:rPr lang="en-US" sz="1400" b="1" dirty="0">
                <a:solidFill>
                  <a:srgbClr val="000000"/>
                </a:solidFill>
                <a:latin typeface="American Typewriter Light" pitchFamily="-65" charset="0"/>
              </a:rPr>
              <a:t>25% to 40%</a:t>
            </a:r>
            <a:endParaRPr lang="en-US" sz="1400" b="1" dirty="0">
              <a:solidFill>
                <a:srgbClr val="000000"/>
              </a:solidFill>
            </a:endParaRPr>
          </a:p>
          <a:p>
            <a:pPr algn="just"/>
            <a:r>
              <a:rPr lang="en-US" sz="1400" b="1" u="sng" dirty="0">
                <a:solidFill>
                  <a:srgbClr val="000000"/>
                </a:solidFill>
              </a:rPr>
              <a:t>Formal design inspections</a:t>
            </a:r>
            <a:r>
              <a:rPr lang="en-US" sz="1400" b="1" dirty="0">
                <a:solidFill>
                  <a:srgbClr val="000000"/>
                </a:solidFill>
              </a:rPr>
              <a:t> ---------------------------------------------------- 45% to 65%</a:t>
            </a:r>
          </a:p>
          <a:p>
            <a:pPr algn="just"/>
            <a:r>
              <a:rPr lang="en-US" sz="1400" b="1" dirty="0">
                <a:solidFill>
                  <a:srgbClr val="000000"/>
                </a:solidFill>
                <a:latin typeface="Brush Script MT" charset="0"/>
              </a:rPr>
              <a:t>Informal code reviews</a:t>
            </a:r>
            <a:r>
              <a:rPr lang="en-US" sz="1400" b="1" dirty="0">
                <a:solidFill>
                  <a:srgbClr val="000000"/>
                </a:solidFill>
              </a:rPr>
              <a:t>			                     	</a:t>
            </a:r>
            <a:r>
              <a:rPr lang="en-US" sz="1400" b="1" dirty="0">
                <a:solidFill>
                  <a:srgbClr val="000000"/>
                </a:solidFill>
                <a:latin typeface="American Typewriter Light" pitchFamily="-65" charset="0"/>
              </a:rPr>
              <a:t>20% to 35%</a:t>
            </a:r>
            <a:endParaRPr lang="en-US" sz="1400" b="1" dirty="0">
              <a:solidFill>
                <a:srgbClr val="000000"/>
              </a:solidFill>
            </a:endParaRPr>
          </a:p>
          <a:p>
            <a:pPr algn="just"/>
            <a:r>
              <a:rPr lang="en-US" sz="1400" b="1" u="sng" dirty="0">
                <a:solidFill>
                  <a:srgbClr val="000000"/>
                </a:solidFill>
              </a:rPr>
              <a:t>Formal code inspections</a:t>
            </a:r>
            <a:r>
              <a:rPr lang="en-US" sz="1400" b="1" dirty="0">
                <a:solidFill>
                  <a:srgbClr val="000000"/>
                </a:solidFill>
              </a:rPr>
              <a:t> ------------------------------------------------------- 45% to 70%</a:t>
            </a:r>
          </a:p>
          <a:p>
            <a:pPr algn="just"/>
            <a:endParaRPr lang="en-US" sz="1400" b="1" dirty="0">
              <a:solidFill>
                <a:srgbClr val="000000"/>
              </a:solidFill>
            </a:endParaRPr>
          </a:p>
          <a:p>
            <a:pPr algn="just"/>
            <a:r>
              <a:rPr lang="en-US" sz="1400" b="1" u="sng" dirty="0">
                <a:solidFill>
                  <a:srgbClr val="000000"/>
                </a:solidFill>
              </a:rPr>
              <a:t>Unit test</a:t>
            </a:r>
            <a:r>
              <a:rPr lang="en-US" sz="1400" b="1" dirty="0">
                <a:solidFill>
                  <a:srgbClr val="000000"/>
                </a:solidFill>
              </a:rPr>
              <a:t>	------------------------------------------------------------------------------15% to 50%</a:t>
            </a:r>
          </a:p>
          <a:p>
            <a:pPr algn="just"/>
            <a:r>
              <a:rPr lang="en-US" sz="1400" b="1" dirty="0">
                <a:solidFill>
                  <a:srgbClr val="000000"/>
                </a:solidFill>
              </a:rPr>
              <a:t>New function test					20% to 35%</a:t>
            </a:r>
          </a:p>
          <a:p>
            <a:pPr algn="just"/>
            <a:r>
              <a:rPr lang="en-US" sz="1400" b="1" dirty="0">
                <a:solidFill>
                  <a:srgbClr val="000000"/>
                </a:solidFill>
              </a:rPr>
              <a:t>Regression test					15% to 30%</a:t>
            </a:r>
          </a:p>
          <a:p>
            <a:pPr algn="just"/>
            <a:r>
              <a:rPr lang="en-US" sz="1400" b="1" dirty="0">
                <a:solidFill>
                  <a:srgbClr val="000000"/>
                </a:solidFill>
              </a:rPr>
              <a:t>Integration test					25% to 40%</a:t>
            </a:r>
          </a:p>
          <a:p>
            <a:pPr algn="just"/>
            <a:r>
              <a:rPr lang="en-US" sz="1400" b="1" dirty="0">
                <a:solidFill>
                  <a:srgbClr val="000000"/>
                </a:solidFill>
              </a:rPr>
              <a:t>Performance test					20% to 40%</a:t>
            </a:r>
          </a:p>
          <a:p>
            <a:pPr algn="just"/>
            <a:r>
              <a:rPr lang="en-US" sz="1400" b="1" u="sng" dirty="0">
                <a:solidFill>
                  <a:srgbClr val="000000"/>
                </a:solidFill>
              </a:rPr>
              <a:t>System test</a:t>
            </a:r>
            <a:r>
              <a:rPr lang="en-US" sz="1400" b="1" dirty="0">
                <a:solidFill>
                  <a:srgbClr val="000000"/>
                </a:solidFill>
              </a:rPr>
              <a:t>	---------------------------------------------------------------25% to 55%</a:t>
            </a:r>
          </a:p>
          <a:p>
            <a:pPr algn="just"/>
            <a:r>
              <a:rPr lang="en-US" sz="1400" b="1" dirty="0">
                <a:solidFill>
                  <a:srgbClr val="000000"/>
                </a:solidFill>
              </a:rPr>
              <a:t>Acceptance test (1 client)				25% to 35%</a:t>
            </a:r>
          </a:p>
          <a:p>
            <a:pPr algn="just"/>
            <a:r>
              <a:rPr lang="en-US" sz="1400" b="1" dirty="0">
                <a:solidFill>
                  <a:srgbClr val="000000"/>
                </a:solidFill>
              </a:rPr>
              <a:t>Low-volume Beta test (&lt; 10 clients)			25% to 40%</a:t>
            </a:r>
          </a:p>
          <a:p>
            <a:pPr algn="just"/>
            <a:r>
              <a:rPr lang="en-US" sz="1400" b="1" dirty="0">
                <a:solidFill>
                  <a:srgbClr val="000000"/>
                </a:solidFill>
              </a:rPr>
              <a:t>High-volume Beta test (&gt; 1000 clients)			60% to 85%</a:t>
            </a:r>
          </a:p>
        </p:txBody>
      </p:sp>
      <p:pic>
        <p:nvPicPr>
          <p:cNvPr id="234500" name="Picture 4"/>
          <p:cNvPicPr>
            <a:picLocks noChangeAspect="1" noChangeArrowheads="1"/>
          </p:cNvPicPr>
          <p:nvPr/>
        </p:nvPicPr>
        <p:blipFill>
          <a:blip r:embed="rId3"/>
          <a:srcRect/>
          <a:stretch>
            <a:fillRect/>
          </a:stretch>
        </p:blipFill>
        <p:spPr bwMode="auto">
          <a:xfrm>
            <a:off x="342900" y="0"/>
            <a:ext cx="1028700" cy="1244600"/>
          </a:xfrm>
          <a:prstGeom prst="rect">
            <a:avLst/>
          </a:prstGeom>
          <a:noFill/>
          <a:ln w="12700">
            <a:noFill/>
            <a:miter lim="800000"/>
            <a:headEnd/>
            <a:tailEnd/>
          </a:ln>
        </p:spPr>
      </p:pic>
      <p:pic>
        <p:nvPicPr>
          <p:cNvPr id="234501" name="Picture 5"/>
          <p:cNvPicPr>
            <a:picLocks noChangeAspect="1" noChangeArrowheads="1"/>
          </p:cNvPicPr>
          <p:nvPr/>
        </p:nvPicPr>
        <p:blipFill>
          <a:blip r:embed="rId4"/>
          <a:srcRect/>
          <a:stretch>
            <a:fillRect/>
          </a:stretch>
        </p:blipFill>
        <p:spPr bwMode="auto">
          <a:xfrm>
            <a:off x="8212138" y="2209800"/>
            <a:ext cx="931862" cy="1231900"/>
          </a:xfrm>
          <a:prstGeom prst="rect">
            <a:avLst/>
          </a:prstGeom>
          <a:noFill/>
          <a:ln w="12700">
            <a:noFill/>
            <a:miter lim="800000"/>
            <a:headEnd/>
            <a:tailEnd/>
          </a:ln>
        </p:spPr>
      </p:pic>
      <p:pic>
        <p:nvPicPr>
          <p:cNvPr id="234502" name="Picture 6"/>
          <p:cNvPicPr>
            <a:picLocks noChangeAspect="1" noChangeArrowheads="1"/>
          </p:cNvPicPr>
          <p:nvPr/>
        </p:nvPicPr>
        <p:blipFill>
          <a:blip r:embed="rId5"/>
          <a:srcRect/>
          <a:stretch>
            <a:fillRect/>
          </a:stretch>
        </p:blipFill>
        <p:spPr bwMode="auto">
          <a:xfrm>
            <a:off x="8123238" y="685800"/>
            <a:ext cx="1020762" cy="1295400"/>
          </a:xfrm>
          <a:prstGeom prst="rect">
            <a:avLst/>
          </a:prstGeom>
          <a:noFill/>
          <a:ln w="12700">
            <a:noFill/>
            <a:miter lim="800000"/>
            <a:headEnd/>
            <a:tailEnd/>
          </a:ln>
        </p:spPr>
      </p:pic>
      <p:sp>
        <p:nvSpPr>
          <p:cNvPr id="234503" name="Text Box 7"/>
          <p:cNvSpPr txBox="1">
            <a:spLocks noChangeArrowheads="1"/>
          </p:cNvSpPr>
          <p:nvPr/>
        </p:nvSpPr>
        <p:spPr bwMode="auto">
          <a:xfrm>
            <a:off x="1219200" y="685800"/>
            <a:ext cx="1371600" cy="276999"/>
          </a:xfrm>
          <a:prstGeom prst="rect">
            <a:avLst/>
          </a:prstGeom>
          <a:noFill/>
          <a:ln w="12700">
            <a:noFill/>
            <a:miter lim="800000"/>
            <a:headEnd/>
            <a:tailEnd/>
          </a:ln>
        </p:spPr>
        <p:txBody>
          <a:bodyPr wrap="square">
            <a:prstTxWarp prst="textNoShape">
              <a:avLst/>
            </a:prstTxWarp>
            <a:spAutoFit/>
          </a:bodyPr>
          <a:lstStyle/>
          <a:p>
            <a:pPr eaLnBrk="0" hangingPunct="0"/>
            <a:r>
              <a:rPr lang="en-US" sz="1200" dirty="0">
                <a:latin typeface="American Typewriter" pitchFamily="-65" charset="0"/>
              </a:rPr>
              <a:t>Capers Jones</a:t>
            </a:r>
          </a:p>
        </p:txBody>
      </p:sp>
      <p:pic>
        <p:nvPicPr>
          <p:cNvPr id="234504" name="Picture 8"/>
          <p:cNvPicPr>
            <a:picLocks noChangeAspect="1" noChangeArrowheads="1"/>
          </p:cNvPicPr>
          <p:nvPr/>
        </p:nvPicPr>
        <p:blipFill>
          <a:blip r:embed="rId6">
            <a:clrChange>
              <a:clrFrom>
                <a:srgbClr val="FFFFFE"/>
              </a:clrFrom>
              <a:clrTo>
                <a:srgbClr val="FFFFFE">
                  <a:alpha val="0"/>
                </a:srgbClr>
              </a:clrTo>
            </a:clrChange>
          </a:blip>
          <a:srcRect/>
          <a:stretch>
            <a:fillRect/>
          </a:stretch>
        </p:blipFill>
        <p:spPr bwMode="auto">
          <a:xfrm>
            <a:off x="7337425" y="3505200"/>
            <a:ext cx="1806575" cy="2743200"/>
          </a:xfrm>
          <a:prstGeom prst="rect">
            <a:avLst/>
          </a:prstGeom>
          <a:noFill/>
          <a:ln w="12700">
            <a:noFill/>
            <a:miter lim="800000"/>
            <a:headEnd/>
            <a:tailEnd/>
          </a:ln>
        </p:spPr>
      </p:pic>
      <p:sp>
        <p:nvSpPr>
          <p:cNvPr id="234505" name="Text Box 9"/>
          <p:cNvSpPr txBox="1">
            <a:spLocks noChangeArrowheads="1"/>
          </p:cNvSpPr>
          <p:nvPr/>
        </p:nvSpPr>
        <p:spPr bwMode="auto">
          <a:xfrm>
            <a:off x="1708150" y="762000"/>
            <a:ext cx="1263650" cy="433388"/>
          </a:xfrm>
          <a:prstGeom prst="rect">
            <a:avLst/>
          </a:prstGeom>
          <a:noFill/>
          <a:ln w="12700">
            <a:noFill/>
            <a:miter lim="800000"/>
            <a:headEnd/>
            <a:tailEnd/>
          </a:ln>
        </p:spPr>
        <p:txBody>
          <a:bodyPr wrap="none">
            <a:prstTxWarp prst="textNoShape">
              <a:avLst/>
            </a:prstTxWarp>
            <a:spAutoFit/>
          </a:bodyPr>
          <a:lstStyle/>
          <a:p>
            <a:pPr eaLnBrk="0" hangingPunct="0"/>
            <a:r>
              <a:rPr lang="en-US" sz="1200" dirty="0">
                <a:solidFill>
                  <a:schemeClr val="bg1"/>
                </a:solidFill>
                <a:latin typeface="American Typewriter" pitchFamily="-65" charset="0"/>
              </a:rPr>
              <a:t>Capers Jones</a:t>
            </a:r>
            <a:r>
              <a:rPr lang="en-US" sz="500" dirty="0">
                <a:solidFill>
                  <a:schemeClr val="bg1"/>
                </a:solidFill>
                <a:latin typeface="American Typewriter" pitchFamily="-65" charset="0"/>
              </a:rPr>
              <a:t>,</a:t>
            </a:r>
          </a:p>
          <a:p>
            <a:pPr eaLnBrk="0" hangingPunct="0"/>
            <a:r>
              <a:rPr lang="en-US" sz="500" dirty="0">
                <a:solidFill>
                  <a:schemeClr val="bg1"/>
                </a:solidFill>
                <a:latin typeface="American Typewriter" pitchFamily="-65" charset="0"/>
              </a:rPr>
              <a:t> </a:t>
            </a:r>
            <a:r>
              <a:rPr lang="en-US" sz="1000" b="0" dirty="0">
                <a:solidFill>
                  <a:schemeClr val="bg1"/>
                </a:solidFill>
                <a:latin typeface="Times" pitchFamily="-65" charset="0"/>
              </a:rPr>
              <a:t>http://</a:t>
            </a:r>
            <a:r>
              <a:rPr lang="en-US" sz="1000" b="0" dirty="0" err="1">
                <a:solidFill>
                  <a:schemeClr val="bg1"/>
                </a:solidFill>
                <a:latin typeface="Times" pitchFamily="-65" charset="0"/>
              </a:rPr>
              <a:t>www.spr.com</a:t>
            </a:r>
            <a:r>
              <a:rPr lang="en-US" sz="1000" b="0" dirty="0">
                <a:solidFill>
                  <a:schemeClr val="bg1"/>
                </a:solidFill>
                <a:latin typeface="Times" pitchFamily="-65" charset="0"/>
              </a:rPr>
              <a:t>/</a:t>
            </a:r>
            <a:endParaRPr lang="en-US" sz="2400" b="0" dirty="0">
              <a:solidFill>
                <a:schemeClr val="bg1"/>
              </a:solidFill>
              <a:latin typeface="Times" pitchFamily="-65" charset="0"/>
            </a:endParaRPr>
          </a:p>
        </p:txBody>
      </p:sp>
      <p:sp>
        <p:nvSpPr>
          <p:cNvPr id="11" name="Footer Placeholder 10"/>
          <p:cNvSpPr>
            <a:spLocks noGrp="1"/>
          </p:cNvSpPr>
          <p:nvPr>
            <p:ph type="ftr" sz="quarter" idx="11"/>
          </p:nvPr>
        </p:nvSpPr>
        <p:spPr/>
        <p:txBody>
          <a:bodyPr/>
          <a:lstStyle/>
          <a:p>
            <a:r>
              <a:rPr lang="en-US" smtClean="0"/>
              <a:t>© Tom@Gilb.com  www.gilb.com</a:t>
            </a:r>
            <a:endParaRPr lang="en-US"/>
          </a:p>
        </p:txBody>
      </p:sp>
      <p:sp>
        <p:nvSpPr>
          <p:cNvPr id="12" name="Slide Number Placeholder 11"/>
          <p:cNvSpPr>
            <a:spLocks noGrp="1"/>
          </p:cNvSpPr>
          <p:nvPr>
            <p:ph type="sldNum" sz="quarter" idx="12"/>
          </p:nvPr>
        </p:nvSpPr>
        <p:spPr/>
        <p:txBody>
          <a:bodyPr/>
          <a:lstStyle/>
          <a:p>
            <a:fld id="{E9D94E64-4786-A34B-9252-0E179C932AB4}" type="slidenum">
              <a:rPr lang="en-US" smtClean="0"/>
              <a:pPr/>
              <a:t>122</a:t>
            </a:fld>
            <a:endParaRPr lang="en-US"/>
          </a:p>
        </p:txBody>
      </p:sp>
      <p:sp>
        <p:nvSpPr>
          <p:cNvPr id="13" name="Date Placeholder 12"/>
          <p:cNvSpPr>
            <a:spLocks noGrp="1"/>
          </p:cNvSpPr>
          <p:nvPr>
            <p:ph type="dt" sz="half" idx="10"/>
          </p:nvPr>
        </p:nvSpPr>
        <p:spPr/>
        <p:txBody>
          <a:bodyPr/>
          <a:lstStyle/>
          <a:p>
            <a:fld id="{1EA2A0A9-7E33-C042-A028-156745C7AFFA}"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p:txBody>
          <a:bodyPr>
            <a:normAutofit/>
          </a:bodyPr>
          <a:lstStyle/>
          <a:p>
            <a:r>
              <a:rPr lang="en-US" sz="3600"/>
              <a:t>No ‘Silver Bullet’ Solution</a:t>
            </a:r>
            <a:br>
              <a:rPr lang="en-US" sz="3600"/>
            </a:br>
            <a:r>
              <a:rPr lang="en-US" sz="3600"/>
              <a:t>Machine Guns Kill Defects</a:t>
            </a:r>
          </a:p>
        </p:txBody>
      </p:sp>
      <p:sp>
        <p:nvSpPr>
          <p:cNvPr id="236547" name="Rectangle 3"/>
          <p:cNvSpPr>
            <a:spLocks noGrp="1" noChangeArrowheads="1"/>
          </p:cNvSpPr>
          <p:nvPr>
            <p:ph type="body" idx="1"/>
          </p:nvPr>
        </p:nvSpPr>
        <p:spPr>
          <a:xfrm>
            <a:off x="304800" y="1752600"/>
            <a:ext cx="6858000" cy="5035550"/>
          </a:xfrm>
        </p:spPr>
        <p:txBody>
          <a:bodyPr>
            <a:normAutofit lnSpcReduction="10000"/>
          </a:bodyPr>
          <a:lstStyle/>
          <a:p>
            <a:r>
              <a:rPr lang="en-US" sz="2000" b="1" dirty="0"/>
              <a:t>“It is obvious that no single defect removal operation is adequate by itself. </a:t>
            </a:r>
          </a:p>
          <a:p>
            <a:r>
              <a:rPr lang="en-US" sz="2000" b="1" dirty="0"/>
              <a:t> This explains why </a:t>
            </a:r>
          </a:p>
          <a:p>
            <a:pPr lvl="1"/>
            <a:r>
              <a:rPr lang="en-US" sz="1800" b="1" dirty="0"/>
              <a:t>“best in class” quality results can only be achieved from </a:t>
            </a:r>
          </a:p>
          <a:p>
            <a:pPr lvl="2"/>
            <a:r>
              <a:rPr lang="en-US" sz="1600" b="1" dirty="0"/>
              <a:t>synergistic combinations of</a:t>
            </a:r>
          </a:p>
          <a:p>
            <a:pPr lvl="3"/>
            <a:r>
              <a:rPr lang="en-US" sz="1400" b="1" dirty="0"/>
              <a:t> defect prevention, </a:t>
            </a:r>
          </a:p>
          <a:p>
            <a:pPr lvl="3"/>
            <a:r>
              <a:rPr lang="en-US" sz="1400" b="1" dirty="0"/>
              <a:t>reviews or </a:t>
            </a:r>
          </a:p>
          <a:p>
            <a:pPr lvl="3"/>
            <a:r>
              <a:rPr lang="en-US" sz="1400" b="1" dirty="0"/>
              <a:t>inspections, </a:t>
            </a:r>
          </a:p>
          <a:p>
            <a:pPr lvl="3"/>
            <a:r>
              <a:rPr lang="en-US" sz="1400" b="1" dirty="0"/>
              <a:t>and various kinds of test activities.  </a:t>
            </a:r>
          </a:p>
          <a:p>
            <a:r>
              <a:rPr lang="en-US" sz="2000" b="1" dirty="0"/>
              <a:t>Between eight and 10 defect removal stages are normally required to achieve removal efficiency (he means ‘effectiveness’) levels &gt; 95%”.</a:t>
            </a:r>
          </a:p>
          <a:p>
            <a:pPr lvl="2"/>
            <a:r>
              <a:rPr lang="en-US" sz="1600" b="1" dirty="0"/>
              <a:t>Jones, Capers; </a:t>
            </a:r>
            <a:r>
              <a:rPr lang="en-US" sz="1600" b="1" u="sng" dirty="0"/>
              <a:t>Applied Software Measurement</a:t>
            </a:r>
            <a:r>
              <a:rPr lang="en-US" sz="1600" b="1" dirty="0"/>
              <a:t>; McGraw Hill, 2</a:t>
            </a:r>
            <a:r>
              <a:rPr lang="en-US" sz="1600" b="1" baseline="30000" dirty="0"/>
              <a:t>nd</a:t>
            </a:r>
            <a:r>
              <a:rPr lang="en-US" sz="1600" b="1" dirty="0"/>
              <a:t> edition 1996; ISBN 0-07-032826-9; 618 pages.</a:t>
            </a:r>
          </a:p>
        </p:txBody>
      </p:sp>
      <p:pic>
        <p:nvPicPr>
          <p:cNvPr id="236548" name="Picture 4"/>
          <p:cNvPicPr>
            <a:picLocks noChangeAspect="1" noChangeArrowheads="1"/>
          </p:cNvPicPr>
          <p:nvPr/>
        </p:nvPicPr>
        <p:blipFill>
          <a:blip r:embed="rId3"/>
          <a:srcRect/>
          <a:stretch>
            <a:fillRect/>
          </a:stretch>
        </p:blipFill>
        <p:spPr bwMode="auto">
          <a:xfrm>
            <a:off x="228600" y="0"/>
            <a:ext cx="1196975" cy="1447800"/>
          </a:xfrm>
          <a:prstGeom prst="rect">
            <a:avLst/>
          </a:prstGeom>
          <a:noFill/>
          <a:ln w="12700">
            <a:noFill/>
            <a:miter lim="800000"/>
            <a:headEnd/>
            <a:tailEnd/>
          </a:ln>
        </p:spPr>
      </p:pic>
      <p:sp>
        <p:nvSpPr>
          <p:cNvPr id="236549" name="Text Box 5"/>
          <p:cNvSpPr txBox="1">
            <a:spLocks noChangeArrowheads="1"/>
          </p:cNvSpPr>
          <p:nvPr/>
        </p:nvSpPr>
        <p:spPr bwMode="auto">
          <a:xfrm>
            <a:off x="704850" y="1295400"/>
            <a:ext cx="742950" cy="469900"/>
          </a:xfrm>
          <a:prstGeom prst="rect">
            <a:avLst/>
          </a:prstGeom>
          <a:noFill/>
          <a:ln w="12700">
            <a:noFill/>
            <a:miter lim="800000"/>
            <a:headEnd/>
            <a:tailEnd/>
          </a:ln>
        </p:spPr>
        <p:txBody>
          <a:bodyPr wrap="none">
            <a:prstTxWarp prst="textNoShape">
              <a:avLst/>
            </a:prstTxWarp>
            <a:spAutoFit/>
          </a:bodyPr>
          <a:lstStyle/>
          <a:p>
            <a:pPr eaLnBrk="0" hangingPunct="0"/>
            <a:r>
              <a:rPr lang="en-US" sz="1200">
                <a:solidFill>
                  <a:schemeClr val="tx1"/>
                </a:solidFill>
                <a:latin typeface="American Typewriter" pitchFamily="-65" charset="0"/>
              </a:rPr>
              <a:t>Capers </a:t>
            </a:r>
          </a:p>
          <a:p>
            <a:pPr eaLnBrk="0" hangingPunct="0"/>
            <a:r>
              <a:rPr lang="en-US" sz="1200">
                <a:solidFill>
                  <a:schemeClr val="tx1"/>
                </a:solidFill>
                <a:latin typeface="American Typewriter" pitchFamily="-65" charset="0"/>
              </a:rPr>
              <a:t>Jones</a:t>
            </a:r>
          </a:p>
        </p:txBody>
      </p:sp>
      <p:pic>
        <p:nvPicPr>
          <p:cNvPr id="236550" name="Picture 6"/>
          <p:cNvPicPr>
            <a:picLocks noChangeAspect="1" noChangeArrowheads="1"/>
          </p:cNvPicPr>
          <p:nvPr/>
        </p:nvPicPr>
        <p:blipFill>
          <a:blip r:embed="rId4">
            <a:clrChange>
              <a:clrFrom>
                <a:srgbClr val="FFFFFE"/>
              </a:clrFrom>
              <a:clrTo>
                <a:srgbClr val="FFFFFE">
                  <a:alpha val="0"/>
                </a:srgbClr>
              </a:clrTo>
            </a:clrChange>
          </a:blip>
          <a:srcRect/>
          <a:stretch>
            <a:fillRect/>
          </a:stretch>
        </p:blipFill>
        <p:spPr bwMode="auto">
          <a:xfrm>
            <a:off x="7142163" y="2514600"/>
            <a:ext cx="1957387" cy="2971800"/>
          </a:xfrm>
          <a:prstGeom prst="rect">
            <a:avLst/>
          </a:prstGeom>
          <a:noFill/>
          <a:ln w="12700">
            <a:noFill/>
            <a:miter lim="800000"/>
            <a:headEnd/>
            <a:tailEnd/>
          </a:ln>
        </p:spPr>
      </p:pic>
      <p:sp>
        <p:nvSpPr>
          <p:cNvPr id="8" name="Slide Number Placeholder 7"/>
          <p:cNvSpPr>
            <a:spLocks noGrp="1"/>
          </p:cNvSpPr>
          <p:nvPr>
            <p:ph type="sldNum" sz="quarter" idx="12"/>
          </p:nvPr>
        </p:nvSpPr>
        <p:spPr/>
        <p:txBody>
          <a:bodyPr/>
          <a:lstStyle/>
          <a:p>
            <a:pPr>
              <a:defRPr/>
            </a:pPr>
            <a:fld id="{017A515C-7060-F94C-9515-358B2BB6BDD7}" type="slidenum">
              <a:rPr lang="en-US" smtClean="0"/>
              <a:pPr>
                <a:defRPr/>
              </a:pPr>
              <a:t>123</a:t>
            </a:fld>
            <a:endParaRPr lang="en-US"/>
          </a:p>
        </p:txBody>
      </p:sp>
      <p:sp>
        <p:nvSpPr>
          <p:cNvPr id="9" name="Footer Placeholder 8"/>
          <p:cNvSpPr>
            <a:spLocks noGrp="1"/>
          </p:cNvSpPr>
          <p:nvPr>
            <p:ph type="ftr" sz="quarter" idx="11"/>
          </p:nvPr>
        </p:nvSpPr>
        <p:spPr/>
        <p:txBody>
          <a:bodyPr/>
          <a:lstStyle/>
          <a:p>
            <a:r>
              <a:rPr lang="en-US" smtClean="0"/>
              <a:t>© Tom@Gilb.com  www.gilb.com</a:t>
            </a:r>
            <a:endParaRPr lang="en-US"/>
          </a:p>
        </p:txBody>
      </p:sp>
      <p:sp>
        <p:nvSpPr>
          <p:cNvPr id="10" name="Date Placeholder 9"/>
          <p:cNvSpPr>
            <a:spLocks noGrp="1"/>
          </p:cNvSpPr>
          <p:nvPr>
            <p:ph type="dt" sz="half" idx="10"/>
          </p:nvPr>
        </p:nvSpPr>
        <p:spPr/>
        <p:txBody>
          <a:bodyPr/>
          <a:lstStyle/>
          <a:p>
            <a:fld id="{B3B00B70-D9DF-D74D-9B00-495A394109F1}"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2932" name="Rectangle 2"/>
          <p:cNvSpPr>
            <a:spLocks noGrp="1" noChangeArrowheads="1"/>
          </p:cNvSpPr>
          <p:nvPr>
            <p:ph type="title"/>
          </p:nvPr>
        </p:nvSpPr>
        <p:spPr>
          <a:xfrm>
            <a:off x="704850" y="342900"/>
            <a:ext cx="5810250" cy="1104900"/>
          </a:xfrm>
        </p:spPr>
        <p:txBody>
          <a:bodyPr>
            <a:normAutofit fontScale="90000"/>
          </a:bodyPr>
          <a:lstStyle/>
          <a:p>
            <a:r>
              <a:rPr lang="en-NZ"/>
              <a:t>Positive Motivation:</a:t>
            </a:r>
            <a:br>
              <a:rPr lang="en-NZ"/>
            </a:br>
            <a:r>
              <a:rPr lang="en-NZ" sz="3600"/>
              <a:t>Personal Improvement</a:t>
            </a:r>
            <a:endParaRPr lang="en-NZ"/>
          </a:p>
        </p:txBody>
      </p:sp>
      <p:grpSp>
        <p:nvGrpSpPr>
          <p:cNvPr id="2" name="Group 3"/>
          <p:cNvGrpSpPr>
            <a:grpSpLocks/>
          </p:cNvGrpSpPr>
          <p:nvPr/>
        </p:nvGrpSpPr>
        <p:grpSpPr bwMode="auto">
          <a:xfrm>
            <a:off x="1012825" y="1573213"/>
            <a:ext cx="13517563" cy="4752975"/>
            <a:chOff x="638" y="991"/>
            <a:chExt cx="8515" cy="2994"/>
          </a:xfrm>
        </p:grpSpPr>
        <p:sp>
          <p:nvSpPr>
            <p:cNvPr id="252935" name="Line 4"/>
            <p:cNvSpPr>
              <a:spLocks noChangeShapeType="1"/>
            </p:cNvSpPr>
            <p:nvPr/>
          </p:nvSpPr>
          <p:spPr bwMode="auto">
            <a:xfrm flipH="1" flipV="1">
              <a:off x="4452" y="2676"/>
              <a:ext cx="2268" cy="12"/>
            </a:xfrm>
            <a:prstGeom prst="line">
              <a:avLst/>
            </a:prstGeom>
            <a:noFill/>
            <a:ln w="57150">
              <a:solidFill>
                <a:schemeClr val="tx1"/>
              </a:solidFill>
              <a:round/>
              <a:headEnd/>
              <a:tailEnd/>
            </a:ln>
          </p:spPr>
          <p:txBody>
            <a:bodyPr wrap="none" anchor="ctr">
              <a:prstTxWarp prst="textNoShape">
                <a:avLst/>
              </a:prstTxWarp>
            </a:bodyPr>
            <a:lstStyle/>
            <a:p>
              <a:endParaRPr lang="en-US"/>
            </a:p>
          </p:txBody>
        </p:sp>
        <p:grpSp>
          <p:nvGrpSpPr>
            <p:cNvPr id="3" name="Group 5"/>
            <p:cNvGrpSpPr>
              <a:grpSpLocks/>
            </p:cNvGrpSpPr>
            <p:nvPr/>
          </p:nvGrpSpPr>
          <p:grpSpPr bwMode="auto">
            <a:xfrm>
              <a:off x="864" y="1206"/>
              <a:ext cx="3685" cy="2334"/>
              <a:chOff x="864" y="1206"/>
              <a:chExt cx="3685" cy="2334"/>
            </a:xfrm>
          </p:grpSpPr>
          <p:sp>
            <p:nvSpPr>
              <p:cNvPr id="252942" name="Rectangle 6"/>
              <p:cNvSpPr>
                <a:spLocks noChangeArrowheads="1"/>
              </p:cNvSpPr>
              <p:nvPr/>
            </p:nvSpPr>
            <p:spPr bwMode="auto">
              <a:xfrm>
                <a:off x="1182" y="1284"/>
                <a:ext cx="3271" cy="1963"/>
              </a:xfrm>
              <a:prstGeom prst="rect">
                <a:avLst/>
              </a:prstGeom>
              <a:noFill/>
              <a:ln w="9525">
                <a:noFill/>
                <a:miter lim="800000"/>
                <a:headEnd/>
                <a:tailEnd/>
              </a:ln>
            </p:spPr>
            <p:txBody>
              <a:bodyPr>
                <a:prstTxWarp prst="textNoShape">
                  <a:avLst/>
                </a:prstTxWarp>
              </a:bodyPr>
              <a:lstStyle/>
              <a:p>
                <a:endParaRPr lang="en-US"/>
              </a:p>
            </p:txBody>
          </p:sp>
          <p:sp>
            <p:nvSpPr>
              <p:cNvPr id="252943" name="Line 7"/>
              <p:cNvSpPr>
                <a:spLocks noChangeShapeType="1"/>
              </p:cNvSpPr>
              <p:nvPr/>
            </p:nvSpPr>
            <p:spPr bwMode="auto">
              <a:xfrm>
                <a:off x="1182" y="2857"/>
                <a:ext cx="3271" cy="1"/>
              </a:xfrm>
              <a:prstGeom prst="line">
                <a:avLst/>
              </a:prstGeom>
              <a:noFill/>
              <a:ln w="9525">
                <a:solidFill>
                  <a:srgbClr val="402000"/>
                </a:solidFill>
                <a:round/>
                <a:headEnd/>
                <a:tailEnd/>
              </a:ln>
            </p:spPr>
            <p:txBody>
              <a:bodyPr>
                <a:prstTxWarp prst="textNoShape">
                  <a:avLst/>
                </a:prstTxWarp>
              </a:bodyPr>
              <a:lstStyle/>
              <a:p>
                <a:endParaRPr lang="en-US"/>
              </a:p>
            </p:txBody>
          </p:sp>
          <p:sp>
            <p:nvSpPr>
              <p:cNvPr id="252944" name="Line 8"/>
              <p:cNvSpPr>
                <a:spLocks noChangeShapeType="1"/>
              </p:cNvSpPr>
              <p:nvPr/>
            </p:nvSpPr>
            <p:spPr bwMode="auto">
              <a:xfrm>
                <a:off x="1182" y="2461"/>
                <a:ext cx="3271" cy="1"/>
              </a:xfrm>
              <a:prstGeom prst="line">
                <a:avLst/>
              </a:prstGeom>
              <a:noFill/>
              <a:ln w="9525">
                <a:solidFill>
                  <a:srgbClr val="402000"/>
                </a:solidFill>
                <a:round/>
                <a:headEnd/>
                <a:tailEnd/>
              </a:ln>
            </p:spPr>
            <p:txBody>
              <a:bodyPr>
                <a:prstTxWarp prst="textNoShape">
                  <a:avLst/>
                </a:prstTxWarp>
              </a:bodyPr>
              <a:lstStyle/>
              <a:p>
                <a:endParaRPr lang="en-US"/>
              </a:p>
            </p:txBody>
          </p:sp>
          <p:sp>
            <p:nvSpPr>
              <p:cNvPr id="252945" name="Line 9"/>
              <p:cNvSpPr>
                <a:spLocks noChangeShapeType="1"/>
              </p:cNvSpPr>
              <p:nvPr/>
            </p:nvSpPr>
            <p:spPr bwMode="auto">
              <a:xfrm>
                <a:off x="1182" y="2070"/>
                <a:ext cx="3271" cy="1"/>
              </a:xfrm>
              <a:prstGeom prst="line">
                <a:avLst/>
              </a:prstGeom>
              <a:noFill/>
              <a:ln w="9525">
                <a:solidFill>
                  <a:srgbClr val="402000"/>
                </a:solidFill>
                <a:round/>
                <a:headEnd/>
                <a:tailEnd/>
              </a:ln>
            </p:spPr>
            <p:txBody>
              <a:bodyPr>
                <a:prstTxWarp prst="textNoShape">
                  <a:avLst/>
                </a:prstTxWarp>
              </a:bodyPr>
              <a:lstStyle/>
              <a:p>
                <a:endParaRPr lang="en-US"/>
              </a:p>
            </p:txBody>
          </p:sp>
          <p:sp>
            <p:nvSpPr>
              <p:cNvPr id="252946" name="Line 10"/>
              <p:cNvSpPr>
                <a:spLocks noChangeShapeType="1"/>
              </p:cNvSpPr>
              <p:nvPr/>
            </p:nvSpPr>
            <p:spPr bwMode="auto">
              <a:xfrm>
                <a:off x="1182" y="1674"/>
                <a:ext cx="3271" cy="1"/>
              </a:xfrm>
              <a:prstGeom prst="line">
                <a:avLst/>
              </a:prstGeom>
              <a:noFill/>
              <a:ln w="9525">
                <a:solidFill>
                  <a:srgbClr val="402000"/>
                </a:solidFill>
                <a:round/>
                <a:headEnd/>
                <a:tailEnd/>
              </a:ln>
            </p:spPr>
            <p:txBody>
              <a:bodyPr>
                <a:prstTxWarp prst="textNoShape">
                  <a:avLst/>
                </a:prstTxWarp>
              </a:bodyPr>
              <a:lstStyle/>
              <a:p>
                <a:endParaRPr lang="en-US"/>
              </a:p>
            </p:txBody>
          </p:sp>
          <p:sp>
            <p:nvSpPr>
              <p:cNvPr id="252947" name="Line 11"/>
              <p:cNvSpPr>
                <a:spLocks noChangeShapeType="1"/>
              </p:cNvSpPr>
              <p:nvPr/>
            </p:nvSpPr>
            <p:spPr bwMode="auto">
              <a:xfrm>
                <a:off x="1182" y="1284"/>
                <a:ext cx="3271" cy="1"/>
              </a:xfrm>
              <a:prstGeom prst="line">
                <a:avLst/>
              </a:prstGeom>
              <a:noFill/>
              <a:ln w="9525">
                <a:solidFill>
                  <a:srgbClr val="402000"/>
                </a:solidFill>
                <a:round/>
                <a:headEnd/>
                <a:tailEnd/>
              </a:ln>
            </p:spPr>
            <p:txBody>
              <a:bodyPr>
                <a:prstTxWarp prst="textNoShape">
                  <a:avLst/>
                </a:prstTxWarp>
              </a:bodyPr>
              <a:lstStyle/>
              <a:p>
                <a:endParaRPr lang="en-US"/>
              </a:p>
            </p:txBody>
          </p:sp>
          <p:sp>
            <p:nvSpPr>
              <p:cNvPr id="252948" name="Rectangle 12"/>
              <p:cNvSpPr>
                <a:spLocks noChangeArrowheads="1"/>
              </p:cNvSpPr>
              <p:nvPr/>
            </p:nvSpPr>
            <p:spPr bwMode="auto">
              <a:xfrm>
                <a:off x="1182" y="1284"/>
                <a:ext cx="3271" cy="1963"/>
              </a:xfrm>
              <a:prstGeom prst="rect">
                <a:avLst/>
              </a:prstGeom>
              <a:noFill/>
              <a:ln w="9525">
                <a:solidFill>
                  <a:srgbClr val="402000"/>
                </a:solidFill>
                <a:miter lim="800000"/>
                <a:headEnd/>
                <a:tailEnd/>
              </a:ln>
            </p:spPr>
            <p:txBody>
              <a:bodyPr>
                <a:prstTxWarp prst="textNoShape">
                  <a:avLst/>
                </a:prstTxWarp>
              </a:bodyPr>
              <a:lstStyle/>
              <a:p>
                <a:endParaRPr lang="en-US"/>
              </a:p>
            </p:txBody>
          </p:sp>
          <p:sp>
            <p:nvSpPr>
              <p:cNvPr id="252949" name="Line 13"/>
              <p:cNvSpPr>
                <a:spLocks noChangeShapeType="1"/>
              </p:cNvSpPr>
              <p:nvPr/>
            </p:nvSpPr>
            <p:spPr bwMode="auto">
              <a:xfrm>
                <a:off x="1182" y="1284"/>
                <a:ext cx="1" cy="1963"/>
              </a:xfrm>
              <a:prstGeom prst="line">
                <a:avLst/>
              </a:prstGeom>
              <a:noFill/>
              <a:ln w="9525">
                <a:solidFill>
                  <a:srgbClr val="402000"/>
                </a:solidFill>
                <a:round/>
                <a:headEnd/>
                <a:tailEnd/>
              </a:ln>
            </p:spPr>
            <p:txBody>
              <a:bodyPr>
                <a:prstTxWarp prst="textNoShape">
                  <a:avLst/>
                </a:prstTxWarp>
              </a:bodyPr>
              <a:lstStyle/>
              <a:p>
                <a:endParaRPr lang="en-US"/>
              </a:p>
            </p:txBody>
          </p:sp>
          <p:sp>
            <p:nvSpPr>
              <p:cNvPr id="252950" name="Line 14"/>
              <p:cNvSpPr>
                <a:spLocks noChangeShapeType="1"/>
              </p:cNvSpPr>
              <p:nvPr/>
            </p:nvSpPr>
            <p:spPr bwMode="auto">
              <a:xfrm>
                <a:off x="1140" y="3247"/>
                <a:ext cx="42" cy="1"/>
              </a:xfrm>
              <a:prstGeom prst="line">
                <a:avLst/>
              </a:prstGeom>
              <a:noFill/>
              <a:ln w="9525">
                <a:solidFill>
                  <a:srgbClr val="402000"/>
                </a:solidFill>
                <a:round/>
                <a:headEnd/>
                <a:tailEnd/>
              </a:ln>
            </p:spPr>
            <p:txBody>
              <a:bodyPr>
                <a:prstTxWarp prst="textNoShape">
                  <a:avLst/>
                </a:prstTxWarp>
              </a:bodyPr>
              <a:lstStyle/>
              <a:p>
                <a:endParaRPr lang="en-US"/>
              </a:p>
            </p:txBody>
          </p:sp>
          <p:sp>
            <p:nvSpPr>
              <p:cNvPr id="252951" name="Line 15"/>
              <p:cNvSpPr>
                <a:spLocks noChangeShapeType="1"/>
              </p:cNvSpPr>
              <p:nvPr/>
            </p:nvSpPr>
            <p:spPr bwMode="auto">
              <a:xfrm>
                <a:off x="1140" y="2857"/>
                <a:ext cx="42" cy="1"/>
              </a:xfrm>
              <a:prstGeom prst="line">
                <a:avLst/>
              </a:prstGeom>
              <a:noFill/>
              <a:ln w="9525">
                <a:solidFill>
                  <a:srgbClr val="402000"/>
                </a:solidFill>
                <a:round/>
                <a:headEnd/>
                <a:tailEnd/>
              </a:ln>
            </p:spPr>
            <p:txBody>
              <a:bodyPr>
                <a:prstTxWarp prst="textNoShape">
                  <a:avLst/>
                </a:prstTxWarp>
              </a:bodyPr>
              <a:lstStyle/>
              <a:p>
                <a:endParaRPr lang="en-US"/>
              </a:p>
            </p:txBody>
          </p:sp>
          <p:sp>
            <p:nvSpPr>
              <p:cNvPr id="252952" name="Line 16"/>
              <p:cNvSpPr>
                <a:spLocks noChangeShapeType="1"/>
              </p:cNvSpPr>
              <p:nvPr/>
            </p:nvSpPr>
            <p:spPr bwMode="auto">
              <a:xfrm>
                <a:off x="1140" y="2461"/>
                <a:ext cx="42" cy="1"/>
              </a:xfrm>
              <a:prstGeom prst="line">
                <a:avLst/>
              </a:prstGeom>
              <a:noFill/>
              <a:ln w="9525">
                <a:solidFill>
                  <a:srgbClr val="402000"/>
                </a:solidFill>
                <a:round/>
                <a:headEnd/>
                <a:tailEnd/>
              </a:ln>
            </p:spPr>
            <p:txBody>
              <a:bodyPr>
                <a:prstTxWarp prst="textNoShape">
                  <a:avLst/>
                </a:prstTxWarp>
              </a:bodyPr>
              <a:lstStyle/>
              <a:p>
                <a:endParaRPr lang="en-US"/>
              </a:p>
            </p:txBody>
          </p:sp>
          <p:sp>
            <p:nvSpPr>
              <p:cNvPr id="252953" name="Line 17"/>
              <p:cNvSpPr>
                <a:spLocks noChangeShapeType="1"/>
              </p:cNvSpPr>
              <p:nvPr/>
            </p:nvSpPr>
            <p:spPr bwMode="auto">
              <a:xfrm>
                <a:off x="1140" y="2070"/>
                <a:ext cx="42" cy="1"/>
              </a:xfrm>
              <a:prstGeom prst="line">
                <a:avLst/>
              </a:prstGeom>
              <a:noFill/>
              <a:ln w="9525">
                <a:solidFill>
                  <a:srgbClr val="402000"/>
                </a:solidFill>
                <a:round/>
                <a:headEnd/>
                <a:tailEnd/>
              </a:ln>
            </p:spPr>
            <p:txBody>
              <a:bodyPr>
                <a:prstTxWarp prst="textNoShape">
                  <a:avLst/>
                </a:prstTxWarp>
              </a:bodyPr>
              <a:lstStyle/>
              <a:p>
                <a:endParaRPr lang="en-US"/>
              </a:p>
            </p:txBody>
          </p:sp>
          <p:sp>
            <p:nvSpPr>
              <p:cNvPr id="252954" name="Line 18"/>
              <p:cNvSpPr>
                <a:spLocks noChangeShapeType="1"/>
              </p:cNvSpPr>
              <p:nvPr/>
            </p:nvSpPr>
            <p:spPr bwMode="auto">
              <a:xfrm>
                <a:off x="1140" y="1674"/>
                <a:ext cx="42" cy="1"/>
              </a:xfrm>
              <a:prstGeom prst="line">
                <a:avLst/>
              </a:prstGeom>
              <a:noFill/>
              <a:ln w="9525">
                <a:solidFill>
                  <a:srgbClr val="402000"/>
                </a:solidFill>
                <a:round/>
                <a:headEnd/>
                <a:tailEnd/>
              </a:ln>
            </p:spPr>
            <p:txBody>
              <a:bodyPr>
                <a:prstTxWarp prst="textNoShape">
                  <a:avLst/>
                </a:prstTxWarp>
              </a:bodyPr>
              <a:lstStyle/>
              <a:p>
                <a:endParaRPr lang="en-US"/>
              </a:p>
            </p:txBody>
          </p:sp>
          <p:sp>
            <p:nvSpPr>
              <p:cNvPr id="252955" name="Line 19"/>
              <p:cNvSpPr>
                <a:spLocks noChangeShapeType="1"/>
              </p:cNvSpPr>
              <p:nvPr/>
            </p:nvSpPr>
            <p:spPr bwMode="auto">
              <a:xfrm>
                <a:off x="1140" y="1284"/>
                <a:ext cx="42" cy="1"/>
              </a:xfrm>
              <a:prstGeom prst="line">
                <a:avLst/>
              </a:prstGeom>
              <a:noFill/>
              <a:ln w="9525">
                <a:solidFill>
                  <a:srgbClr val="402000"/>
                </a:solidFill>
                <a:round/>
                <a:headEnd/>
                <a:tailEnd/>
              </a:ln>
            </p:spPr>
            <p:txBody>
              <a:bodyPr>
                <a:prstTxWarp prst="textNoShape">
                  <a:avLst/>
                </a:prstTxWarp>
              </a:bodyPr>
              <a:lstStyle/>
              <a:p>
                <a:endParaRPr lang="en-US"/>
              </a:p>
            </p:txBody>
          </p:sp>
          <p:sp>
            <p:nvSpPr>
              <p:cNvPr id="252956" name="Line 20"/>
              <p:cNvSpPr>
                <a:spLocks noChangeShapeType="1"/>
              </p:cNvSpPr>
              <p:nvPr/>
            </p:nvSpPr>
            <p:spPr bwMode="auto">
              <a:xfrm>
                <a:off x="1182" y="3247"/>
                <a:ext cx="3271" cy="1"/>
              </a:xfrm>
              <a:prstGeom prst="line">
                <a:avLst/>
              </a:prstGeom>
              <a:noFill/>
              <a:ln w="9525">
                <a:solidFill>
                  <a:srgbClr val="402000"/>
                </a:solidFill>
                <a:round/>
                <a:headEnd/>
                <a:tailEnd/>
              </a:ln>
            </p:spPr>
            <p:txBody>
              <a:bodyPr>
                <a:prstTxWarp prst="textNoShape">
                  <a:avLst/>
                </a:prstTxWarp>
              </a:bodyPr>
              <a:lstStyle/>
              <a:p>
                <a:endParaRPr lang="en-US"/>
              </a:p>
            </p:txBody>
          </p:sp>
          <p:sp>
            <p:nvSpPr>
              <p:cNvPr id="252957" name="Line 21"/>
              <p:cNvSpPr>
                <a:spLocks noChangeShapeType="1"/>
              </p:cNvSpPr>
              <p:nvPr/>
            </p:nvSpPr>
            <p:spPr bwMode="auto">
              <a:xfrm flipV="1">
                <a:off x="1182" y="3205"/>
                <a:ext cx="1" cy="84"/>
              </a:xfrm>
              <a:prstGeom prst="line">
                <a:avLst/>
              </a:prstGeom>
              <a:noFill/>
              <a:ln w="9525">
                <a:solidFill>
                  <a:srgbClr val="402000"/>
                </a:solidFill>
                <a:round/>
                <a:headEnd/>
                <a:tailEnd/>
              </a:ln>
            </p:spPr>
            <p:txBody>
              <a:bodyPr>
                <a:prstTxWarp prst="textNoShape">
                  <a:avLst/>
                </a:prstTxWarp>
              </a:bodyPr>
              <a:lstStyle/>
              <a:p>
                <a:endParaRPr lang="en-US"/>
              </a:p>
            </p:txBody>
          </p:sp>
          <p:sp>
            <p:nvSpPr>
              <p:cNvPr id="252958" name="Line 22"/>
              <p:cNvSpPr>
                <a:spLocks noChangeShapeType="1"/>
              </p:cNvSpPr>
              <p:nvPr/>
            </p:nvSpPr>
            <p:spPr bwMode="auto">
              <a:xfrm flipV="1">
                <a:off x="1836" y="3205"/>
                <a:ext cx="1" cy="84"/>
              </a:xfrm>
              <a:prstGeom prst="line">
                <a:avLst/>
              </a:prstGeom>
              <a:noFill/>
              <a:ln w="9525">
                <a:solidFill>
                  <a:srgbClr val="402000"/>
                </a:solidFill>
                <a:round/>
                <a:headEnd/>
                <a:tailEnd/>
              </a:ln>
            </p:spPr>
            <p:txBody>
              <a:bodyPr>
                <a:prstTxWarp prst="textNoShape">
                  <a:avLst/>
                </a:prstTxWarp>
              </a:bodyPr>
              <a:lstStyle/>
              <a:p>
                <a:endParaRPr lang="en-US"/>
              </a:p>
            </p:txBody>
          </p:sp>
          <p:sp>
            <p:nvSpPr>
              <p:cNvPr id="252959" name="Line 23"/>
              <p:cNvSpPr>
                <a:spLocks noChangeShapeType="1"/>
              </p:cNvSpPr>
              <p:nvPr/>
            </p:nvSpPr>
            <p:spPr bwMode="auto">
              <a:xfrm flipV="1">
                <a:off x="2490" y="3205"/>
                <a:ext cx="1" cy="84"/>
              </a:xfrm>
              <a:prstGeom prst="line">
                <a:avLst/>
              </a:prstGeom>
              <a:noFill/>
              <a:ln w="9525">
                <a:solidFill>
                  <a:srgbClr val="402000"/>
                </a:solidFill>
                <a:round/>
                <a:headEnd/>
                <a:tailEnd/>
              </a:ln>
            </p:spPr>
            <p:txBody>
              <a:bodyPr>
                <a:prstTxWarp prst="textNoShape">
                  <a:avLst/>
                </a:prstTxWarp>
              </a:bodyPr>
              <a:lstStyle/>
              <a:p>
                <a:endParaRPr lang="en-US"/>
              </a:p>
            </p:txBody>
          </p:sp>
          <p:sp>
            <p:nvSpPr>
              <p:cNvPr id="252960" name="Line 24"/>
              <p:cNvSpPr>
                <a:spLocks noChangeShapeType="1"/>
              </p:cNvSpPr>
              <p:nvPr/>
            </p:nvSpPr>
            <p:spPr bwMode="auto">
              <a:xfrm flipV="1">
                <a:off x="3145" y="3205"/>
                <a:ext cx="1" cy="84"/>
              </a:xfrm>
              <a:prstGeom prst="line">
                <a:avLst/>
              </a:prstGeom>
              <a:noFill/>
              <a:ln w="9525">
                <a:solidFill>
                  <a:srgbClr val="402000"/>
                </a:solidFill>
                <a:round/>
                <a:headEnd/>
                <a:tailEnd/>
              </a:ln>
            </p:spPr>
            <p:txBody>
              <a:bodyPr>
                <a:prstTxWarp prst="textNoShape">
                  <a:avLst/>
                </a:prstTxWarp>
              </a:bodyPr>
              <a:lstStyle/>
              <a:p>
                <a:endParaRPr lang="en-US"/>
              </a:p>
            </p:txBody>
          </p:sp>
          <p:sp>
            <p:nvSpPr>
              <p:cNvPr id="252961" name="Line 25"/>
              <p:cNvSpPr>
                <a:spLocks noChangeShapeType="1"/>
              </p:cNvSpPr>
              <p:nvPr/>
            </p:nvSpPr>
            <p:spPr bwMode="auto">
              <a:xfrm flipV="1">
                <a:off x="3799" y="3205"/>
                <a:ext cx="1" cy="84"/>
              </a:xfrm>
              <a:prstGeom prst="line">
                <a:avLst/>
              </a:prstGeom>
              <a:noFill/>
              <a:ln w="9525">
                <a:solidFill>
                  <a:srgbClr val="402000"/>
                </a:solidFill>
                <a:round/>
                <a:headEnd/>
                <a:tailEnd/>
              </a:ln>
            </p:spPr>
            <p:txBody>
              <a:bodyPr>
                <a:prstTxWarp prst="textNoShape">
                  <a:avLst/>
                </a:prstTxWarp>
              </a:bodyPr>
              <a:lstStyle/>
              <a:p>
                <a:endParaRPr lang="en-US"/>
              </a:p>
            </p:txBody>
          </p:sp>
          <p:sp>
            <p:nvSpPr>
              <p:cNvPr id="252962" name="Line 26"/>
              <p:cNvSpPr>
                <a:spLocks noChangeShapeType="1"/>
              </p:cNvSpPr>
              <p:nvPr/>
            </p:nvSpPr>
            <p:spPr bwMode="auto">
              <a:xfrm flipV="1">
                <a:off x="4453" y="3205"/>
                <a:ext cx="1" cy="84"/>
              </a:xfrm>
              <a:prstGeom prst="line">
                <a:avLst/>
              </a:prstGeom>
              <a:noFill/>
              <a:ln w="9525">
                <a:solidFill>
                  <a:srgbClr val="402000"/>
                </a:solidFill>
                <a:round/>
                <a:headEnd/>
                <a:tailEnd/>
              </a:ln>
            </p:spPr>
            <p:txBody>
              <a:bodyPr>
                <a:prstTxWarp prst="textNoShape">
                  <a:avLst/>
                </a:prstTxWarp>
              </a:bodyPr>
              <a:lstStyle/>
              <a:p>
                <a:endParaRPr lang="en-US"/>
              </a:p>
            </p:txBody>
          </p:sp>
          <p:sp>
            <p:nvSpPr>
              <p:cNvPr id="252963" name="Oval 27"/>
              <p:cNvSpPr>
                <a:spLocks noChangeArrowheads="1"/>
              </p:cNvSpPr>
              <p:nvPr/>
            </p:nvSpPr>
            <p:spPr bwMode="auto">
              <a:xfrm>
                <a:off x="1566" y="1404"/>
                <a:ext cx="534" cy="534"/>
              </a:xfrm>
              <a:prstGeom prst="ellipse">
                <a:avLst/>
              </a:prstGeom>
              <a:solidFill>
                <a:srgbClr val="CE9964"/>
              </a:solidFill>
              <a:ln w="9525">
                <a:solidFill>
                  <a:srgbClr val="402000"/>
                </a:solidFill>
                <a:round/>
                <a:headEnd/>
                <a:tailEnd/>
              </a:ln>
            </p:spPr>
            <p:txBody>
              <a:bodyPr>
                <a:prstTxWarp prst="textNoShape">
                  <a:avLst/>
                </a:prstTxWarp>
              </a:bodyPr>
              <a:lstStyle/>
              <a:p>
                <a:endParaRPr lang="en-US"/>
              </a:p>
            </p:txBody>
          </p:sp>
          <p:sp>
            <p:nvSpPr>
              <p:cNvPr id="252964" name="Oval 28"/>
              <p:cNvSpPr>
                <a:spLocks noChangeArrowheads="1"/>
              </p:cNvSpPr>
              <p:nvPr/>
            </p:nvSpPr>
            <p:spPr bwMode="auto">
              <a:xfrm>
                <a:off x="2298" y="2268"/>
                <a:ext cx="379" cy="379"/>
              </a:xfrm>
              <a:prstGeom prst="ellipse">
                <a:avLst/>
              </a:prstGeom>
              <a:solidFill>
                <a:srgbClr val="CE9964"/>
              </a:solidFill>
              <a:ln w="9525">
                <a:solidFill>
                  <a:srgbClr val="402000"/>
                </a:solidFill>
                <a:round/>
                <a:headEnd/>
                <a:tailEnd/>
              </a:ln>
            </p:spPr>
            <p:txBody>
              <a:bodyPr>
                <a:prstTxWarp prst="textNoShape">
                  <a:avLst/>
                </a:prstTxWarp>
              </a:bodyPr>
              <a:lstStyle/>
              <a:p>
                <a:endParaRPr lang="en-US"/>
              </a:p>
            </p:txBody>
          </p:sp>
          <p:sp>
            <p:nvSpPr>
              <p:cNvPr id="252965" name="Oval 29"/>
              <p:cNvSpPr>
                <a:spLocks noChangeArrowheads="1"/>
              </p:cNvSpPr>
              <p:nvPr/>
            </p:nvSpPr>
            <p:spPr bwMode="auto">
              <a:xfrm>
                <a:off x="3001" y="2653"/>
                <a:ext cx="282" cy="282"/>
              </a:xfrm>
              <a:prstGeom prst="ellipse">
                <a:avLst/>
              </a:prstGeom>
              <a:solidFill>
                <a:srgbClr val="CE9964"/>
              </a:solidFill>
              <a:ln w="9525">
                <a:solidFill>
                  <a:srgbClr val="402000"/>
                </a:solidFill>
                <a:round/>
                <a:headEnd/>
                <a:tailEnd/>
              </a:ln>
            </p:spPr>
            <p:txBody>
              <a:bodyPr>
                <a:prstTxWarp prst="textNoShape">
                  <a:avLst/>
                </a:prstTxWarp>
              </a:bodyPr>
              <a:lstStyle/>
              <a:p>
                <a:endParaRPr lang="en-US"/>
              </a:p>
            </p:txBody>
          </p:sp>
          <p:sp>
            <p:nvSpPr>
              <p:cNvPr id="252966" name="Oval 30"/>
              <p:cNvSpPr>
                <a:spLocks noChangeArrowheads="1"/>
              </p:cNvSpPr>
              <p:nvPr/>
            </p:nvSpPr>
            <p:spPr bwMode="auto">
              <a:xfrm>
                <a:off x="3715" y="3007"/>
                <a:ext cx="162" cy="162"/>
              </a:xfrm>
              <a:prstGeom prst="ellipse">
                <a:avLst/>
              </a:prstGeom>
              <a:solidFill>
                <a:srgbClr val="CE9964"/>
              </a:solidFill>
              <a:ln w="9525">
                <a:solidFill>
                  <a:srgbClr val="402000"/>
                </a:solidFill>
                <a:round/>
                <a:headEnd/>
                <a:tailEnd/>
              </a:ln>
            </p:spPr>
            <p:txBody>
              <a:bodyPr>
                <a:prstTxWarp prst="textNoShape">
                  <a:avLst/>
                </a:prstTxWarp>
              </a:bodyPr>
              <a:lstStyle/>
              <a:p>
                <a:endParaRPr lang="en-US"/>
              </a:p>
            </p:txBody>
          </p:sp>
          <p:sp>
            <p:nvSpPr>
              <p:cNvPr id="252967" name="Oval 31"/>
              <p:cNvSpPr>
                <a:spLocks noChangeArrowheads="1"/>
              </p:cNvSpPr>
              <p:nvPr/>
            </p:nvSpPr>
            <p:spPr bwMode="auto">
              <a:xfrm>
                <a:off x="4423" y="3217"/>
                <a:ext cx="54" cy="54"/>
              </a:xfrm>
              <a:prstGeom prst="ellipse">
                <a:avLst/>
              </a:prstGeom>
              <a:solidFill>
                <a:srgbClr val="CE9964"/>
              </a:solidFill>
              <a:ln w="9525">
                <a:solidFill>
                  <a:srgbClr val="402000"/>
                </a:solidFill>
                <a:round/>
                <a:headEnd/>
                <a:tailEnd/>
              </a:ln>
            </p:spPr>
            <p:txBody>
              <a:bodyPr>
                <a:prstTxWarp prst="textNoShape">
                  <a:avLst/>
                </a:prstTxWarp>
              </a:bodyPr>
              <a:lstStyle/>
              <a:p>
                <a:endParaRPr lang="en-US"/>
              </a:p>
            </p:txBody>
          </p:sp>
          <p:sp>
            <p:nvSpPr>
              <p:cNvPr id="252968" name="Freeform 32"/>
              <p:cNvSpPr>
                <a:spLocks/>
              </p:cNvSpPr>
              <p:nvPr/>
            </p:nvSpPr>
            <p:spPr bwMode="auto">
              <a:xfrm>
                <a:off x="1836" y="1716"/>
                <a:ext cx="648" cy="649"/>
              </a:xfrm>
              <a:custGeom>
                <a:avLst/>
                <a:gdLst>
                  <a:gd name="T0" fmla="*/ 0 w 108"/>
                  <a:gd name="T1" fmla="*/ 0 h 108"/>
                  <a:gd name="T2" fmla="*/ 18 w 108"/>
                  <a:gd name="T3" fmla="*/ 24 h 108"/>
                  <a:gd name="T4" fmla="*/ 42 w 108"/>
                  <a:gd name="T5" fmla="*/ 48 h 108"/>
                  <a:gd name="T6" fmla="*/ 60 w 108"/>
                  <a:gd name="T7" fmla="*/ 72 h 108"/>
                  <a:gd name="T8" fmla="*/ 84 w 108"/>
                  <a:gd name="T9" fmla="*/ 96 h 108"/>
                  <a:gd name="T10" fmla="*/ 102 w 108"/>
                  <a:gd name="T11" fmla="*/ 114 h 108"/>
                  <a:gd name="T12" fmla="*/ 126 w 108"/>
                  <a:gd name="T13" fmla="*/ 138 h 108"/>
                  <a:gd name="T14" fmla="*/ 144 w 108"/>
                  <a:gd name="T15" fmla="*/ 162 h 108"/>
                  <a:gd name="T16" fmla="*/ 168 w 108"/>
                  <a:gd name="T17" fmla="*/ 186 h 108"/>
                  <a:gd name="T18" fmla="*/ 186 w 108"/>
                  <a:gd name="T19" fmla="*/ 204 h 108"/>
                  <a:gd name="T20" fmla="*/ 210 w 108"/>
                  <a:gd name="T21" fmla="*/ 228 h 108"/>
                  <a:gd name="T22" fmla="*/ 228 w 108"/>
                  <a:gd name="T23" fmla="*/ 252 h 108"/>
                  <a:gd name="T24" fmla="*/ 252 w 108"/>
                  <a:gd name="T25" fmla="*/ 270 h 108"/>
                  <a:gd name="T26" fmla="*/ 270 w 108"/>
                  <a:gd name="T27" fmla="*/ 294 h 108"/>
                  <a:gd name="T28" fmla="*/ 294 w 108"/>
                  <a:gd name="T29" fmla="*/ 318 h 108"/>
                  <a:gd name="T30" fmla="*/ 312 w 108"/>
                  <a:gd name="T31" fmla="*/ 337 h 108"/>
                  <a:gd name="T32" fmla="*/ 336 w 108"/>
                  <a:gd name="T33" fmla="*/ 361 h 108"/>
                  <a:gd name="T34" fmla="*/ 354 w 108"/>
                  <a:gd name="T35" fmla="*/ 379 h 108"/>
                  <a:gd name="T36" fmla="*/ 378 w 108"/>
                  <a:gd name="T37" fmla="*/ 397 h 108"/>
                  <a:gd name="T38" fmla="*/ 396 w 108"/>
                  <a:gd name="T39" fmla="*/ 421 h 108"/>
                  <a:gd name="T40" fmla="*/ 420 w 108"/>
                  <a:gd name="T41" fmla="*/ 439 h 108"/>
                  <a:gd name="T42" fmla="*/ 438 w 108"/>
                  <a:gd name="T43" fmla="*/ 463 h 108"/>
                  <a:gd name="T44" fmla="*/ 462 w 108"/>
                  <a:gd name="T45" fmla="*/ 481 h 108"/>
                  <a:gd name="T46" fmla="*/ 480 w 108"/>
                  <a:gd name="T47" fmla="*/ 499 h 108"/>
                  <a:gd name="T48" fmla="*/ 504 w 108"/>
                  <a:gd name="T49" fmla="*/ 517 h 108"/>
                  <a:gd name="T50" fmla="*/ 522 w 108"/>
                  <a:gd name="T51" fmla="*/ 541 h 108"/>
                  <a:gd name="T52" fmla="*/ 546 w 108"/>
                  <a:gd name="T53" fmla="*/ 559 h 108"/>
                  <a:gd name="T54" fmla="*/ 564 w 108"/>
                  <a:gd name="T55" fmla="*/ 577 h 108"/>
                  <a:gd name="T56" fmla="*/ 588 w 108"/>
                  <a:gd name="T57" fmla="*/ 595 h 108"/>
                  <a:gd name="T58" fmla="*/ 606 w 108"/>
                  <a:gd name="T59" fmla="*/ 613 h 108"/>
                  <a:gd name="T60" fmla="*/ 630 w 108"/>
                  <a:gd name="T61" fmla="*/ 631 h 108"/>
                  <a:gd name="T62" fmla="*/ 648 w 108"/>
                  <a:gd name="T63" fmla="*/ 649 h 1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108"/>
                  <a:gd name="T98" fmla="*/ 108 w 108"/>
                  <a:gd name="T99" fmla="*/ 108 h 10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108">
                    <a:moveTo>
                      <a:pt x="0" y="0"/>
                    </a:moveTo>
                    <a:lnTo>
                      <a:pt x="3" y="4"/>
                    </a:lnTo>
                    <a:lnTo>
                      <a:pt x="7" y="8"/>
                    </a:lnTo>
                    <a:lnTo>
                      <a:pt x="10" y="12"/>
                    </a:lnTo>
                    <a:lnTo>
                      <a:pt x="14" y="16"/>
                    </a:lnTo>
                    <a:lnTo>
                      <a:pt x="17" y="19"/>
                    </a:lnTo>
                    <a:lnTo>
                      <a:pt x="21" y="23"/>
                    </a:lnTo>
                    <a:lnTo>
                      <a:pt x="24" y="27"/>
                    </a:lnTo>
                    <a:lnTo>
                      <a:pt x="28" y="31"/>
                    </a:lnTo>
                    <a:lnTo>
                      <a:pt x="31" y="34"/>
                    </a:lnTo>
                    <a:lnTo>
                      <a:pt x="35" y="38"/>
                    </a:lnTo>
                    <a:lnTo>
                      <a:pt x="38" y="42"/>
                    </a:lnTo>
                    <a:lnTo>
                      <a:pt x="42" y="45"/>
                    </a:lnTo>
                    <a:lnTo>
                      <a:pt x="45" y="49"/>
                    </a:lnTo>
                    <a:lnTo>
                      <a:pt x="49" y="53"/>
                    </a:lnTo>
                    <a:lnTo>
                      <a:pt x="52" y="56"/>
                    </a:lnTo>
                    <a:lnTo>
                      <a:pt x="56" y="60"/>
                    </a:lnTo>
                    <a:lnTo>
                      <a:pt x="59" y="63"/>
                    </a:lnTo>
                    <a:lnTo>
                      <a:pt x="63" y="66"/>
                    </a:lnTo>
                    <a:lnTo>
                      <a:pt x="66" y="70"/>
                    </a:lnTo>
                    <a:lnTo>
                      <a:pt x="70" y="73"/>
                    </a:lnTo>
                    <a:lnTo>
                      <a:pt x="73" y="77"/>
                    </a:lnTo>
                    <a:lnTo>
                      <a:pt x="77" y="80"/>
                    </a:lnTo>
                    <a:lnTo>
                      <a:pt x="80" y="83"/>
                    </a:lnTo>
                    <a:lnTo>
                      <a:pt x="84" y="86"/>
                    </a:lnTo>
                    <a:lnTo>
                      <a:pt x="87" y="90"/>
                    </a:lnTo>
                    <a:lnTo>
                      <a:pt x="91" y="93"/>
                    </a:lnTo>
                    <a:lnTo>
                      <a:pt x="94" y="96"/>
                    </a:lnTo>
                    <a:lnTo>
                      <a:pt x="98" y="99"/>
                    </a:lnTo>
                    <a:lnTo>
                      <a:pt x="101" y="102"/>
                    </a:lnTo>
                    <a:lnTo>
                      <a:pt x="105" y="105"/>
                    </a:lnTo>
                    <a:lnTo>
                      <a:pt x="108" y="108"/>
                    </a:lnTo>
                  </a:path>
                </a:pathLst>
              </a:custGeom>
              <a:noFill/>
              <a:ln w="76200">
                <a:solidFill>
                  <a:srgbClr val="9A7F32"/>
                </a:solidFill>
                <a:round/>
                <a:headEnd/>
                <a:tailEnd/>
              </a:ln>
            </p:spPr>
            <p:txBody>
              <a:bodyPr>
                <a:prstTxWarp prst="textNoShape">
                  <a:avLst/>
                </a:prstTxWarp>
              </a:bodyPr>
              <a:lstStyle/>
              <a:p>
                <a:endParaRPr lang="en-US"/>
              </a:p>
            </p:txBody>
          </p:sp>
          <p:sp>
            <p:nvSpPr>
              <p:cNvPr id="252969" name="Freeform 33"/>
              <p:cNvSpPr>
                <a:spLocks/>
              </p:cNvSpPr>
              <p:nvPr/>
            </p:nvSpPr>
            <p:spPr bwMode="auto">
              <a:xfrm>
                <a:off x="2484" y="2365"/>
                <a:ext cx="649" cy="468"/>
              </a:xfrm>
              <a:custGeom>
                <a:avLst/>
                <a:gdLst>
                  <a:gd name="T0" fmla="*/ 0 w 108"/>
                  <a:gd name="T1" fmla="*/ 0 h 78"/>
                  <a:gd name="T2" fmla="*/ 24 w 108"/>
                  <a:gd name="T3" fmla="*/ 18 h 78"/>
                  <a:gd name="T4" fmla="*/ 42 w 108"/>
                  <a:gd name="T5" fmla="*/ 36 h 78"/>
                  <a:gd name="T6" fmla="*/ 66 w 108"/>
                  <a:gd name="T7" fmla="*/ 54 h 78"/>
                  <a:gd name="T8" fmla="*/ 84 w 108"/>
                  <a:gd name="T9" fmla="*/ 72 h 78"/>
                  <a:gd name="T10" fmla="*/ 108 w 108"/>
                  <a:gd name="T11" fmla="*/ 90 h 78"/>
                  <a:gd name="T12" fmla="*/ 126 w 108"/>
                  <a:gd name="T13" fmla="*/ 108 h 78"/>
                  <a:gd name="T14" fmla="*/ 150 w 108"/>
                  <a:gd name="T15" fmla="*/ 120 h 78"/>
                  <a:gd name="T16" fmla="*/ 168 w 108"/>
                  <a:gd name="T17" fmla="*/ 138 h 78"/>
                  <a:gd name="T18" fmla="*/ 192 w 108"/>
                  <a:gd name="T19" fmla="*/ 156 h 78"/>
                  <a:gd name="T20" fmla="*/ 210 w 108"/>
                  <a:gd name="T21" fmla="*/ 174 h 78"/>
                  <a:gd name="T22" fmla="*/ 228 w 108"/>
                  <a:gd name="T23" fmla="*/ 186 h 78"/>
                  <a:gd name="T24" fmla="*/ 252 w 108"/>
                  <a:gd name="T25" fmla="*/ 204 h 78"/>
                  <a:gd name="T26" fmla="*/ 270 w 108"/>
                  <a:gd name="T27" fmla="*/ 222 h 78"/>
                  <a:gd name="T28" fmla="*/ 294 w 108"/>
                  <a:gd name="T29" fmla="*/ 234 h 78"/>
                  <a:gd name="T30" fmla="*/ 312 w 108"/>
                  <a:gd name="T31" fmla="*/ 252 h 78"/>
                  <a:gd name="T32" fmla="*/ 337 w 108"/>
                  <a:gd name="T33" fmla="*/ 264 h 78"/>
                  <a:gd name="T34" fmla="*/ 355 w 108"/>
                  <a:gd name="T35" fmla="*/ 282 h 78"/>
                  <a:gd name="T36" fmla="*/ 379 w 108"/>
                  <a:gd name="T37" fmla="*/ 294 h 78"/>
                  <a:gd name="T38" fmla="*/ 397 w 108"/>
                  <a:gd name="T39" fmla="*/ 306 h 78"/>
                  <a:gd name="T40" fmla="*/ 421 w 108"/>
                  <a:gd name="T41" fmla="*/ 324 h 78"/>
                  <a:gd name="T42" fmla="*/ 439 w 108"/>
                  <a:gd name="T43" fmla="*/ 336 h 78"/>
                  <a:gd name="T44" fmla="*/ 463 w 108"/>
                  <a:gd name="T45" fmla="*/ 354 h 78"/>
                  <a:gd name="T46" fmla="*/ 481 w 108"/>
                  <a:gd name="T47" fmla="*/ 366 h 78"/>
                  <a:gd name="T48" fmla="*/ 505 w 108"/>
                  <a:gd name="T49" fmla="*/ 378 h 78"/>
                  <a:gd name="T50" fmla="*/ 523 w 108"/>
                  <a:gd name="T51" fmla="*/ 390 h 78"/>
                  <a:gd name="T52" fmla="*/ 547 w 108"/>
                  <a:gd name="T53" fmla="*/ 408 h 78"/>
                  <a:gd name="T54" fmla="*/ 565 w 108"/>
                  <a:gd name="T55" fmla="*/ 420 h 78"/>
                  <a:gd name="T56" fmla="*/ 589 w 108"/>
                  <a:gd name="T57" fmla="*/ 432 h 78"/>
                  <a:gd name="T58" fmla="*/ 607 w 108"/>
                  <a:gd name="T59" fmla="*/ 444 h 78"/>
                  <a:gd name="T60" fmla="*/ 631 w 108"/>
                  <a:gd name="T61" fmla="*/ 456 h 78"/>
                  <a:gd name="T62" fmla="*/ 649 w 108"/>
                  <a:gd name="T63" fmla="*/ 468 h 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78"/>
                  <a:gd name="T98" fmla="*/ 108 w 108"/>
                  <a:gd name="T99" fmla="*/ 78 h 7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78">
                    <a:moveTo>
                      <a:pt x="0" y="0"/>
                    </a:moveTo>
                    <a:lnTo>
                      <a:pt x="4" y="3"/>
                    </a:lnTo>
                    <a:lnTo>
                      <a:pt x="7" y="6"/>
                    </a:lnTo>
                    <a:lnTo>
                      <a:pt x="11" y="9"/>
                    </a:lnTo>
                    <a:lnTo>
                      <a:pt x="14" y="12"/>
                    </a:lnTo>
                    <a:lnTo>
                      <a:pt x="18" y="15"/>
                    </a:lnTo>
                    <a:lnTo>
                      <a:pt x="21" y="18"/>
                    </a:lnTo>
                    <a:lnTo>
                      <a:pt x="25" y="20"/>
                    </a:lnTo>
                    <a:lnTo>
                      <a:pt x="28" y="23"/>
                    </a:lnTo>
                    <a:lnTo>
                      <a:pt x="32" y="26"/>
                    </a:lnTo>
                    <a:lnTo>
                      <a:pt x="35" y="29"/>
                    </a:lnTo>
                    <a:lnTo>
                      <a:pt x="38" y="31"/>
                    </a:lnTo>
                    <a:lnTo>
                      <a:pt x="42" y="34"/>
                    </a:lnTo>
                    <a:lnTo>
                      <a:pt x="45" y="37"/>
                    </a:lnTo>
                    <a:lnTo>
                      <a:pt x="49" y="39"/>
                    </a:lnTo>
                    <a:lnTo>
                      <a:pt x="52" y="42"/>
                    </a:lnTo>
                    <a:lnTo>
                      <a:pt x="56" y="44"/>
                    </a:lnTo>
                    <a:lnTo>
                      <a:pt x="59" y="47"/>
                    </a:lnTo>
                    <a:lnTo>
                      <a:pt x="63" y="49"/>
                    </a:lnTo>
                    <a:lnTo>
                      <a:pt x="66" y="51"/>
                    </a:lnTo>
                    <a:lnTo>
                      <a:pt x="70" y="54"/>
                    </a:lnTo>
                    <a:lnTo>
                      <a:pt x="73" y="56"/>
                    </a:lnTo>
                    <a:lnTo>
                      <a:pt x="77" y="59"/>
                    </a:lnTo>
                    <a:lnTo>
                      <a:pt x="80" y="61"/>
                    </a:lnTo>
                    <a:lnTo>
                      <a:pt x="84" y="63"/>
                    </a:lnTo>
                    <a:lnTo>
                      <a:pt x="87" y="65"/>
                    </a:lnTo>
                    <a:lnTo>
                      <a:pt x="91" y="68"/>
                    </a:lnTo>
                    <a:lnTo>
                      <a:pt x="94" y="70"/>
                    </a:lnTo>
                    <a:lnTo>
                      <a:pt x="98" y="72"/>
                    </a:lnTo>
                    <a:lnTo>
                      <a:pt x="101" y="74"/>
                    </a:lnTo>
                    <a:lnTo>
                      <a:pt x="105" y="76"/>
                    </a:lnTo>
                    <a:lnTo>
                      <a:pt x="108" y="78"/>
                    </a:lnTo>
                  </a:path>
                </a:pathLst>
              </a:custGeom>
              <a:noFill/>
              <a:ln w="76200">
                <a:solidFill>
                  <a:srgbClr val="9A7F32"/>
                </a:solidFill>
                <a:round/>
                <a:headEnd/>
                <a:tailEnd/>
              </a:ln>
            </p:spPr>
            <p:txBody>
              <a:bodyPr>
                <a:prstTxWarp prst="textNoShape">
                  <a:avLst/>
                </a:prstTxWarp>
              </a:bodyPr>
              <a:lstStyle/>
              <a:p>
                <a:endParaRPr lang="en-US"/>
              </a:p>
            </p:txBody>
          </p:sp>
          <p:sp>
            <p:nvSpPr>
              <p:cNvPr id="252970" name="Freeform 34"/>
              <p:cNvSpPr>
                <a:spLocks/>
              </p:cNvSpPr>
              <p:nvPr/>
            </p:nvSpPr>
            <p:spPr bwMode="auto">
              <a:xfrm>
                <a:off x="3133" y="2833"/>
                <a:ext cx="672" cy="294"/>
              </a:xfrm>
              <a:custGeom>
                <a:avLst/>
                <a:gdLst>
                  <a:gd name="T0" fmla="*/ 0 w 112"/>
                  <a:gd name="T1" fmla="*/ 0 h 49"/>
                  <a:gd name="T2" fmla="*/ 24 w 112"/>
                  <a:gd name="T3" fmla="*/ 12 h 49"/>
                  <a:gd name="T4" fmla="*/ 42 w 112"/>
                  <a:gd name="T5" fmla="*/ 24 h 49"/>
                  <a:gd name="T6" fmla="*/ 66 w 112"/>
                  <a:gd name="T7" fmla="*/ 36 h 49"/>
                  <a:gd name="T8" fmla="*/ 84 w 112"/>
                  <a:gd name="T9" fmla="*/ 48 h 49"/>
                  <a:gd name="T10" fmla="*/ 108 w 112"/>
                  <a:gd name="T11" fmla="*/ 60 h 49"/>
                  <a:gd name="T12" fmla="*/ 126 w 112"/>
                  <a:gd name="T13" fmla="*/ 72 h 49"/>
                  <a:gd name="T14" fmla="*/ 150 w 112"/>
                  <a:gd name="T15" fmla="*/ 78 h 49"/>
                  <a:gd name="T16" fmla="*/ 168 w 112"/>
                  <a:gd name="T17" fmla="*/ 90 h 49"/>
                  <a:gd name="T18" fmla="*/ 192 w 112"/>
                  <a:gd name="T19" fmla="*/ 102 h 49"/>
                  <a:gd name="T20" fmla="*/ 210 w 112"/>
                  <a:gd name="T21" fmla="*/ 114 h 49"/>
                  <a:gd name="T22" fmla="*/ 234 w 112"/>
                  <a:gd name="T23" fmla="*/ 120 h 49"/>
                  <a:gd name="T24" fmla="*/ 252 w 112"/>
                  <a:gd name="T25" fmla="*/ 132 h 49"/>
                  <a:gd name="T26" fmla="*/ 276 w 112"/>
                  <a:gd name="T27" fmla="*/ 144 h 49"/>
                  <a:gd name="T28" fmla="*/ 294 w 112"/>
                  <a:gd name="T29" fmla="*/ 150 h 49"/>
                  <a:gd name="T30" fmla="*/ 318 w 112"/>
                  <a:gd name="T31" fmla="*/ 162 h 49"/>
                  <a:gd name="T32" fmla="*/ 336 w 112"/>
                  <a:gd name="T33" fmla="*/ 168 h 49"/>
                  <a:gd name="T34" fmla="*/ 360 w 112"/>
                  <a:gd name="T35" fmla="*/ 180 h 49"/>
                  <a:gd name="T36" fmla="*/ 378 w 112"/>
                  <a:gd name="T37" fmla="*/ 186 h 49"/>
                  <a:gd name="T38" fmla="*/ 402 w 112"/>
                  <a:gd name="T39" fmla="*/ 198 h 49"/>
                  <a:gd name="T40" fmla="*/ 420 w 112"/>
                  <a:gd name="T41" fmla="*/ 204 h 49"/>
                  <a:gd name="T42" fmla="*/ 444 w 112"/>
                  <a:gd name="T43" fmla="*/ 216 h 49"/>
                  <a:gd name="T44" fmla="*/ 462 w 112"/>
                  <a:gd name="T45" fmla="*/ 222 h 49"/>
                  <a:gd name="T46" fmla="*/ 480 w 112"/>
                  <a:gd name="T47" fmla="*/ 228 h 49"/>
                  <a:gd name="T48" fmla="*/ 504 w 112"/>
                  <a:gd name="T49" fmla="*/ 240 h 49"/>
                  <a:gd name="T50" fmla="*/ 522 w 112"/>
                  <a:gd name="T51" fmla="*/ 246 h 49"/>
                  <a:gd name="T52" fmla="*/ 546 w 112"/>
                  <a:gd name="T53" fmla="*/ 252 h 49"/>
                  <a:gd name="T54" fmla="*/ 564 w 112"/>
                  <a:gd name="T55" fmla="*/ 258 h 49"/>
                  <a:gd name="T56" fmla="*/ 588 w 112"/>
                  <a:gd name="T57" fmla="*/ 264 h 49"/>
                  <a:gd name="T58" fmla="*/ 606 w 112"/>
                  <a:gd name="T59" fmla="*/ 276 h 49"/>
                  <a:gd name="T60" fmla="*/ 630 w 112"/>
                  <a:gd name="T61" fmla="*/ 282 h 49"/>
                  <a:gd name="T62" fmla="*/ 648 w 112"/>
                  <a:gd name="T63" fmla="*/ 288 h 49"/>
                  <a:gd name="T64" fmla="*/ 672 w 112"/>
                  <a:gd name="T65" fmla="*/ 294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2"/>
                  <a:gd name="T100" fmla="*/ 0 h 49"/>
                  <a:gd name="T101" fmla="*/ 112 w 112"/>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2" h="49">
                    <a:moveTo>
                      <a:pt x="0" y="0"/>
                    </a:moveTo>
                    <a:lnTo>
                      <a:pt x="4" y="2"/>
                    </a:lnTo>
                    <a:lnTo>
                      <a:pt x="7" y="4"/>
                    </a:lnTo>
                    <a:lnTo>
                      <a:pt x="11" y="6"/>
                    </a:lnTo>
                    <a:lnTo>
                      <a:pt x="14" y="8"/>
                    </a:lnTo>
                    <a:lnTo>
                      <a:pt x="18" y="10"/>
                    </a:lnTo>
                    <a:lnTo>
                      <a:pt x="21" y="12"/>
                    </a:lnTo>
                    <a:lnTo>
                      <a:pt x="25" y="13"/>
                    </a:lnTo>
                    <a:lnTo>
                      <a:pt x="28" y="15"/>
                    </a:lnTo>
                    <a:lnTo>
                      <a:pt x="32" y="17"/>
                    </a:lnTo>
                    <a:lnTo>
                      <a:pt x="35" y="19"/>
                    </a:lnTo>
                    <a:lnTo>
                      <a:pt x="39" y="20"/>
                    </a:lnTo>
                    <a:lnTo>
                      <a:pt x="42" y="22"/>
                    </a:lnTo>
                    <a:lnTo>
                      <a:pt x="46" y="24"/>
                    </a:lnTo>
                    <a:lnTo>
                      <a:pt x="49" y="25"/>
                    </a:lnTo>
                    <a:lnTo>
                      <a:pt x="53" y="27"/>
                    </a:lnTo>
                    <a:lnTo>
                      <a:pt x="56" y="28"/>
                    </a:lnTo>
                    <a:lnTo>
                      <a:pt x="60" y="30"/>
                    </a:lnTo>
                    <a:lnTo>
                      <a:pt x="63" y="31"/>
                    </a:lnTo>
                    <a:lnTo>
                      <a:pt x="67" y="33"/>
                    </a:lnTo>
                    <a:lnTo>
                      <a:pt x="70" y="34"/>
                    </a:lnTo>
                    <a:lnTo>
                      <a:pt x="74" y="36"/>
                    </a:lnTo>
                    <a:lnTo>
                      <a:pt x="77" y="37"/>
                    </a:lnTo>
                    <a:lnTo>
                      <a:pt x="80" y="38"/>
                    </a:lnTo>
                    <a:lnTo>
                      <a:pt x="84" y="40"/>
                    </a:lnTo>
                    <a:lnTo>
                      <a:pt x="87" y="41"/>
                    </a:lnTo>
                    <a:lnTo>
                      <a:pt x="91" y="42"/>
                    </a:lnTo>
                    <a:lnTo>
                      <a:pt x="94" y="43"/>
                    </a:lnTo>
                    <a:lnTo>
                      <a:pt x="98" y="44"/>
                    </a:lnTo>
                    <a:lnTo>
                      <a:pt x="101" y="46"/>
                    </a:lnTo>
                    <a:lnTo>
                      <a:pt x="105" y="47"/>
                    </a:lnTo>
                    <a:lnTo>
                      <a:pt x="108" y="48"/>
                    </a:lnTo>
                    <a:lnTo>
                      <a:pt x="112" y="49"/>
                    </a:lnTo>
                  </a:path>
                </a:pathLst>
              </a:custGeom>
              <a:noFill/>
              <a:ln w="76200">
                <a:solidFill>
                  <a:srgbClr val="9A7F32"/>
                </a:solidFill>
                <a:round/>
                <a:headEnd/>
                <a:tailEnd/>
              </a:ln>
            </p:spPr>
            <p:txBody>
              <a:bodyPr>
                <a:prstTxWarp prst="textNoShape">
                  <a:avLst/>
                </a:prstTxWarp>
              </a:bodyPr>
              <a:lstStyle/>
              <a:p>
                <a:endParaRPr lang="en-US"/>
              </a:p>
            </p:txBody>
          </p:sp>
          <p:sp>
            <p:nvSpPr>
              <p:cNvPr id="252971" name="Freeform 35"/>
              <p:cNvSpPr>
                <a:spLocks/>
              </p:cNvSpPr>
              <p:nvPr/>
            </p:nvSpPr>
            <p:spPr bwMode="auto">
              <a:xfrm>
                <a:off x="3805" y="3127"/>
                <a:ext cx="648" cy="96"/>
              </a:xfrm>
              <a:custGeom>
                <a:avLst/>
                <a:gdLst>
                  <a:gd name="T0" fmla="*/ 0 w 108"/>
                  <a:gd name="T1" fmla="*/ 0 h 16"/>
                  <a:gd name="T2" fmla="*/ 18 w 108"/>
                  <a:gd name="T3" fmla="*/ 6 h 16"/>
                  <a:gd name="T4" fmla="*/ 42 w 108"/>
                  <a:gd name="T5" fmla="*/ 12 h 16"/>
                  <a:gd name="T6" fmla="*/ 60 w 108"/>
                  <a:gd name="T7" fmla="*/ 18 h 16"/>
                  <a:gd name="T8" fmla="*/ 84 w 108"/>
                  <a:gd name="T9" fmla="*/ 24 h 16"/>
                  <a:gd name="T10" fmla="*/ 102 w 108"/>
                  <a:gd name="T11" fmla="*/ 24 h 16"/>
                  <a:gd name="T12" fmla="*/ 126 w 108"/>
                  <a:gd name="T13" fmla="*/ 30 h 16"/>
                  <a:gd name="T14" fmla="*/ 144 w 108"/>
                  <a:gd name="T15" fmla="*/ 36 h 16"/>
                  <a:gd name="T16" fmla="*/ 168 w 108"/>
                  <a:gd name="T17" fmla="*/ 42 h 16"/>
                  <a:gd name="T18" fmla="*/ 186 w 108"/>
                  <a:gd name="T19" fmla="*/ 48 h 16"/>
                  <a:gd name="T20" fmla="*/ 210 w 108"/>
                  <a:gd name="T21" fmla="*/ 48 h 16"/>
                  <a:gd name="T22" fmla="*/ 228 w 108"/>
                  <a:gd name="T23" fmla="*/ 54 h 16"/>
                  <a:gd name="T24" fmla="*/ 252 w 108"/>
                  <a:gd name="T25" fmla="*/ 60 h 16"/>
                  <a:gd name="T26" fmla="*/ 270 w 108"/>
                  <a:gd name="T27" fmla="*/ 60 h 16"/>
                  <a:gd name="T28" fmla="*/ 294 w 108"/>
                  <a:gd name="T29" fmla="*/ 66 h 16"/>
                  <a:gd name="T30" fmla="*/ 312 w 108"/>
                  <a:gd name="T31" fmla="*/ 66 h 16"/>
                  <a:gd name="T32" fmla="*/ 336 w 108"/>
                  <a:gd name="T33" fmla="*/ 72 h 16"/>
                  <a:gd name="T34" fmla="*/ 354 w 108"/>
                  <a:gd name="T35" fmla="*/ 72 h 16"/>
                  <a:gd name="T36" fmla="*/ 378 w 108"/>
                  <a:gd name="T37" fmla="*/ 78 h 16"/>
                  <a:gd name="T38" fmla="*/ 396 w 108"/>
                  <a:gd name="T39" fmla="*/ 78 h 16"/>
                  <a:gd name="T40" fmla="*/ 420 w 108"/>
                  <a:gd name="T41" fmla="*/ 84 h 16"/>
                  <a:gd name="T42" fmla="*/ 438 w 108"/>
                  <a:gd name="T43" fmla="*/ 84 h 16"/>
                  <a:gd name="T44" fmla="*/ 462 w 108"/>
                  <a:gd name="T45" fmla="*/ 84 h 16"/>
                  <a:gd name="T46" fmla="*/ 480 w 108"/>
                  <a:gd name="T47" fmla="*/ 90 h 16"/>
                  <a:gd name="T48" fmla="*/ 504 w 108"/>
                  <a:gd name="T49" fmla="*/ 90 h 16"/>
                  <a:gd name="T50" fmla="*/ 522 w 108"/>
                  <a:gd name="T51" fmla="*/ 90 h 16"/>
                  <a:gd name="T52" fmla="*/ 546 w 108"/>
                  <a:gd name="T53" fmla="*/ 90 h 16"/>
                  <a:gd name="T54" fmla="*/ 564 w 108"/>
                  <a:gd name="T55" fmla="*/ 96 h 16"/>
                  <a:gd name="T56" fmla="*/ 588 w 108"/>
                  <a:gd name="T57" fmla="*/ 96 h 16"/>
                  <a:gd name="T58" fmla="*/ 606 w 108"/>
                  <a:gd name="T59" fmla="*/ 96 h 16"/>
                  <a:gd name="T60" fmla="*/ 630 w 108"/>
                  <a:gd name="T61" fmla="*/ 96 h 16"/>
                  <a:gd name="T62" fmla="*/ 648 w 108"/>
                  <a:gd name="T63" fmla="*/ 96 h 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16"/>
                  <a:gd name="T98" fmla="*/ 108 w 108"/>
                  <a:gd name="T99" fmla="*/ 16 h 1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16">
                    <a:moveTo>
                      <a:pt x="0" y="0"/>
                    </a:moveTo>
                    <a:lnTo>
                      <a:pt x="3" y="1"/>
                    </a:lnTo>
                    <a:lnTo>
                      <a:pt x="7" y="2"/>
                    </a:lnTo>
                    <a:lnTo>
                      <a:pt x="10" y="3"/>
                    </a:lnTo>
                    <a:lnTo>
                      <a:pt x="14" y="4"/>
                    </a:lnTo>
                    <a:lnTo>
                      <a:pt x="17" y="4"/>
                    </a:lnTo>
                    <a:lnTo>
                      <a:pt x="21" y="5"/>
                    </a:lnTo>
                    <a:lnTo>
                      <a:pt x="24" y="6"/>
                    </a:lnTo>
                    <a:lnTo>
                      <a:pt x="28" y="7"/>
                    </a:lnTo>
                    <a:lnTo>
                      <a:pt x="31" y="8"/>
                    </a:lnTo>
                    <a:lnTo>
                      <a:pt x="35" y="8"/>
                    </a:lnTo>
                    <a:lnTo>
                      <a:pt x="38" y="9"/>
                    </a:lnTo>
                    <a:lnTo>
                      <a:pt x="42" y="10"/>
                    </a:lnTo>
                    <a:lnTo>
                      <a:pt x="45" y="10"/>
                    </a:lnTo>
                    <a:lnTo>
                      <a:pt x="49" y="11"/>
                    </a:lnTo>
                    <a:lnTo>
                      <a:pt x="52" y="11"/>
                    </a:lnTo>
                    <a:lnTo>
                      <a:pt x="56" y="12"/>
                    </a:lnTo>
                    <a:lnTo>
                      <a:pt x="59" y="12"/>
                    </a:lnTo>
                    <a:lnTo>
                      <a:pt x="63" y="13"/>
                    </a:lnTo>
                    <a:lnTo>
                      <a:pt x="66" y="13"/>
                    </a:lnTo>
                    <a:lnTo>
                      <a:pt x="70" y="14"/>
                    </a:lnTo>
                    <a:lnTo>
                      <a:pt x="73" y="14"/>
                    </a:lnTo>
                    <a:lnTo>
                      <a:pt x="77" y="14"/>
                    </a:lnTo>
                    <a:lnTo>
                      <a:pt x="80" y="15"/>
                    </a:lnTo>
                    <a:lnTo>
                      <a:pt x="84" y="15"/>
                    </a:lnTo>
                    <a:lnTo>
                      <a:pt x="87" y="15"/>
                    </a:lnTo>
                    <a:lnTo>
                      <a:pt x="91" y="15"/>
                    </a:lnTo>
                    <a:lnTo>
                      <a:pt x="94" y="16"/>
                    </a:lnTo>
                    <a:lnTo>
                      <a:pt x="98" y="16"/>
                    </a:lnTo>
                    <a:lnTo>
                      <a:pt x="101" y="16"/>
                    </a:lnTo>
                    <a:lnTo>
                      <a:pt x="105" y="16"/>
                    </a:lnTo>
                    <a:lnTo>
                      <a:pt x="108" y="16"/>
                    </a:lnTo>
                  </a:path>
                </a:pathLst>
              </a:custGeom>
              <a:noFill/>
              <a:ln w="76200">
                <a:solidFill>
                  <a:srgbClr val="9A7F32"/>
                </a:solidFill>
                <a:round/>
                <a:headEnd/>
                <a:tailEnd/>
              </a:ln>
            </p:spPr>
            <p:txBody>
              <a:bodyPr>
                <a:prstTxWarp prst="textNoShape">
                  <a:avLst/>
                </a:prstTxWarp>
              </a:bodyPr>
              <a:lstStyle/>
              <a:p>
                <a:endParaRPr lang="en-US"/>
              </a:p>
            </p:txBody>
          </p:sp>
          <p:sp>
            <p:nvSpPr>
              <p:cNvPr id="252972" name="Rectangle 36"/>
              <p:cNvSpPr>
                <a:spLocks noChangeArrowheads="1"/>
              </p:cNvSpPr>
              <p:nvPr/>
            </p:nvSpPr>
            <p:spPr bwMode="auto">
              <a:xfrm>
                <a:off x="2166" y="1602"/>
                <a:ext cx="1100" cy="346"/>
              </a:xfrm>
              <a:prstGeom prst="rect">
                <a:avLst/>
              </a:prstGeom>
              <a:noFill/>
              <a:ln w="9525">
                <a:noFill/>
                <a:miter lim="800000"/>
                <a:headEnd/>
                <a:tailEnd/>
              </a:ln>
            </p:spPr>
            <p:txBody>
              <a:bodyPr wrap="none" lIns="0" tIns="0" rIns="0" bIns="0">
                <a:prstTxWarp prst="textNoShape">
                  <a:avLst/>
                </a:prstTxWarp>
                <a:spAutoFit/>
              </a:bodyPr>
              <a:lstStyle/>
              <a:p>
                <a:pPr algn="l" eaLnBrk="0" hangingPunct="0"/>
                <a:r>
                  <a:rPr lang="en-NZ" sz="1800">
                    <a:solidFill>
                      <a:srgbClr val="402000"/>
                    </a:solidFill>
                    <a:latin typeface="Times" pitchFamily="-65" charset="0"/>
                  </a:rPr>
                  <a:t>80 Majors Found </a:t>
                </a:r>
              </a:p>
              <a:p>
                <a:pPr algn="l" eaLnBrk="0" hangingPunct="0"/>
                <a:r>
                  <a:rPr lang="en-NZ" sz="1800">
                    <a:solidFill>
                      <a:srgbClr val="402000"/>
                    </a:solidFill>
                    <a:latin typeface="Times" pitchFamily="-65" charset="0"/>
                  </a:rPr>
                  <a:t>(~160-240 exist!)</a:t>
                </a:r>
                <a:endParaRPr lang="en-NZ" sz="2000" b="0" i="1">
                  <a:solidFill>
                    <a:schemeClr val="tx1"/>
                  </a:solidFill>
                </a:endParaRPr>
              </a:p>
            </p:txBody>
          </p:sp>
          <p:sp>
            <p:nvSpPr>
              <p:cNvPr id="252973" name="Rectangle 37"/>
              <p:cNvSpPr>
                <a:spLocks noChangeArrowheads="1"/>
              </p:cNvSpPr>
              <p:nvPr/>
            </p:nvSpPr>
            <p:spPr bwMode="auto">
              <a:xfrm>
                <a:off x="2743" y="2389"/>
                <a:ext cx="144" cy="173"/>
              </a:xfrm>
              <a:prstGeom prst="rect">
                <a:avLst/>
              </a:prstGeom>
              <a:noFill/>
              <a:ln w="9525">
                <a:noFill/>
                <a:miter lim="800000"/>
                <a:headEnd/>
                <a:tailEnd/>
              </a:ln>
            </p:spPr>
            <p:txBody>
              <a:bodyPr wrap="none" lIns="0" tIns="0" rIns="0" bIns="0">
                <a:prstTxWarp prst="textNoShape">
                  <a:avLst/>
                </a:prstTxWarp>
                <a:spAutoFit/>
              </a:bodyPr>
              <a:lstStyle/>
              <a:p>
                <a:pPr algn="l" eaLnBrk="0" hangingPunct="0"/>
                <a:r>
                  <a:rPr lang="en-NZ" sz="1800">
                    <a:solidFill>
                      <a:srgbClr val="402000"/>
                    </a:solidFill>
                    <a:latin typeface="Times" pitchFamily="-65" charset="0"/>
                  </a:rPr>
                  <a:t>40</a:t>
                </a:r>
                <a:endParaRPr lang="en-NZ" sz="2000" b="0" i="1">
                  <a:solidFill>
                    <a:schemeClr val="tx1"/>
                  </a:solidFill>
                </a:endParaRPr>
              </a:p>
            </p:txBody>
          </p:sp>
          <p:sp>
            <p:nvSpPr>
              <p:cNvPr id="252974" name="Rectangle 38"/>
              <p:cNvSpPr>
                <a:spLocks noChangeArrowheads="1"/>
              </p:cNvSpPr>
              <p:nvPr/>
            </p:nvSpPr>
            <p:spPr bwMode="auto">
              <a:xfrm>
                <a:off x="3349" y="2725"/>
                <a:ext cx="144" cy="173"/>
              </a:xfrm>
              <a:prstGeom prst="rect">
                <a:avLst/>
              </a:prstGeom>
              <a:noFill/>
              <a:ln w="9525">
                <a:noFill/>
                <a:miter lim="800000"/>
                <a:headEnd/>
                <a:tailEnd/>
              </a:ln>
            </p:spPr>
            <p:txBody>
              <a:bodyPr wrap="none" lIns="0" tIns="0" rIns="0" bIns="0">
                <a:prstTxWarp prst="textNoShape">
                  <a:avLst/>
                </a:prstTxWarp>
                <a:spAutoFit/>
              </a:bodyPr>
              <a:lstStyle/>
              <a:p>
                <a:pPr algn="l" eaLnBrk="0" hangingPunct="0"/>
                <a:r>
                  <a:rPr lang="en-NZ" sz="1800">
                    <a:solidFill>
                      <a:srgbClr val="402000"/>
                    </a:solidFill>
                    <a:latin typeface="Times" pitchFamily="-65" charset="0"/>
                  </a:rPr>
                  <a:t>23</a:t>
                </a:r>
                <a:endParaRPr lang="en-NZ" sz="2000" b="0" i="1">
                  <a:solidFill>
                    <a:schemeClr val="tx1"/>
                  </a:solidFill>
                </a:endParaRPr>
              </a:p>
            </p:txBody>
          </p:sp>
          <p:sp>
            <p:nvSpPr>
              <p:cNvPr id="252975" name="Rectangle 39"/>
              <p:cNvSpPr>
                <a:spLocks noChangeArrowheads="1"/>
              </p:cNvSpPr>
              <p:nvPr/>
            </p:nvSpPr>
            <p:spPr bwMode="auto">
              <a:xfrm>
                <a:off x="3943" y="3019"/>
                <a:ext cx="72" cy="173"/>
              </a:xfrm>
              <a:prstGeom prst="rect">
                <a:avLst/>
              </a:prstGeom>
              <a:noFill/>
              <a:ln w="9525">
                <a:noFill/>
                <a:miter lim="800000"/>
                <a:headEnd/>
                <a:tailEnd/>
              </a:ln>
            </p:spPr>
            <p:txBody>
              <a:bodyPr wrap="none" lIns="0" tIns="0" rIns="0" bIns="0">
                <a:prstTxWarp prst="textNoShape">
                  <a:avLst/>
                </a:prstTxWarp>
                <a:spAutoFit/>
              </a:bodyPr>
              <a:lstStyle/>
              <a:p>
                <a:pPr algn="l" eaLnBrk="0" hangingPunct="0"/>
                <a:r>
                  <a:rPr lang="en-NZ" sz="1800">
                    <a:solidFill>
                      <a:srgbClr val="402000"/>
                    </a:solidFill>
                    <a:latin typeface="Times" pitchFamily="-65" charset="0"/>
                  </a:rPr>
                  <a:t>8</a:t>
                </a:r>
                <a:endParaRPr lang="en-NZ" sz="2000" b="0" i="1">
                  <a:solidFill>
                    <a:schemeClr val="tx1"/>
                  </a:solidFill>
                </a:endParaRPr>
              </a:p>
            </p:txBody>
          </p:sp>
          <p:sp>
            <p:nvSpPr>
              <p:cNvPr id="252976" name="Rectangle 40"/>
              <p:cNvSpPr>
                <a:spLocks noChangeArrowheads="1"/>
              </p:cNvSpPr>
              <p:nvPr/>
            </p:nvSpPr>
            <p:spPr bwMode="auto">
              <a:xfrm>
                <a:off x="4477" y="3175"/>
                <a:ext cx="72" cy="173"/>
              </a:xfrm>
              <a:prstGeom prst="rect">
                <a:avLst/>
              </a:prstGeom>
              <a:noFill/>
              <a:ln w="9525">
                <a:noFill/>
                <a:miter lim="800000"/>
                <a:headEnd/>
                <a:tailEnd/>
              </a:ln>
            </p:spPr>
            <p:txBody>
              <a:bodyPr wrap="none" lIns="0" tIns="0" rIns="0" bIns="0">
                <a:prstTxWarp prst="textNoShape">
                  <a:avLst/>
                </a:prstTxWarp>
                <a:spAutoFit/>
              </a:bodyPr>
              <a:lstStyle/>
              <a:p>
                <a:pPr algn="l" eaLnBrk="0" hangingPunct="0"/>
                <a:r>
                  <a:rPr lang="en-NZ" sz="1800">
                    <a:solidFill>
                      <a:srgbClr val="402000"/>
                    </a:solidFill>
                    <a:latin typeface="Times" pitchFamily="-65" charset="0"/>
                  </a:rPr>
                  <a:t>0</a:t>
                </a:r>
                <a:endParaRPr lang="en-NZ" sz="2000" b="0" i="1">
                  <a:solidFill>
                    <a:schemeClr val="tx1"/>
                  </a:solidFill>
                </a:endParaRPr>
              </a:p>
            </p:txBody>
          </p:sp>
          <p:sp>
            <p:nvSpPr>
              <p:cNvPr id="252977" name="Rectangle 41"/>
              <p:cNvSpPr>
                <a:spLocks noChangeArrowheads="1"/>
              </p:cNvSpPr>
              <p:nvPr/>
            </p:nvSpPr>
            <p:spPr bwMode="auto">
              <a:xfrm>
                <a:off x="1008" y="3169"/>
                <a:ext cx="72" cy="173"/>
              </a:xfrm>
              <a:prstGeom prst="rect">
                <a:avLst/>
              </a:prstGeom>
              <a:noFill/>
              <a:ln w="9525">
                <a:noFill/>
                <a:miter lim="800000"/>
                <a:headEnd/>
                <a:tailEnd/>
              </a:ln>
            </p:spPr>
            <p:txBody>
              <a:bodyPr wrap="none" lIns="0" tIns="0" rIns="0" bIns="0">
                <a:prstTxWarp prst="textNoShape">
                  <a:avLst/>
                </a:prstTxWarp>
                <a:spAutoFit/>
              </a:bodyPr>
              <a:lstStyle/>
              <a:p>
                <a:pPr algn="l" eaLnBrk="0" hangingPunct="0"/>
                <a:r>
                  <a:rPr lang="en-NZ" sz="1800">
                    <a:solidFill>
                      <a:srgbClr val="402000"/>
                    </a:solidFill>
                    <a:latin typeface="Times" pitchFamily="-65" charset="0"/>
                  </a:rPr>
                  <a:t>0</a:t>
                </a:r>
                <a:endParaRPr lang="en-NZ" sz="2000" b="0" i="1">
                  <a:solidFill>
                    <a:schemeClr val="tx1"/>
                  </a:solidFill>
                </a:endParaRPr>
              </a:p>
            </p:txBody>
          </p:sp>
          <p:sp>
            <p:nvSpPr>
              <p:cNvPr id="252978" name="Rectangle 42"/>
              <p:cNvSpPr>
                <a:spLocks noChangeArrowheads="1"/>
              </p:cNvSpPr>
              <p:nvPr/>
            </p:nvSpPr>
            <p:spPr bwMode="auto">
              <a:xfrm>
                <a:off x="936" y="2779"/>
                <a:ext cx="144" cy="173"/>
              </a:xfrm>
              <a:prstGeom prst="rect">
                <a:avLst/>
              </a:prstGeom>
              <a:noFill/>
              <a:ln w="9525">
                <a:noFill/>
                <a:miter lim="800000"/>
                <a:headEnd/>
                <a:tailEnd/>
              </a:ln>
            </p:spPr>
            <p:txBody>
              <a:bodyPr wrap="none" lIns="0" tIns="0" rIns="0" bIns="0">
                <a:prstTxWarp prst="textNoShape">
                  <a:avLst/>
                </a:prstTxWarp>
                <a:spAutoFit/>
              </a:bodyPr>
              <a:lstStyle/>
              <a:p>
                <a:pPr algn="l" eaLnBrk="0" hangingPunct="0"/>
                <a:r>
                  <a:rPr lang="en-NZ" sz="1800">
                    <a:solidFill>
                      <a:srgbClr val="402000"/>
                    </a:solidFill>
                    <a:latin typeface="Times" pitchFamily="-65" charset="0"/>
                  </a:rPr>
                  <a:t>20</a:t>
                </a:r>
                <a:endParaRPr lang="en-NZ" sz="2000" b="0" i="1">
                  <a:solidFill>
                    <a:schemeClr val="tx1"/>
                  </a:solidFill>
                </a:endParaRPr>
              </a:p>
            </p:txBody>
          </p:sp>
          <p:sp>
            <p:nvSpPr>
              <p:cNvPr id="252979" name="Rectangle 43"/>
              <p:cNvSpPr>
                <a:spLocks noChangeArrowheads="1"/>
              </p:cNvSpPr>
              <p:nvPr/>
            </p:nvSpPr>
            <p:spPr bwMode="auto">
              <a:xfrm>
                <a:off x="936" y="2383"/>
                <a:ext cx="144" cy="173"/>
              </a:xfrm>
              <a:prstGeom prst="rect">
                <a:avLst/>
              </a:prstGeom>
              <a:noFill/>
              <a:ln w="9525">
                <a:noFill/>
                <a:miter lim="800000"/>
                <a:headEnd/>
                <a:tailEnd/>
              </a:ln>
            </p:spPr>
            <p:txBody>
              <a:bodyPr wrap="none" lIns="0" tIns="0" rIns="0" bIns="0">
                <a:prstTxWarp prst="textNoShape">
                  <a:avLst/>
                </a:prstTxWarp>
                <a:spAutoFit/>
              </a:bodyPr>
              <a:lstStyle/>
              <a:p>
                <a:pPr algn="l" eaLnBrk="0" hangingPunct="0"/>
                <a:r>
                  <a:rPr lang="en-NZ" sz="1800">
                    <a:solidFill>
                      <a:srgbClr val="402000"/>
                    </a:solidFill>
                    <a:latin typeface="Times" pitchFamily="-65" charset="0"/>
                  </a:rPr>
                  <a:t>40</a:t>
                </a:r>
                <a:endParaRPr lang="en-NZ" sz="2000" b="0" i="1">
                  <a:solidFill>
                    <a:schemeClr val="tx1"/>
                  </a:solidFill>
                </a:endParaRPr>
              </a:p>
            </p:txBody>
          </p:sp>
          <p:sp>
            <p:nvSpPr>
              <p:cNvPr id="252980" name="Rectangle 44"/>
              <p:cNvSpPr>
                <a:spLocks noChangeArrowheads="1"/>
              </p:cNvSpPr>
              <p:nvPr/>
            </p:nvSpPr>
            <p:spPr bwMode="auto">
              <a:xfrm>
                <a:off x="936" y="1992"/>
                <a:ext cx="144" cy="173"/>
              </a:xfrm>
              <a:prstGeom prst="rect">
                <a:avLst/>
              </a:prstGeom>
              <a:noFill/>
              <a:ln w="9525">
                <a:noFill/>
                <a:miter lim="800000"/>
                <a:headEnd/>
                <a:tailEnd/>
              </a:ln>
            </p:spPr>
            <p:txBody>
              <a:bodyPr wrap="none" lIns="0" tIns="0" rIns="0" bIns="0">
                <a:prstTxWarp prst="textNoShape">
                  <a:avLst/>
                </a:prstTxWarp>
                <a:spAutoFit/>
              </a:bodyPr>
              <a:lstStyle/>
              <a:p>
                <a:pPr algn="l" eaLnBrk="0" hangingPunct="0"/>
                <a:r>
                  <a:rPr lang="en-NZ" sz="1800">
                    <a:solidFill>
                      <a:srgbClr val="402000"/>
                    </a:solidFill>
                    <a:latin typeface="Times" pitchFamily="-65" charset="0"/>
                  </a:rPr>
                  <a:t>60</a:t>
                </a:r>
                <a:endParaRPr lang="en-NZ" sz="2000" b="0" i="1">
                  <a:solidFill>
                    <a:schemeClr val="tx1"/>
                  </a:solidFill>
                </a:endParaRPr>
              </a:p>
            </p:txBody>
          </p:sp>
          <p:sp>
            <p:nvSpPr>
              <p:cNvPr id="252981" name="Rectangle 45"/>
              <p:cNvSpPr>
                <a:spLocks noChangeArrowheads="1"/>
              </p:cNvSpPr>
              <p:nvPr/>
            </p:nvSpPr>
            <p:spPr bwMode="auto">
              <a:xfrm>
                <a:off x="936" y="1596"/>
                <a:ext cx="144" cy="173"/>
              </a:xfrm>
              <a:prstGeom prst="rect">
                <a:avLst/>
              </a:prstGeom>
              <a:noFill/>
              <a:ln w="9525">
                <a:noFill/>
                <a:miter lim="800000"/>
                <a:headEnd/>
                <a:tailEnd/>
              </a:ln>
            </p:spPr>
            <p:txBody>
              <a:bodyPr wrap="none" lIns="0" tIns="0" rIns="0" bIns="0">
                <a:prstTxWarp prst="textNoShape">
                  <a:avLst/>
                </a:prstTxWarp>
                <a:spAutoFit/>
              </a:bodyPr>
              <a:lstStyle/>
              <a:p>
                <a:pPr algn="l" eaLnBrk="0" hangingPunct="0"/>
                <a:r>
                  <a:rPr lang="en-NZ" sz="1800">
                    <a:solidFill>
                      <a:srgbClr val="402000"/>
                    </a:solidFill>
                    <a:latin typeface="Times" pitchFamily="-65" charset="0"/>
                  </a:rPr>
                  <a:t>80</a:t>
                </a:r>
                <a:endParaRPr lang="en-NZ" sz="2000" b="0" i="1">
                  <a:solidFill>
                    <a:schemeClr val="tx1"/>
                  </a:solidFill>
                </a:endParaRPr>
              </a:p>
            </p:txBody>
          </p:sp>
          <p:sp>
            <p:nvSpPr>
              <p:cNvPr id="252982" name="Rectangle 46"/>
              <p:cNvSpPr>
                <a:spLocks noChangeArrowheads="1"/>
              </p:cNvSpPr>
              <p:nvPr/>
            </p:nvSpPr>
            <p:spPr bwMode="auto">
              <a:xfrm>
                <a:off x="864" y="1206"/>
                <a:ext cx="216" cy="173"/>
              </a:xfrm>
              <a:prstGeom prst="rect">
                <a:avLst/>
              </a:prstGeom>
              <a:noFill/>
              <a:ln w="9525">
                <a:noFill/>
                <a:miter lim="800000"/>
                <a:headEnd/>
                <a:tailEnd/>
              </a:ln>
            </p:spPr>
            <p:txBody>
              <a:bodyPr wrap="none" lIns="0" tIns="0" rIns="0" bIns="0">
                <a:prstTxWarp prst="textNoShape">
                  <a:avLst/>
                </a:prstTxWarp>
                <a:spAutoFit/>
              </a:bodyPr>
              <a:lstStyle/>
              <a:p>
                <a:pPr algn="l" eaLnBrk="0" hangingPunct="0"/>
                <a:r>
                  <a:rPr lang="en-NZ" sz="1800">
                    <a:solidFill>
                      <a:srgbClr val="402000"/>
                    </a:solidFill>
                    <a:latin typeface="Times" pitchFamily="-65" charset="0"/>
                  </a:rPr>
                  <a:t>100</a:t>
                </a:r>
                <a:endParaRPr lang="en-NZ" sz="2000" b="0" i="1">
                  <a:solidFill>
                    <a:schemeClr val="tx1"/>
                  </a:solidFill>
                </a:endParaRPr>
              </a:p>
            </p:txBody>
          </p:sp>
          <p:sp>
            <p:nvSpPr>
              <p:cNvPr id="252983" name="Rectangle 47"/>
              <p:cNvSpPr>
                <a:spLocks noChangeArrowheads="1"/>
              </p:cNvSpPr>
              <p:nvPr/>
            </p:nvSpPr>
            <p:spPr bwMode="auto">
              <a:xfrm>
                <a:off x="1146" y="3367"/>
                <a:ext cx="72" cy="173"/>
              </a:xfrm>
              <a:prstGeom prst="rect">
                <a:avLst/>
              </a:prstGeom>
              <a:noFill/>
              <a:ln w="9525">
                <a:noFill/>
                <a:miter lim="800000"/>
                <a:headEnd/>
                <a:tailEnd/>
              </a:ln>
            </p:spPr>
            <p:txBody>
              <a:bodyPr wrap="none" lIns="0" tIns="0" rIns="0" bIns="0">
                <a:prstTxWarp prst="textNoShape">
                  <a:avLst/>
                </a:prstTxWarp>
                <a:spAutoFit/>
              </a:bodyPr>
              <a:lstStyle/>
              <a:p>
                <a:pPr algn="l" eaLnBrk="0" hangingPunct="0"/>
                <a:r>
                  <a:rPr lang="en-NZ" sz="1800">
                    <a:solidFill>
                      <a:srgbClr val="402000"/>
                    </a:solidFill>
                    <a:latin typeface="Times" pitchFamily="-65" charset="0"/>
                  </a:rPr>
                  <a:t>0</a:t>
                </a:r>
                <a:endParaRPr lang="en-NZ" sz="2000" b="0" i="1">
                  <a:solidFill>
                    <a:schemeClr val="tx1"/>
                  </a:solidFill>
                </a:endParaRPr>
              </a:p>
            </p:txBody>
          </p:sp>
          <p:sp>
            <p:nvSpPr>
              <p:cNvPr id="252984" name="Rectangle 48"/>
              <p:cNvSpPr>
                <a:spLocks noChangeArrowheads="1"/>
              </p:cNvSpPr>
              <p:nvPr/>
            </p:nvSpPr>
            <p:spPr bwMode="auto">
              <a:xfrm>
                <a:off x="1800" y="3367"/>
                <a:ext cx="72" cy="173"/>
              </a:xfrm>
              <a:prstGeom prst="rect">
                <a:avLst/>
              </a:prstGeom>
              <a:noFill/>
              <a:ln w="9525">
                <a:noFill/>
                <a:miter lim="800000"/>
                <a:headEnd/>
                <a:tailEnd/>
              </a:ln>
            </p:spPr>
            <p:txBody>
              <a:bodyPr wrap="none" lIns="0" tIns="0" rIns="0" bIns="0">
                <a:prstTxWarp prst="textNoShape">
                  <a:avLst/>
                </a:prstTxWarp>
                <a:spAutoFit/>
              </a:bodyPr>
              <a:lstStyle/>
              <a:p>
                <a:pPr algn="l" eaLnBrk="0" hangingPunct="0"/>
                <a:r>
                  <a:rPr lang="en-NZ" sz="1800">
                    <a:solidFill>
                      <a:srgbClr val="402000"/>
                    </a:solidFill>
                    <a:latin typeface="Times" pitchFamily="-65" charset="0"/>
                  </a:rPr>
                  <a:t>1</a:t>
                </a:r>
                <a:endParaRPr lang="en-NZ" sz="2000" b="0" i="1">
                  <a:solidFill>
                    <a:schemeClr val="tx1"/>
                  </a:solidFill>
                </a:endParaRPr>
              </a:p>
            </p:txBody>
          </p:sp>
          <p:sp>
            <p:nvSpPr>
              <p:cNvPr id="252985" name="Rectangle 49"/>
              <p:cNvSpPr>
                <a:spLocks noChangeArrowheads="1"/>
              </p:cNvSpPr>
              <p:nvPr/>
            </p:nvSpPr>
            <p:spPr bwMode="auto">
              <a:xfrm>
                <a:off x="2454" y="3367"/>
                <a:ext cx="72" cy="173"/>
              </a:xfrm>
              <a:prstGeom prst="rect">
                <a:avLst/>
              </a:prstGeom>
              <a:noFill/>
              <a:ln w="9525">
                <a:noFill/>
                <a:miter lim="800000"/>
                <a:headEnd/>
                <a:tailEnd/>
              </a:ln>
            </p:spPr>
            <p:txBody>
              <a:bodyPr wrap="none" lIns="0" tIns="0" rIns="0" bIns="0">
                <a:prstTxWarp prst="textNoShape">
                  <a:avLst/>
                </a:prstTxWarp>
                <a:spAutoFit/>
              </a:bodyPr>
              <a:lstStyle/>
              <a:p>
                <a:pPr algn="l" eaLnBrk="0" hangingPunct="0"/>
                <a:r>
                  <a:rPr lang="en-NZ" sz="1800">
                    <a:solidFill>
                      <a:srgbClr val="402000"/>
                    </a:solidFill>
                    <a:latin typeface="Times" pitchFamily="-65" charset="0"/>
                  </a:rPr>
                  <a:t>2</a:t>
                </a:r>
                <a:endParaRPr lang="en-NZ" sz="2000" b="0" i="1">
                  <a:solidFill>
                    <a:schemeClr val="tx1"/>
                  </a:solidFill>
                </a:endParaRPr>
              </a:p>
            </p:txBody>
          </p:sp>
          <p:sp>
            <p:nvSpPr>
              <p:cNvPr id="252986" name="Rectangle 50"/>
              <p:cNvSpPr>
                <a:spLocks noChangeArrowheads="1"/>
              </p:cNvSpPr>
              <p:nvPr/>
            </p:nvSpPr>
            <p:spPr bwMode="auto">
              <a:xfrm>
                <a:off x="3109" y="3367"/>
                <a:ext cx="72" cy="173"/>
              </a:xfrm>
              <a:prstGeom prst="rect">
                <a:avLst/>
              </a:prstGeom>
              <a:noFill/>
              <a:ln w="9525">
                <a:noFill/>
                <a:miter lim="800000"/>
                <a:headEnd/>
                <a:tailEnd/>
              </a:ln>
            </p:spPr>
            <p:txBody>
              <a:bodyPr wrap="none" lIns="0" tIns="0" rIns="0" bIns="0">
                <a:prstTxWarp prst="textNoShape">
                  <a:avLst/>
                </a:prstTxWarp>
                <a:spAutoFit/>
              </a:bodyPr>
              <a:lstStyle/>
              <a:p>
                <a:pPr algn="l" eaLnBrk="0" hangingPunct="0"/>
                <a:r>
                  <a:rPr lang="en-NZ" sz="1800">
                    <a:solidFill>
                      <a:srgbClr val="402000"/>
                    </a:solidFill>
                    <a:latin typeface="Times" pitchFamily="-65" charset="0"/>
                  </a:rPr>
                  <a:t>3</a:t>
                </a:r>
                <a:endParaRPr lang="en-NZ" sz="2000" b="0" i="1">
                  <a:solidFill>
                    <a:schemeClr val="tx1"/>
                  </a:solidFill>
                </a:endParaRPr>
              </a:p>
            </p:txBody>
          </p:sp>
          <p:sp>
            <p:nvSpPr>
              <p:cNvPr id="252987" name="Rectangle 51"/>
              <p:cNvSpPr>
                <a:spLocks noChangeArrowheads="1"/>
              </p:cNvSpPr>
              <p:nvPr/>
            </p:nvSpPr>
            <p:spPr bwMode="auto">
              <a:xfrm>
                <a:off x="3763" y="3367"/>
                <a:ext cx="72" cy="173"/>
              </a:xfrm>
              <a:prstGeom prst="rect">
                <a:avLst/>
              </a:prstGeom>
              <a:noFill/>
              <a:ln w="9525">
                <a:noFill/>
                <a:miter lim="800000"/>
                <a:headEnd/>
                <a:tailEnd/>
              </a:ln>
            </p:spPr>
            <p:txBody>
              <a:bodyPr wrap="none" lIns="0" tIns="0" rIns="0" bIns="0">
                <a:prstTxWarp prst="textNoShape">
                  <a:avLst/>
                </a:prstTxWarp>
                <a:spAutoFit/>
              </a:bodyPr>
              <a:lstStyle/>
              <a:p>
                <a:pPr algn="l" eaLnBrk="0" hangingPunct="0"/>
                <a:r>
                  <a:rPr lang="en-NZ" sz="1800">
                    <a:solidFill>
                      <a:srgbClr val="402000"/>
                    </a:solidFill>
                    <a:latin typeface="Times" pitchFamily="-65" charset="0"/>
                  </a:rPr>
                  <a:t>4</a:t>
                </a:r>
                <a:endParaRPr lang="en-NZ" sz="2000" b="0" i="1">
                  <a:solidFill>
                    <a:schemeClr val="tx1"/>
                  </a:solidFill>
                </a:endParaRPr>
              </a:p>
            </p:txBody>
          </p:sp>
          <p:sp>
            <p:nvSpPr>
              <p:cNvPr id="252988" name="Rectangle 52"/>
              <p:cNvSpPr>
                <a:spLocks noChangeArrowheads="1"/>
              </p:cNvSpPr>
              <p:nvPr/>
            </p:nvSpPr>
            <p:spPr bwMode="auto">
              <a:xfrm>
                <a:off x="4417" y="3367"/>
                <a:ext cx="72" cy="173"/>
              </a:xfrm>
              <a:prstGeom prst="rect">
                <a:avLst/>
              </a:prstGeom>
              <a:noFill/>
              <a:ln w="9525">
                <a:noFill/>
                <a:miter lim="800000"/>
                <a:headEnd/>
                <a:tailEnd/>
              </a:ln>
            </p:spPr>
            <p:txBody>
              <a:bodyPr wrap="none" lIns="0" tIns="0" rIns="0" bIns="0">
                <a:prstTxWarp prst="textNoShape">
                  <a:avLst/>
                </a:prstTxWarp>
                <a:spAutoFit/>
              </a:bodyPr>
              <a:lstStyle/>
              <a:p>
                <a:pPr algn="l" eaLnBrk="0" hangingPunct="0"/>
                <a:r>
                  <a:rPr lang="en-NZ" sz="1800">
                    <a:solidFill>
                      <a:srgbClr val="402000"/>
                    </a:solidFill>
                    <a:latin typeface="Times" pitchFamily="-65" charset="0"/>
                  </a:rPr>
                  <a:t>5</a:t>
                </a:r>
                <a:endParaRPr lang="en-NZ" sz="2000" b="0" i="1">
                  <a:solidFill>
                    <a:schemeClr val="tx1"/>
                  </a:solidFill>
                </a:endParaRPr>
              </a:p>
            </p:txBody>
          </p:sp>
        </p:grpSp>
        <p:graphicFrame>
          <p:nvGraphicFramePr>
            <p:cNvPr id="252930" name="Object 2"/>
            <p:cNvGraphicFramePr>
              <a:graphicFrameLocks noChangeAspect="1"/>
            </p:cNvGraphicFramePr>
            <p:nvPr/>
          </p:nvGraphicFramePr>
          <p:xfrm>
            <a:off x="4154" y="1973"/>
            <a:ext cx="1363" cy="1238"/>
          </p:xfrm>
          <a:graphic>
            <a:graphicData uri="http://schemas.openxmlformats.org/presentationml/2006/ole">
              <p:oleObj spid="_x0000_s202754" name="Clip" r:id="rId4" imgW="1745590" imgH="1585570" progId="">
                <p:embed/>
              </p:oleObj>
            </a:graphicData>
          </a:graphic>
        </p:graphicFrame>
        <p:sp>
          <p:nvSpPr>
            <p:cNvPr id="252937" name="Text Box 54"/>
            <p:cNvSpPr txBox="1">
              <a:spLocks noChangeArrowheads="1"/>
            </p:cNvSpPr>
            <p:nvPr/>
          </p:nvSpPr>
          <p:spPr bwMode="auto">
            <a:xfrm>
              <a:off x="638" y="991"/>
              <a:ext cx="1121" cy="250"/>
            </a:xfrm>
            <a:prstGeom prst="rect">
              <a:avLst/>
            </a:prstGeom>
            <a:noFill/>
            <a:ln w="9525">
              <a:noFill/>
              <a:miter lim="800000"/>
              <a:headEnd/>
              <a:tailEnd/>
            </a:ln>
          </p:spPr>
          <p:txBody>
            <a:bodyPr wrap="none">
              <a:prstTxWarp prst="textNoShape">
                <a:avLst/>
              </a:prstTxWarp>
              <a:spAutoFit/>
            </a:bodyPr>
            <a:lstStyle/>
            <a:p>
              <a:pPr algn="l" eaLnBrk="0" hangingPunct="0"/>
              <a:r>
                <a:rPr lang="en-NZ" sz="2000">
                  <a:solidFill>
                    <a:schemeClr val="tx1"/>
                  </a:solidFill>
                </a:rPr>
                <a:t>Defects/Page</a:t>
              </a:r>
            </a:p>
          </p:txBody>
        </p:sp>
        <p:sp>
          <p:nvSpPr>
            <p:cNvPr id="252938" name="Text Box 55"/>
            <p:cNvSpPr txBox="1">
              <a:spLocks noChangeArrowheads="1"/>
            </p:cNvSpPr>
            <p:nvPr/>
          </p:nvSpPr>
          <p:spPr bwMode="auto">
            <a:xfrm>
              <a:off x="1418" y="3475"/>
              <a:ext cx="801" cy="250"/>
            </a:xfrm>
            <a:prstGeom prst="rect">
              <a:avLst/>
            </a:prstGeom>
            <a:noFill/>
            <a:ln w="9525">
              <a:noFill/>
              <a:miter lim="800000"/>
              <a:headEnd/>
              <a:tailEnd/>
            </a:ln>
          </p:spPr>
          <p:txBody>
            <a:bodyPr wrap="none">
              <a:prstTxWarp prst="textNoShape">
                <a:avLst/>
              </a:prstTxWarp>
              <a:spAutoFit/>
            </a:bodyPr>
            <a:lstStyle/>
            <a:p>
              <a:pPr algn="l" eaLnBrk="0" hangingPunct="0"/>
              <a:r>
                <a:rPr lang="en-NZ" sz="2000">
                  <a:solidFill>
                    <a:schemeClr val="tx1"/>
                  </a:solidFill>
                </a:rPr>
                <a:t>February</a:t>
              </a:r>
              <a:endParaRPr lang="en-NZ" sz="2000" b="0" i="1">
                <a:solidFill>
                  <a:schemeClr val="tx1"/>
                </a:solidFill>
              </a:endParaRPr>
            </a:p>
          </p:txBody>
        </p:sp>
        <p:sp>
          <p:nvSpPr>
            <p:cNvPr id="252939" name="Text Box 56"/>
            <p:cNvSpPr txBox="1">
              <a:spLocks noChangeArrowheads="1"/>
            </p:cNvSpPr>
            <p:nvPr/>
          </p:nvSpPr>
          <p:spPr bwMode="auto">
            <a:xfrm>
              <a:off x="4202" y="3487"/>
              <a:ext cx="480" cy="250"/>
            </a:xfrm>
            <a:prstGeom prst="rect">
              <a:avLst/>
            </a:prstGeom>
            <a:noFill/>
            <a:ln w="9525">
              <a:noFill/>
              <a:miter lim="800000"/>
              <a:headEnd/>
              <a:tailEnd/>
            </a:ln>
          </p:spPr>
          <p:txBody>
            <a:bodyPr wrap="none">
              <a:prstTxWarp prst="textNoShape">
                <a:avLst/>
              </a:prstTxWarp>
              <a:spAutoFit/>
            </a:bodyPr>
            <a:lstStyle/>
            <a:p>
              <a:pPr algn="l" eaLnBrk="0" hangingPunct="0"/>
              <a:r>
                <a:rPr lang="en-NZ" sz="2000">
                  <a:solidFill>
                    <a:schemeClr val="tx1"/>
                  </a:solidFill>
                </a:rPr>
                <a:t>April</a:t>
              </a:r>
            </a:p>
          </p:txBody>
        </p:sp>
        <p:sp>
          <p:nvSpPr>
            <p:cNvPr id="252940" name="Text Box 57"/>
            <p:cNvSpPr txBox="1">
              <a:spLocks noChangeArrowheads="1"/>
            </p:cNvSpPr>
            <p:nvPr/>
          </p:nvSpPr>
          <p:spPr bwMode="auto">
            <a:xfrm>
              <a:off x="1358" y="3697"/>
              <a:ext cx="2869" cy="288"/>
            </a:xfrm>
            <a:prstGeom prst="rect">
              <a:avLst/>
            </a:prstGeom>
            <a:noFill/>
            <a:ln w="9525">
              <a:noFill/>
              <a:miter lim="800000"/>
              <a:headEnd/>
              <a:tailEnd/>
            </a:ln>
          </p:spPr>
          <p:txBody>
            <a:bodyPr wrap="none">
              <a:prstTxWarp prst="textNoShape">
                <a:avLst/>
              </a:prstTxWarp>
              <a:spAutoFit/>
            </a:bodyPr>
            <a:lstStyle/>
            <a:p>
              <a:pPr algn="l" eaLnBrk="0" hangingPunct="0"/>
              <a:r>
                <a:rPr lang="en-NZ" sz="2400">
                  <a:solidFill>
                    <a:schemeClr val="tx1"/>
                  </a:solidFill>
                </a:rPr>
                <a:t>Inspections of Gary’s Designs</a:t>
              </a:r>
            </a:p>
          </p:txBody>
        </p:sp>
        <p:sp>
          <p:nvSpPr>
            <p:cNvPr id="303162" name="Text Box 58"/>
            <p:cNvSpPr txBox="1">
              <a:spLocks noChangeArrowheads="1"/>
            </p:cNvSpPr>
            <p:nvPr/>
          </p:nvSpPr>
          <p:spPr bwMode="auto">
            <a:xfrm>
              <a:off x="3374" y="1355"/>
              <a:ext cx="1484" cy="428"/>
            </a:xfrm>
            <a:prstGeom prst="rect">
              <a:avLst/>
            </a:prstGeom>
            <a:solidFill>
              <a:srgbClr val="FFCCCC"/>
            </a:solidFill>
            <a:ln w="38100">
              <a:solidFill>
                <a:schemeClr val="tx2"/>
              </a:solidFill>
              <a:miter lim="800000"/>
              <a:headEnd/>
              <a:tailEnd/>
            </a:ln>
            <a:effectLst>
              <a:outerShdw blurRad="63500" dist="107763" dir="2700000" algn="ctr" rotWithShape="0">
                <a:schemeClr val="bg2">
                  <a:alpha val="74998"/>
                </a:schemeClr>
              </a:outerShdw>
            </a:effectLst>
          </p:spPr>
          <p:txBody>
            <a:bodyPr wrap="none">
              <a:prstTxWarp prst="textNoShape">
                <a:avLst/>
              </a:prstTxWarp>
              <a:spAutoFit/>
            </a:bodyPr>
            <a:lstStyle/>
            <a:p>
              <a:pPr algn="l" eaLnBrk="0" hangingPunct="0">
                <a:defRPr/>
              </a:pPr>
              <a:r>
                <a:rPr lang="en-NZ" sz="1800">
                  <a:solidFill>
                    <a:schemeClr val="tx1"/>
                  </a:solidFill>
                </a:rPr>
                <a:t>“Gary” at</a:t>
              </a:r>
              <a:br>
                <a:rPr lang="en-NZ" sz="1800">
                  <a:solidFill>
                    <a:schemeClr val="tx1"/>
                  </a:solidFill>
                </a:rPr>
              </a:br>
              <a:r>
                <a:rPr lang="en-NZ" sz="1800">
                  <a:solidFill>
                    <a:schemeClr val="tx1"/>
                  </a:solidFill>
                </a:rPr>
                <a:t>McDonnell-Douglas</a:t>
              </a:r>
            </a:p>
          </p:txBody>
        </p:sp>
        <p:graphicFrame>
          <p:nvGraphicFramePr>
            <p:cNvPr id="252931" name="Object 3"/>
            <p:cNvGraphicFramePr>
              <a:graphicFrameLocks noChangeAspect="1"/>
            </p:cNvGraphicFramePr>
            <p:nvPr/>
          </p:nvGraphicFramePr>
          <p:xfrm>
            <a:off x="6665" y="1079"/>
            <a:ext cx="2488" cy="2522"/>
          </p:xfrm>
          <a:graphic>
            <a:graphicData uri="http://schemas.openxmlformats.org/presentationml/2006/ole">
              <p:oleObj spid="_x0000_s202755" name="Clip" r:id="rId5" imgW="3951798" imgH="4004277" progId="">
                <p:embed/>
              </p:oleObj>
            </a:graphicData>
          </a:graphic>
        </p:graphicFrame>
      </p:grpSp>
      <p:sp>
        <p:nvSpPr>
          <p:cNvPr id="303164" name="Text Box 60"/>
          <p:cNvSpPr txBox="1">
            <a:spLocks noChangeArrowheads="1"/>
          </p:cNvSpPr>
          <p:nvPr/>
        </p:nvSpPr>
        <p:spPr bwMode="auto">
          <a:xfrm>
            <a:off x="5486400" y="0"/>
            <a:ext cx="3657600" cy="3700463"/>
          </a:xfrm>
          <a:prstGeom prst="rect">
            <a:avLst/>
          </a:prstGeom>
          <a:solidFill>
            <a:srgbClr val="FFCC99"/>
          </a:solidFill>
          <a:ln w="38100">
            <a:solidFill>
              <a:schemeClr val="tx2"/>
            </a:solidFill>
            <a:miter lim="800000"/>
            <a:headEnd/>
            <a:tailEnd/>
          </a:ln>
          <a:effectLst>
            <a:outerShdw blurRad="63500" dist="107763" dir="2700000" algn="ctr" rotWithShape="0">
              <a:schemeClr val="bg2">
                <a:alpha val="74998"/>
              </a:schemeClr>
            </a:outerShdw>
          </a:effectLst>
        </p:spPr>
        <p:txBody>
          <a:bodyPr>
            <a:prstTxWarp prst="textNoShape">
              <a:avLst/>
            </a:prstTxWarp>
            <a:spAutoFit/>
          </a:bodyPr>
          <a:lstStyle/>
          <a:p>
            <a:pPr algn="l" eaLnBrk="0" hangingPunct="0">
              <a:defRPr/>
            </a:pPr>
            <a:r>
              <a:rPr lang="en-NZ" sz="1800">
                <a:solidFill>
                  <a:schemeClr val="tx1"/>
                </a:solidFill>
              </a:rPr>
              <a:t>“We find an hour of doing Inspection is worth ten hours of company classroom training.”</a:t>
            </a:r>
          </a:p>
          <a:p>
            <a:pPr algn="r" eaLnBrk="0" hangingPunct="0">
              <a:defRPr/>
            </a:pPr>
            <a:r>
              <a:rPr lang="en-NZ" sz="1800" b="0" i="1">
                <a:solidFill>
                  <a:schemeClr val="tx1"/>
                </a:solidFill>
              </a:rPr>
              <a:t>A McDonnell-Douglas line manager</a:t>
            </a:r>
            <a:endParaRPr lang="en-NZ" sz="1800">
              <a:solidFill>
                <a:schemeClr val="tx1"/>
              </a:solidFill>
            </a:endParaRPr>
          </a:p>
          <a:p>
            <a:pPr algn="l" eaLnBrk="0" hangingPunct="0">
              <a:defRPr/>
            </a:pPr>
            <a:r>
              <a:rPr lang="en-NZ" sz="1800">
                <a:solidFill>
                  <a:schemeClr val="tx1"/>
                </a:solidFill>
              </a:rPr>
              <a:t>“Even if Inspection did not have all the other measurable quality and cost benefits which we are finding, then it would still pay off for the training value alone.”</a:t>
            </a:r>
          </a:p>
          <a:p>
            <a:pPr algn="r" eaLnBrk="0" hangingPunct="0">
              <a:defRPr/>
            </a:pPr>
            <a:r>
              <a:rPr lang="en-NZ" sz="1800" b="0" i="1">
                <a:solidFill>
                  <a:schemeClr val="tx1"/>
                </a:solidFill>
              </a:rPr>
              <a:t>A McDonnellDouglas Director</a:t>
            </a:r>
            <a:endParaRPr lang="en-NZ" sz="1800">
              <a:solidFill>
                <a:schemeClr val="tx1"/>
              </a:solidFill>
            </a:endParaRPr>
          </a:p>
        </p:txBody>
      </p:sp>
      <p:sp>
        <p:nvSpPr>
          <p:cNvPr id="62" name="Slide Number Placeholder 61"/>
          <p:cNvSpPr>
            <a:spLocks noGrp="1"/>
          </p:cNvSpPr>
          <p:nvPr>
            <p:ph type="sldNum" sz="quarter" idx="12"/>
          </p:nvPr>
        </p:nvSpPr>
        <p:spPr/>
        <p:txBody>
          <a:bodyPr/>
          <a:lstStyle/>
          <a:p>
            <a:pPr>
              <a:defRPr/>
            </a:pPr>
            <a:fld id="{0C2118FA-8340-844D-9867-E05A075BF73A}" type="slidenum">
              <a:rPr lang="en-US" smtClean="0"/>
              <a:pPr>
                <a:defRPr/>
              </a:pPr>
              <a:t>124</a:t>
            </a:fld>
            <a:endParaRPr lang="en-US"/>
          </a:p>
        </p:txBody>
      </p:sp>
      <p:sp>
        <p:nvSpPr>
          <p:cNvPr id="63" name="Footer Placeholder 62"/>
          <p:cNvSpPr>
            <a:spLocks noGrp="1"/>
          </p:cNvSpPr>
          <p:nvPr>
            <p:ph type="ftr" sz="quarter" idx="11"/>
          </p:nvPr>
        </p:nvSpPr>
        <p:spPr/>
        <p:txBody>
          <a:bodyPr/>
          <a:lstStyle/>
          <a:p>
            <a:r>
              <a:rPr lang="en-US" smtClean="0"/>
              <a:t>© Tom@Gilb.com  www.gilb.com</a:t>
            </a:r>
            <a:endParaRPr lang="en-US"/>
          </a:p>
        </p:txBody>
      </p:sp>
      <p:sp>
        <p:nvSpPr>
          <p:cNvPr id="64" name="Date Placeholder 63"/>
          <p:cNvSpPr>
            <a:spLocks noGrp="1"/>
          </p:cNvSpPr>
          <p:nvPr>
            <p:ph type="dt" sz="half" idx="10"/>
          </p:nvPr>
        </p:nvSpPr>
        <p:spPr/>
        <p:txBody>
          <a:bodyPr/>
          <a:lstStyle/>
          <a:p>
            <a:fld id="{E92F69FF-89B5-B84E-BF45-4E379DA913D8}" type="datetime4">
              <a:rPr lang="en-US" smtClean="0"/>
              <a:pPr/>
              <a:t>October 2, 2009</a:t>
            </a:fld>
            <a:endParaRPr lang="en-GB"/>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0-#ppt_w/2"/>
                                          </p:val>
                                        </p:tav>
                                        <p:tav tm="100000">
                                          <p:val>
                                            <p:strVal val="#ppt_x"/>
                                          </p:val>
                                        </p:tav>
                                      </p:tavLst>
                                    </p:anim>
                                    <p:anim calcmode="lin" valueType="num">
                                      <p:cBhvr additive="base">
                                        <p:cTn id="8" dur="5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303164"/>
                                        </p:tgtEl>
                                        <p:attrNameLst>
                                          <p:attrName>style.visibility</p:attrName>
                                        </p:attrNameLst>
                                      </p:cBhvr>
                                      <p:to>
                                        <p:strVal val="visible"/>
                                      </p:to>
                                    </p:set>
                                    <p:animEffect transition="in" filter="slide(fromTop)">
                                      <p:cBhvr>
                                        <p:cTn id="13" dur="500"/>
                                        <p:tgtEl>
                                          <p:spTgt spid="303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164" grpId="0" animBg="1" autoUpdateAnimBg="0"/>
    </p:bldLst>
  </p:timing>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609600" y="0"/>
            <a:ext cx="7772400" cy="630238"/>
          </a:xfrm>
        </p:spPr>
        <p:txBody>
          <a:bodyPr>
            <a:normAutofit fontScale="90000"/>
          </a:bodyPr>
          <a:lstStyle/>
          <a:p>
            <a:r>
              <a:rPr lang="en-US"/>
              <a:t>Individual learning Curve</a:t>
            </a:r>
          </a:p>
        </p:txBody>
      </p:sp>
      <p:sp>
        <p:nvSpPr>
          <p:cNvPr id="305155" name="Rectangle 3"/>
          <p:cNvSpPr>
            <a:spLocks noGrp="1" noChangeArrowheads="1"/>
          </p:cNvSpPr>
          <p:nvPr>
            <p:ph type="body" sz="half" idx="1"/>
          </p:nvPr>
        </p:nvSpPr>
        <p:spPr>
          <a:xfrm>
            <a:off x="152400" y="762000"/>
            <a:ext cx="3929063" cy="4648200"/>
          </a:xfrm>
        </p:spPr>
        <p:txBody>
          <a:bodyPr>
            <a:normAutofit lnSpcReduction="10000"/>
          </a:bodyPr>
          <a:lstStyle/>
          <a:p>
            <a:r>
              <a:rPr lang="en-US" sz="2400"/>
              <a:t>Individual Learning Curve</a:t>
            </a:r>
          </a:p>
          <a:p>
            <a:pPr lvl="1"/>
            <a:r>
              <a:rPr lang="en-US" sz="2000"/>
              <a:t>The speed which the individual learns to follow the Rules, </a:t>
            </a:r>
          </a:p>
          <a:p>
            <a:pPr lvl="1"/>
            <a:r>
              <a:rPr lang="en-US" sz="2000"/>
              <a:t>As measured by reduced Major Defects found in Inspections</a:t>
            </a:r>
          </a:p>
          <a:p>
            <a:pPr lvl="2"/>
            <a:r>
              <a:rPr lang="en-US" sz="1800"/>
              <a:t>Notes:</a:t>
            </a:r>
          </a:p>
          <a:p>
            <a:pPr lvl="3"/>
            <a:r>
              <a:rPr lang="en-US" sz="1600"/>
              <a:t>Faster, earlier and more dramatic than “process improvement”</a:t>
            </a:r>
          </a:p>
          <a:p>
            <a:pPr lvl="3"/>
            <a:r>
              <a:rPr lang="en-US" sz="1600"/>
              <a:t>Never mentioned in literature as a measurable</a:t>
            </a:r>
          </a:p>
        </p:txBody>
      </p:sp>
      <p:grpSp>
        <p:nvGrpSpPr>
          <p:cNvPr id="2" name="Group 4"/>
          <p:cNvGrpSpPr>
            <a:grpSpLocks/>
          </p:cNvGrpSpPr>
          <p:nvPr/>
        </p:nvGrpSpPr>
        <p:grpSpPr bwMode="auto">
          <a:xfrm>
            <a:off x="4065588" y="1143000"/>
            <a:ext cx="5078412" cy="5308600"/>
            <a:chOff x="2774" y="960"/>
            <a:chExt cx="3465" cy="3344"/>
          </a:xfrm>
        </p:grpSpPr>
        <p:sp>
          <p:nvSpPr>
            <p:cNvPr id="254985" name="Line 5"/>
            <p:cNvSpPr>
              <a:spLocks noChangeShapeType="1"/>
            </p:cNvSpPr>
            <p:nvPr/>
          </p:nvSpPr>
          <p:spPr bwMode="auto">
            <a:xfrm>
              <a:off x="2774" y="960"/>
              <a:ext cx="1" cy="3344"/>
            </a:xfrm>
            <a:prstGeom prst="line">
              <a:avLst/>
            </a:prstGeom>
            <a:noFill/>
            <a:ln w="7938">
              <a:solidFill>
                <a:srgbClr val="CECECE"/>
              </a:solidFill>
              <a:round/>
              <a:headEnd/>
              <a:tailEnd/>
            </a:ln>
          </p:spPr>
          <p:txBody>
            <a:bodyPr>
              <a:prstTxWarp prst="textNoShape">
                <a:avLst/>
              </a:prstTxWarp>
            </a:bodyPr>
            <a:lstStyle/>
            <a:p>
              <a:endParaRPr lang="en-US"/>
            </a:p>
          </p:txBody>
        </p:sp>
        <p:sp>
          <p:nvSpPr>
            <p:cNvPr id="254986" name="Line 6"/>
            <p:cNvSpPr>
              <a:spLocks noChangeShapeType="1"/>
            </p:cNvSpPr>
            <p:nvPr/>
          </p:nvSpPr>
          <p:spPr bwMode="auto">
            <a:xfrm>
              <a:off x="3159" y="960"/>
              <a:ext cx="1" cy="3344"/>
            </a:xfrm>
            <a:prstGeom prst="line">
              <a:avLst/>
            </a:prstGeom>
            <a:noFill/>
            <a:ln w="7938">
              <a:solidFill>
                <a:srgbClr val="CECECE"/>
              </a:solidFill>
              <a:round/>
              <a:headEnd/>
              <a:tailEnd/>
            </a:ln>
          </p:spPr>
          <p:txBody>
            <a:bodyPr>
              <a:prstTxWarp prst="textNoShape">
                <a:avLst/>
              </a:prstTxWarp>
            </a:bodyPr>
            <a:lstStyle/>
            <a:p>
              <a:endParaRPr lang="en-US"/>
            </a:p>
          </p:txBody>
        </p:sp>
        <p:sp>
          <p:nvSpPr>
            <p:cNvPr id="254987" name="Line 7"/>
            <p:cNvSpPr>
              <a:spLocks noChangeShapeType="1"/>
            </p:cNvSpPr>
            <p:nvPr/>
          </p:nvSpPr>
          <p:spPr bwMode="auto">
            <a:xfrm>
              <a:off x="3544" y="960"/>
              <a:ext cx="1" cy="3344"/>
            </a:xfrm>
            <a:prstGeom prst="line">
              <a:avLst/>
            </a:prstGeom>
            <a:noFill/>
            <a:ln w="7938">
              <a:solidFill>
                <a:srgbClr val="CECECE"/>
              </a:solidFill>
              <a:round/>
              <a:headEnd/>
              <a:tailEnd/>
            </a:ln>
          </p:spPr>
          <p:txBody>
            <a:bodyPr>
              <a:prstTxWarp prst="textNoShape">
                <a:avLst/>
              </a:prstTxWarp>
            </a:bodyPr>
            <a:lstStyle/>
            <a:p>
              <a:endParaRPr lang="en-US"/>
            </a:p>
          </p:txBody>
        </p:sp>
        <p:sp>
          <p:nvSpPr>
            <p:cNvPr id="254988" name="Line 8"/>
            <p:cNvSpPr>
              <a:spLocks noChangeShapeType="1"/>
            </p:cNvSpPr>
            <p:nvPr/>
          </p:nvSpPr>
          <p:spPr bwMode="auto">
            <a:xfrm>
              <a:off x="3929" y="960"/>
              <a:ext cx="1" cy="3344"/>
            </a:xfrm>
            <a:prstGeom prst="line">
              <a:avLst/>
            </a:prstGeom>
            <a:noFill/>
            <a:ln w="7938">
              <a:solidFill>
                <a:srgbClr val="CECECE"/>
              </a:solidFill>
              <a:round/>
              <a:headEnd/>
              <a:tailEnd/>
            </a:ln>
          </p:spPr>
          <p:txBody>
            <a:bodyPr>
              <a:prstTxWarp prst="textNoShape">
                <a:avLst/>
              </a:prstTxWarp>
            </a:bodyPr>
            <a:lstStyle/>
            <a:p>
              <a:endParaRPr lang="en-US"/>
            </a:p>
          </p:txBody>
        </p:sp>
        <p:sp>
          <p:nvSpPr>
            <p:cNvPr id="254989" name="Line 9"/>
            <p:cNvSpPr>
              <a:spLocks noChangeShapeType="1"/>
            </p:cNvSpPr>
            <p:nvPr/>
          </p:nvSpPr>
          <p:spPr bwMode="auto">
            <a:xfrm>
              <a:off x="4314" y="960"/>
              <a:ext cx="1" cy="3344"/>
            </a:xfrm>
            <a:prstGeom prst="line">
              <a:avLst/>
            </a:prstGeom>
            <a:noFill/>
            <a:ln w="7938">
              <a:solidFill>
                <a:srgbClr val="CECECE"/>
              </a:solidFill>
              <a:round/>
              <a:headEnd/>
              <a:tailEnd/>
            </a:ln>
          </p:spPr>
          <p:txBody>
            <a:bodyPr>
              <a:prstTxWarp prst="textNoShape">
                <a:avLst/>
              </a:prstTxWarp>
            </a:bodyPr>
            <a:lstStyle/>
            <a:p>
              <a:endParaRPr lang="en-US"/>
            </a:p>
          </p:txBody>
        </p:sp>
        <p:sp>
          <p:nvSpPr>
            <p:cNvPr id="254990" name="Line 10"/>
            <p:cNvSpPr>
              <a:spLocks noChangeShapeType="1"/>
            </p:cNvSpPr>
            <p:nvPr/>
          </p:nvSpPr>
          <p:spPr bwMode="auto">
            <a:xfrm>
              <a:off x="4699" y="960"/>
              <a:ext cx="1" cy="3344"/>
            </a:xfrm>
            <a:prstGeom prst="line">
              <a:avLst/>
            </a:prstGeom>
            <a:noFill/>
            <a:ln w="7938">
              <a:solidFill>
                <a:srgbClr val="CECECE"/>
              </a:solidFill>
              <a:round/>
              <a:headEnd/>
              <a:tailEnd/>
            </a:ln>
          </p:spPr>
          <p:txBody>
            <a:bodyPr>
              <a:prstTxWarp prst="textNoShape">
                <a:avLst/>
              </a:prstTxWarp>
            </a:bodyPr>
            <a:lstStyle/>
            <a:p>
              <a:endParaRPr lang="en-US"/>
            </a:p>
          </p:txBody>
        </p:sp>
        <p:sp>
          <p:nvSpPr>
            <p:cNvPr id="254991" name="Line 11"/>
            <p:cNvSpPr>
              <a:spLocks noChangeShapeType="1"/>
            </p:cNvSpPr>
            <p:nvPr/>
          </p:nvSpPr>
          <p:spPr bwMode="auto">
            <a:xfrm>
              <a:off x="5084" y="960"/>
              <a:ext cx="1" cy="3344"/>
            </a:xfrm>
            <a:prstGeom prst="line">
              <a:avLst/>
            </a:prstGeom>
            <a:noFill/>
            <a:ln w="7938">
              <a:solidFill>
                <a:srgbClr val="CECECE"/>
              </a:solidFill>
              <a:round/>
              <a:headEnd/>
              <a:tailEnd/>
            </a:ln>
          </p:spPr>
          <p:txBody>
            <a:bodyPr>
              <a:prstTxWarp prst="textNoShape">
                <a:avLst/>
              </a:prstTxWarp>
            </a:bodyPr>
            <a:lstStyle/>
            <a:p>
              <a:endParaRPr lang="en-US"/>
            </a:p>
          </p:txBody>
        </p:sp>
        <p:sp>
          <p:nvSpPr>
            <p:cNvPr id="254992" name="Line 12"/>
            <p:cNvSpPr>
              <a:spLocks noChangeShapeType="1"/>
            </p:cNvSpPr>
            <p:nvPr/>
          </p:nvSpPr>
          <p:spPr bwMode="auto">
            <a:xfrm>
              <a:off x="5469" y="960"/>
              <a:ext cx="1" cy="3344"/>
            </a:xfrm>
            <a:prstGeom prst="line">
              <a:avLst/>
            </a:prstGeom>
            <a:noFill/>
            <a:ln w="7938">
              <a:solidFill>
                <a:srgbClr val="CECECE"/>
              </a:solidFill>
              <a:round/>
              <a:headEnd/>
              <a:tailEnd/>
            </a:ln>
          </p:spPr>
          <p:txBody>
            <a:bodyPr>
              <a:prstTxWarp prst="textNoShape">
                <a:avLst/>
              </a:prstTxWarp>
            </a:bodyPr>
            <a:lstStyle/>
            <a:p>
              <a:endParaRPr lang="en-US"/>
            </a:p>
          </p:txBody>
        </p:sp>
        <p:sp>
          <p:nvSpPr>
            <p:cNvPr id="254993" name="Line 13"/>
            <p:cNvSpPr>
              <a:spLocks noChangeShapeType="1"/>
            </p:cNvSpPr>
            <p:nvPr/>
          </p:nvSpPr>
          <p:spPr bwMode="auto">
            <a:xfrm>
              <a:off x="5854" y="960"/>
              <a:ext cx="1" cy="3344"/>
            </a:xfrm>
            <a:prstGeom prst="line">
              <a:avLst/>
            </a:prstGeom>
            <a:noFill/>
            <a:ln w="7938">
              <a:solidFill>
                <a:srgbClr val="CECECE"/>
              </a:solidFill>
              <a:round/>
              <a:headEnd/>
              <a:tailEnd/>
            </a:ln>
          </p:spPr>
          <p:txBody>
            <a:bodyPr>
              <a:prstTxWarp prst="textNoShape">
                <a:avLst/>
              </a:prstTxWarp>
            </a:bodyPr>
            <a:lstStyle/>
            <a:p>
              <a:endParaRPr lang="en-US"/>
            </a:p>
          </p:txBody>
        </p:sp>
        <p:sp>
          <p:nvSpPr>
            <p:cNvPr id="254994" name="Line 14"/>
            <p:cNvSpPr>
              <a:spLocks noChangeShapeType="1"/>
            </p:cNvSpPr>
            <p:nvPr/>
          </p:nvSpPr>
          <p:spPr bwMode="auto">
            <a:xfrm>
              <a:off x="6238" y="960"/>
              <a:ext cx="1" cy="3344"/>
            </a:xfrm>
            <a:prstGeom prst="line">
              <a:avLst/>
            </a:prstGeom>
            <a:noFill/>
            <a:ln w="7938">
              <a:solidFill>
                <a:srgbClr val="CECECE"/>
              </a:solidFill>
              <a:round/>
              <a:headEnd/>
              <a:tailEnd/>
            </a:ln>
          </p:spPr>
          <p:txBody>
            <a:bodyPr>
              <a:prstTxWarp prst="textNoShape">
                <a:avLst/>
              </a:prstTxWarp>
            </a:bodyPr>
            <a:lstStyle/>
            <a:p>
              <a:endParaRPr lang="en-US"/>
            </a:p>
          </p:txBody>
        </p:sp>
        <p:sp>
          <p:nvSpPr>
            <p:cNvPr id="254995" name="Rectangle 15"/>
            <p:cNvSpPr>
              <a:spLocks noChangeArrowheads="1"/>
            </p:cNvSpPr>
            <p:nvPr/>
          </p:nvSpPr>
          <p:spPr bwMode="auto">
            <a:xfrm>
              <a:off x="2818" y="1023"/>
              <a:ext cx="3372" cy="3250"/>
            </a:xfrm>
            <a:prstGeom prst="rect">
              <a:avLst/>
            </a:prstGeom>
            <a:solidFill>
              <a:srgbClr val="FFFFFF"/>
            </a:solidFill>
            <a:ln w="7938">
              <a:solidFill>
                <a:srgbClr val="000000"/>
              </a:solidFill>
              <a:miter lim="800000"/>
              <a:headEnd/>
              <a:tailEnd/>
            </a:ln>
          </p:spPr>
          <p:txBody>
            <a:bodyPr>
              <a:prstTxWarp prst="textNoShape">
                <a:avLst/>
              </a:prstTxWarp>
            </a:bodyPr>
            <a:lstStyle/>
            <a:p>
              <a:endParaRPr lang="en-US"/>
            </a:p>
          </p:txBody>
        </p:sp>
        <p:sp>
          <p:nvSpPr>
            <p:cNvPr id="254996" name="Rectangle 16"/>
            <p:cNvSpPr>
              <a:spLocks noChangeArrowheads="1"/>
            </p:cNvSpPr>
            <p:nvPr/>
          </p:nvSpPr>
          <p:spPr bwMode="auto">
            <a:xfrm>
              <a:off x="3535" y="1226"/>
              <a:ext cx="2477" cy="2633"/>
            </a:xfrm>
            <a:prstGeom prst="rect">
              <a:avLst/>
            </a:prstGeom>
            <a:solidFill>
              <a:srgbClr val="C0C0C0"/>
            </a:solidFill>
            <a:ln w="9525">
              <a:noFill/>
              <a:miter lim="800000"/>
              <a:headEnd/>
              <a:tailEnd/>
            </a:ln>
          </p:spPr>
          <p:txBody>
            <a:bodyPr>
              <a:prstTxWarp prst="textNoShape">
                <a:avLst/>
              </a:prstTxWarp>
            </a:bodyPr>
            <a:lstStyle/>
            <a:p>
              <a:endParaRPr lang="en-US"/>
            </a:p>
          </p:txBody>
        </p:sp>
        <p:sp>
          <p:nvSpPr>
            <p:cNvPr id="254997" name="Line 17"/>
            <p:cNvSpPr>
              <a:spLocks noChangeShapeType="1"/>
            </p:cNvSpPr>
            <p:nvPr/>
          </p:nvSpPr>
          <p:spPr bwMode="auto">
            <a:xfrm>
              <a:off x="3535" y="3421"/>
              <a:ext cx="2477" cy="1"/>
            </a:xfrm>
            <a:prstGeom prst="line">
              <a:avLst/>
            </a:prstGeom>
            <a:noFill/>
            <a:ln w="7938">
              <a:solidFill>
                <a:srgbClr val="000000"/>
              </a:solidFill>
              <a:round/>
              <a:headEnd/>
              <a:tailEnd/>
            </a:ln>
          </p:spPr>
          <p:txBody>
            <a:bodyPr>
              <a:prstTxWarp prst="textNoShape">
                <a:avLst/>
              </a:prstTxWarp>
            </a:bodyPr>
            <a:lstStyle/>
            <a:p>
              <a:endParaRPr lang="en-US"/>
            </a:p>
          </p:txBody>
        </p:sp>
        <p:sp>
          <p:nvSpPr>
            <p:cNvPr id="254998" name="Line 18"/>
            <p:cNvSpPr>
              <a:spLocks noChangeShapeType="1"/>
            </p:cNvSpPr>
            <p:nvPr/>
          </p:nvSpPr>
          <p:spPr bwMode="auto">
            <a:xfrm>
              <a:off x="3535" y="2984"/>
              <a:ext cx="2477" cy="1"/>
            </a:xfrm>
            <a:prstGeom prst="line">
              <a:avLst/>
            </a:prstGeom>
            <a:noFill/>
            <a:ln w="7938">
              <a:solidFill>
                <a:srgbClr val="000000"/>
              </a:solidFill>
              <a:round/>
              <a:headEnd/>
              <a:tailEnd/>
            </a:ln>
          </p:spPr>
          <p:txBody>
            <a:bodyPr>
              <a:prstTxWarp prst="textNoShape">
                <a:avLst/>
              </a:prstTxWarp>
            </a:bodyPr>
            <a:lstStyle/>
            <a:p>
              <a:endParaRPr lang="en-US"/>
            </a:p>
          </p:txBody>
        </p:sp>
        <p:sp>
          <p:nvSpPr>
            <p:cNvPr id="254999" name="Line 19"/>
            <p:cNvSpPr>
              <a:spLocks noChangeShapeType="1"/>
            </p:cNvSpPr>
            <p:nvPr/>
          </p:nvSpPr>
          <p:spPr bwMode="auto">
            <a:xfrm>
              <a:off x="3535" y="2546"/>
              <a:ext cx="2477" cy="1"/>
            </a:xfrm>
            <a:prstGeom prst="line">
              <a:avLst/>
            </a:prstGeom>
            <a:noFill/>
            <a:ln w="7938">
              <a:solidFill>
                <a:srgbClr val="000000"/>
              </a:solidFill>
              <a:round/>
              <a:headEnd/>
              <a:tailEnd/>
            </a:ln>
          </p:spPr>
          <p:txBody>
            <a:bodyPr>
              <a:prstTxWarp prst="textNoShape">
                <a:avLst/>
              </a:prstTxWarp>
            </a:bodyPr>
            <a:lstStyle/>
            <a:p>
              <a:endParaRPr lang="en-US"/>
            </a:p>
          </p:txBody>
        </p:sp>
        <p:sp>
          <p:nvSpPr>
            <p:cNvPr id="255000" name="Line 20"/>
            <p:cNvSpPr>
              <a:spLocks noChangeShapeType="1"/>
            </p:cNvSpPr>
            <p:nvPr/>
          </p:nvSpPr>
          <p:spPr bwMode="auto">
            <a:xfrm>
              <a:off x="3535" y="2101"/>
              <a:ext cx="2477" cy="1"/>
            </a:xfrm>
            <a:prstGeom prst="line">
              <a:avLst/>
            </a:prstGeom>
            <a:noFill/>
            <a:ln w="7938">
              <a:solidFill>
                <a:srgbClr val="000000"/>
              </a:solidFill>
              <a:round/>
              <a:headEnd/>
              <a:tailEnd/>
            </a:ln>
          </p:spPr>
          <p:txBody>
            <a:bodyPr>
              <a:prstTxWarp prst="textNoShape">
                <a:avLst/>
              </a:prstTxWarp>
            </a:bodyPr>
            <a:lstStyle/>
            <a:p>
              <a:endParaRPr lang="en-US"/>
            </a:p>
          </p:txBody>
        </p:sp>
        <p:sp>
          <p:nvSpPr>
            <p:cNvPr id="255001" name="Line 21"/>
            <p:cNvSpPr>
              <a:spLocks noChangeShapeType="1"/>
            </p:cNvSpPr>
            <p:nvPr/>
          </p:nvSpPr>
          <p:spPr bwMode="auto">
            <a:xfrm>
              <a:off x="3535" y="1663"/>
              <a:ext cx="2477" cy="1"/>
            </a:xfrm>
            <a:prstGeom prst="line">
              <a:avLst/>
            </a:prstGeom>
            <a:noFill/>
            <a:ln w="7938">
              <a:solidFill>
                <a:srgbClr val="000000"/>
              </a:solidFill>
              <a:round/>
              <a:headEnd/>
              <a:tailEnd/>
            </a:ln>
          </p:spPr>
          <p:txBody>
            <a:bodyPr>
              <a:prstTxWarp prst="textNoShape">
                <a:avLst/>
              </a:prstTxWarp>
            </a:bodyPr>
            <a:lstStyle/>
            <a:p>
              <a:endParaRPr lang="en-US"/>
            </a:p>
          </p:txBody>
        </p:sp>
        <p:sp>
          <p:nvSpPr>
            <p:cNvPr id="255002" name="Line 22"/>
            <p:cNvSpPr>
              <a:spLocks noChangeShapeType="1"/>
            </p:cNvSpPr>
            <p:nvPr/>
          </p:nvSpPr>
          <p:spPr bwMode="auto">
            <a:xfrm>
              <a:off x="3535" y="1226"/>
              <a:ext cx="2477" cy="1"/>
            </a:xfrm>
            <a:prstGeom prst="line">
              <a:avLst/>
            </a:prstGeom>
            <a:noFill/>
            <a:ln w="7938">
              <a:solidFill>
                <a:srgbClr val="000000"/>
              </a:solidFill>
              <a:round/>
              <a:headEnd/>
              <a:tailEnd/>
            </a:ln>
          </p:spPr>
          <p:txBody>
            <a:bodyPr>
              <a:prstTxWarp prst="textNoShape">
                <a:avLst/>
              </a:prstTxWarp>
            </a:bodyPr>
            <a:lstStyle/>
            <a:p>
              <a:endParaRPr lang="en-US"/>
            </a:p>
          </p:txBody>
        </p:sp>
        <p:sp>
          <p:nvSpPr>
            <p:cNvPr id="255003" name="Line 23"/>
            <p:cNvSpPr>
              <a:spLocks noChangeShapeType="1"/>
            </p:cNvSpPr>
            <p:nvPr/>
          </p:nvSpPr>
          <p:spPr bwMode="auto">
            <a:xfrm>
              <a:off x="3948" y="1226"/>
              <a:ext cx="1" cy="2633"/>
            </a:xfrm>
            <a:prstGeom prst="line">
              <a:avLst/>
            </a:prstGeom>
            <a:noFill/>
            <a:ln w="7938">
              <a:solidFill>
                <a:srgbClr val="000000"/>
              </a:solidFill>
              <a:round/>
              <a:headEnd/>
              <a:tailEnd/>
            </a:ln>
          </p:spPr>
          <p:txBody>
            <a:bodyPr>
              <a:prstTxWarp prst="textNoShape">
                <a:avLst/>
              </a:prstTxWarp>
            </a:bodyPr>
            <a:lstStyle/>
            <a:p>
              <a:endParaRPr lang="en-US"/>
            </a:p>
          </p:txBody>
        </p:sp>
        <p:sp>
          <p:nvSpPr>
            <p:cNvPr id="255004" name="Line 24"/>
            <p:cNvSpPr>
              <a:spLocks noChangeShapeType="1"/>
            </p:cNvSpPr>
            <p:nvPr/>
          </p:nvSpPr>
          <p:spPr bwMode="auto">
            <a:xfrm>
              <a:off x="4362" y="1226"/>
              <a:ext cx="1" cy="2633"/>
            </a:xfrm>
            <a:prstGeom prst="line">
              <a:avLst/>
            </a:prstGeom>
            <a:noFill/>
            <a:ln w="7938">
              <a:solidFill>
                <a:srgbClr val="000000"/>
              </a:solidFill>
              <a:round/>
              <a:headEnd/>
              <a:tailEnd/>
            </a:ln>
          </p:spPr>
          <p:txBody>
            <a:bodyPr>
              <a:prstTxWarp prst="textNoShape">
                <a:avLst/>
              </a:prstTxWarp>
            </a:bodyPr>
            <a:lstStyle/>
            <a:p>
              <a:endParaRPr lang="en-US"/>
            </a:p>
          </p:txBody>
        </p:sp>
        <p:sp>
          <p:nvSpPr>
            <p:cNvPr id="255005" name="Line 25"/>
            <p:cNvSpPr>
              <a:spLocks noChangeShapeType="1"/>
            </p:cNvSpPr>
            <p:nvPr/>
          </p:nvSpPr>
          <p:spPr bwMode="auto">
            <a:xfrm>
              <a:off x="4776" y="1226"/>
              <a:ext cx="1" cy="2633"/>
            </a:xfrm>
            <a:prstGeom prst="line">
              <a:avLst/>
            </a:prstGeom>
            <a:noFill/>
            <a:ln w="7938">
              <a:solidFill>
                <a:srgbClr val="000000"/>
              </a:solidFill>
              <a:round/>
              <a:headEnd/>
              <a:tailEnd/>
            </a:ln>
          </p:spPr>
          <p:txBody>
            <a:bodyPr>
              <a:prstTxWarp prst="textNoShape">
                <a:avLst/>
              </a:prstTxWarp>
            </a:bodyPr>
            <a:lstStyle/>
            <a:p>
              <a:endParaRPr lang="en-US"/>
            </a:p>
          </p:txBody>
        </p:sp>
        <p:sp>
          <p:nvSpPr>
            <p:cNvPr id="255006" name="Line 26"/>
            <p:cNvSpPr>
              <a:spLocks noChangeShapeType="1"/>
            </p:cNvSpPr>
            <p:nvPr/>
          </p:nvSpPr>
          <p:spPr bwMode="auto">
            <a:xfrm>
              <a:off x="5185" y="1226"/>
              <a:ext cx="1" cy="2633"/>
            </a:xfrm>
            <a:prstGeom prst="line">
              <a:avLst/>
            </a:prstGeom>
            <a:noFill/>
            <a:ln w="7938">
              <a:solidFill>
                <a:srgbClr val="000000"/>
              </a:solidFill>
              <a:round/>
              <a:headEnd/>
              <a:tailEnd/>
            </a:ln>
          </p:spPr>
          <p:txBody>
            <a:bodyPr>
              <a:prstTxWarp prst="textNoShape">
                <a:avLst/>
              </a:prstTxWarp>
            </a:bodyPr>
            <a:lstStyle/>
            <a:p>
              <a:endParaRPr lang="en-US"/>
            </a:p>
          </p:txBody>
        </p:sp>
        <p:sp>
          <p:nvSpPr>
            <p:cNvPr id="255007" name="Line 27"/>
            <p:cNvSpPr>
              <a:spLocks noChangeShapeType="1"/>
            </p:cNvSpPr>
            <p:nvPr/>
          </p:nvSpPr>
          <p:spPr bwMode="auto">
            <a:xfrm>
              <a:off x="5599" y="1226"/>
              <a:ext cx="1" cy="2633"/>
            </a:xfrm>
            <a:prstGeom prst="line">
              <a:avLst/>
            </a:prstGeom>
            <a:noFill/>
            <a:ln w="7938">
              <a:solidFill>
                <a:srgbClr val="000000"/>
              </a:solidFill>
              <a:round/>
              <a:headEnd/>
              <a:tailEnd/>
            </a:ln>
          </p:spPr>
          <p:txBody>
            <a:bodyPr>
              <a:prstTxWarp prst="textNoShape">
                <a:avLst/>
              </a:prstTxWarp>
            </a:bodyPr>
            <a:lstStyle/>
            <a:p>
              <a:endParaRPr lang="en-US"/>
            </a:p>
          </p:txBody>
        </p:sp>
        <p:sp>
          <p:nvSpPr>
            <p:cNvPr id="255008" name="Line 28"/>
            <p:cNvSpPr>
              <a:spLocks noChangeShapeType="1"/>
            </p:cNvSpPr>
            <p:nvPr/>
          </p:nvSpPr>
          <p:spPr bwMode="auto">
            <a:xfrm>
              <a:off x="6012" y="1226"/>
              <a:ext cx="1" cy="2633"/>
            </a:xfrm>
            <a:prstGeom prst="line">
              <a:avLst/>
            </a:prstGeom>
            <a:noFill/>
            <a:ln w="7938">
              <a:solidFill>
                <a:srgbClr val="000000"/>
              </a:solidFill>
              <a:round/>
              <a:headEnd/>
              <a:tailEnd/>
            </a:ln>
          </p:spPr>
          <p:txBody>
            <a:bodyPr>
              <a:prstTxWarp prst="textNoShape">
                <a:avLst/>
              </a:prstTxWarp>
            </a:bodyPr>
            <a:lstStyle/>
            <a:p>
              <a:endParaRPr lang="en-US"/>
            </a:p>
          </p:txBody>
        </p:sp>
        <p:sp>
          <p:nvSpPr>
            <p:cNvPr id="255009" name="Rectangle 29"/>
            <p:cNvSpPr>
              <a:spLocks noChangeArrowheads="1"/>
            </p:cNvSpPr>
            <p:nvPr/>
          </p:nvSpPr>
          <p:spPr bwMode="auto">
            <a:xfrm>
              <a:off x="3535" y="1226"/>
              <a:ext cx="2477" cy="2633"/>
            </a:xfrm>
            <a:prstGeom prst="rect">
              <a:avLst/>
            </a:prstGeom>
            <a:noFill/>
            <a:ln w="7938">
              <a:solidFill>
                <a:srgbClr val="808080"/>
              </a:solidFill>
              <a:miter lim="800000"/>
              <a:headEnd/>
              <a:tailEnd/>
            </a:ln>
          </p:spPr>
          <p:txBody>
            <a:bodyPr>
              <a:prstTxWarp prst="textNoShape">
                <a:avLst/>
              </a:prstTxWarp>
            </a:bodyPr>
            <a:lstStyle/>
            <a:p>
              <a:endParaRPr lang="en-US"/>
            </a:p>
          </p:txBody>
        </p:sp>
        <p:sp>
          <p:nvSpPr>
            <p:cNvPr id="255010" name="Freeform 30"/>
            <p:cNvSpPr>
              <a:spLocks/>
            </p:cNvSpPr>
            <p:nvPr/>
          </p:nvSpPr>
          <p:spPr bwMode="auto">
            <a:xfrm>
              <a:off x="3535" y="1398"/>
              <a:ext cx="2477" cy="2461"/>
            </a:xfrm>
            <a:custGeom>
              <a:avLst/>
              <a:gdLst>
                <a:gd name="T0" fmla="*/ 0 w 2477"/>
                <a:gd name="T1" fmla="*/ 2461 h 2461"/>
                <a:gd name="T2" fmla="*/ 0 w 2477"/>
                <a:gd name="T3" fmla="*/ 0 h 2461"/>
                <a:gd name="T4" fmla="*/ 413 w 2477"/>
                <a:gd name="T5" fmla="*/ 265 h 2461"/>
                <a:gd name="T6" fmla="*/ 827 w 2477"/>
                <a:gd name="T7" fmla="*/ 1320 h 2461"/>
                <a:gd name="T8" fmla="*/ 1241 w 2477"/>
                <a:gd name="T9" fmla="*/ 2195 h 2461"/>
                <a:gd name="T10" fmla="*/ 1650 w 2477"/>
                <a:gd name="T11" fmla="*/ 2023 h 2461"/>
                <a:gd name="T12" fmla="*/ 2064 w 2477"/>
                <a:gd name="T13" fmla="*/ 2109 h 2461"/>
                <a:gd name="T14" fmla="*/ 2477 w 2477"/>
                <a:gd name="T15" fmla="*/ 2195 h 2461"/>
                <a:gd name="T16" fmla="*/ 2477 w 2477"/>
                <a:gd name="T17" fmla="*/ 2461 h 2461"/>
                <a:gd name="T18" fmla="*/ 2064 w 2477"/>
                <a:gd name="T19" fmla="*/ 2461 h 2461"/>
                <a:gd name="T20" fmla="*/ 1650 w 2477"/>
                <a:gd name="T21" fmla="*/ 2461 h 2461"/>
                <a:gd name="T22" fmla="*/ 1241 w 2477"/>
                <a:gd name="T23" fmla="*/ 2461 h 2461"/>
                <a:gd name="T24" fmla="*/ 827 w 2477"/>
                <a:gd name="T25" fmla="*/ 2461 h 2461"/>
                <a:gd name="T26" fmla="*/ 413 w 2477"/>
                <a:gd name="T27" fmla="*/ 2461 h 2461"/>
                <a:gd name="T28" fmla="*/ 0 w 2477"/>
                <a:gd name="T29" fmla="*/ 2461 h 246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77"/>
                <a:gd name="T46" fmla="*/ 0 h 2461"/>
                <a:gd name="T47" fmla="*/ 2477 w 2477"/>
                <a:gd name="T48" fmla="*/ 2461 h 246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77" h="2461">
                  <a:moveTo>
                    <a:pt x="0" y="2461"/>
                  </a:moveTo>
                  <a:lnTo>
                    <a:pt x="0" y="0"/>
                  </a:lnTo>
                  <a:lnTo>
                    <a:pt x="413" y="265"/>
                  </a:lnTo>
                  <a:lnTo>
                    <a:pt x="827" y="1320"/>
                  </a:lnTo>
                  <a:lnTo>
                    <a:pt x="1241" y="2195"/>
                  </a:lnTo>
                  <a:lnTo>
                    <a:pt x="1650" y="2023"/>
                  </a:lnTo>
                  <a:lnTo>
                    <a:pt x="2064" y="2109"/>
                  </a:lnTo>
                  <a:lnTo>
                    <a:pt x="2477" y="2195"/>
                  </a:lnTo>
                  <a:lnTo>
                    <a:pt x="2477" y="2461"/>
                  </a:lnTo>
                  <a:lnTo>
                    <a:pt x="2064" y="2461"/>
                  </a:lnTo>
                  <a:lnTo>
                    <a:pt x="1650" y="2461"/>
                  </a:lnTo>
                  <a:lnTo>
                    <a:pt x="1241" y="2461"/>
                  </a:lnTo>
                  <a:lnTo>
                    <a:pt x="827" y="2461"/>
                  </a:lnTo>
                  <a:lnTo>
                    <a:pt x="413" y="2461"/>
                  </a:lnTo>
                  <a:lnTo>
                    <a:pt x="0" y="2461"/>
                  </a:lnTo>
                  <a:close/>
                </a:path>
              </a:pathLst>
            </a:custGeom>
            <a:solidFill>
              <a:srgbClr val="0000FF"/>
            </a:solidFill>
            <a:ln w="9525">
              <a:noFill/>
              <a:round/>
              <a:headEnd/>
              <a:tailEnd/>
            </a:ln>
          </p:spPr>
          <p:txBody>
            <a:bodyPr>
              <a:prstTxWarp prst="textNoShape">
                <a:avLst/>
              </a:prstTxWarp>
            </a:bodyPr>
            <a:lstStyle/>
            <a:p>
              <a:endParaRPr lang="en-US"/>
            </a:p>
          </p:txBody>
        </p:sp>
        <p:sp>
          <p:nvSpPr>
            <p:cNvPr id="255011" name="Freeform 31"/>
            <p:cNvSpPr>
              <a:spLocks/>
            </p:cNvSpPr>
            <p:nvPr/>
          </p:nvSpPr>
          <p:spPr bwMode="auto">
            <a:xfrm>
              <a:off x="3530" y="1390"/>
              <a:ext cx="2477" cy="2461"/>
            </a:xfrm>
            <a:custGeom>
              <a:avLst/>
              <a:gdLst>
                <a:gd name="T0" fmla="*/ 0 w 2477"/>
                <a:gd name="T1" fmla="*/ 2461 h 2461"/>
                <a:gd name="T2" fmla="*/ 0 w 2477"/>
                <a:gd name="T3" fmla="*/ 0 h 2461"/>
                <a:gd name="T4" fmla="*/ 414 w 2477"/>
                <a:gd name="T5" fmla="*/ 265 h 2461"/>
                <a:gd name="T6" fmla="*/ 827 w 2477"/>
                <a:gd name="T7" fmla="*/ 1320 h 2461"/>
                <a:gd name="T8" fmla="*/ 1241 w 2477"/>
                <a:gd name="T9" fmla="*/ 2195 h 2461"/>
                <a:gd name="T10" fmla="*/ 1650 w 2477"/>
                <a:gd name="T11" fmla="*/ 2024 h 2461"/>
                <a:gd name="T12" fmla="*/ 2064 w 2477"/>
                <a:gd name="T13" fmla="*/ 2110 h 2461"/>
                <a:gd name="T14" fmla="*/ 2477 w 2477"/>
                <a:gd name="T15" fmla="*/ 2195 h 2461"/>
                <a:gd name="T16" fmla="*/ 2477 w 2477"/>
                <a:gd name="T17" fmla="*/ 2461 h 2461"/>
                <a:gd name="T18" fmla="*/ 2064 w 2477"/>
                <a:gd name="T19" fmla="*/ 2461 h 2461"/>
                <a:gd name="T20" fmla="*/ 1650 w 2477"/>
                <a:gd name="T21" fmla="*/ 2461 h 2461"/>
                <a:gd name="T22" fmla="*/ 1241 w 2477"/>
                <a:gd name="T23" fmla="*/ 2461 h 2461"/>
                <a:gd name="T24" fmla="*/ 827 w 2477"/>
                <a:gd name="T25" fmla="*/ 2461 h 2461"/>
                <a:gd name="T26" fmla="*/ 414 w 2477"/>
                <a:gd name="T27" fmla="*/ 2461 h 2461"/>
                <a:gd name="T28" fmla="*/ 0 w 2477"/>
                <a:gd name="T29" fmla="*/ 2461 h 246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77"/>
                <a:gd name="T46" fmla="*/ 0 h 2461"/>
                <a:gd name="T47" fmla="*/ 2477 w 2477"/>
                <a:gd name="T48" fmla="*/ 2461 h 246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77" h="2461">
                  <a:moveTo>
                    <a:pt x="0" y="2461"/>
                  </a:moveTo>
                  <a:lnTo>
                    <a:pt x="0" y="0"/>
                  </a:lnTo>
                  <a:lnTo>
                    <a:pt x="414" y="265"/>
                  </a:lnTo>
                  <a:lnTo>
                    <a:pt x="827" y="1320"/>
                  </a:lnTo>
                  <a:lnTo>
                    <a:pt x="1241" y="2195"/>
                  </a:lnTo>
                  <a:lnTo>
                    <a:pt x="1650" y="2024"/>
                  </a:lnTo>
                  <a:lnTo>
                    <a:pt x="2064" y="2110"/>
                  </a:lnTo>
                  <a:lnTo>
                    <a:pt x="2477" y="2195"/>
                  </a:lnTo>
                  <a:lnTo>
                    <a:pt x="2477" y="2461"/>
                  </a:lnTo>
                  <a:lnTo>
                    <a:pt x="2064" y="2461"/>
                  </a:lnTo>
                  <a:lnTo>
                    <a:pt x="1650" y="2461"/>
                  </a:lnTo>
                  <a:lnTo>
                    <a:pt x="1241" y="2461"/>
                  </a:lnTo>
                  <a:lnTo>
                    <a:pt x="827" y="2461"/>
                  </a:lnTo>
                  <a:lnTo>
                    <a:pt x="414" y="2461"/>
                  </a:lnTo>
                  <a:lnTo>
                    <a:pt x="0" y="2461"/>
                  </a:lnTo>
                  <a:close/>
                </a:path>
              </a:pathLst>
            </a:custGeom>
            <a:noFill/>
            <a:ln w="15875">
              <a:solidFill>
                <a:srgbClr val="000000"/>
              </a:solidFill>
              <a:round/>
              <a:headEnd/>
              <a:tailEnd/>
            </a:ln>
          </p:spPr>
          <p:txBody>
            <a:bodyPr>
              <a:prstTxWarp prst="textNoShape">
                <a:avLst/>
              </a:prstTxWarp>
            </a:bodyPr>
            <a:lstStyle/>
            <a:p>
              <a:endParaRPr lang="en-US"/>
            </a:p>
          </p:txBody>
        </p:sp>
        <p:sp>
          <p:nvSpPr>
            <p:cNvPr id="255012" name="Line 32"/>
            <p:cNvSpPr>
              <a:spLocks noChangeShapeType="1"/>
            </p:cNvSpPr>
            <p:nvPr/>
          </p:nvSpPr>
          <p:spPr bwMode="auto">
            <a:xfrm>
              <a:off x="3535" y="1226"/>
              <a:ext cx="1" cy="2633"/>
            </a:xfrm>
            <a:prstGeom prst="line">
              <a:avLst/>
            </a:prstGeom>
            <a:noFill/>
            <a:ln w="7938">
              <a:solidFill>
                <a:srgbClr val="000000"/>
              </a:solidFill>
              <a:round/>
              <a:headEnd/>
              <a:tailEnd/>
            </a:ln>
          </p:spPr>
          <p:txBody>
            <a:bodyPr>
              <a:prstTxWarp prst="textNoShape">
                <a:avLst/>
              </a:prstTxWarp>
            </a:bodyPr>
            <a:lstStyle/>
            <a:p>
              <a:endParaRPr lang="en-US"/>
            </a:p>
          </p:txBody>
        </p:sp>
        <p:sp>
          <p:nvSpPr>
            <p:cNvPr id="255013" name="Line 33"/>
            <p:cNvSpPr>
              <a:spLocks noChangeShapeType="1"/>
            </p:cNvSpPr>
            <p:nvPr/>
          </p:nvSpPr>
          <p:spPr bwMode="auto">
            <a:xfrm>
              <a:off x="3515" y="3859"/>
              <a:ext cx="20" cy="1"/>
            </a:xfrm>
            <a:prstGeom prst="line">
              <a:avLst/>
            </a:prstGeom>
            <a:noFill/>
            <a:ln w="7938">
              <a:solidFill>
                <a:srgbClr val="000000"/>
              </a:solidFill>
              <a:round/>
              <a:headEnd/>
              <a:tailEnd/>
            </a:ln>
          </p:spPr>
          <p:txBody>
            <a:bodyPr>
              <a:prstTxWarp prst="textNoShape">
                <a:avLst/>
              </a:prstTxWarp>
            </a:bodyPr>
            <a:lstStyle/>
            <a:p>
              <a:endParaRPr lang="en-US"/>
            </a:p>
          </p:txBody>
        </p:sp>
        <p:sp>
          <p:nvSpPr>
            <p:cNvPr id="255014" name="Line 34"/>
            <p:cNvSpPr>
              <a:spLocks noChangeShapeType="1"/>
            </p:cNvSpPr>
            <p:nvPr/>
          </p:nvSpPr>
          <p:spPr bwMode="auto">
            <a:xfrm>
              <a:off x="3515" y="3421"/>
              <a:ext cx="20" cy="1"/>
            </a:xfrm>
            <a:prstGeom prst="line">
              <a:avLst/>
            </a:prstGeom>
            <a:noFill/>
            <a:ln w="7938">
              <a:solidFill>
                <a:srgbClr val="000000"/>
              </a:solidFill>
              <a:round/>
              <a:headEnd/>
              <a:tailEnd/>
            </a:ln>
          </p:spPr>
          <p:txBody>
            <a:bodyPr>
              <a:prstTxWarp prst="textNoShape">
                <a:avLst/>
              </a:prstTxWarp>
            </a:bodyPr>
            <a:lstStyle/>
            <a:p>
              <a:endParaRPr lang="en-US"/>
            </a:p>
          </p:txBody>
        </p:sp>
        <p:sp>
          <p:nvSpPr>
            <p:cNvPr id="255015" name="Line 35"/>
            <p:cNvSpPr>
              <a:spLocks noChangeShapeType="1"/>
            </p:cNvSpPr>
            <p:nvPr/>
          </p:nvSpPr>
          <p:spPr bwMode="auto">
            <a:xfrm>
              <a:off x="3515" y="2984"/>
              <a:ext cx="20" cy="1"/>
            </a:xfrm>
            <a:prstGeom prst="line">
              <a:avLst/>
            </a:prstGeom>
            <a:noFill/>
            <a:ln w="7938">
              <a:solidFill>
                <a:srgbClr val="000000"/>
              </a:solidFill>
              <a:round/>
              <a:headEnd/>
              <a:tailEnd/>
            </a:ln>
          </p:spPr>
          <p:txBody>
            <a:bodyPr>
              <a:prstTxWarp prst="textNoShape">
                <a:avLst/>
              </a:prstTxWarp>
            </a:bodyPr>
            <a:lstStyle/>
            <a:p>
              <a:endParaRPr lang="en-US"/>
            </a:p>
          </p:txBody>
        </p:sp>
        <p:sp>
          <p:nvSpPr>
            <p:cNvPr id="255016" name="Line 36"/>
            <p:cNvSpPr>
              <a:spLocks noChangeShapeType="1"/>
            </p:cNvSpPr>
            <p:nvPr/>
          </p:nvSpPr>
          <p:spPr bwMode="auto">
            <a:xfrm>
              <a:off x="3515" y="2546"/>
              <a:ext cx="20" cy="1"/>
            </a:xfrm>
            <a:prstGeom prst="line">
              <a:avLst/>
            </a:prstGeom>
            <a:noFill/>
            <a:ln w="7938">
              <a:solidFill>
                <a:srgbClr val="000000"/>
              </a:solidFill>
              <a:round/>
              <a:headEnd/>
              <a:tailEnd/>
            </a:ln>
          </p:spPr>
          <p:txBody>
            <a:bodyPr>
              <a:prstTxWarp prst="textNoShape">
                <a:avLst/>
              </a:prstTxWarp>
            </a:bodyPr>
            <a:lstStyle/>
            <a:p>
              <a:endParaRPr lang="en-US"/>
            </a:p>
          </p:txBody>
        </p:sp>
        <p:sp>
          <p:nvSpPr>
            <p:cNvPr id="255017" name="Line 37"/>
            <p:cNvSpPr>
              <a:spLocks noChangeShapeType="1"/>
            </p:cNvSpPr>
            <p:nvPr/>
          </p:nvSpPr>
          <p:spPr bwMode="auto">
            <a:xfrm>
              <a:off x="3515" y="2101"/>
              <a:ext cx="20" cy="1"/>
            </a:xfrm>
            <a:prstGeom prst="line">
              <a:avLst/>
            </a:prstGeom>
            <a:noFill/>
            <a:ln w="7938">
              <a:solidFill>
                <a:srgbClr val="000000"/>
              </a:solidFill>
              <a:round/>
              <a:headEnd/>
              <a:tailEnd/>
            </a:ln>
          </p:spPr>
          <p:txBody>
            <a:bodyPr>
              <a:prstTxWarp prst="textNoShape">
                <a:avLst/>
              </a:prstTxWarp>
            </a:bodyPr>
            <a:lstStyle/>
            <a:p>
              <a:endParaRPr lang="en-US"/>
            </a:p>
          </p:txBody>
        </p:sp>
        <p:sp>
          <p:nvSpPr>
            <p:cNvPr id="255018" name="Line 38"/>
            <p:cNvSpPr>
              <a:spLocks noChangeShapeType="1"/>
            </p:cNvSpPr>
            <p:nvPr/>
          </p:nvSpPr>
          <p:spPr bwMode="auto">
            <a:xfrm>
              <a:off x="3515" y="1663"/>
              <a:ext cx="20" cy="1"/>
            </a:xfrm>
            <a:prstGeom prst="line">
              <a:avLst/>
            </a:prstGeom>
            <a:noFill/>
            <a:ln w="7938">
              <a:solidFill>
                <a:srgbClr val="000000"/>
              </a:solidFill>
              <a:round/>
              <a:headEnd/>
              <a:tailEnd/>
            </a:ln>
          </p:spPr>
          <p:txBody>
            <a:bodyPr>
              <a:prstTxWarp prst="textNoShape">
                <a:avLst/>
              </a:prstTxWarp>
            </a:bodyPr>
            <a:lstStyle/>
            <a:p>
              <a:endParaRPr lang="en-US"/>
            </a:p>
          </p:txBody>
        </p:sp>
        <p:sp>
          <p:nvSpPr>
            <p:cNvPr id="255019" name="Line 39"/>
            <p:cNvSpPr>
              <a:spLocks noChangeShapeType="1"/>
            </p:cNvSpPr>
            <p:nvPr/>
          </p:nvSpPr>
          <p:spPr bwMode="auto">
            <a:xfrm>
              <a:off x="3515" y="1226"/>
              <a:ext cx="20" cy="1"/>
            </a:xfrm>
            <a:prstGeom prst="line">
              <a:avLst/>
            </a:prstGeom>
            <a:noFill/>
            <a:ln w="7938">
              <a:solidFill>
                <a:srgbClr val="000000"/>
              </a:solidFill>
              <a:round/>
              <a:headEnd/>
              <a:tailEnd/>
            </a:ln>
          </p:spPr>
          <p:txBody>
            <a:bodyPr>
              <a:prstTxWarp prst="textNoShape">
                <a:avLst/>
              </a:prstTxWarp>
            </a:bodyPr>
            <a:lstStyle/>
            <a:p>
              <a:endParaRPr lang="en-US"/>
            </a:p>
          </p:txBody>
        </p:sp>
        <p:sp>
          <p:nvSpPr>
            <p:cNvPr id="255020" name="Line 40"/>
            <p:cNvSpPr>
              <a:spLocks noChangeShapeType="1"/>
            </p:cNvSpPr>
            <p:nvPr/>
          </p:nvSpPr>
          <p:spPr bwMode="auto">
            <a:xfrm>
              <a:off x="3535" y="3859"/>
              <a:ext cx="2477" cy="1"/>
            </a:xfrm>
            <a:prstGeom prst="line">
              <a:avLst/>
            </a:prstGeom>
            <a:noFill/>
            <a:ln w="7938">
              <a:solidFill>
                <a:srgbClr val="000000"/>
              </a:solidFill>
              <a:round/>
              <a:headEnd/>
              <a:tailEnd/>
            </a:ln>
          </p:spPr>
          <p:txBody>
            <a:bodyPr>
              <a:prstTxWarp prst="textNoShape">
                <a:avLst/>
              </a:prstTxWarp>
            </a:bodyPr>
            <a:lstStyle/>
            <a:p>
              <a:endParaRPr lang="en-US"/>
            </a:p>
          </p:txBody>
        </p:sp>
        <p:sp>
          <p:nvSpPr>
            <p:cNvPr id="255021" name="Line 41"/>
            <p:cNvSpPr>
              <a:spLocks noChangeShapeType="1"/>
            </p:cNvSpPr>
            <p:nvPr/>
          </p:nvSpPr>
          <p:spPr bwMode="auto">
            <a:xfrm flipV="1">
              <a:off x="3535" y="3828"/>
              <a:ext cx="1" cy="62"/>
            </a:xfrm>
            <a:prstGeom prst="line">
              <a:avLst/>
            </a:prstGeom>
            <a:noFill/>
            <a:ln w="7938">
              <a:solidFill>
                <a:srgbClr val="000000"/>
              </a:solidFill>
              <a:round/>
              <a:headEnd/>
              <a:tailEnd/>
            </a:ln>
          </p:spPr>
          <p:txBody>
            <a:bodyPr>
              <a:prstTxWarp prst="textNoShape">
                <a:avLst/>
              </a:prstTxWarp>
            </a:bodyPr>
            <a:lstStyle/>
            <a:p>
              <a:endParaRPr lang="en-US"/>
            </a:p>
          </p:txBody>
        </p:sp>
        <p:sp>
          <p:nvSpPr>
            <p:cNvPr id="255022" name="Line 42"/>
            <p:cNvSpPr>
              <a:spLocks noChangeShapeType="1"/>
            </p:cNvSpPr>
            <p:nvPr/>
          </p:nvSpPr>
          <p:spPr bwMode="auto">
            <a:xfrm flipV="1">
              <a:off x="3948" y="3828"/>
              <a:ext cx="1" cy="62"/>
            </a:xfrm>
            <a:prstGeom prst="line">
              <a:avLst/>
            </a:prstGeom>
            <a:noFill/>
            <a:ln w="7938">
              <a:solidFill>
                <a:srgbClr val="000000"/>
              </a:solidFill>
              <a:round/>
              <a:headEnd/>
              <a:tailEnd/>
            </a:ln>
          </p:spPr>
          <p:txBody>
            <a:bodyPr>
              <a:prstTxWarp prst="textNoShape">
                <a:avLst/>
              </a:prstTxWarp>
            </a:bodyPr>
            <a:lstStyle/>
            <a:p>
              <a:endParaRPr lang="en-US"/>
            </a:p>
          </p:txBody>
        </p:sp>
        <p:sp>
          <p:nvSpPr>
            <p:cNvPr id="255023" name="Line 43"/>
            <p:cNvSpPr>
              <a:spLocks noChangeShapeType="1"/>
            </p:cNvSpPr>
            <p:nvPr/>
          </p:nvSpPr>
          <p:spPr bwMode="auto">
            <a:xfrm flipV="1">
              <a:off x="4362" y="3828"/>
              <a:ext cx="1" cy="62"/>
            </a:xfrm>
            <a:prstGeom prst="line">
              <a:avLst/>
            </a:prstGeom>
            <a:noFill/>
            <a:ln w="7938">
              <a:solidFill>
                <a:srgbClr val="000000"/>
              </a:solidFill>
              <a:round/>
              <a:headEnd/>
              <a:tailEnd/>
            </a:ln>
          </p:spPr>
          <p:txBody>
            <a:bodyPr>
              <a:prstTxWarp prst="textNoShape">
                <a:avLst/>
              </a:prstTxWarp>
            </a:bodyPr>
            <a:lstStyle/>
            <a:p>
              <a:endParaRPr lang="en-US"/>
            </a:p>
          </p:txBody>
        </p:sp>
        <p:sp>
          <p:nvSpPr>
            <p:cNvPr id="255024" name="Line 44"/>
            <p:cNvSpPr>
              <a:spLocks noChangeShapeType="1"/>
            </p:cNvSpPr>
            <p:nvPr/>
          </p:nvSpPr>
          <p:spPr bwMode="auto">
            <a:xfrm flipV="1">
              <a:off x="4776" y="3828"/>
              <a:ext cx="1" cy="62"/>
            </a:xfrm>
            <a:prstGeom prst="line">
              <a:avLst/>
            </a:prstGeom>
            <a:noFill/>
            <a:ln w="7938">
              <a:solidFill>
                <a:srgbClr val="000000"/>
              </a:solidFill>
              <a:round/>
              <a:headEnd/>
              <a:tailEnd/>
            </a:ln>
          </p:spPr>
          <p:txBody>
            <a:bodyPr>
              <a:prstTxWarp prst="textNoShape">
                <a:avLst/>
              </a:prstTxWarp>
            </a:bodyPr>
            <a:lstStyle/>
            <a:p>
              <a:endParaRPr lang="en-US"/>
            </a:p>
          </p:txBody>
        </p:sp>
        <p:sp>
          <p:nvSpPr>
            <p:cNvPr id="255025" name="Line 45"/>
            <p:cNvSpPr>
              <a:spLocks noChangeShapeType="1"/>
            </p:cNvSpPr>
            <p:nvPr/>
          </p:nvSpPr>
          <p:spPr bwMode="auto">
            <a:xfrm flipV="1">
              <a:off x="5185" y="3828"/>
              <a:ext cx="1" cy="62"/>
            </a:xfrm>
            <a:prstGeom prst="line">
              <a:avLst/>
            </a:prstGeom>
            <a:noFill/>
            <a:ln w="7938">
              <a:solidFill>
                <a:srgbClr val="000000"/>
              </a:solidFill>
              <a:round/>
              <a:headEnd/>
              <a:tailEnd/>
            </a:ln>
          </p:spPr>
          <p:txBody>
            <a:bodyPr>
              <a:prstTxWarp prst="textNoShape">
                <a:avLst/>
              </a:prstTxWarp>
            </a:bodyPr>
            <a:lstStyle/>
            <a:p>
              <a:endParaRPr lang="en-US"/>
            </a:p>
          </p:txBody>
        </p:sp>
        <p:sp>
          <p:nvSpPr>
            <p:cNvPr id="255026" name="Line 46"/>
            <p:cNvSpPr>
              <a:spLocks noChangeShapeType="1"/>
            </p:cNvSpPr>
            <p:nvPr/>
          </p:nvSpPr>
          <p:spPr bwMode="auto">
            <a:xfrm flipV="1">
              <a:off x="5599" y="3828"/>
              <a:ext cx="1" cy="62"/>
            </a:xfrm>
            <a:prstGeom prst="line">
              <a:avLst/>
            </a:prstGeom>
            <a:noFill/>
            <a:ln w="7938">
              <a:solidFill>
                <a:srgbClr val="000000"/>
              </a:solidFill>
              <a:round/>
              <a:headEnd/>
              <a:tailEnd/>
            </a:ln>
          </p:spPr>
          <p:txBody>
            <a:bodyPr>
              <a:prstTxWarp prst="textNoShape">
                <a:avLst/>
              </a:prstTxWarp>
            </a:bodyPr>
            <a:lstStyle/>
            <a:p>
              <a:endParaRPr lang="en-US"/>
            </a:p>
          </p:txBody>
        </p:sp>
        <p:sp>
          <p:nvSpPr>
            <p:cNvPr id="255027" name="Line 47"/>
            <p:cNvSpPr>
              <a:spLocks noChangeShapeType="1"/>
            </p:cNvSpPr>
            <p:nvPr/>
          </p:nvSpPr>
          <p:spPr bwMode="auto">
            <a:xfrm flipV="1">
              <a:off x="6012" y="3828"/>
              <a:ext cx="1" cy="62"/>
            </a:xfrm>
            <a:prstGeom prst="line">
              <a:avLst/>
            </a:prstGeom>
            <a:noFill/>
            <a:ln w="7938">
              <a:solidFill>
                <a:srgbClr val="000000"/>
              </a:solidFill>
              <a:round/>
              <a:headEnd/>
              <a:tailEnd/>
            </a:ln>
          </p:spPr>
          <p:txBody>
            <a:bodyPr>
              <a:prstTxWarp prst="textNoShape">
                <a:avLst/>
              </a:prstTxWarp>
            </a:bodyPr>
            <a:lstStyle/>
            <a:p>
              <a:endParaRPr lang="en-US"/>
            </a:p>
          </p:txBody>
        </p:sp>
        <p:sp>
          <p:nvSpPr>
            <p:cNvPr id="255028" name="Rectangle 48"/>
            <p:cNvSpPr>
              <a:spLocks noChangeArrowheads="1"/>
            </p:cNvSpPr>
            <p:nvPr/>
          </p:nvSpPr>
          <p:spPr bwMode="auto">
            <a:xfrm>
              <a:off x="5942" y="3370"/>
              <a:ext cx="61" cy="111"/>
            </a:xfrm>
            <a:prstGeom prst="rect">
              <a:avLst/>
            </a:prstGeom>
            <a:noFill/>
            <a:ln w="9525">
              <a:noFill/>
              <a:miter lim="800000"/>
              <a:headEnd/>
              <a:tailEnd/>
            </a:ln>
          </p:spPr>
          <p:txBody>
            <a:bodyPr wrap="none" lIns="0" tIns="0" rIns="0" bIns="0">
              <a:prstTxWarp prst="textNoShape">
                <a:avLst/>
              </a:prstTxWarp>
              <a:spAutoFit/>
            </a:bodyPr>
            <a:lstStyle/>
            <a:p>
              <a:pPr algn="l" eaLnBrk="0" hangingPunct="0"/>
              <a:r>
                <a:rPr lang="en-US" sz="1100">
                  <a:solidFill>
                    <a:srgbClr val="FF0000"/>
                  </a:solidFill>
                  <a:latin typeface="Geneva" pitchFamily="-65" charset="0"/>
                </a:rPr>
                <a:t>3</a:t>
              </a:r>
              <a:endParaRPr lang="en-US" sz="1000" b="0">
                <a:solidFill>
                  <a:schemeClr val="tx1"/>
                </a:solidFill>
                <a:latin typeface="Times New Roman" pitchFamily="-65" charset="0"/>
              </a:endParaRPr>
            </a:p>
          </p:txBody>
        </p:sp>
        <p:sp>
          <p:nvSpPr>
            <p:cNvPr id="255029" name="Rectangle 49"/>
            <p:cNvSpPr>
              <a:spLocks noChangeArrowheads="1"/>
            </p:cNvSpPr>
            <p:nvPr/>
          </p:nvSpPr>
          <p:spPr bwMode="auto">
            <a:xfrm>
              <a:off x="5610" y="3237"/>
              <a:ext cx="60" cy="111"/>
            </a:xfrm>
            <a:prstGeom prst="rect">
              <a:avLst/>
            </a:prstGeom>
            <a:noFill/>
            <a:ln w="9525">
              <a:noFill/>
              <a:miter lim="800000"/>
              <a:headEnd/>
              <a:tailEnd/>
            </a:ln>
          </p:spPr>
          <p:txBody>
            <a:bodyPr wrap="none" lIns="0" tIns="0" rIns="0" bIns="0">
              <a:prstTxWarp prst="textNoShape">
                <a:avLst/>
              </a:prstTxWarp>
              <a:spAutoFit/>
            </a:bodyPr>
            <a:lstStyle/>
            <a:p>
              <a:pPr algn="l" eaLnBrk="0" hangingPunct="0"/>
              <a:r>
                <a:rPr lang="en-US" sz="1100">
                  <a:solidFill>
                    <a:srgbClr val="FF0000"/>
                  </a:solidFill>
                  <a:latin typeface="Geneva" pitchFamily="-65" charset="0"/>
                </a:rPr>
                <a:t>4</a:t>
              </a:r>
              <a:endParaRPr lang="en-US" sz="1000" b="0">
                <a:solidFill>
                  <a:schemeClr val="tx1"/>
                </a:solidFill>
                <a:latin typeface="Times New Roman" pitchFamily="-65" charset="0"/>
              </a:endParaRPr>
            </a:p>
          </p:txBody>
        </p:sp>
        <p:sp>
          <p:nvSpPr>
            <p:cNvPr id="255030" name="Rectangle 50"/>
            <p:cNvSpPr>
              <a:spLocks noChangeArrowheads="1"/>
            </p:cNvSpPr>
            <p:nvPr/>
          </p:nvSpPr>
          <p:spPr bwMode="auto">
            <a:xfrm>
              <a:off x="5196" y="3206"/>
              <a:ext cx="61" cy="111"/>
            </a:xfrm>
            <a:prstGeom prst="rect">
              <a:avLst/>
            </a:prstGeom>
            <a:noFill/>
            <a:ln w="9525">
              <a:noFill/>
              <a:miter lim="800000"/>
              <a:headEnd/>
              <a:tailEnd/>
            </a:ln>
          </p:spPr>
          <p:txBody>
            <a:bodyPr wrap="none" lIns="0" tIns="0" rIns="0" bIns="0">
              <a:prstTxWarp prst="textNoShape">
                <a:avLst/>
              </a:prstTxWarp>
              <a:spAutoFit/>
            </a:bodyPr>
            <a:lstStyle/>
            <a:p>
              <a:pPr algn="l" eaLnBrk="0" hangingPunct="0"/>
              <a:r>
                <a:rPr lang="en-US" sz="1100">
                  <a:solidFill>
                    <a:srgbClr val="FF0000"/>
                  </a:solidFill>
                  <a:latin typeface="Geneva" pitchFamily="-65" charset="0"/>
                </a:rPr>
                <a:t>5</a:t>
              </a:r>
              <a:endParaRPr lang="en-US" sz="1000" b="0">
                <a:solidFill>
                  <a:schemeClr val="tx1"/>
                </a:solidFill>
                <a:latin typeface="Times New Roman" pitchFamily="-65" charset="0"/>
              </a:endParaRPr>
            </a:p>
          </p:txBody>
        </p:sp>
        <p:sp>
          <p:nvSpPr>
            <p:cNvPr id="255031" name="Rectangle 51"/>
            <p:cNvSpPr>
              <a:spLocks noChangeArrowheads="1"/>
            </p:cNvSpPr>
            <p:nvPr/>
          </p:nvSpPr>
          <p:spPr bwMode="auto">
            <a:xfrm>
              <a:off x="4786" y="3276"/>
              <a:ext cx="61" cy="111"/>
            </a:xfrm>
            <a:prstGeom prst="rect">
              <a:avLst/>
            </a:prstGeom>
            <a:noFill/>
            <a:ln w="9525">
              <a:noFill/>
              <a:miter lim="800000"/>
              <a:headEnd/>
              <a:tailEnd/>
            </a:ln>
          </p:spPr>
          <p:txBody>
            <a:bodyPr wrap="none" lIns="0" tIns="0" rIns="0" bIns="0">
              <a:prstTxWarp prst="textNoShape">
                <a:avLst/>
              </a:prstTxWarp>
              <a:spAutoFit/>
            </a:bodyPr>
            <a:lstStyle/>
            <a:p>
              <a:pPr algn="l" eaLnBrk="0" hangingPunct="0"/>
              <a:r>
                <a:rPr lang="en-US" sz="1100">
                  <a:solidFill>
                    <a:srgbClr val="FF0000"/>
                  </a:solidFill>
                  <a:latin typeface="Geneva" pitchFamily="-65" charset="0"/>
                </a:rPr>
                <a:t>3</a:t>
              </a:r>
              <a:endParaRPr lang="en-US" sz="1000" b="0">
                <a:solidFill>
                  <a:schemeClr val="tx1"/>
                </a:solidFill>
                <a:latin typeface="Times New Roman" pitchFamily="-65" charset="0"/>
              </a:endParaRPr>
            </a:p>
          </p:txBody>
        </p:sp>
        <p:sp>
          <p:nvSpPr>
            <p:cNvPr id="255032" name="Rectangle 52"/>
            <p:cNvSpPr>
              <a:spLocks noChangeArrowheads="1"/>
            </p:cNvSpPr>
            <p:nvPr/>
          </p:nvSpPr>
          <p:spPr bwMode="auto">
            <a:xfrm>
              <a:off x="4378" y="2612"/>
              <a:ext cx="121" cy="111"/>
            </a:xfrm>
            <a:prstGeom prst="rect">
              <a:avLst/>
            </a:prstGeom>
            <a:noFill/>
            <a:ln w="9525">
              <a:noFill/>
              <a:miter lim="800000"/>
              <a:headEnd/>
              <a:tailEnd/>
            </a:ln>
          </p:spPr>
          <p:txBody>
            <a:bodyPr wrap="none" lIns="0" tIns="0" rIns="0" bIns="0">
              <a:prstTxWarp prst="textNoShape">
                <a:avLst/>
              </a:prstTxWarp>
              <a:spAutoFit/>
            </a:bodyPr>
            <a:lstStyle/>
            <a:p>
              <a:pPr algn="l" eaLnBrk="0" hangingPunct="0"/>
              <a:r>
                <a:rPr lang="en-US" sz="1100">
                  <a:solidFill>
                    <a:srgbClr val="FF0000"/>
                  </a:solidFill>
                  <a:latin typeface="Geneva" pitchFamily="-65" charset="0"/>
                </a:rPr>
                <a:t>13</a:t>
              </a:r>
              <a:endParaRPr lang="en-US" sz="1000" b="0">
                <a:solidFill>
                  <a:schemeClr val="tx1"/>
                </a:solidFill>
                <a:latin typeface="Times New Roman" pitchFamily="-65" charset="0"/>
              </a:endParaRPr>
            </a:p>
          </p:txBody>
        </p:sp>
        <p:sp>
          <p:nvSpPr>
            <p:cNvPr id="255033" name="Rectangle 53"/>
            <p:cNvSpPr>
              <a:spLocks noChangeArrowheads="1"/>
            </p:cNvSpPr>
            <p:nvPr/>
          </p:nvSpPr>
          <p:spPr bwMode="auto">
            <a:xfrm>
              <a:off x="3960" y="1463"/>
              <a:ext cx="121" cy="111"/>
            </a:xfrm>
            <a:prstGeom prst="rect">
              <a:avLst/>
            </a:prstGeom>
            <a:noFill/>
            <a:ln w="9525">
              <a:noFill/>
              <a:miter lim="800000"/>
              <a:headEnd/>
              <a:tailEnd/>
            </a:ln>
          </p:spPr>
          <p:txBody>
            <a:bodyPr wrap="none" lIns="0" tIns="0" rIns="0" bIns="0">
              <a:prstTxWarp prst="textNoShape">
                <a:avLst/>
              </a:prstTxWarp>
              <a:spAutoFit/>
            </a:bodyPr>
            <a:lstStyle/>
            <a:p>
              <a:pPr algn="l" eaLnBrk="0" hangingPunct="0"/>
              <a:r>
                <a:rPr lang="en-US" sz="1100">
                  <a:solidFill>
                    <a:srgbClr val="FF0000"/>
                  </a:solidFill>
                  <a:latin typeface="Geneva" pitchFamily="-65" charset="0"/>
                </a:rPr>
                <a:t>25</a:t>
              </a:r>
              <a:endParaRPr lang="en-US" sz="1000" b="0">
                <a:solidFill>
                  <a:schemeClr val="tx1"/>
                </a:solidFill>
                <a:latin typeface="Times New Roman" pitchFamily="-65" charset="0"/>
              </a:endParaRPr>
            </a:p>
          </p:txBody>
        </p:sp>
        <p:sp>
          <p:nvSpPr>
            <p:cNvPr id="255034" name="Rectangle 54"/>
            <p:cNvSpPr>
              <a:spLocks noChangeArrowheads="1"/>
            </p:cNvSpPr>
            <p:nvPr/>
          </p:nvSpPr>
          <p:spPr bwMode="auto">
            <a:xfrm>
              <a:off x="3551" y="1260"/>
              <a:ext cx="121" cy="111"/>
            </a:xfrm>
            <a:prstGeom prst="rect">
              <a:avLst/>
            </a:prstGeom>
            <a:noFill/>
            <a:ln w="9525">
              <a:noFill/>
              <a:miter lim="800000"/>
              <a:headEnd/>
              <a:tailEnd/>
            </a:ln>
          </p:spPr>
          <p:txBody>
            <a:bodyPr wrap="none" lIns="0" tIns="0" rIns="0" bIns="0">
              <a:prstTxWarp prst="textNoShape">
                <a:avLst/>
              </a:prstTxWarp>
              <a:spAutoFit/>
            </a:bodyPr>
            <a:lstStyle/>
            <a:p>
              <a:pPr algn="l" eaLnBrk="0" hangingPunct="0"/>
              <a:r>
                <a:rPr lang="en-US" sz="1100">
                  <a:solidFill>
                    <a:srgbClr val="FF0000"/>
                  </a:solidFill>
                  <a:latin typeface="Geneva" pitchFamily="-65" charset="0"/>
                </a:rPr>
                <a:t>28</a:t>
              </a:r>
              <a:endParaRPr lang="en-US" sz="1000" b="0">
                <a:solidFill>
                  <a:schemeClr val="tx1"/>
                </a:solidFill>
                <a:latin typeface="Times New Roman" pitchFamily="-65" charset="0"/>
              </a:endParaRPr>
            </a:p>
          </p:txBody>
        </p:sp>
        <p:sp>
          <p:nvSpPr>
            <p:cNvPr id="255035" name="Rectangle 55"/>
            <p:cNvSpPr>
              <a:spLocks noChangeArrowheads="1"/>
            </p:cNvSpPr>
            <p:nvPr/>
          </p:nvSpPr>
          <p:spPr bwMode="auto">
            <a:xfrm>
              <a:off x="3435" y="3792"/>
              <a:ext cx="52" cy="91"/>
            </a:xfrm>
            <a:prstGeom prst="rect">
              <a:avLst/>
            </a:prstGeom>
            <a:noFill/>
            <a:ln w="9525">
              <a:noFill/>
              <a:miter lim="800000"/>
              <a:headEnd/>
              <a:tailEnd/>
            </a:ln>
          </p:spPr>
          <p:txBody>
            <a:bodyPr wrap="none" lIns="0" tIns="0" rIns="0" bIns="0">
              <a:prstTxWarp prst="textNoShape">
                <a:avLst/>
              </a:prstTxWarp>
              <a:spAutoFit/>
            </a:bodyPr>
            <a:lstStyle/>
            <a:p>
              <a:pPr algn="l" eaLnBrk="0" hangingPunct="0"/>
              <a:r>
                <a:rPr lang="en-US" sz="900">
                  <a:solidFill>
                    <a:srgbClr val="000000"/>
                  </a:solidFill>
                  <a:latin typeface="Geneva" pitchFamily="-65" charset="0"/>
                </a:rPr>
                <a:t>0</a:t>
              </a:r>
              <a:endParaRPr lang="en-US" sz="1000" b="0">
                <a:solidFill>
                  <a:schemeClr val="tx1"/>
                </a:solidFill>
                <a:latin typeface="Times New Roman" pitchFamily="-65" charset="0"/>
              </a:endParaRPr>
            </a:p>
          </p:txBody>
        </p:sp>
        <p:sp>
          <p:nvSpPr>
            <p:cNvPr id="255036" name="Rectangle 56"/>
            <p:cNvSpPr>
              <a:spLocks noChangeArrowheads="1"/>
            </p:cNvSpPr>
            <p:nvPr/>
          </p:nvSpPr>
          <p:spPr bwMode="auto">
            <a:xfrm>
              <a:off x="3435" y="3355"/>
              <a:ext cx="52" cy="91"/>
            </a:xfrm>
            <a:prstGeom prst="rect">
              <a:avLst/>
            </a:prstGeom>
            <a:noFill/>
            <a:ln w="9525">
              <a:noFill/>
              <a:miter lim="800000"/>
              <a:headEnd/>
              <a:tailEnd/>
            </a:ln>
          </p:spPr>
          <p:txBody>
            <a:bodyPr wrap="none" lIns="0" tIns="0" rIns="0" bIns="0">
              <a:prstTxWarp prst="textNoShape">
                <a:avLst/>
              </a:prstTxWarp>
              <a:spAutoFit/>
            </a:bodyPr>
            <a:lstStyle/>
            <a:p>
              <a:pPr algn="l" eaLnBrk="0" hangingPunct="0"/>
              <a:r>
                <a:rPr lang="en-US" sz="900">
                  <a:solidFill>
                    <a:srgbClr val="000000"/>
                  </a:solidFill>
                  <a:latin typeface="Geneva" pitchFamily="-65" charset="0"/>
                </a:rPr>
                <a:t>5</a:t>
              </a:r>
              <a:endParaRPr lang="en-US" sz="1000" b="0">
                <a:solidFill>
                  <a:schemeClr val="tx1"/>
                </a:solidFill>
                <a:latin typeface="Times New Roman" pitchFamily="-65" charset="0"/>
              </a:endParaRPr>
            </a:p>
          </p:txBody>
        </p:sp>
        <p:sp>
          <p:nvSpPr>
            <p:cNvPr id="255037" name="Rectangle 57"/>
            <p:cNvSpPr>
              <a:spLocks noChangeArrowheads="1"/>
            </p:cNvSpPr>
            <p:nvPr/>
          </p:nvSpPr>
          <p:spPr bwMode="auto">
            <a:xfrm>
              <a:off x="3387" y="2917"/>
              <a:ext cx="104" cy="91"/>
            </a:xfrm>
            <a:prstGeom prst="rect">
              <a:avLst/>
            </a:prstGeom>
            <a:noFill/>
            <a:ln w="9525">
              <a:noFill/>
              <a:miter lim="800000"/>
              <a:headEnd/>
              <a:tailEnd/>
            </a:ln>
          </p:spPr>
          <p:txBody>
            <a:bodyPr wrap="none" lIns="0" tIns="0" rIns="0" bIns="0">
              <a:prstTxWarp prst="textNoShape">
                <a:avLst/>
              </a:prstTxWarp>
              <a:spAutoFit/>
            </a:bodyPr>
            <a:lstStyle/>
            <a:p>
              <a:pPr algn="l" eaLnBrk="0" hangingPunct="0"/>
              <a:r>
                <a:rPr lang="en-US" sz="900">
                  <a:solidFill>
                    <a:srgbClr val="000000"/>
                  </a:solidFill>
                  <a:latin typeface="Geneva" pitchFamily="-65" charset="0"/>
                </a:rPr>
                <a:t>10</a:t>
              </a:r>
              <a:endParaRPr lang="en-US" sz="1000" b="0">
                <a:solidFill>
                  <a:schemeClr val="tx1"/>
                </a:solidFill>
                <a:latin typeface="Times New Roman" pitchFamily="-65" charset="0"/>
              </a:endParaRPr>
            </a:p>
          </p:txBody>
        </p:sp>
        <p:sp>
          <p:nvSpPr>
            <p:cNvPr id="255038" name="Rectangle 58"/>
            <p:cNvSpPr>
              <a:spLocks noChangeArrowheads="1"/>
            </p:cNvSpPr>
            <p:nvPr/>
          </p:nvSpPr>
          <p:spPr bwMode="auto">
            <a:xfrm>
              <a:off x="3387" y="2480"/>
              <a:ext cx="104" cy="91"/>
            </a:xfrm>
            <a:prstGeom prst="rect">
              <a:avLst/>
            </a:prstGeom>
            <a:noFill/>
            <a:ln w="9525">
              <a:noFill/>
              <a:miter lim="800000"/>
              <a:headEnd/>
              <a:tailEnd/>
            </a:ln>
          </p:spPr>
          <p:txBody>
            <a:bodyPr wrap="none" lIns="0" tIns="0" rIns="0" bIns="0">
              <a:prstTxWarp prst="textNoShape">
                <a:avLst/>
              </a:prstTxWarp>
              <a:spAutoFit/>
            </a:bodyPr>
            <a:lstStyle/>
            <a:p>
              <a:pPr algn="l" eaLnBrk="0" hangingPunct="0"/>
              <a:r>
                <a:rPr lang="en-US" sz="900">
                  <a:solidFill>
                    <a:srgbClr val="000000"/>
                  </a:solidFill>
                  <a:latin typeface="Geneva" pitchFamily="-65" charset="0"/>
                </a:rPr>
                <a:t>15</a:t>
              </a:r>
              <a:endParaRPr lang="en-US" sz="1000" b="0">
                <a:solidFill>
                  <a:schemeClr val="tx1"/>
                </a:solidFill>
                <a:latin typeface="Times New Roman" pitchFamily="-65" charset="0"/>
              </a:endParaRPr>
            </a:p>
          </p:txBody>
        </p:sp>
        <p:sp>
          <p:nvSpPr>
            <p:cNvPr id="255039" name="Rectangle 59"/>
            <p:cNvSpPr>
              <a:spLocks noChangeArrowheads="1"/>
            </p:cNvSpPr>
            <p:nvPr/>
          </p:nvSpPr>
          <p:spPr bwMode="auto">
            <a:xfrm>
              <a:off x="3387" y="2034"/>
              <a:ext cx="104" cy="91"/>
            </a:xfrm>
            <a:prstGeom prst="rect">
              <a:avLst/>
            </a:prstGeom>
            <a:noFill/>
            <a:ln w="9525">
              <a:noFill/>
              <a:miter lim="800000"/>
              <a:headEnd/>
              <a:tailEnd/>
            </a:ln>
          </p:spPr>
          <p:txBody>
            <a:bodyPr wrap="none" lIns="0" tIns="0" rIns="0" bIns="0">
              <a:prstTxWarp prst="textNoShape">
                <a:avLst/>
              </a:prstTxWarp>
              <a:spAutoFit/>
            </a:bodyPr>
            <a:lstStyle/>
            <a:p>
              <a:pPr algn="l" eaLnBrk="0" hangingPunct="0"/>
              <a:r>
                <a:rPr lang="en-US" sz="900">
                  <a:solidFill>
                    <a:srgbClr val="000000"/>
                  </a:solidFill>
                  <a:latin typeface="Geneva" pitchFamily="-65" charset="0"/>
                </a:rPr>
                <a:t>20</a:t>
              </a:r>
              <a:endParaRPr lang="en-US" sz="1000" b="0">
                <a:solidFill>
                  <a:schemeClr val="tx1"/>
                </a:solidFill>
                <a:latin typeface="Times New Roman" pitchFamily="-65" charset="0"/>
              </a:endParaRPr>
            </a:p>
          </p:txBody>
        </p:sp>
        <p:sp>
          <p:nvSpPr>
            <p:cNvPr id="255040" name="Rectangle 60"/>
            <p:cNvSpPr>
              <a:spLocks noChangeArrowheads="1"/>
            </p:cNvSpPr>
            <p:nvPr/>
          </p:nvSpPr>
          <p:spPr bwMode="auto">
            <a:xfrm>
              <a:off x="3387" y="1597"/>
              <a:ext cx="104" cy="91"/>
            </a:xfrm>
            <a:prstGeom prst="rect">
              <a:avLst/>
            </a:prstGeom>
            <a:noFill/>
            <a:ln w="9525">
              <a:noFill/>
              <a:miter lim="800000"/>
              <a:headEnd/>
              <a:tailEnd/>
            </a:ln>
          </p:spPr>
          <p:txBody>
            <a:bodyPr wrap="none" lIns="0" tIns="0" rIns="0" bIns="0">
              <a:prstTxWarp prst="textNoShape">
                <a:avLst/>
              </a:prstTxWarp>
              <a:spAutoFit/>
            </a:bodyPr>
            <a:lstStyle/>
            <a:p>
              <a:pPr algn="l" eaLnBrk="0" hangingPunct="0"/>
              <a:r>
                <a:rPr lang="en-US" sz="900">
                  <a:solidFill>
                    <a:srgbClr val="000000"/>
                  </a:solidFill>
                  <a:latin typeface="Geneva" pitchFamily="-65" charset="0"/>
                </a:rPr>
                <a:t>25</a:t>
              </a:r>
              <a:endParaRPr lang="en-US" sz="1000" b="0">
                <a:solidFill>
                  <a:schemeClr val="tx1"/>
                </a:solidFill>
                <a:latin typeface="Times New Roman" pitchFamily="-65" charset="0"/>
              </a:endParaRPr>
            </a:p>
          </p:txBody>
        </p:sp>
        <p:sp>
          <p:nvSpPr>
            <p:cNvPr id="255041" name="Rectangle 61"/>
            <p:cNvSpPr>
              <a:spLocks noChangeArrowheads="1"/>
            </p:cNvSpPr>
            <p:nvPr/>
          </p:nvSpPr>
          <p:spPr bwMode="auto">
            <a:xfrm>
              <a:off x="3387" y="1159"/>
              <a:ext cx="104" cy="91"/>
            </a:xfrm>
            <a:prstGeom prst="rect">
              <a:avLst/>
            </a:prstGeom>
            <a:noFill/>
            <a:ln w="9525">
              <a:noFill/>
              <a:miter lim="800000"/>
              <a:headEnd/>
              <a:tailEnd/>
            </a:ln>
          </p:spPr>
          <p:txBody>
            <a:bodyPr wrap="none" lIns="0" tIns="0" rIns="0" bIns="0">
              <a:prstTxWarp prst="textNoShape">
                <a:avLst/>
              </a:prstTxWarp>
              <a:spAutoFit/>
            </a:bodyPr>
            <a:lstStyle/>
            <a:p>
              <a:pPr algn="l" eaLnBrk="0" hangingPunct="0"/>
              <a:r>
                <a:rPr lang="en-US" sz="900">
                  <a:solidFill>
                    <a:srgbClr val="000000"/>
                  </a:solidFill>
                  <a:latin typeface="Geneva" pitchFamily="-65" charset="0"/>
                </a:rPr>
                <a:t>30</a:t>
              </a:r>
              <a:endParaRPr lang="en-US" sz="1000" b="0">
                <a:solidFill>
                  <a:schemeClr val="tx1"/>
                </a:solidFill>
                <a:latin typeface="Times New Roman" pitchFamily="-65" charset="0"/>
              </a:endParaRPr>
            </a:p>
          </p:txBody>
        </p:sp>
        <p:sp>
          <p:nvSpPr>
            <p:cNvPr id="255042" name="Rectangle 62"/>
            <p:cNvSpPr>
              <a:spLocks noChangeArrowheads="1"/>
            </p:cNvSpPr>
            <p:nvPr/>
          </p:nvSpPr>
          <p:spPr bwMode="auto">
            <a:xfrm>
              <a:off x="3378" y="3957"/>
              <a:ext cx="286" cy="91"/>
            </a:xfrm>
            <a:prstGeom prst="rect">
              <a:avLst/>
            </a:prstGeom>
            <a:noFill/>
            <a:ln w="9525">
              <a:noFill/>
              <a:miter lim="800000"/>
              <a:headEnd/>
              <a:tailEnd/>
            </a:ln>
          </p:spPr>
          <p:txBody>
            <a:bodyPr wrap="none" lIns="0" tIns="0" rIns="0" bIns="0">
              <a:prstTxWarp prst="textNoShape">
                <a:avLst/>
              </a:prstTxWarp>
              <a:spAutoFit/>
            </a:bodyPr>
            <a:lstStyle/>
            <a:p>
              <a:pPr algn="l" eaLnBrk="0" hangingPunct="0"/>
              <a:r>
                <a:rPr lang="en-US" sz="900">
                  <a:solidFill>
                    <a:srgbClr val="000000"/>
                  </a:solidFill>
                  <a:latin typeface="Geneva" pitchFamily="-65" charset="0"/>
                </a:rPr>
                <a:t>1st doc</a:t>
              </a:r>
              <a:endParaRPr lang="en-US" sz="1000" b="0">
                <a:solidFill>
                  <a:schemeClr val="tx1"/>
                </a:solidFill>
                <a:latin typeface="Times New Roman" pitchFamily="-65" charset="0"/>
              </a:endParaRPr>
            </a:p>
          </p:txBody>
        </p:sp>
        <p:sp>
          <p:nvSpPr>
            <p:cNvPr id="255043" name="Rectangle 63"/>
            <p:cNvSpPr>
              <a:spLocks noChangeArrowheads="1"/>
            </p:cNvSpPr>
            <p:nvPr/>
          </p:nvSpPr>
          <p:spPr bwMode="auto">
            <a:xfrm>
              <a:off x="3801" y="3957"/>
              <a:ext cx="294" cy="91"/>
            </a:xfrm>
            <a:prstGeom prst="rect">
              <a:avLst/>
            </a:prstGeom>
            <a:noFill/>
            <a:ln w="9525">
              <a:noFill/>
              <a:miter lim="800000"/>
              <a:headEnd/>
              <a:tailEnd/>
            </a:ln>
          </p:spPr>
          <p:txBody>
            <a:bodyPr wrap="none" lIns="0" tIns="0" rIns="0" bIns="0">
              <a:prstTxWarp prst="textNoShape">
                <a:avLst/>
              </a:prstTxWarp>
              <a:spAutoFit/>
            </a:bodyPr>
            <a:lstStyle/>
            <a:p>
              <a:pPr algn="l" eaLnBrk="0" hangingPunct="0"/>
              <a:r>
                <a:rPr lang="en-US" sz="900">
                  <a:solidFill>
                    <a:srgbClr val="000000"/>
                  </a:solidFill>
                  <a:latin typeface="Geneva" pitchFamily="-65" charset="0"/>
                </a:rPr>
                <a:t>2nd doc</a:t>
              </a:r>
              <a:endParaRPr lang="en-US" sz="1000" b="0">
                <a:solidFill>
                  <a:schemeClr val="tx1"/>
                </a:solidFill>
                <a:latin typeface="Times New Roman" pitchFamily="-65" charset="0"/>
              </a:endParaRPr>
            </a:p>
          </p:txBody>
        </p:sp>
        <p:sp>
          <p:nvSpPr>
            <p:cNvPr id="255044" name="Rectangle 64"/>
            <p:cNvSpPr>
              <a:spLocks noChangeArrowheads="1"/>
            </p:cNvSpPr>
            <p:nvPr/>
          </p:nvSpPr>
          <p:spPr bwMode="auto">
            <a:xfrm>
              <a:off x="4215" y="3957"/>
              <a:ext cx="294" cy="91"/>
            </a:xfrm>
            <a:prstGeom prst="rect">
              <a:avLst/>
            </a:prstGeom>
            <a:noFill/>
            <a:ln w="9525">
              <a:noFill/>
              <a:miter lim="800000"/>
              <a:headEnd/>
              <a:tailEnd/>
            </a:ln>
          </p:spPr>
          <p:txBody>
            <a:bodyPr wrap="none" lIns="0" tIns="0" rIns="0" bIns="0">
              <a:prstTxWarp prst="textNoShape">
                <a:avLst/>
              </a:prstTxWarp>
              <a:spAutoFit/>
            </a:bodyPr>
            <a:lstStyle/>
            <a:p>
              <a:pPr algn="l" eaLnBrk="0" hangingPunct="0"/>
              <a:r>
                <a:rPr lang="en-US" sz="900">
                  <a:solidFill>
                    <a:srgbClr val="000000"/>
                  </a:solidFill>
                  <a:latin typeface="Geneva" pitchFamily="-65" charset="0"/>
                </a:rPr>
                <a:t>3rd doc</a:t>
              </a:r>
              <a:endParaRPr lang="en-US" sz="1000" b="0">
                <a:solidFill>
                  <a:schemeClr val="tx1"/>
                </a:solidFill>
                <a:latin typeface="Times New Roman" pitchFamily="-65" charset="0"/>
              </a:endParaRPr>
            </a:p>
          </p:txBody>
        </p:sp>
        <p:sp>
          <p:nvSpPr>
            <p:cNvPr id="255045" name="Rectangle 65"/>
            <p:cNvSpPr>
              <a:spLocks noChangeArrowheads="1"/>
            </p:cNvSpPr>
            <p:nvPr/>
          </p:nvSpPr>
          <p:spPr bwMode="auto">
            <a:xfrm>
              <a:off x="4633" y="3957"/>
              <a:ext cx="286" cy="91"/>
            </a:xfrm>
            <a:prstGeom prst="rect">
              <a:avLst/>
            </a:prstGeom>
            <a:noFill/>
            <a:ln w="9525">
              <a:noFill/>
              <a:miter lim="800000"/>
              <a:headEnd/>
              <a:tailEnd/>
            </a:ln>
          </p:spPr>
          <p:txBody>
            <a:bodyPr wrap="none" lIns="0" tIns="0" rIns="0" bIns="0">
              <a:prstTxWarp prst="textNoShape">
                <a:avLst/>
              </a:prstTxWarp>
              <a:spAutoFit/>
            </a:bodyPr>
            <a:lstStyle/>
            <a:p>
              <a:pPr algn="l" eaLnBrk="0" hangingPunct="0"/>
              <a:r>
                <a:rPr lang="en-US" sz="900">
                  <a:solidFill>
                    <a:srgbClr val="000000"/>
                  </a:solidFill>
                  <a:latin typeface="Geneva" pitchFamily="-65" charset="0"/>
                </a:rPr>
                <a:t>4th doc</a:t>
              </a:r>
              <a:endParaRPr lang="en-US" sz="1000" b="0">
                <a:solidFill>
                  <a:schemeClr val="tx1"/>
                </a:solidFill>
                <a:latin typeface="Times New Roman" pitchFamily="-65" charset="0"/>
              </a:endParaRPr>
            </a:p>
          </p:txBody>
        </p:sp>
        <p:sp>
          <p:nvSpPr>
            <p:cNvPr id="255046" name="Rectangle 66"/>
            <p:cNvSpPr>
              <a:spLocks noChangeArrowheads="1"/>
            </p:cNvSpPr>
            <p:nvPr/>
          </p:nvSpPr>
          <p:spPr bwMode="auto">
            <a:xfrm>
              <a:off x="5042" y="3957"/>
              <a:ext cx="286" cy="91"/>
            </a:xfrm>
            <a:prstGeom prst="rect">
              <a:avLst/>
            </a:prstGeom>
            <a:noFill/>
            <a:ln w="9525">
              <a:noFill/>
              <a:miter lim="800000"/>
              <a:headEnd/>
              <a:tailEnd/>
            </a:ln>
          </p:spPr>
          <p:txBody>
            <a:bodyPr wrap="none" lIns="0" tIns="0" rIns="0" bIns="0">
              <a:prstTxWarp prst="textNoShape">
                <a:avLst/>
              </a:prstTxWarp>
              <a:spAutoFit/>
            </a:bodyPr>
            <a:lstStyle/>
            <a:p>
              <a:pPr algn="l" eaLnBrk="0" hangingPunct="0"/>
              <a:r>
                <a:rPr lang="en-US" sz="900">
                  <a:solidFill>
                    <a:srgbClr val="000000"/>
                  </a:solidFill>
                  <a:latin typeface="Geneva" pitchFamily="-65" charset="0"/>
                </a:rPr>
                <a:t>5th doc</a:t>
              </a:r>
              <a:endParaRPr lang="en-US" sz="1000" b="0">
                <a:solidFill>
                  <a:schemeClr val="tx1"/>
                </a:solidFill>
                <a:latin typeface="Times New Roman" pitchFamily="-65" charset="0"/>
              </a:endParaRPr>
            </a:p>
          </p:txBody>
        </p:sp>
        <p:sp>
          <p:nvSpPr>
            <p:cNvPr id="255047" name="Rectangle 67"/>
            <p:cNvSpPr>
              <a:spLocks noChangeArrowheads="1"/>
            </p:cNvSpPr>
            <p:nvPr/>
          </p:nvSpPr>
          <p:spPr bwMode="auto">
            <a:xfrm>
              <a:off x="5456" y="3957"/>
              <a:ext cx="286" cy="91"/>
            </a:xfrm>
            <a:prstGeom prst="rect">
              <a:avLst/>
            </a:prstGeom>
            <a:noFill/>
            <a:ln w="9525">
              <a:noFill/>
              <a:miter lim="800000"/>
              <a:headEnd/>
              <a:tailEnd/>
            </a:ln>
          </p:spPr>
          <p:txBody>
            <a:bodyPr wrap="none" lIns="0" tIns="0" rIns="0" bIns="0">
              <a:prstTxWarp prst="textNoShape">
                <a:avLst/>
              </a:prstTxWarp>
              <a:spAutoFit/>
            </a:bodyPr>
            <a:lstStyle/>
            <a:p>
              <a:pPr algn="l" eaLnBrk="0" hangingPunct="0"/>
              <a:r>
                <a:rPr lang="en-US" sz="900">
                  <a:solidFill>
                    <a:srgbClr val="000000"/>
                  </a:solidFill>
                  <a:latin typeface="Geneva" pitchFamily="-65" charset="0"/>
                </a:rPr>
                <a:t>6th doc</a:t>
              </a:r>
              <a:endParaRPr lang="en-US" sz="1000" b="0">
                <a:solidFill>
                  <a:schemeClr val="tx1"/>
                </a:solidFill>
                <a:latin typeface="Times New Roman" pitchFamily="-65" charset="0"/>
              </a:endParaRPr>
            </a:p>
          </p:txBody>
        </p:sp>
        <p:sp>
          <p:nvSpPr>
            <p:cNvPr id="255048" name="Rectangle 68"/>
            <p:cNvSpPr>
              <a:spLocks noChangeArrowheads="1"/>
            </p:cNvSpPr>
            <p:nvPr/>
          </p:nvSpPr>
          <p:spPr bwMode="auto">
            <a:xfrm>
              <a:off x="5870" y="3957"/>
              <a:ext cx="286" cy="91"/>
            </a:xfrm>
            <a:prstGeom prst="rect">
              <a:avLst/>
            </a:prstGeom>
            <a:noFill/>
            <a:ln w="9525">
              <a:noFill/>
              <a:miter lim="800000"/>
              <a:headEnd/>
              <a:tailEnd/>
            </a:ln>
          </p:spPr>
          <p:txBody>
            <a:bodyPr wrap="none" lIns="0" tIns="0" rIns="0" bIns="0">
              <a:prstTxWarp prst="textNoShape">
                <a:avLst/>
              </a:prstTxWarp>
              <a:spAutoFit/>
            </a:bodyPr>
            <a:lstStyle/>
            <a:p>
              <a:pPr algn="l" eaLnBrk="0" hangingPunct="0"/>
              <a:r>
                <a:rPr lang="en-US" sz="900">
                  <a:solidFill>
                    <a:srgbClr val="000000"/>
                  </a:solidFill>
                  <a:latin typeface="Geneva" pitchFamily="-65" charset="0"/>
                </a:rPr>
                <a:t>7th doc</a:t>
              </a:r>
              <a:endParaRPr lang="en-US" sz="1000" b="0">
                <a:solidFill>
                  <a:schemeClr val="tx1"/>
                </a:solidFill>
                <a:latin typeface="Times New Roman" pitchFamily="-65" charset="0"/>
              </a:endParaRPr>
            </a:p>
          </p:txBody>
        </p:sp>
        <p:sp>
          <p:nvSpPr>
            <p:cNvPr id="255049" name="Rectangle 69"/>
            <p:cNvSpPr>
              <a:spLocks noChangeArrowheads="1"/>
            </p:cNvSpPr>
            <p:nvPr/>
          </p:nvSpPr>
          <p:spPr bwMode="auto">
            <a:xfrm>
              <a:off x="3734" y="4057"/>
              <a:ext cx="2088" cy="111"/>
            </a:xfrm>
            <a:prstGeom prst="rect">
              <a:avLst/>
            </a:prstGeom>
            <a:noFill/>
            <a:ln w="9525">
              <a:noFill/>
              <a:miter lim="800000"/>
              <a:headEnd/>
              <a:tailEnd/>
            </a:ln>
          </p:spPr>
          <p:txBody>
            <a:bodyPr wrap="none" lIns="0" tIns="0" rIns="0" bIns="0">
              <a:prstTxWarp prst="textNoShape">
                <a:avLst/>
              </a:prstTxWarp>
              <a:spAutoFit/>
            </a:bodyPr>
            <a:lstStyle/>
            <a:p>
              <a:pPr algn="l" eaLnBrk="0" hangingPunct="0"/>
              <a:r>
                <a:rPr lang="en-US" sz="1100">
                  <a:solidFill>
                    <a:srgbClr val="000000"/>
                  </a:solidFill>
                  <a:latin typeface="Geneva" pitchFamily="-65" charset="0"/>
                </a:rPr>
                <a:t>Order of documents submitted to Inspection</a:t>
              </a:r>
              <a:endParaRPr lang="en-US" sz="1000" b="0">
                <a:solidFill>
                  <a:schemeClr val="tx1"/>
                </a:solidFill>
                <a:latin typeface="Times New Roman" pitchFamily="-65" charset="0"/>
              </a:endParaRPr>
            </a:p>
          </p:txBody>
        </p:sp>
        <p:sp>
          <p:nvSpPr>
            <p:cNvPr id="255050" name="Rectangle 70"/>
            <p:cNvSpPr>
              <a:spLocks noChangeArrowheads="1"/>
            </p:cNvSpPr>
            <p:nvPr/>
          </p:nvSpPr>
          <p:spPr bwMode="auto">
            <a:xfrm>
              <a:off x="2839" y="1994"/>
              <a:ext cx="529" cy="111"/>
            </a:xfrm>
            <a:prstGeom prst="rect">
              <a:avLst/>
            </a:prstGeom>
            <a:noFill/>
            <a:ln w="9525">
              <a:noFill/>
              <a:miter lim="800000"/>
              <a:headEnd/>
              <a:tailEnd/>
            </a:ln>
          </p:spPr>
          <p:txBody>
            <a:bodyPr wrap="none" lIns="0" tIns="0" rIns="0" bIns="0">
              <a:prstTxWarp prst="textNoShape">
                <a:avLst/>
              </a:prstTxWarp>
              <a:spAutoFit/>
            </a:bodyPr>
            <a:lstStyle/>
            <a:p>
              <a:pPr algn="l" eaLnBrk="0" hangingPunct="0"/>
              <a:r>
                <a:rPr lang="en-US" sz="1100">
                  <a:solidFill>
                    <a:srgbClr val="000000"/>
                  </a:solidFill>
                  <a:latin typeface="Geneva" pitchFamily="-65" charset="0"/>
                </a:rPr>
                <a:t>Number of </a:t>
              </a:r>
              <a:endParaRPr lang="en-US" sz="1000" b="0">
                <a:solidFill>
                  <a:schemeClr val="tx1"/>
                </a:solidFill>
                <a:latin typeface="Times New Roman" pitchFamily="-65" charset="0"/>
              </a:endParaRPr>
            </a:p>
          </p:txBody>
        </p:sp>
        <p:sp>
          <p:nvSpPr>
            <p:cNvPr id="255051" name="Rectangle 71"/>
            <p:cNvSpPr>
              <a:spLocks noChangeArrowheads="1"/>
            </p:cNvSpPr>
            <p:nvPr/>
          </p:nvSpPr>
          <p:spPr bwMode="auto">
            <a:xfrm>
              <a:off x="2849" y="2174"/>
              <a:ext cx="502" cy="111"/>
            </a:xfrm>
            <a:prstGeom prst="rect">
              <a:avLst/>
            </a:prstGeom>
            <a:noFill/>
            <a:ln w="9525">
              <a:noFill/>
              <a:miter lim="800000"/>
              <a:headEnd/>
              <a:tailEnd/>
            </a:ln>
          </p:spPr>
          <p:txBody>
            <a:bodyPr wrap="none" lIns="0" tIns="0" rIns="0" bIns="0">
              <a:prstTxWarp prst="textNoShape">
                <a:avLst/>
              </a:prstTxWarp>
              <a:spAutoFit/>
            </a:bodyPr>
            <a:lstStyle/>
            <a:p>
              <a:pPr algn="l" eaLnBrk="0" hangingPunct="0"/>
              <a:r>
                <a:rPr lang="en-US" sz="1100">
                  <a:solidFill>
                    <a:srgbClr val="000000"/>
                  </a:solidFill>
                  <a:latin typeface="Geneva" pitchFamily="-65" charset="0"/>
                </a:rPr>
                <a:t>estimated </a:t>
              </a:r>
              <a:endParaRPr lang="en-US" sz="1000" b="0">
                <a:solidFill>
                  <a:schemeClr val="tx1"/>
                </a:solidFill>
                <a:latin typeface="Times New Roman" pitchFamily="-65" charset="0"/>
              </a:endParaRPr>
            </a:p>
          </p:txBody>
        </p:sp>
        <p:sp>
          <p:nvSpPr>
            <p:cNvPr id="255052" name="Rectangle 72"/>
            <p:cNvSpPr>
              <a:spLocks noChangeArrowheads="1"/>
            </p:cNvSpPr>
            <p:nvPr/>
          </p:nvSpPr>
          <p:spPr bwMode="auto">
            <a:xfrm>
              <a:off x="2849" y="2354"/>
              <a:ext cx="476" cy="111"/>
            </a:xfrm>
            <a:prstGeom prst="rect">
              <a:avLst/>
            </a:prstGeom>
            <a:noFill/>
            <a:ln w="9525">
              <a:noFill/>
              <a:miter lim="800000"/>
              <a:headEnd/>
              <a:tailEnd/>
            </a:ln>
          </p:spPr>
          <p:txBody>
            <a:bodyPr wrap="none" lIns="0" tIns="0" rIns="0" bIns="0">
              <a:prstTxWarp prst="textNoShape">
                <a:avLst/>
              </a:prstTxWarp>
              <a:spAutoFit/>
            </a:bodyPr>
            <a:lstStyle/>
            <a:p>
              <a:pPr algn="l" eaLnBrk="0" hangingPunct="0"/>
              <a:r>
                <a:rPr lang="en-US" sz="1100">
                  <a:solidFill>
                    <a:srgbClr val="000000"/>
                  </a:solidFill>
                  <a:latin typeface="Geneva" pitchFamily="-65" charset="0"/>
                </a:rPr>
                <a:t>remaining </a:t>
              </a:r>
              <a:endParaRPr lang="en-US" sz="1000" b="0">
                <a:solidFill>
                  <a:schemeClr val="tx1"/>
                </a:solidFill>
                <a:latin typeface="Times New Roman" pitchFamily="-65" charset="0"/>
              </a:endParaRPr>
            </a:p>
          </p:txBody>
        </p:sp>
        <p:sp>
          <p:nvSpPr>
            <p:cNvPr id="255053" name="Rectangle 73"/>
            <p:cNvSpPr>
              <a:spLocks noChangeArrowheads="1"/>
            </p:cNvSpPr>
            <p:nvPr/>
          </p:nvSpPr>
          <p:spPr bwMode="auto">
            <a:xfrm>
              <a:off x="2945" y="2534"/>
              <a:ext cx="303" cy="111"/>
            </a:xfrm>
            <a:prstGeom prst="rect">
              <a:avLst/>
            </a:prstGeom>
            <a:noFill/>
            <a:ln w="9525">
              <a:noFill/>
              <a:miter lim="800000"/>
              <a:headEnd/>
              <a:tailEnd/>
            </a:ln>
          </p:spPr>
          <p:txBody>
            <a:bodyPr wrap="none" lIns="0" tIns="0" rIns="0" bIns="0">
              <a:prstTxWarp prst="textNoShape">
                <a:avLst/>
              </a:prstTxWarp>
              <a:spAutoFit/>
            </a:bodyPr>
            <a:lstStyle/>
            <a:p>
              <a:pPr algn="l" eaLnBrk="0" hangingPunct="0"/>
              <a:r>
                <a:rPr lang="en-US" sz="1100">
                  <a:solidFill>
                    <a:srgbClr val="000000"/>
                  </a:solidFill>
                  <a:latin typeface="Geneva" pitchFamily="-65" charset="0"/>
                </a:rPr>
                <a:t>Major </a:t>
              </a:r>
              <a:endParaRPr lang="en-US" sz="1000" b="0">
                <a:solidFill>
                  <a:schemeClr val="tx1"/>
                </a:solidFill>
                <a:latin typeface="Times New Roman" pitchFamily="-65" charset="0"/>
              </a:endParaRPr>
            </a:p>
          </p:txBody>
        </p:sp>
        <p:sp>
          <p:nvSpPr>
            <p:cNvPr id="255054" name="Rectangle 74"/>
            <p:cNvSpPr>
              <a:spLocks noChangeArrowheads="1"/>
            </p:cNvSpPr>
            <p:nvPr/>
          </p:nvSpPr>
          <p:spPr bwMode="auto">
            <a:xfrm>
              <a:off x="2906" y="2713"/>
              <a:ext cx="347" cy="111"/>
            </a:xfrm>
            <a:prstGeom prst="rect">
              <a:avLst/>
            </a:prstGeom>
            <a:noFill/>
            <a:ln w="9525">
              <a:noFill/>
              <a:miter lim="800000"/>
              <a:headEnd/>
              <a:tailEnd/>
            </a:ln>
          </p:spPr>
          <p:txBody>
            <a:bodyPr wrap="none" lIns="0" tIns="0" rIns="0" bIns="0">
              <a:prstTxWarp prst="textNoShape">
                <a:avLst/>
              </a:prstTxWarp>
              <a:spAutoFit/>
            </a:bodyPr>
            <a:lstStyle/>
            <a:p>
              <a:pPr algn="l" eaLnBrk="0" hangingPunct="0"/>
              <a:r>
                <a:rPr lang="en-US" sz="1100">
                  <a:solidFill>
                    <a:srgbClr val="000000"/>
                  </a:solidFill>
                  <a:latin typeface="Geneva" pitchFamily="-65" charset="0"/>
                </a:rPr>
                <a:t>defects</a:t>
              </a:r>
              <a:endParaRPr lang="en-US" sz="1000" b="0">
                <a:solidFill>
                  <a:schemeClr val="tx1"/>
                </a:solidFill>
                <a:latin typeface="Times New Roman" pitchFamily="-65" charset="0"/>
              </a:endParaRPr>
            </a:p>
          </p:txBody>
        </p:sp>
        <p:sp>
          <p:nvSpPr>
            <p:cNvPr id="255055" name="Rectangle 75"/>
            <p:cNvSpPr>
              <a:spLocks noChangeArrowheads="1"/>
            </p:cNvSpPr>
            <p:nvPr/>
          </p:nvSpPr>
          <p:spPr bwMode="auto">
            <a:xfrm>
              <a:off x="2818" y="1023"/>
              <a:ext cx="3372" cy="3250"/>
            </a:xfrm>
            <a:prstGeom prst="rect">
              <a:avLst/>
            </a:prstGeom>
            <a:noFill/>
            <a:ln w="7938">
              <a:solidFill>
                <a:srgbClr val="000000"/>
              </a:solidFill>
              <a:miter lim="800000"/>
              <a:headEnd/>
              <a:tailEnd/>
            </a:ln>
          </p:spPr>
          <p:txBody>
            <a:bodyPr>
              <a:prstTxWarp prst="textNoShape">
                <a:avLst/>
              </a:prstTxWarp>
            </a:bodyPr>
            <a:lstStyle/>
            <a:p>
              <a:endParaRPr lang="en-US"/>
            </a:p>
          </p:txBody>
        </p:sp>
      </p:grpSp>
      <p:pic>
        <p:nvPicPr>
          <p:cNvPr id="305228" name="Picture 76"/>
          <p:cNvPicPr>
            <a:picLocks noChangeArrowheads="1"/>
          </p:cNvPicPr>
          <p:nvPr/>
        </p:nvPicPr>
        <p:blipFill>
          <a:blip r:embed="rId5">
            <a:lum bright="12000" contrast="18000"/>
          </a:blip>
          <a:srcRect/>
          <a:stretch>
            <a:fillRect/>
          </a:stretch>
        </p:blipFill>
        <p:spPr bwMode="auto">
          <a:xfrm>
            <a:off x="6965950" y="1600200"/>
            <a:ext cx="1846263" cy="2324100"/>
          </a:xfrm>
          <a:prstGeom prst="rect">
            <a:avLst/>
          </a:prstGeom>
          <a:noFill/>
          <a:ln w="12700">
            <a:noFill/>
            <a:miter lim="800000"/>
            <a:headEnd/>
            <a:tailEnd/>
          </a:ln>
        </p:spPr>
      </p:pic>
      <p:sp>
        <p:nvSpPr>
          <p:cNvPr id="305229" name="Text Box 77"/>
          <p:cNvSpPr txBox="1">
            <a:spLocks noChangeArrowheads="1"/>
          </p:cNvSpPr>
          <p:nvPr/>
        </p:nvSpPr>
        <p:spPr bwMode="auto">
          <a:xfrm>
            <a:off x="4151313" y="609600"/>
            <a:ext cx="4992687" cy="623888"/>
          </a:xfrm>
          <a:prstGeom prst="rect">
            <a:avLst/>
          </a:prstGeom>
          <a:noFill/>
          <a:ln w="9525">
            <a:noFill/>
            <a:miter lim="800000"/>
            <a:headEnd/>
            <a:tailEnd/>
          </a:ln>
        </p:spPr>
        <p:txBody>
          <a:bodyPr>
            <a:prstTxWarp prst="textNoShape">
              <a:avLst/>
            </a:prstTxWarp>
            <a:spAutoFit/>
          </a:bodyPr>
          <a:lstStyle/>
          <a:p>
            <a:pPr algn="l" eaLnBrk="0" hangingPunct="0">
              <a:spcBef>
                <a:spcPct val="50000"/>
              </a:spcBef>
            </a:pPr>
            <a:r>
              <a:rPr lang="en-US" sz="1400">
                <a:solidFill>
                  <a:schemeClr val="tx1"/>
                </a:solidFill>
                <a:latin typeface="Times New Roman" pitchFamily="-65" charset="0"/>
              </a:rPr>
              <a:t>Marie Lambertsson’s Learnability Curve,</a:t>
            </a:r>
          </a:p>
          <a:p>
            <a:pPr algn="l" eaLnBrk="0" hangingPunct="0">
              <a:spcBef>
                <a:spcPct val="50000"/>
              </a:spcBef>
            </a:pPr>
            <a:r>
              <a:rPr lang="en-US" sz="1400">
                <a:solidFill>
                  <a:schemeClr val="tx1"/>
                </a:solidFill>
                <a:latin typeface="Times New Roman" pitchFamily="-65" charset="0"/>
              </a:rPr>
              <a:t> Ericsson, Stockholm, 1997</a:t>
            </a:r>
          </a:p>
        </p:txBody>
      </p:sp>
      <p:pic>
        <p:nvPicPr>
          <p:cNvPr id="254983" name="Picture 7">
            <a:hlinkClick r:id="" action="ppaction://media"/>
          </p:cNvPr>
          <p:cNvPicPr/>
          <p:nvPr>
            <a:videoFile r:link=""/>
          </p:nvPr>
        </p:nvPicPr>
        <p:blipFill>
          <a:blip r:embed="rId6"/>
          <a:srcRect/>
          <a:stretch>
            <a:fillRect/>
          </a:stretch>
        </p:blipFill>
        <p:spPr bwMode="auto">
          <a:xfrm>
            <a:off x="4110038" y="4775200"/>
            <a:ext cx="1066800" cy="1066800"/>
          </a:xfrm>
          <a:prstGeom prst="rect">
            <a:avLst/>
          </a:prstGeom>
          <a:noFill/>
          <a:ln w="9525">
            <a:noFill/>
            <a:miter lim="800000"/>
            <a:headEnd/>
            <a:tailEnd/>
          </a:ln>
        </p:spPr>
      </p:pic>
      <p:sp>
        <p:nvSpPr>
          <p:cNvPr id="254984" name="Text Box 81"/>
          <p:cNvSpPr txBox="1">
            <a:spLocks noChangeArrowheads="1"/>
          </p:cNvSpPr>
          <p:nvPr/>
        </p:nvSpPr>
        <p:spPr bwMode="auto">
          <a:xfrm>
            <a:off x="1143000" y="6338888"/>
            <a:ext cx="6684963" cy="519112"/>
          </a:xfrm>
          <a:prstGeom prst="rect">
            <a:avLst/>
          </a:prstGeom>
          <a:noFill/>
          <a:ln w="9525">
            <a:noFill/>
            <a:miter lim="800000"/>
            <a:headEnd/>
            <a:tailEnd/>
          </a:ln>
        </p:spPr>
        <p:txBody>
          <a:bodyPr wrap="none" anchor="ctr">
            <a:prstTxWarp prst="textNoShape">
              <a:avLst/>
            </a:prstTxWarp>
            <a:spAutoFit/>
          </a:bodyPr>
          <a:lstStyle/>
          <a:p>
            <a:r>
              <a:rPr lang="en-US"/>
              <a:t>See also the Raytheon Learning Curve</a:t>
            </a: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oorbell"/>
                                        </p:tgtEl>
                                      </p:cMediaNode>
                                    </p:audio>
                                  </p:subTnLst>
                                </p:cTn>
                              </p:par>
                            </p:childTnLst>
                          </p:cTn>
                        </p:par>
                        <p:par>
                          <p:cTn id="7" fill="hold">
                            <p:stCondLst>
                              <p:cond delay="500"/>
                            </p:stCondLst>
                            <p:childTnLst>
                              <p:par>
                                <p:cTn id="8" presetID="2" presetClass="entr" presetSubtype="8" fill="hold" nodeType="afterEffect">
                                  <p:stCondLst>
                                    <p:cond delay="0"/>
                                  </p:stCondLst>
                                  <p:childTnLst>
                                    <p:set>
                                      <p:cBhvr>
                                        <p:cTn id="9" dur="1" fill="hold">
                                          <p:stCondLst>
                                            <p:cond delay="0"/>
                                          </p:stCondLst>
                                        </p:cTn>
                                        <p:tgtEl>
                                          <p:spTgt spid="305228"/>
                                        </p:tgtEl>
                                        <p:attrNameLst>
                                          <p:attrName>style.visibility</p:attrName>
                                        </p:attrNameLst>
                                      </p:cBhvr>
                                      <p:to>
                                        <p:strVal val="visible"/>
                                      </p:to>
                                    </p:set>
                                    <p:anim calcmode="lin" valueType="num">
                                      <p:cBhvr additive="base">
                                        <p:cTn id="10" dur="500" fill="hold"/>
                                        <p:tgtEl>
                                          <p:spTgt spid="305228"/>
                                        </p:tgtEl>
                                        <p:attrNameLst>
                                          <p:attrName>ppt_x</p:attrName>
                                        </p:attrNameLst>
                                      </p:cBhvr>
                                      <p:tavLst>
                                        <p:tav tm="0">
                                          <p:val>
                                            <p:strVal val="0-#ppt_w/2"/>
                                          </p:val>
                                        </p:tav>
                                        <p:tav tm="100000">
                                          <p:val>
                                            <p:strVal val="#ppt_x"/>
                                          </p:val>
                                        </p:tav>
                                      </p:tavLst>
                                    </p:anim>
                                    <p:anim calcmode="lin" valueType="num">
                                      <p:cBhvr additive="base">
                                        <p:cTn id="11" dur="500" fill="hold"/>
                                        <p:tgtEl>
                                          <p:spTgt spid="305228"/>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499"/>
                                          </p:stCondLst>
                                        </p:cTn>
                                        <p:tgtEl>
                                          <p:spTgt spid="254983"/>
                                        </p:tgtEl>
                                        <p:attrNameLst>
                                          <p:attrName>style.visibility</p:attrName>
                                        </p:attrNameLst>
                                      </p:cBhvr>
                                      <p:to>
                                        <p:strVal val="visible"/>
                                      </p:to>
                                    </p:set>
                                  </p:childTnLst>
                                </p:cTn>
                              </p:par>
                            </p:childTnLst>
                          </p:cTn>
                        </p:par>
                        <p:par>
                          <p:cTn id="15" fill="hold">
                            <p:stCondLst>
                              <p:cond delay="1500"/>
                            </p:stCondLst>
                            <p:childTnLst>
                              <p:par>
                                <p:cTn id="16" presetID="1" presetClass="mediacall" presetSubtype="0" fill="hold" nodeType="afterEffect">
                                  <p:stCondLst>
                                    <p:cond delay="0"/>
                                  </p:stCondLst>
                                  <p:childTnLst>
                                    <p:cmd type="call" cmd="playFrom(0.0)">
                                      <p:cBhvr>
                                        <p:cTn id="17" dur="1" fill="hold"/>
                                        <p:tgtEl>
                                          <p:spTgt spid="254983"/>
                                        </p:tgtEl>
                                      </p:cBhvr>
                                    </p:cmd>
                                  </p:childTnLst>
                                </p:cTn>
                              </p:par>
                              <p:par>
                                <p:cTn id="18" presetID="2" presetClass="entr" presetSubtype="8" fill="hold" grpId="0" nodeType="withEffect">
                                  <p:stCondLst>
                                    <p:cond delay="0"/>
                                  </p:stCondLst>
                                  <p:childTnLst>
                                    <p:set>
                                      <p:cBhvr>
                                        <p:cTn id="19" dur="1" fill="hold">
                                          <p:stCondLst>
                                            <p:cond delay="0"/>
                                          </p:stCondLst>
                                        </p:cTn>
                                        <p:tgtEl>
                                          <p:spTgt spid="305229"/>
                                        </p:tgtEl>
                                        <p:attrNameLst>
                                          <p:attrName>style.visibility</p:attrName>
                                        </p:attrNameLst>
                                      </p:cBhvr>
                                      <p:to>
                                        <p:strVal val="visible"/>
                                      </p:to>
                                    </p:set>
                                    <p:anim calcmode="lin" valueType="num">
                                      <p:cBhvr additive="base">
                                        <p:cTn id="20" dur="500" fill="hold"/>
                                        <p:tgtEl>
                                          <p:spTgt spid="305229"/>
                                        </p:tgtEl>
                                        <p:attrNameLst>
                                          <p:attrName>ppt_x</p:attrName>
                                        </p:attrNameLst>
                                      </p:cBhvr>
                                      <p:tavLst>
                                        <p:tav tm="0">
                                          <p:val>
                                            <p:strVal val="0-#ppt_w/2"/>
                                          </p:val>
                                        </p:tav>
                                        <p:tav tm="100000">
                                          <p:val>
                                            <p:strVal val="#ppt_x"/>
                                          </p:val>
                                        </p:tav>
                                      </p:tavLst>
                                    </p:anim>
                                    <p:anim calcmode="lin" valueType="num">
                                      <p:cBhvr additive="base">
                                        <p:cTn id="21" dur="500" fill="hold"/>
                                        <p:tgtEl>
                                          <p:spTgt spid="305229"/>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42" fill="hold" grpId="0" nodeType="clickEffect">
                                  <p:stCondLst>
                                    <p:cond delay="0"/>
                                  </p:stCondLst>
                                  <p:childTnLst>
                                    <p:set>
                                      <p:cBhvr>
                                        <p:cTn id="25" dur="1" fill="hold">
                                          <p:stCondLst>
                                            <p:cond delay="0"/>
                                          </p:stCondLst>
                                        </p:cTn>
                                        <p:tgtEl>
                                          <p:spTgt spid="305155">
                                            <p:txEl>
                                              <p:pRg st="0" end="0"/>
                                            </p:txEl>
                                          </p:spTgt>
                                        </p:tgtEl>
                                        <p:attrNameLst>
                                          <p:attrName>style.visibility</p:attrName>
                                        </p:attrNameLst>
                                      </p:cBhvr>
                                      <p:to>
                                        <p:strVal val="visible"/>
                                      </p:to>
                                    </p:set>
                                    <p:animEffect transition="in" filter="barn(outHorizontal)">
                                      <p:cBhvr>
                                        <p:cTn id="26" dur="500"/>
                                        <p:tgtEl>
                                          <p:spTgt spid="305155">
                                            <p:txEl>
                                              <p:pRg st="0" end="0"/>
                                            </p:txEl>
                                          </p:spTgt>
                                        </p:tgtEl>
                                      </p:cBhvr>
                                    </p:animEffect>
                                  </p:childTnLst>
                                  <p:subTnLst>
                                    <p:animClr>
                                      <p:cBhvr override="childStyle">
                                        <p:cTn dur="1" fill="hold" display="0" masterRel="nextClick" afterEffect="1"/>
                                        <p:tgtEl>
                                          <p:spTgt spid="305155">
                                            <p:txEl>
                                              <p:pRg st="0" end="0"/>
                                            </p:txEl>
                                          </p:spTgt>
                                        </p:tgtEl>
                                        <p:attrNameLst>
                                          <p:attrName>ppt_c</p:attrName>
                                        </p:attrNameLst>
                                      </p:cBhvr>
                                      <p:to>
                                        <a:srgbClr val="0033CC"/>
                                      </p:to>
                                    </p:animClr>
                                    <p:audio>
                                      <p:cMediaNode>
                                        <p:cTn display="0" masterRel="sameClick">
                                          <p:stCondLst>
                                            <p:cond evt="begin" delay="0">
                                              <p:tn val="24"/>
                                            </p:cond>
                                          </p:stCondLst>
                                          <p:endCondLst>
                                            <p:cond evt="onStopAudio" delay="0">
                                              <p:tgtEl>
                                                <p:sldTgt/>
                                              </p:tgtEl>
                                            </p:cond>
                                          </p:endCondLst>
                                        </p:cTn>
                                        <p:tgtEl>
                                          <p:sndTgt r:embed="rId4" name="Click"/>
                                        </p:tgtEl>
                                      </p:cMediaNode>
                                    </p:audio>
                                  </p:subTnLst>
                                </p:cTn>
                              </p:par>
                            </p:childTnLst>
                          </p:cTn>
                        </p:par>
                      </p:childTnLst>
                    </p:cTn>
                  </p:par>
                  <p:par>
                    <p:cTn id="27" fill="hold">
                      <p:stCondLst>
                        <p:cond delay="indefinite"/>
                      </p:stCondLst>
                      <p:childTnLst>
                        <p:par>
                          <p:cTn id="28" fill="hold">
                            <p:stCondLst>
                              <p:cond delay="0"/>
                            </p:stCondLst>
                            <p:childTnLst>
                              <p:par>
                                <p:cTn id="29" presetID="16" presetClass="entr" presetSubtype="42" fill="hold" grpId="0" nodeType="clickEffect">
                                  <p:stCondLst>
                                    <p:cond delay="0"/>
                                  </p:stCondLst>
                                  <p:childTnLst>
                                    <p:set>
                                      <p:cBhvr>
                                        <p:cTn id="30" dur="1" fill="hold">
                                          <p:stCondLst>
                                            <p:cond delay="0"/>
                                          </p:stCondLst>
                                        </p:cTn>
                                        <p:tgtEl>
                                          <p:spTgt spid="305155">
                                            <p:txEl>
                                              <p:pRg st="1" end="1"/>
                                            </p:txEl>
                                          </p:spTgt>
                                        </p:tgtEl>
                                        <p:attrNameLst>
                                          <p:attrName>style.visibility</p:attrName>
                                        </p:attrNameLst>
                                      </p:cBhvr>
                                      <p:to>
                                        <p:strVal val="visible"/>
                                      </p:to>
                                    </p:set>
                                    <p:animEffect transition="in" filter="barn(outHorizontal)">
                                      <p:cBhvr>
                                        <p:cTn id="31" dur="500"/>
                                        <p:tgtEl>
                                          <p:spTgt spid="305155">
                                            <p:txEl>
                                              <p:pRg st="1" end="1"/>
                                            </p:txEl>
                                          </p:spTgt>
                                        </p:tgtEl>
                                      </p:cBhvr>
                                    </p:animEffect>
                                  </p:childTnLst>
                                  <p:subTnLst>
                                    <p:animClr>
                                      <p:cBhvr override="childStyle">
                                        <p:cTn dur="1" fill="hold" display="0" masterRel="nextClick" afterEffect="1"/>
                                        <p:tgtEl>
                                          <p:spTgt spid="305155">
                                            <p:txEl>
                                              <p:pRg st="1" end="1"/>
                                            </p:txEl>
                                          </p:spTgt>
                                        </p:tgtEl>
                                        <p:attrNameLst>
                                          <p:attrName>ppt_c</p:attrName>
                                        </p:attrNameLst>
                                      </p:cBhvr>
                                      <p:to>
                                        <a:srgbClr val="0033CC"/>
                                      </p:to>
                                    </p:animClr>
                                    <p:audio>
                                      <p:cMediaNode>
                                        <p:cTn display="0" masterRel="sameClick">
                                          <p:stCondLst>
                                            <p:cond evt="begin" delay="0">
                                              <p:tn val="29"/>
                                            </p:cond>
                                          </p:stCondLst>
                                          <p:endCondLst>
                                            <p:cond evt="onStopAudio" delay="0">
                                              <p:tgtEl>
                                                <p:sldTgt/>
                                              </p:tgtEl>
                                            </p:cond>
                                          </p:endCondLst>
                                        </p:cTn>
                                        <p:tgtEl>
                                          <p:sndTgt r:embed="rId4" name="Click"/>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ntr" presetSubtype="42" fill="hold" grpId="0" nodeType="clickEffect">
                                  <p:stCondLst>
                                    <p:cond delay="0"/>
                                  </p:stCondLst>
                                  <p:childTnLst>
                                    <p:set>
                                      <p:cBhvr>
                                        <p:cTn id="35" dur="1" fill="hold">
                                          <p:stCondLst>
                                            <p:cond delay="0"/>
                                          </p:stCondLst>
                                        </p:cTn>
                                        <p:tgtEl>
                                          <p:spTgt spid="305155">
                                            <p:txEl>
                                              <p:pRg st="2" end="2"/>
                                            </p:txEl>
                                          </p:spTgt>
                                        </p:tgtEl>
                                        <p:attrNameLst>
                                          <p:attrName>style.visibility</p:attrName>
                                        </p:attrNameLst>
                                      </p:cBhvr>
                                      <p:to>
                                        <p:strVal val="visible"/>
                                      </p:to>
                                    </p:set>
                                    <p:animEffect transition="in" filter="barn(outHorizontal)">
                                      <p:cBhvr>
                                        <p:cTn id="36" dur="500"/>
                                        <p:tgtEl>
                                          <p:spTgt spid="305155">
                                            <p:txEl>
                                              <p:pRg st="2" end="2"/>
                                            </p:txEl>
                                          </p:spTgt>
                                        </p:tgtEl>
                                      </p:cBhvr>
                                    </p:animEffect>
                                  </p:childTnLst>
                                  <p:subTnLst>
                                    <p:animClr>
                                      <p:cBhvr override="childStyle">
                                        <p:cTn dur="1" fill="hold" display="0" masterRel="nextClick" afterEffect="1"/>
                                        <p:tgtEl>
                                          <p:spTgt spid="305155">
                                            <p:txEl>
                                              <p:pRg st="2" end="2"/>
                                            </p:txEl>
                                          </p:spTgt>
                                        </p:tgtEl>
                                        <p:attrNameLst>
                                          <p:attrName>ppt_c</p:attrName>
                                        </p:attrNameLst>
                                      </p:cBhvr>
                                      <p:to>
                                        <a:srgbClr val="0033CC"/>
                                      </p:to>
                                    </p:animClr>
                                    <p:audio>
                                      <p:cMediaNode>
                                        <p:cTn display="0" masterRel="sameClick">
                                          <p:stCondLst>
                                            <p:cond evt="begin" delay="0">
                                              <p:tn val="34"/>
                                            </p:cond>
                                          </p:stCondLst>
                                          <p:endCondLst>
                                            <p:cond evt="onStopAudio" delay="0">
                                              <p:tgtEl>
                                                <p:sldTgt/>
                                              </p:tgtEl>
                                            </p:cond>
                                          </p:endCondLst>
                                        </p:cTn>
                                        <p:tgtEl>
                                          <p:sndTgt r:embed="rId4" name="Click"/>
                                        </p:tgtEl>
                                      </p:cMediaNode>
                                    </p:audio>
                                  </p:subTnLst>
                                </p:cTn>
                              </p:par>
                              <p:par>
                                <p:cTn id="37" presetID="16" presetClass="entr" presetSubtype="42" fill="hold" grpId="0" nodeType="withEffect">
                                  <p:stCondLst>
                                    <p:cond delay="0"/>
                                  </p:stCondLst>
                                  <p:childTnLst>
                                    <p:set>
                                      <p:cBhvr>
                                        <p:cTn id="38" dur="1" fill="hold">
                                          <p:stCondLst>
                                            <p:cond delay="0"/>
                                          </p:stCondLst>
                                        </p:cTn>
                                        <p:tgtEl>
                                          <p:spTgt spid="305155">
                                            <p:txEl>
                                              <p:pRg st="3" end="3"/>
                                            </p:txEl>
                                          </p:spTgt>
                                        </p:tgtEl>
                                        <p:attrNameLst>
                                          <p:attrName>style.visibility</p:attrName>
                                        </p:attrNameLst>
                                      </p:cBhvr>
                                      <p:to>
                                        <p:strVal val="visible"/>
                                      </p:to>
                                    </p:set>
                                    <p:animEffect transition="in" filter="barn(outHorizontal)">
                                      <p:cBhvr>
                                        <p:cTn id="39" dur="500"/>
                                        <p:tgtEl>
                                          <p:spTgt spid="305155">
                                            <p:txEl>
                                              <p:pRg st="3" end="3"/>
                                            </p:txEl>
                                          </p:spTgt>
                                        </p:tgtEl>
                                      </p:cBhvr>
                                    </p:animEffect>
                                  </p:childTnLst>
                                  <p:subTnLst>
                                    <p:animClr>
                                      <p:cBhvr override="childStyle">
                                        <p:cTn dur="1" fill="hold" display="0" masterRel="nextClick" afterEffect="1"/>
                                        <p:tgtEl>
                                          <p:spTgt spid="305155">
                                            <p:txEl>
                                              <p:pRg st="3" end="3"/>
                                            </p:txEl>
                                          </p:spTgt>
                                        </p:tgtEl>
                                        <p:attrNameLst>
                                          <p:attrName>ppt_c</p:attrName>
                                        </p:attrNameLst>
                                      </p:cBhvr>
                                      <p:to>
                                        <a:srgbClr val="0033CC"/>
                                      </p:to>
                                    </p:animClr>
                                    <p:audio>
                                      <p:cMediaNode>
                                        <p:cTn display="0" masterRel="sameClick">
                                          <p:stCondLst>
                                            <p:cond evt="begin" delay="0">
                                              <p:tn val="37"/>
                                            </p:cond>
                                          </p:stCondLst>
                                          <p:endCondLst>
                                            <p:cond evt="onStopAudio" delay="0">
                                              <p:tgtEl>
                                                <p:sldTgt/>
                                              </p:tgtEl>
                                            </p:cond>
                                          </p:endCondLst>
                                        </p:cTn>
                                        <p:tgtEl>
                                          <p:sndTgt r:embed="rId4" name="Click"/>
                                        </p:tgtEl>
                                      </p:cMediaNode>
                                    </p:audio>
                                  </p:subTnLst>
                                </p:cTn>
                              </p:par>
                              <p:par>
                                <p:cTn id="40" presetID="16" presetClass="entr" presetSubtype="42" fill="hold" grpId="0" nodeType="withEffect">
                                  <p:stCondLst>
                                    <p:cond delay="0"/>
                                  </p:stCondLst>
                                  <p:childTnLst>
                                    <p:set>
                                      <p:cBhvr>
                                        <p:cTn id="41" dur="1" fill="hold">
                                          <p:stCondLst>
                                            <p:cond delay="0"/>
                                          </p:stCondLst>
                                        </p:cTn>
                                        <p:tgtEl>
                                          <p:spTgt spid="305155">
                                            <p:txEl>
                                              <p:pRg st="4" end="4"/>
                                            </p:txEl>
                                          </p:spTgt>
                                        </p:tgtEl>
                                        <p:attrNameLst>
                                          <p:attrName>style.visibility</p:attrName>
                                        </p:attrNameLst>
                                      </p:cBhvr>
                                      <p:to>
                                        <p:strVal val="visible"/>
                                      </p:to>
                                    </p:set>
                                    <p:animEffect transition="in" filter="barn(outHorizontal)">
                                      <p:cBhvr>
                                        <p:cTn id="42" dur="500"/>
                                        <p:tgtEl>
                                          <p:spTgt spid="305155">
                                            <p:txEl>
                                              <p:pRg st="4" end="4"/>
                                            </p:txEl>
                                          </p:spTgt>
                                        </p:tgtEl>
                                      </p:cBhvr>
                                    </p:animEffect>
                                  </p:childTnLst>
                                  <p:subTnLst>
                                    <p:animClr>
                                      <p:cBhvr override="childStyle">
                                        <p:cTn dur="1" fill="hold" display="0" masterRel="nextClick" afterEffect="1"/>
                                        <p:tgtEl>
                                          <p:spTgt spid="305155">
                                            <p:txEl>
                                              <p:pRg st="4" end="4"/>
                                            </p:txEl>
                                          </p:spTgt>
                                        </p:tgtEl>
                                        <p:attrNameLst>
                                          <p:attrName>ppt_c</p:attrName>
                                        </p:attrNameLst>
                                      </p:cBhvr>
                                      <p:to>
                                        <a:srgbClr val="0033CC"/>
                                      </p:to>
                                    </p:animClr>
                                    <p:audio>
                                      <p:cMediaNode>
                                        <p:cTn display="0" masterRel="sameClick">
                                          <p:stCondLst>
                                            <p:cond evt="begin" delay="0">
                                              <p:tn val="40"/>
                                            </p:cond>
                                          </p:stCondLst>
                                          <p:endCondLst>
                                            <p:cond evt="onStopAudio" delay="0">
                                              <p:tgtEl>
                                                <p:sldTgt/>
                                              </p:tgtEl>
                                            </p:cond>
                                          </p:endCondLst>
                                        </p:cTn>
                                        <p:tgtEl>
                                          <p:sndTgt r:embed="rId4" name="Click"/>
                                        </p:tgtEl>
                                      </p:cMediaNode>
                                    </p:audio>
                                  </p:subTnLst>
                                </p:cTn>
                              </p:par>
                              <p:par>
                                <p:cTn id="43" presetID="16" presetClass="entr" presetSubtype="42" fill="hold" grpId="0" nodeType="withEffect">
                                  <p:stCondLst>
                                    <p:cond delay="0"/>
                                  </p:stCondLst>
                                  <p:childTnLst>
                                    <p:set>
                                      <p:cBhvr>
                                        <p:cTn id="44" dur="1" fill="hold">
                                          <p:stCondLst>
                                            <p:cond delay="0"/>
                                          </p:stCondLst>
                                        </p:cTn>
                                        <p:tgtEl>
                                          <p:spTgt spid="305155">
                                            <p:txEl>
                                              <p:pRg st="5" end="5"/>
                                            </p:txEl>
                                          </p:spTgt>
                                        </p:tgtEl>
                                        <p:attrNameLst>
                                          <p:attrName>style.visibility</p:attrName>
                                        </p:attrNameLst>
                                      </p:cBhvr>
                                      <p:to>
                                        <p:strVal val="visible"/>
                                      </p:to>
                                    </p:set>
                                    <p:animEffect transition="in" filter="barn(outHorizontal)">
                                      <p:cBhvr>
                                        <p:cTn id="45" dur="500"/>
                                        <p:tgtEl>
                                          <p:spTgt spid="305155">
                                            <p:txEl>
                                              <p:pRg st="5" end="5"/>
                                            </p:txEl>
                                          </p:spTgt>
                                        </p:tgtEl>
                                      </p:cBhvr>
                                    </p:animEffect>
                                  </p:childTnLst>
                                  <p:subTnLst>
                                    <p:animClr>
                                      <p:cBhvr override="childStyle">
                                        <p:cTn dur="1" fill="hold" display="0" masterRel="nextClick" afterEffect="1"/>
                                        <p:tgtEl>
                                          <p:spTgt spid="305155">
                                            <p:txEl>
                                              <p:pRg st="5" end="5"/>
                                            </p:txEl>
                                          </p:spTgt>
                                        </p:tgtEl>
                                        <p:attrNameLst>
                                          <p:attrName>ppt_c</p:attrName>
                                        </p:attrNameLst>
                                      </p:cBhvr>
                                      <p:to>
                                        <a:srgbClr val="0033CC"/>
                                      </p:to>
                                    </p:animClr>
                                    <p:audio>
                                      <p:cMediaNode>
                                        <p:cTn display="0" masterRel="sameClick">
                                          <p:stCondLst>
                                            <p:cond evt="begin" delay="0">
                                              <p:tn val="43"/>
                                            </p:cond>
                                          </p:stCondLst>
                                          <p:endCondLst>
                                            <p:cond evt="onStopAudio" delay="0">
                                              <p:tgtEl>
                                                <p:sldTgt/>
                                              </p:tgtEl>
                                            </p:cond>
                                          </p:endCondLst>
                                        </p:cTn>
                                        <p:tgtEl>
                                          <p:sndTgt r:embed="rId4" name="Click"/>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p:cTn id="46" repeatCount="indefinite" fill="hold" display="0">
                  <p:stCondLst>
                    <p:cond delay="indefinite"/>
                  </p:stCondLst>
                  <p:endCondLst>
                    <p:cond evt="onPrev" delay="0">
                      <p:tgtEl>
                        <p:sldTgt/>
                      </p:tgtEl>
                    </p:cond>
                  </p:endCondLst>
                </p:cTn>
                <p:tgtEl>
                  <p:spTgt spid="254983"/>
                </p:tgtEl>
              </p:cMediaNode>
            </p:video>
            <p:seq concurrent="1" nextAc="seek">
              <p:cTn id="47" restart="whenNotActive" fill="hold" evtFilter="cancelBubble" nodeType="interactiveSeq">
                <p:stCondLst>
                  <p:cond evt="onClick" delay="0">
                    <p:tgtEl>
                      <p:spTgt spid="254983"/>
                    </p:tgtEl>
                  </p:cond>
                </p:stCondLst>
                <p:endSync evt="end" delay="0">
                  <p:rtn val="all"/>
                </p:endSync>
                <p:childTnLst>
                  <p:par>
                    <p:cTn id="48" fill="hold">
                      <p:stCondLst>
                        <p:cond delay="0"/>
                      </p:stCondLst>
                      <p:childTnLst>
                        <p:par>
                          <p:cTn id="49" fill="hold">
                            <p:stCondLst>
                              <p:cond delay="0"/>
                            </p:stCondLst>
                            <p:childTnLst>
                              <p:par>
                                <p:cTn id="50" presetID="2" presetClass="mediacall" presetSubtype="0" fill="hold" nodeType="clickEffect">
                                  <p:stCondLst>
                                    <p:cond delay="0"/>
                                  </p:stCondLst>
                                  <p:childTnLst>
                                    <p:cmd type="call" cmd="togglePause">
                                      <p:cBhvr>
                                        <p:cTn id="51" dur="1" fill="hold"/>
                                        <p:tgtEl>
                                          <p:spTgt spid="254983"/>
                                        </p:tgtEl>
                                      </p:cBhvr>
                                    </p:cmd>
                                  </p:childTnLst>
                                </p:cTn>
                              </p:par>
                            </p:childTnLst>
                          </p:cTn>
                        </p:par>
                      </p:childTnLst>
                    </p:cTn>
                  </p:par>
                </p:childTnLst>
              </p:cTn>
              <p:nextCondLst>
                <p:cond evt="onClick" delay="0">
                  <p:tgtEl>
                    <p:spTgt spid="254983"/>
                  </p:tgtEl>
                </p:cond>
              </p:nextCondLst>
            </p:seq>
          </p:childTnLst>
        </p:cTn>
      </p:par>
    </p:tnLst>
    <p:bldLst>
      <p:bldP spid="305155" grpId="0" build="p" bldLvl="2" autoUpdateAnimBg="0"/>
      <p:bldP spid="305229" grpId="0" autoUpdateAnimBg="0"/>
    </p:bldLst>
  </p:timing>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p:txBody>
          <a:bodyPr/>
          <a:lstStyle/>
          <a:p>
            <a:pPr eaLnBrk="1" hangingPunct="1"/>
            <a:r>
              <a:rPr lang="en-US" sz="2800" b="0" dirty="0" smtClean="0">
                <a:solidFill>
                  <a:srgbClr val="000000"/>
                </a:solidFill>
                <a:latin typeface="Verdana" pitchFamily="-65" charset="0"/>
              </a:rPr>
              <a:t>Defect </a:t>
            </a:r>
            <a:r>
              <a:rPr lang="en-US" sz="2800" b="0" dirty="0">
                <a:solidFill>
                  <a:srgbClr val="000000"/>
                </a:solidFill>
                <a:latin typeface="Verdana" pitchFamily="-65" charset="0"/>
              </a:rPr>
              <a:t>Detection strategies versus Defect Prevention strategies</a:t>
            </a:r>
            <a:r>
              <a:rPr lang="en-US" sz="2800" b="0" dirty="0">
                <a:solidFill>
                  <a:srgbClr val="000000"/>
                </a:solidFill>
              </a:rPr>
              <a:t>	</a:t>
            </a:r>
          </a:p>
        </p:txBody>
      </p:sp>
      <p:sp>
        <p:nvSpPr>
          <p:cNvPr id="266243" name="Rectangle 3"/>
          <p:cNvSpPr>
            <a:spLocks noGrp="1" noChangeArrowheads="1"/>
          </p:cNvSpPr>
          <p:nvPr>
            <p:ph type="body" idx="1"/>
          </p:nvPr>
        </p:nvSpPr>
        <p:spPr>
          <a:xfrm>
            <a:off x="228600" y="1438275"/>
            <a:ext cx="8763000" cy="5191125"/>
          </a:xfrm>
        </p:spPr>
        <p:txBody>
          <a:bodyPr>
            <a:normAutofit lnSpcReduction="10000"/>
          </a:bodyPr>
          <a:lstStyle/>
          <a:p>
            <a:pPr eaLnBrk="1" hangingPunct="1">
              <a:lnSpc>
                <a:spcPct val="80000"/>
              </a:lnSpc>
            </a:pPr>
            <a:r>
              <a:rPr lang="en-US" sz="3200" dirty="0"/>
              <a:t> Defect detection </a:t>
            </a:r>
          </a:p>
          <a:p>
            <a:pPr lvl="1" eaLnBrk="1" hangingPunct="1">
              <a:lnSpc>
                <a:spcPct val="80000"/>
              </a:lnSpc>
            </a:pPr>
            <a:r>
              <a:rPr lang="en-US" sz="2800" dirty="0"/>
              <a:t>(inspection, test, customer reports)</a:t>
            </a:r>
          </a:p>
          <a:p>
            <a:pPr lvl="1" eaLnBrk="1" hangingPunct="1">
              <a:lnSpc>
                <a:spcPct val="80000"/>
              </a:lnSpc>
            </a:pPr>
            <a:r>
              <a:rPr lang="en-US" sz="2800" dirty="0"/>
              <a:t>Is </a:t>
            </a:r>
            <a:r>
              <a:rPr lang="en-US" sz="2800" i="1" dirty="0"/>
              <a:t>ineffective</a:t>
            </a:r>
            <a:r>
              <a:rPr lang="en-US" sz="2800" dirty="0"/>
              <a:t> for getting high bug-freeness into systems</a:t>
            </a:r>
          </a:p>
          <a:p>
            <a:pPr lvl="1" eaLnBrk="1" hangingPunct="1">
              <a:lnSpc>
                <a:spcPct val="80000"/>
              </a:lnSpc>
            </a:pPr>
            <a:r>
              <a:rPr lang="en-US" sz="2800" dirty="0"/>
              <a:t>It is better than nothing </a:t>
            </a:r>
          </a:p>
          <a:p>
            <a:pPr lvl="1" eaLnBrk="1" hangingPunct="1">
              <a:lnSpc>
                <a:spcPct val="80000"/>
              </a:lnSpc>
            </a:pPr>
            <a:r>
              <a:rPr lang="en-US" sz="2800" dirty="0"/>
              <a:t> Inspection is cheaper than test-and-debug</a:t>
            </a:r>
          </a:p>
          <a:p>
            <a:pPr eaLnBrk="1" hangingPunct="1">
              <a:lnSpc>
                <a:spcPct val="80000"/>
              </a:lnSpc>
            </a:pPr>
            <a:r>
              <a:rPr lang="en-US" sz="3200" dirty="0"/>
              <a:t>Defect Prevention - is at 2 levels</a:t>
            </a:r>
          </a:p>
          <a:p>
            <a:pPr lvl="1" eaLnBrk="1" hangingPunct="1">
              <a:lnSpc>
                <a:spcPct val="80000"/>
              </a:lnSpc>
            </a:pPr>
            <a:r>
              <a:rPr lang="en-US" sz="2800" dirty="0"/>
              <a:t> process improvement </a:t>
            </a:r>
          </a:p>
          <a:p>
            <a:pPr lvl="2" eaLnBrk="1" hangingPunct="1">
              <a:lnSpc>
                <a:spcPct val="80000"/>
              </a:lnSpc>
            </a:pPr>
            <a:r>
              <a:rPr lang="en-US" sz="2400" dirty="0"/>
              <a:t>(CMMI Level 5)</a:t>
            </a:r>
          </a:p>
          <a:p>
            <a:pPr lvl="1" eaLnBrk="1" hangingPunct="1">
              <a:lnSpc>
                <a:spcPct val="80000"/>
              </a:lnSpc>
            </a:pPr>
            <a:r>
              <a:rPr lang="en-US" sz="2800" dirty="0"/>
              <a:t> individual capability improvement </a:t>
            </a:r>
          </a:p>
          <a:p>
            <a:pPr lvl="2" eaLnBrk="1" hangingPunct="1">
              <a:lnSpc>
                <a:spcPct val="80000"/>
              </a:lnSpc>
            </a:pPr>
            <a:r>
              <a:rPr lang="en-US" sz="2400" dirty="0"/>
              <a:t>(50% per motivated cycle)</a:t>
            </a:r>
          </a:p>
          <a:p>
            <a:pPr eaLnBrk="1" hangingPunct="1">
              <a:lnSpc>
                <a:spcPct val="80000"/>
              </a:lnSpc>
            </a:pPr>
            <a:r>
              <a:rPr lang="en-US" sz="3200" dirty="0"/>
              <a:t>Defect prevention is BY FAR the smartest one</a:t>
            </a:r>
          </a:p>
        </p:txBody>
      </p:sp>
      <p:sp>
        <p:nvSpPr>
          <p:cNvPr id="5" name="Slide Number Placeholder 4"/>
          <p:cNvSpPr>
            <a:spLocks noGrp="1"/>
          </p:cNvSpPr>
          <p:nvPr>
            <p:ph type="sldNum" sz="quarter" idx="12"/>
          </p:nvPr>
        </p:nvSpPr>
        <p:spPr/>
        <p:txBody>
          <a:bodyPr/>
          <a:lstStyle/>
          <a:p>
            <a:pPr>
              <a:defRPr/>
            </a:pPr>
            <a:fld id="{017A515C-7060-F94C-9515-358B2BB6BDD7}" type="slidenum">
              <a:rPr lang="en-US" smtClean="0"/>
              <a:pPr>
                <a:defRPr/>
              </a:pPr>
              <a:t>126</a:t>
            </a:fld>
            <a:endParaRPr lang="en-US"/>
          </a:p>
        </p:txBody>
      </p:sp>
      <p:sp>
        <p:nvSpPr>
          <p:cNvPr id="6" name="Footer Placeholder 5"/>
          <p:cNvSpPr>
            <a:spLocks noGrp="1"/>
          </p:cNvSpPr>
          <p:nvPr>
            <p:ph type="ftr" sz="quarter" idx="11"/>
          </p:nvPr>
        </p:nvSpPr>
        <p:spPr/>
        <p:txBody>
          <a:bodyPr/>
          <a:lstStyle/>
          <a:p>
            <a:r>
              <a:rPr lang="en-US" smtClean="0"/>
              <a:t>© Tom@Gilb.com  www.gilb.com</a:t>
            </a:r>
            <a:endParaRPr lang="en-US"/>
          </a:p>
        </p:txBody>
      </p:sp>
      <p:sp>
        <p:nvSpPr>
          <p:cNvPr id="7" name="Date Placeholder 6"/>
          <p:cNvSpPr>
            <a:spLocks noGrp="1"/>
          </p:cNvSpPr>
          <p:nvPr>
            <p:ph type="dt" sz="half" idx="10"/>
          </p:nvPr>
        </p:nvSpPr>
        <p:spPr/>
        <p:txBody>
          <a:bodyPr/>
          <a:lstStyle/>
          <a:p>
            <a:fld id="{4B5A42E2-2906-EC40-A1DC-ACA0C85C1286}"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8290" name="Picture 16" descr="PDSA C7"/>
          <p:cNvPicPr>
            <a:picLocks noChangeAspect="1" noChangeArrowheads="1"/>
          </p:cNvPicPr>
          <p:nvPr/>
        </p:nvPicPr>
        <p:blipFill>
          <a:blip r:embed="rId3">
            <a:clrChange>
              <a:clrFrom>
                <a:srgbClr val="FFFFFE"/>
              </a:clrFrom>
              <a:clrTo>
                <a:srgbClr val="FFFFFE">
                  <a:alpha val="0"/>
                </a:srgbClr>
              </a:clrTo>
            </a:clrChange>
          </a:blip>
          <a:srcRect/>
          <a:stretch>
            <a:fillRect/>
          </a:stretch>
        </p:blipFill>
        <p:spPr bwMode="auto">
          <a:xfrm>
            <a:off x="5715000" y="633413"/>
            <a:ext cx="3429000" cy="2232025"/>
          </a:xfrm>
          <a:prstGeom prst="rect">
            <a:avLst/>
          </a:prstGeom>
          <a:noFill/>
          <a:ln w="9525">
            <a:noFill/>
            <a:miter lim="800000"/>
            <a:headEnd/>
            <a:tailEnd/>
          </a:ln>
        </p:spPr>
      </p:pic>
      <p:sp>
        <p:nvSpPr>
          <p:cNvPr id="268291"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lIns="90487" tIns="44450" rIns="90487" bIns="44450" anchor="ctr">
            <a:prstTxWarp prst="textNoShape">
              <a:avLst/>
            </a:prstTxWarp>
          </a:bodyPr>
          <a:lstStyle/>
          <a:p>
            <a:pPr algn="l" eaLnBrk="0" hangingPunct="0"/>
            <a:r>
              <a:rPr lang="en-GB" sz="1000" b="0">
                <a:solidFill>
                  <a:schemeClr val="tx1"/>
                </a:solidFill>
                <a:latin typeface="Times New Roman" pitchFamily="-65" charset="0"/>
              </a:rPr>
              <a:t> </a:t>
            </a:r>
          </a:p>
        </p:txBody>
      </p:sp>
      <p:sp>
        <p:nvSpPr>
          <p:cNvPr id="268292"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lIns="90487" tIns="44450" rIns="90487" bIns="44450" anchor="ctr">
            <a:prstTxWarp prst="textNoShape">
              <a:avLst/>
            </a:prstTxWarp>
          </a:bodyPr>
          <a:lstStyle/>
          <a:p>
            <a:pPr eaLnBrk="0" hangingPunct="0"/>
            <a:r>
              <a:rPr lang="en-GB" sz="1000" b="0">
                <a:solidFill>
                  <a:schemeClr val="tx1"/>
                </a:solidFill>
                <a:latin typeface="Times New Roman" pitchFamily="-65" charset="0"/>
              </a:rPr>
              <a:t>Half-day Inspection Economics. Gilb@acm.org </a:t>
            </a:r>
          </a:p>
        </p:txBody>
      </p:sp>
      <p:sp>
        <p:nvSpPr>
          <p:cNvPr id="268293" name="Rectangle 4"/>
          <p:cNvSpPr>
            <a:spLocks noGrp="1" noChangeArrowheads="1"/>
          </p:cNvSpPr>
          <p:nvPr>
            <p:ph type="title"/>
          </p:nvPr>
        </p:nvSpPr>
        <p:spPr>
          <a:xfrm>
            <a:off x="3200400" y="609600"/>
            <a:ext cx="3276600" cy="1143000"/>
          </a:xfrm>
          <a:noFill/>
        </p:spPr>
        <p:txBody>
          <a:bodyPr>
            <a:normAutofit fontScale="90000"/>
          </a:bodyPr>
          <a:lstStyle/>
          <a:p>
            <a:r>
              <a:rPr lang="en-GB" sz="3600"/>
              <a:t>Prevention </a:t>
            </a:r>
            <a:br>
              <a:rPr lang="en-GB" sz="3600"/>
            </a:br>
            <a:r>
              <a:rPr lang="en-GB" sz="3600"/>
              <a:t>Costs</a:t>
            </a:r>
          </a:p>
        </p:txBody>
      </p:sp>
      <p:sp>
        <p:nvSpPr>
          <p:cNvPr id="268294" name="Rectangle 5"/>
          <p:cNvSpPr>
            <a:spLocks noGrp="1" noChangeArrowheads="1"/>
          </p:cNvSpPr>
          <p:nvPr>
            <p:ph type="body" idx="1"/>
          </p:nvPr>
        </p:nvSpPr>
        <p:spPr>
          <a:xfrm>
            <a:off x="304800" y="3200400"/>
            <a:ext cx="8610600" cy="3048000"/>
          </a:xfrm>
        </p:spPr>
        <p:txBody>
          <a:bodyPr>
            <a:normAutofit fontScale="92500" lnSpcReduction="10000"/>
          </a:bodyPr>
          <a:lstStyle/>
          <a:p>
            <a:r>
              <a:rPr lang="en-GB" sz="4000"/>
              <a:t>5%,  stable at 5% </a:t>
            </a:r>
          </a:p>
          <a:p>
            <a:pPr lvl="1"/>
            <a:r>
              <a:rPr lang="en-GB" sz="3600"/>
              <a:t>of development costs </a:t>
            </a:r>
          </a:p>
          <a:p>
            <a:pPr lvl="1"/>
            <a:r>
              <a:rPr lang="en-GB" sz="3600"/>
              <a:t>(Raytheon 1993)</a:t>
            </a:r>
          </a:p>
          <a:p>
            <a:r>
              <a:rPr lang="en-GB" sz="4000"/>
              <a:t>0.5 % of development costs </a:t>
            </a:r>
          </a:p>
          <a:p>
            <a:pPr lvl="1"/>
            <a:r>
              <a:rPr lang="en-GB" sz="3600"/>
              <a:t>(Mays 1995)</a:t>
            </a:r>
          </a:p>
        </p:txBody>
      </p:sp>
      <p:pic>
        <p:nvPicPr>
          <p:cNvPr id="268295" name="Picture 11" descr="quimage1"/>
          <p:cNvPicPr>
            <a:picLocks noChangeAspect="1" noChangeArrowheads="1"/>
          </p:cNvPicPr>
          <p:nvPr/>
        </p:nvPicPr>
        <p:blipFill>
          <a:blip r:embed="rId4">
            <a:clrChange>
              <a:clrFrom>
                <a:srgbClr val="FFFFFE"/>
              </a:clrFrom>
              <a:clrTo>
                <a:srgbClr val="FFFFFE">
                  <a:alpha val="0"/>
                </a:srgbClr>
              </a:clrTo>
            </a:clrChange>
          </a:blip>
          <a:srcRect/>
          <a:stretch>
            <a:fillRect/>
          </a:stretch>
        </p:blipFill>
        <p:spPr bwMode="auto">
          <a:xfrm>
            <a:off x="0" y="0"/>
            <a:ext cx="3395663" cy="3065463"/>
          </a:xfrm>
          <a:prstGeom prst="rect">
            <a:avLst/>
          </a:prstGeom>
          <a:noFill/>
          <a:ln w="9525">
            <a:noFill/>
            <a:miter lim="800000"/>
            <a:headEnd/>
            <a:tailEnd/>
          </a:ln>
        </p:spPr>
      </p:pic>
      <p:sp>
        <p:nvSpPr>
          <p:cNvPr id="268296" name="Text Box 17"/>
          <p:cNvSpPr txBox="1">
            <a:spLocks noChangeArrowheads="1"/>
          </p:cNvSpPr>
          <p:nvPr/>
        </p:nvSpPr>
        <p:spPr bwMode="auto">
          <a:xfrm>
            <a:off x="6194425" y="2754313"/>
            <a:ext cx="2949575" cy="519112"/>
          </a:xfrm>
          <a:prstGeom prst="rect">
            <a:avLst/>
          </a:prstGeom>
          <a:noFill/>
          <a:ln w="9525">
            <a:noFill/>
            <a:miter lim="800000"/>
            <a:headEnd/>
            <a:tailEnd/>
          </a:ln>
        </p:spPr>
        <p:txBody>
          <a:bodyPr anchor="ctr">
            <a:prstTxWarp prst="textNoShape">
              <a:avLst/>
            </a:prstTxWarp>
            <a:spAutoFit/>
          </a:bodyPr>
          <a:lstStyle/>
          <a:p>
            <a:pPr>
              <a:spcBef>
                <a:spcPct val="50000"/>
              </a:spcBef>
            </a:pPr>
            <a:r>
              <a:rPr lang="en-US"/>
              <a:t>Deming Cycle</a:t>
            </a:r>
          </a:p>
        </p:txBody>
      </p:sp>
      <p:sp>
        <p:nvSpPr>
          <p:cNvPr id="10" name="Slide Number Placeholder 9"/>
          <p:cNvSpPr>
            <a:spLocks noGrp="1"/>
          </p:cNvSpPr>
          <p:nvPr>
            <p:ph type="sldNum" sz="quarter" idx="12"/>
          </p:nvPr>
        </p:nvSpPr>
        <p:spPr/>
        <p:txBody>
          <a:bodyPr/>
          <a:lstStyle/>
          <a:p>
            <a:pPr>
              <a:defRPr/>
            </a:pPr>
            <a:fld id="{017A515C-7060-F94C-9515-358B2BB6BDD7}" type="slidenum">
              <a:rPr lang="en-US" smtClean="0"/>
              <a:pPr>
                <a:defRPr/>
              </a:pPr>
              <a:t>127</a:t>
            </a:fld>
            <a:endParaRPr lang="en-US"/>
          </a:p>
        </p:txBody>
      </p:sp>
      <p:sp>
        <p:nvSpPr>
          <p:cNvPr id="11" name="Footer Placeholder 10"/>
          <p:cNvSpPr>
            <a:spLocks noGrp="1"/>
          </p:cNvSpPr>
          <p:nvPr>
            <p:ph type="ftr" sz="quarter" idx="11"/>
          </p:nvPr>
        </p:nvSpPr>
        <p:spPr/>
        <p:txBody>
          <a:bodyPr/>
          <a:lstStyle/>
          <a:p>
            <a:r>
              <a:rPr lang="en-US" smtClean="0"/>
              <a:t>© Tom@Gilb.com  www.gilb.com</a:t>
            </a:r>
            <a:endParaRPr lang="en-US"/>
          </a:p>
        </p:txBody>
      </p:sp>
      <p:sp>
        <p:nvSpPr>
          <p:cNvPr id="12" name="Date Placeholder 11"/>
          <p:cNvSpPr>
            <a:spLocks noGrp="1"/>
          </p:cNvSpPr>
          <p:nvPr>
            <p:ph type="dt" sz="half" idx="10"/>
          </p:nvPr>
        </p:nvSpPr>
        <p:spPr/>
        <p:txBody>
          <a:bodyPr/>
          <a:lstStyle/>
          <a:p>
            <a:fld id="{8D7895EE-11A0-5F44-892E-6B4439903AC6}" type="datetime4">
              <a:rPr lang="en-US" smtClean="0"/>
              <a:pPr/>
              <a:t>October 2, 2009</a:t>
            </a:fld>
            <a:endParaRPr lang="en-GB"/>
          </a:p>
        </p:txBody>
      </p:sp>
    </p:spTree>
  </p:cSld>
  <p:clrMapOvr>
    <a:masterClrMapping/>
  </p:clrMapOvr>
  <p:transition advTm="717"/>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0338"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lIns="90487" tIns="44450" rIns="90487" bIns="44450" anchor="ctr">
            <a:prstTxWarp prst="textNoShape">
              <a:avLst/>
            </a:prstTxWarp>
          </a:bodyPr>
          <a:lstStyle/>
          <a:p>
            <a:pPr algn="l" eaLnBrk="0" hangingPunct="0"/>
            <a:r>
              <a:rPr lang="en-GB" sz="1000" b="0">
                <a:solidFill>
                  <a:schemeClr val="tx1"/>
                </a:solidFill>
                <a:latin typeface="Times New Roman" pitchFamily="-65" charset="0"/>
              </a:rPr>
              <a:t> </a:t>
            </a:r>
          </a:p>
        </p:txBody>
      </p:sp>
      <p:sp>
        <p:nvSpPr>
          <p:cNvPr id="270339"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lIns="90487" tIns="44450" rIns="90487" bIns="44450" anchor="ctr">
            <a:prstTxWarp prst="textNoShape">
              <a:avLst/>
            </a:prstTxWarp>
          </a:bodyPr>
          <a:lstStyle/>
          <a:p>
            <a:pPr eaLnBrk="0" hangingPunct="0"/>
            <a:r>
              <a:rPr lang="en-GB" sz="1000" b="0">
                <a:solidFill>
                  <a:schemeClr val="tx1"/>
                </a:solidFill>
                <a:latin typeface="Times New Roman" pitchFamily="-65" charset="0"/>
              </a:rPr>
              <a:t>Half-day Inspection Economics. Gilb@acm.org </a:t>
            </a:r>
          </a:p>
        </p:txBody>
      </p:sp>
      <p:sp>
        <p:nvSpPr>
          <p:cNvPr id="270340" name="Rectangle 4"/>
          <p:cNvSpPr>
            <a:spLocks noGrp="1" noChangeArrowheads="1"/>
          </p:cNvSpPr>
          <p:nvPr>
            <p:ph type="title"/>
          </p:nvPr>
        </p:nvSpPr>
        <p:spPr>
          <a:xfrm>
            <a:off x="685800" y="609600"/>
            <a:ext cx="7772400" cy="1295400"/>
          </a:xfrm>
          <a:noFill/>
        </p:spPr>
        <p:txBody>
          <a:bodyPr>
            <a:normAutofit fontScale="90000"/>
          </a:bodyPr>
          <a:lstStyle/>
          <a:p>
            <a:r>
              <a:rPr lang="en-GB" sz="3200"/>
              <a:t>Defect Prevention Experiences:</a:t>
            </a:r>
            <a:br>
              <a:rPr lang="en-GB" sz="3200"/>
            </a:br>
            <a:r>
              <a:rPr lang="en-GB" sz="3200"/>
              <a:t>Most defects can be prevented from getting in there </a:t>
            </a:r>
            <a:r>
              <a:rPr lang="en-GB" sz="3200" i="1"/>
              <a:t>at all</a:t>
            </a:r>
            <a:r>
              <a:rPr lang="en-GB" sz="3200"/>
              <a:t> </a:t>
            </a:r>
          </a:p>
        </p:txBody>
      </p:sp>
      <p:sp>
        <p:nvSpPr>
          <p:cNvPr id="270341" name="Rectangle 5"/>
          <p:cNvSpPr>
            <a:spLocks noChangeArrowheads="1"/>
          </p:cNvSpPr>
          <p:nvPr/>
        </p:nvSpPr>
        <p:spPr bwMode="auto">
          <a:xfrm>
            <a:off x="2540000" y="3436938"/>
            <a:ext cx="6096000" cy="519112"/>
          </a:xfrm>
          <a:prstGeom prst="rect">
            <a:avLst/>
          </a:prstGeom>
          <a:solidFill>
            <a:schemeClr val="bg1"/>
          </a:solidFill>
          <a:ln w="12700">
            <a:noFill/>
            <a:miter lim="800000"/>
            <a:headEnd/>
            <a:tailEnd/>
          </a:ln>
        </p:spPr>
        <p:txBody>
          <a:bodyPr wrap="none" anchor="ctr">
            <a:prstTxWarp prst="textNoShape">
              <a:avLst/>
            </a:prstTxWarp>
          </a:bodyPr>
          <a:lstStyle/>
          <a:p>
            <a:endParaRPr lang="en-US"/>
          </a:p>
        </p:txBody>
      </p:sp>
      <p:sp>
        <p:nvSpPr>
          <p:cNvPr id="270342" name="Rectangle 6"/>
          <p:cNvSpPr>
            <a:spLocks noChangeArrowheads="1"/>
          </p:cNvSpPr>
          <p:nvPr/>
        </p:nvSpPr>
        <p:spPr bwMode="auto">
          <a:xfrm>
            <a:off x="909638" y="3595688"/>
            <a:ext cx="1736725" cy="822325"/>
          </a:xfrm>
          <a:prstGeom prst="rect">
            <a:avLst/>
          </a:prstGeom>
          <a:noFill/>
          <a:ln w="12700">
            <a:noFill/>
            <a:miter lim="800000"/>
            <a:headEnd/>
            <a:tailEnd/>
          </a:ln>
        </p:spPr>
        <p:txBody>
          <a:bodyPr lIns="90487" tIns="44450" rIns="90487" bIns="44450">
            <a:prstTxWarp prst="textNoShape">
              <a:avLst/>
            </a:prstTxWarp>
            <a:spAutoFit/>
          </a:bodyPr>
          <a:lstStyle/>
          <a:p>
            <a:pPr algn="l" eaLnBrk="0" hangingPunct="0">
              <a:spcBef>
                <a:spcPct val="50000"/>
              </a:spcBef>
            </a:pPr>
            <a:r>
              <a:rPr lang="en-GB" sz="1600">
                <a:solidFill>
                  <a:schemeClr val="tx1"/>
                </a:solidFill>
                <a:latin typeface="Book Antiqua" pitchFamily="-65" charset="0"/>
              </a:rPr>
              <a:t>% of usual defects prevented</a:t>
            </a:r>
          </a:p>
        </p:txBody>
      </p:sp>
      <p:sp>
        <p:nvSpPr>
          <p:cNvPr id="270343" name="Rectangle 7"/>
          <p:cNvSpPr>
            <a:spLocks noChangeArrowheads="1"/>
          </p:cNvSpPr>
          <p:nvPr/>
        </p:nvSpPr>
        <p:spPr bwMode="auto">
          <a:xfrm>
            <a:off x="1519238" y="4567238"/>
            <a:ext cx="7527925" cy="338137"/>
          </a:xfrm>
          <a:prstGeom prst="rect">
            <a:avLst/>
          </a:prstGeom>
          <a:noFill/>
          <a:ln w="12700">
            <a:noFill/>
            <a:miter lim="800000"/>
            <a:headEnd/>
            <a:tailEnd/>
          </a:ln>
        </p:spPr>
        <p:txBody>
          <a:bodyPr lIns="90487" tIns="44450" rIns="90487" bIns="44450">
            <a:prstTxWarp prst="textNoShape">
              <a:avLst/>
            </a:prstTxWarp>
            <a:spAutoFit/>
          </a:bodyPr>
          <a:lstStyle/>
          <a:p>
            <a:pPr algn="l" eaLnBrk="0" hangingPunct="0">
              <a:lnSpc>
                <a:spcPct val="90000"/>
              </a:lnSpc>
              <a:spcBef>
                <a:spcPct val="30000"/>
              </a:spcBef>
              <a:buFontTx/>
              <a:buChar char="•"/>
            </a:pPr>
            <a:r>
              <a:rPr lang="en-GB" sz="1800">
                <a:solidFill>
                  <a:schemeClr val="tx1"/>
                </a:solidFill>
                <a:latin typeface="Book Antiqua" pitchFamily="-65" charset="0"/>
              </a:rPr>
              <a:t>Years of continuous improvement effort</a:t>
            </a:r>
          </a:p>
        </p:txBody>
      </p:sp>
      <p:sp>
        <p:nvSpPr>
          <p:cNvPr id="270344" name="Line 8"/>
          <p:cNvSpPr>
            <a:spLocks noChangeShapeType="1"/>
          </p:cNvSpPr>
          <p:nvPr/>
        </p:nvSpPr>
        <p:spPr bwMode="auto">
          <a:xfrm>
            <a:off x="3352800" y="4484688"/>
            <a:ext cx="0" cy="61912"/>
          </a:xfrm>
          <a:prstGeom prst="line">
            <a:avLst/>
          </a:prstGeom>
          <a:noFill/>
          <a:ln w="50800">
            <a:solidFill>
              <a:schemeClr val="tx1"/>
            </a:solidFill>
            <a:round/>
            <a:headEnd/>
            <a:tailEnd/>
          </a:ln>
        </p:spPr>
        <p:txBody>
          <a:bodyPr wrap="none" anchor="ctr">
            <a:prstTxWarp prst="textNoShape">
              <a:avLst/>
            </a:prstTxWarp>
          </a:bodyPr>
          <a:lstStyle/>
          <a:p>
            <a:endParaRPr lang="en-US"/>
          </a:p>
        </p:txBody>
      </p:sp>
      <p:sp>
        <p:nvSpPr>
          <p:cNvPr id="270345" name="Line 9"/>
          <p:cNvSpPr>
            <a:spLocks noChangeShapeType="1"/>
          </p:cNvSpPr>
          <p:nvPr/>
        </p:nvSpPr>
        <p:spPr bwMode="auto">
          <a:xfrm>
            <a:off x="4064000" y="4484688"/>
            <a:ext cx="0" cy="61912"/>
          </a:xfrm>
          <a:prstGeom prst="line">
            <a:avLst/>
          </a:prstGeom>
          <a:noFill/>
          <a:ln w="50800">
            <a:solidFill>
              <a:schemeClr val="tx1"/>
            </a:solidFill>
            <a:round/>
            <a:headEnd/>
            <a:tailEnd/>
          </a:ln>
        </p:spPr>
        <p:txBody>
          <a:bodyPr wrap="none" anchor="ctr">
            <a:prstTxWarp prst="textNoShape">
              <a:avLst/>
            </a:prstTxWarp>
          </a:bodyPr>
          <a:lstStyle/>
          <a:p>
            <a:endParaRPr lang="en-US"/>
          </a:p>
        </p:txBody>
      </p:sp>
      <p:sp>
        <p:nvSpPr>
          <p:cNvPr id="270346" name="Line 10"/>
          <p:cNvSpPr>
            <a:spLocks noChangeShapeType="1"/>
          </p:cNvSpPr>
          <p:nvPr/>
        </p:nvSpPr>
        <p:spPr bwMode="auto">
          <a:xfrm>
            <a:off x="4775200" y="4484688"/>
            <a:ext cx="0" cy="61912"/>
          </a:xfrm>
          <a:prstGeom prst="line">
            <a:avLst/>
          </a:prstGeom>
          <a:noFill/>
          <a:ln w="50800">
            <a:solidFill>
              <a:schemeClr val="tx1"/>
            </a:solidFill>
            <a:round/>
            <a:headEnd/>
            <a:tailEnd/>
          </a:ln>
        </p:spPr>
        <p:txBody>
          <a:bodyPr wrap="none" anchor="ctr">
            <a:prstTxWarp prst="textNoShape">
              <a:avLst/>
            </a:prstTxWarp>
          </a:bodyPr>
          <a:lstStyle/>
          <a:p>
            <a:endParaRPr lang="en-US"/>
          </a:p>
        </p:txBody>
      </p:sp>
      <p:sp>
        <p:nvSpPr>
          <p:cNvPr id="270347" name="Line 11"/>
          <p:cNvSpPr>
            <a:spLocks noChangeShapeType="1"/>
          </p:cNvSpPr>
          <p:nvPr/>
        </p:nvSpPr>
        <p:spPr bwMode="auto">
          <a:xfrm>
            <a:off x="5486400" y="4484688"/>
            <a:ext cx="0" cy="61912"/>
          </a:xfrm>
          <a:prstGeom prst="line">
            <a:avLst/>
          </a:prstGeom>
          <a:noFill/>
          <a:ln w="50800">
            <a:solidFill>
              <a:schemeClr val="tx1"/>
            </a:solidFill>
            <a:round/>
            <a:headEnd/>
            <a:tailEnd/>
          </a:ln>
        </p:spPr>
        <p:txBody>
          <a:bodyPr wrap="none" anchor="ctr">
            <a:prstTxWarp prst="textNoShape">
              <a:avLst/>
            </a:prstTxWarp>
          </a:bodyPr>
          <a:lstStyle/>
          <a:p>
            <a:endParaRPr lang="en-US"/>
          </a:p>
        </p:txBody>
      </p:sp>
      <p:sp>
        <p:nvSpPr>
          <p:cNvPr id="270348" name="Line 12"/>
          <p:cNvSpPr>
            <a:spLocks noChangeShapeType="1"/>
          </p:cNvSpPr>
          <p:nvPr/>
        </p:nvSpPr>
        <p:spPr bwMode="auto">
          <a:xfrm>
            <a:off x="6299200" y="4484688"/>
            <a:ext cx="0" cy="61912"/>
          </a:xfrm>
          <a:prstGeom prst="line">
            <a:avLst/>
          </a:prstGeom>
          <a:noFill/>
          <a:ln w="50800">
            <a:solidFill>
              <a:schemeClr val="tx1"/>
            </a:solidFill>
            <a:round/>
            <a:headEnd/>
            <a:tailEnd/>
          </a:ln>
        </p:spPr>
        <p:txBody>
          <a:bodyPr wrap="none" anchor="ctr">
            <a:prstTxWarp prst="textNoShape">
              <a:avLst/>
            </a:prstTxWarp>
          </a:bodyPr>
          <a:lstStyle/>
          <a:p>
            <a:endParaRPr lang="en-US"/>
          </a:p>
        </p:txBody>
      </p:sp>
      <p:sp>
        <p:nvSpPr>
          <p:cNvPr id="270349" name="Line 13"/>
          <p:cNvSpPr>
            <a:spLocks noChangeShapeType="1"/>
          </p:cNvSpPr>
          <p:nvPr/>
        </p:nvSpPr>
        <p:spPr bwMode="auto">
          <a:xfrm>
            <a:off x="7010400" y="4484688"/>
            <a:ext cx="0" cy="61912"/>
          </a:xfrm>
          <a:prstGeom prst="line">
            <a:avLst/>
          </a:prstGeom>
          <a:noFill/>
          <a:ln w="50800">
            <a:solidFill>
              <a:schemeClr val="tx1"/>
            </a:solidFill>
            <a:round/>
            <a:headEnd/>
            <a:tailEnd/>
          </a:ln>
        </p:spPr>
        <p:txBody>
          <a:bodyPr wrap="none" anchor="ctr">
            <a:prstTxWarp prst="textNoShape">
              <a:avLst/>
            </a:prstTxWarp>
          </a:bodyPr>
          <a:lstStyle/>
          <a:p>
            <a:endParaRPr lang="en-US"/>
          </a:p>
        </p:txBody>
      </p:sp>
      <p:sp>
        <p:nvSpPr>
          <p:cNvPr id="270350" name="Line 14"/>
          <p:cNvSpPr>
            <a:spLocks noChangeShapeType="1"/>
          </p:cNvSpPr>
          <p:nvPr/>
        </p:nvSpPr>
        <p:spPr bwMode="auto">
          <a:xfrm>
            <a:off x="2465388" y="3371850"/>
            <a:ext cx="150812" cy="0"/>
          </a:xfrm>
          <a:prstGeom prst="line">
            <a:avLst/>
          </a:prstGeom>
          <a:noFill/>
          <a:ln w="50800">
            <a:solidFill>
              <a:schemeClr val="tx1"/>
            </a:solidFill>
            <a:round/>
            <a:headEnd/>
            <a:tailEnd/>
          </a:ln>
        </p:spPr>
        <p:txBody>
          <a:bodyPr wrap="none" anchor="ctr">
            <a:prstTxWarp prst="textNoShape">
              <a:avLst/>
            </a:prstTxWarp>
          </a:bodyPr>
          <a:lstStyle/>
          <a:p>
            <a:endParaRPr lang="en-US"/>
          </a:p>
        </p:txBody>
      </p:sp>
      <p:sp>
        <p:nvSpPr>
          <p:cNvPr id="270351" name="Line 15"/>
          <p:cNvSpPr>
            <a:spLocks noChangeShapeType="1"/>
          </p:cNvSpPr>
          <p:nvPr/>
        </p:nvSpPr>
        <p:spPr bwMode="auto">
          <a:xfrm>
            <a:off x="2465388" y="2914650"/>
            <a:ext cx="150812" cy="0"/>
          </a:xfrm>
          <a:prstGeom prst="line">
            <a:avLst/>
          </a:prstGeom>
          <a:noFill/>
          <a:ln w="50800">
            <a:solidFill>
              <a:schemeClr val="tx1"/>
            </a:solidFill>
            <a:round/>
            <a:headEnd/>
            <a:tailEnd/>
          </a:ln>
        </p:spPr>
        <p:txBody>
          <a:bodyPr wrap="none" anchor="ctr">
            <a:prstTxWarp prst="textNoShape">
              <a:avLst/>
            </a:prstTxWarp>
          </a:bodyPr>
          <a:lstStyle/>
          <a:p>
            <a:endParaRPr lang="en-US"/>
          </a:p>
        </p:txBody>
      </p:sp>
      <p:sp>
        <p:nvSpPr>
          <p:cNvPr id="270352" name="Line 16"/>
          <p:cNvSpPr>
            <a:spLocks noChangeShapeType="1"/>
          </p:cNvSpPr>
          <p:nvPr/>
        </p:nvSpPr>
        <p:spPr bwMode="auto">
          <a:xfrm>
            <a:off x="2465388" y="2628900"/>
            <a:ext cx="150812" cy="0"/>
          </a:xfrm>
          <a:prstGeom prst="line">
            <a:avLst/>
          </a:prstGeom>
          <a:noFill/>
          <a:ln w="50800">
            <a:solidFill>
              <a:schemeClr val="tx1"/>
            </a:solidFill>
            <a:round/>
            <a:headEnd/>
            <a:tailEnd/>
          </a:ln>
        </p:spPr>
        <p:txBody>
          <a:bodyPr wrap="none" anchor="ctr">
            <a:prstTxWarp prst="textNoShape">
              <a:avLst/>
            </a:prstTxWarp>
          </a:bodyPr>
          <a:lstStyle/>
          <a:p>
            <a:endParaRPr lang="en-US"/>
          </a:p>
        </p:txBody>
      </p:sp>
      <p:sp>
        <p:nvSpPr>
          <p:cNvPr id="270353" name="Line 17"/>
          <p:cNvSpPr>
            <a:spLocks noChangeShapeType="1"/>
          </p:cNvSpPr>
          <p:nvPr/>
        </p:nvSpPr>
        <p:spPr bwMode="auto">
          <a:xfrm>
            <a:off x="2465388" y="2400300"/>
            <a:ext cx="150812" cy="0"/>
          </a:xfrm>
          <a:prstGeom prst="line">
            <a:avLst/>
          </a:prstGeom>
          <a:noFill/>
          <a:ln w="50800">
            <a:solidFill>
              <a:schemeClr val="tx1"/>
            </a:solidFill>
            <a:round/>
            <a:headEnd/>
            <a:tailEnd/>
          </a:ln>
        </p:spPr>
        <p:txBody>
          <a:bodyPr wrap="none" anchor="ctr">
            <a:prstTxWarp prst="textNoShape">
              <a:avLst/>
            </a:prstTxWarp>
          </a:bodyPr>
          <a:lstStyle/>
          <a:p>
            <a:endParaRPr lang="en-US"/>
          </a:p>
        </p:txBody>
      </p:sp>
      <p:sp>
        <p:nvSpPr>
          <p:cNvPr id="270354" name="Rectangle 18"/>
          <p:cNvSpPr>
            <a:spLocks noChangeArrowheads="1"/>
          </p:cNvSpPr>
          <p:nvPr/>
        </p:nvSpPr>
        <p:spPr bwMode="auto">
          <a:xfrm>
            <a:off x="1600200" y="3235325"/>
            <a:ext cx="612775" cy="365125"/>
          </a:xfrm>
          <a:prstGeom prst="rect">
            <a:avLst/>
          </a:prstGeom>
          <a:noFill/>
          <a:ln w="12700">
            <a:noFill/>
            <a:miter lim="800000"/>
            <a:headEnd/>
            <a:tailEnd/>
          </a:ln>
        </p:spPr>
        <p:txBody>
          <a:bodyPr wrap="none" lIns="90487" tIns="44450" rIns="90487" bIns="44450">
            <a:prstTxWarp prst="textNoShape">
              <a:avLst/>
            </a:prstTxWarp>
            <a:spAutoFit/>
          </a:bodyPr>
          <a:lstStyle/>
          <a:p>
            <a:pPr algn="l" eaLnBrk="0" hangingPunct="0"/>
            <a:r>
              <a:rPr lang="en-GB" sz="1800">
                <a:solidFill>
                  <a:schemeClr val="tx1"/>
                </a:solidFill>
                <a:latin typeface="Book Antiqua" pitchFamily="-65" charset="0"/>
              </a:rPr>
              <a:t>50%</a:t>
            </a:r>
          </a:p>
        </p:txBody>
      </p:sp>
      <p:sp>
        <p:nvSpPr>
          <p:cNvPr id="270355" name="Rectangle 19"/>
          <p:cNvSpPr>
            <a:spLocks noChangeArrowheads="1"/>
          </p:cNvSpPr>
          <p:nvPr/>
        </p:nvSpPr>
        <p:spPr bwMode="auto">
          <a:xfrm>
            <a:off x="1600200" y="2778125"/>
            <a:ext cx="612775" cy="365125"/>
          </a:xfrm>
          <a:prstGeom prst="rect">
            <a:avLst/>
          </a:prstGeom>
          <a:noFill/>
          <a:ln w="12700">
            <a:noFill/>
            <a:miter lim="800000"/>
            <a:headEnd/>
            <a:tailEnd/>
          </a:ln>
        </p:spPr>
        <p:txBody>
          <a:bodyPr wrap="none" lIns="90487" tIns="44450" rIns="90487" bIns="44450">
            <a:prstTxWarp prst="textNoShape">
              <a:avLst/>
            </a:prstTxWarp>
            <a:spAutoFit/>
          </a:bodyPr>
          <a:lstStyle/>
          <a:p>
            <a:pPr algn="l" eaLnBrk="0" hangingPunct="0"/>
            <a:r>
              <a:rPr lang="en-GB" sz="1800">
                <a:solidFill>
                  <a:schemeClr val="tx1"/>
                </a:solidFill>
                <a:latin typeface="Book Antiqua" pitchFamily="-65" charset="0"/>
              </a:rPr>
              <a:t>70%</a:t>
            </a:r>
          </a:p>
        </p:txBody>
      </p:sp>
      <p:sp>
        <p:nvSpPr>
          <p:cNvPr id="270356" name="Rectangle 20"/>
          <p:cNvSpPr>
            <a:spLocks noChangeArrowheads="1"/>
          </p:cNvSpPr>
          <p:nvPr/>
        </p:nvSpPr>
        <p:spPr bwMode="auto">
          <a:xfrm>
            <a:off x="1600200" y="2492375"/>
            <a:ext cx="612775" cy="365125"/>
          </a:xfrm>
          <a:prstGeom prst="rect">
            <a:avLst/>
          </a:prstGeom>
          <a:noFill/>
          <a:ln w="12700">
            <a:noFill/>
            <a:miter lim="800000"/>
            <a:headEnd/>
            <a:tailEnd/>
          </a:ln>
        </p:spPr>
        <p:txBody>
          <a:bodyPr wrap="none" lIns="90487" tIns="44450" rIns="90487" bIns="44450">
            <a:prstTxWarp prst="textNoShape">
              <a:avLst/>
            </a:prstTxWarp>
            <a:spAutoFit/>
          </a:bodyPr>
          <a:lstStyle/>
          <a:p>
            <a:pPr algn="l" eaLnBrk="0" hangingPunct="0"/>
            <a:r>
              <a:rPr lang="en-GB" sz="1800">
                <a:solidFill>
                  <a:schemeClr val="tx1"/>
                </a:solidFill>
                <a:latin typeface="Book Antiqua" pitchFamily="-65" charset="0"/>
              </a:rPr>
              <a:t>80%</a:t>
            </a:r>
          </a:p>
        </p:txBody>
      </p:sp>
      <p:sp>
        <p:nvSpPr>
          <p:cNvPr id="270357" name="Rectangle 21"/>
          <p:cNvSpPr>
            <a:spLocks noChangeArrowheads="1"/>
          </p:cNvSpPr>
          <p:nvPr/>
        </p:nvSpPr>
        <p:spPr bwMode="auto">
          <a:xfrm>
            <a:off x="1600200" y="2263775"/>
            <a:ext cx="612775" cy="365125"/>
          </a:xfrm>
          <a:prstGeom prst="rect">
            <a:avLst/>
          </a:prstGeom>
          <a:noFill/>
          <a:ln w="12700">
            <a:noFill/>
            <a:miter lim="800000"/>
            <a:headEnd/>
            <a:tailEnd/>
          </a:ln>
        </p:spPr>
        <p:txBody>
          <a:bodyPr wrap="none" lIns="90487" tIns="44450" rIns="90487" bIns="44450">
            <a:prstTxWarp prst="textNoShape">
              <a:avLst/>
            </a:prstTxWarp>
            <a:spAutoFit/>
          </a:bodyPr>
          <a:lstStyle/>
          <a:p>
            <a:pPr algn="l" eaLnBrk="0" hangingPunct="0"/>
            <a:r>
              <a:rPr lang="en-GB" sz="1800">
                <a:solidFill>
                  <a:schemeClr val="tx1"/>
                </a:solidFill>
                <a:latin typeface="Book Antiqua" pitchFamily="-65" charset="0"/>
              </a:rPr>
              <a:t>90%</a:t>
            </a:r>
          </a:p>
        </p:txBody>
      </p:sp>
      <p:sp>
        <p:nvSpPr>
          <p:cNvPr id="270358" name="Line 22"/>
          <p:cNvSpPr>
            <a:spLocks noChangeShapeType="1"/>
          </p:cNvSpPr>
          <p:nvPr/>
        </p:nvSpPr>
        <p:spPr bwMode="auto">
          <a:xfrm flipV="1">
            <a:off x="2579688" y="3373438"/>
            <a:ext cx="633412" cy="1141412"/>
          </a:xfrm>
          <a:prstGeom prst="line">
            <a:avLst/>
          </a:prstGeom>
          <a:noFill/>
          <a:ln w="76200">
            <a:solidFill>
              <a:schemeClr val="tx1"/>
            </a:solidFill>
            <a:round/>
            <a:headEnd/>
            <a:tailEnd/>
          </a:ln>
        </p:spPr>
        <p:txBody>
          <a:bodyPr wrap="none" anchor="ctr">
            <a:prstTxWarp prst="textNoShape">
              <a:avLst/>
            </a:prstTxWarp>
          </a:bodyPr>
          <a:lstStyle/>
          <a:p>
            <a:endParaRPr lang="en-US"/>
          </a:p>
        </p:txBody>
      </p:sp>
      <p:sp>
        <p:nvSpPr>
          <p:cNvPr id="270359" name="Line 23"/>
          <p:cNvSpPr>
            <a:spLocks noChangeShapeType="1"/>
          </p:cNvSpPr>
          <p:nvPr/>
        </p:nvSpPr>
        <p:spPr bwMode="auto">
          <a:xfrm flipV="1">
            <a:off x="3278188" y="2916238"/>
            <a:ext cx="862012" cy="455612"/>
          </a:xfrm>
          <a:prstGeom prst="line">
            <a:avLst/>
          </a:prstGeom>
          <a:noFill/>
          <a:ln w="50800">
            <a:solidFill>
              <a:schemeClr val="tx1"/>
            </a:solidFill>
            <a:round/>
            <a:headEnd/>
            <a:tailEnd/>
          </a:ln>
        </p:spPr>
        <p:txBody>
          <a:bodyPr wrap="none" anchor="ctr">
            <a:prstTxWarp prst="textNoShape">
              <a:avLst/>
            </a:prstTxWarp>
          </a:bodyPr>
          <a:lstStyle/>
          <a:p>
            <a:endParaRPr lang="en-US"/>
          </a:p>
        </p:txBody>
      </p:sp>
      <p:sp>
        <p:nvSpPr>
          <p:cNvPr id="270360" name="Line 24"/>
          <p:cNvSpPr>
            <a:spLocks noChangeShapeType="1"/>
          </p:cNvSpPr>
          <p:nvPr/>
        </p:nvSpPr>
        <p:spPr bwMode="auto">
          <a:xfrm flipV="1">
            <a:off x="4173538" y="2401888"/>
            <a:ext cx="1408112" cy="512762"/>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270361" name="Rectangle 25"/>
          <p:cNvSpPr>
            <a:spLocks noChangeArrowheads="1"/>
          </p:cNvSpPr>
          <p:nvPr/>
        </p:nvSpPr>
        <p:spPr bwMode="auto">
          <a:xfrm>
            <a:off x="3124200" y="3406775"/>
            <a:ext cx="2822575" cy="365125"/>
          </a:xfrm>
          <a:prstGeom prst="rect">
            <a:avLst/>
          </a:prstGeom>
          <a:noFill/>
          <a:ln w="12700">
            <a:noFill/>
            <a:miter lim="800000"/>
            <a:headEnd/>
            <a:tailEnd/>
          </a:ln>
        </p:spPr>
        <p:txBody>
          <a:bodyPr wrap="none" lIns="90487" tIns="44450" rIns="90487" bIns="44450">
            <a:prstTxWarp prst="textNoShape">
              <a:avLst/>
            </a:prstTxWarp>
            <a:spAutoFit/>
          </a:bodyPr>
          <a:lstStyle/>
          <a:p>
            <a:pPr algn="l" eaLnBrk="0" hangingPunct="0"/>
            <a:r>
              <a:rPr lang="en-GB" sz="1800">
                <a:solidFill>
                  <a:schemeClr val="tx1"/>
                </a:solidFill>
                <a:latin typeface="Book Antiqua" pitchFamily="-65" charset="0"/>
              </a:rPr>
              <a:t>Mays &amp; Jones (IBM) 1990</a:t>
            </a:r>
          </a:p>
        </p:txBody>
      </p:sp>
      <p:sp>
        <p:nvSpPr>
          <p:cNvPr id="270362" name="Rectangle 26"/>
          <p:cNvSpPr>
            <a:spLocks noChangeArrowheads="1"/>
          </p:cNvSpPr>
          <p:nvPr/>
        </p:nvSpPr>
        <p:spPr bwMode="auto">
          <a:xfrm>
            <a:off x="4241800" y="2835275"/>
            <a:ext cx="4573588" cy="365125"/>
          </a:xfrm>
          <a:prstGeom prst="rect">
            <a:avLst/>
          </a:prstGeom>
          <a:noFill/>
          <a:ln w="12700">
            <a:noFill/>
            <a:miter lim="800000"/>
            <a:headEnd/>
            <a:tailEnd/>
          </a:ln>
        </p:spPr>
        <p:txBody>
          <a:bodyPr wrap="none" lIns="90487" tIns="44450" rIns="90487" bIns="44450">
            <a:prstTxWarp prst="textNoShape">
              <a:avLst/>
            </a:prstTxWarp>
            <a:spAutoFit/>
          </a:bodyPr>
          <a:lstStyle/>
          <a:p>
            <a:pPr algn="l" eaLnBrk="0" hangingPunct="0"/>
            <a:r>
              <a:rPr lang="en-GB" sz="1800">
                <a:solidFill>
                  <a:schemeClr val="tx1"/>
                </a:solidFill>
                <a:latin typeface="Book Antiqua" pitchFamily="-65" charset="0"/>
              </a:rPr>
              <a:t>Mays 1993, User 1996 "72% in 2 years" &lt;-tg</a:t>
            </a:r>
          </a:p>
        </p:txBody>
      </p:sp>
      <p:sp>
        <p:nvSpPr>
          <p:cNvPr id="270363" name="Rectangle 27"/>
          <p:cNvSpPr>
            <a:spLocks noChangeArrowheads="1"/>
          </p:cNvSpPr>
          <p:nvPr/>
        </p:nvSpPr>
        <p:spPr bwMode="auto">
          <a:xfrm>
            <a:off x="3124200" y="4149725"/>
            <a:ext cx="295275" cy="365125"/>
          </a:xfrm>
          <a:prstGeom prst="rect">
            <a:avLst/>
          </a:prstGeom>
          <a:noFill/>
          <a:ln w="12700">
            <a:noFill/>
            <a:miter lim="800000"/>
            <a:headEnd/>
            <a:tailEnd/>
          </a:ln>
        </p:spPr>
        <p:txBody>
          <a:bodyPr wrap="none" lIns="90487" tIns="44450" rIns="90487" bIns="44450">
            <a:prstTxWarp prst="textNoShape">
              <a:avLst/>
            </a:prstTxWarp>
            <a:spAutoFit/>
          </a:bodyPr>
          <a:lstStyle/>
          <a:p>
            <a:pPr algn="l" eaLnBrk="0" hangingPunct="0"/>
            <a:r>
              <a:rPr lang="en-GB" sz="1800">
                <a:solidFill>
                  <a:schemeClr val="tx1"/>
                </a:solidFill>
                <a:latin typeface="Book Antiqua" pitchFamily="-65" charset="0"/>
              </a:rPr>
              <a:t>1</a:t>
            </a:r>
          </a:p>
        </p:txBody>
      </p:sp>
      <p:sp>
        <p:nvSpPr>
          <p:cNvPr id="270364" name="Rectangle 28"/>
          <p:cNvSpPr>
            <a:spLocks noChangeArrowheads="1"/>
          </p:cNvSpPr>
          <p:nvPr/>
        </p:nvSpPr>
        <p:spPr bwMode="auto">
          <a:xfrm>
            <a:off x="3835400" y="4149725"/>
            <a:ext cx="295275" cy="365125"/>
          </a:xfrm>
          <a:prstGeom prst="rect">
            <a:avLst/>
          </a:prstGeom>
          <a:noFill/>
          <a:ln w="12700">
            <a:noFill/>
            <a:miter lim="800000"/>
            <a:headEnd/>
            <a:tailEnd/>
          </a:ln>
        </p:spPr>
        <p:txBody>
          <a:bodyPr wrap="none" lIns="90487" tIns="44450" rIns="90487" bIns="44450">
            <a:prstTxWarp prst="textNoShape">
              <a:avLst/>
            </a:prstTxWarp>
            <a:spAutoFit/>
          </a:bodyPr>
          <a:lstStyle/>
          <a:p>
            <a:pPr algn="l" eaLnBrk="0" hangingPunct="0"/>
            <a:r>
              <a:rPr lang="en-GB" sz="1800">
                <a:solidFill>
                  <a:schemeClr val="tx1"/>
                </a:solidFill>
                <a:latin typeface="Book Antiqua" pitchFamily="-65" charset="0"/>
              </a:rPr>
              <a:t>2</a:t>
            </a:r>
          </a:p>
        </p:txBody>
      </p:sp>
      <p:sp>
        <p:nvSpPr>
          <p:cNvPr id="270365" name="Rectangle 29"/>
          <p:cNvSpPr>
            <a:spLocks noChangeArrowheads="1"/>
          </p:cNvSpPr>
          <p:nvPr/>
        </p:nvSpPr>
        <p:spPr bwMode="auto">
          <a:xfrm>
            <a:off x="4546600" y="4149725"/>
            <a:ext cx="295275" cy="365125"/>
          </a:xfrm>
          <a:prstGeom prst="rect">
            <a:avLst/>
          </a:prstGeom>
          <a:noFill/>
          <a:ln w="12700">
            <a:noFill/>
            <a:miter lim="800000"/>
            <a:headEnd/>
            <a:tailEnd/>
          </a:ln>
        </p:spPr>
        <p:txBody>
          <a:bodyPr wrap="none" lIns="90487" tIns="44450" rIns="90487" bIns="44450">
            <a:prstTxWarp prst="textNoShape">
              <a:avLst/>
            </a:prstTxWarp>
            <a:spAutoFit/>
          </a:bodyPr>
          <a:lstStyle/>
          <a:p>
            <a:pPr algn="l" eaLnBrk="0" hangingPunct="0"/>
            <a:r>
              <a:rPr lang="en-GB" sz="1800">
                <a:solidFill>
                  <a:schemeClr val="tx1"/>
                </a:solidFill>
                <a:latin typeface="Book Antiqua" pitchFamily="-65" charset="0"/>
              </a:rPr>
              <a:t>3</a:t>
            </a:r>
          </a:p>
        </p:txBody>
      </p:sp>
      <p:sp>
        <p:nvSpPr>
          <p:cNvPr id="270366" name="Rectangle 30"/>
          <p:cNvSpPr>
            <a:spLocks noChangeArrowheads="1"/>
          </p:cNvSpPr>
          <p:nvPr/>
        </p:nvSpPr>
        <p:spPr bwMode="auto">
          <a:xfrm>
            <a:off x="5257800" y="4149725"/>
            <a:ext cx="295275" cy="365125"/>
          </a:xfrm>
          <a:prstGeom prst="rect">
            <a:avLst/>
          </a:prstGeom>
          <a:noFill/>
          <a:ln w="12700">
            <a:noFill/>
            <a:miter lim="800000"/>
            <a:headEnd/>
            <a:tailEnd/>
          </a:ln>
        </p:spPr>
        <p:txBody>
          <a:bodyPr wrap="none" lIns="90487" tIns="44450" rIns="90487" bIns="44450">
            <a:prstTxWarp prst="textNoShape">
              <a:avLst/>
            </a:prstTxWarp>
            <a:spAutoFit/>
          </a:bodyPr>
          <a:lstStyle/>
          <a:p>
            <a:pPr algn="l" eaLnBrk="0" hangingPunct="0"/>
            <a:r>
              <a:rPr lang="en-GB" sz="1800">
                <a:solidFill>
                  <a:schemeClr val="tx1"/>
                </a:solidFill>
                <a:latin typeface="Book Antiqua" pitchFamily="-65" charset="0"/>
              </a:rPr>
              <a:t>4</a:t>
            </a:r>
          </a:p>
        </p:txBody>
      </p:sp>
      <p:sp>
        <p:nvSpPr>
          <p:cNvPr id="270367" name="Rectangle 31"/>
          <p:cNvSpPr>
            <a:spLocks noChangeArrowheads="1"/>
          </p:cNvSpPr>
          <p:nvPr/>
        </p:nvSpPr>
        <p:spPr bwMode="auto">
          <a:xfrm>
            <a:off x="6070600" y="4149725"/>
            <a:ext cx="295275" cy="365125"/>
          </a:xfrm>
          <a:prstGeom prst="rect">
            <a:avLst/>
          </a:prstGeom>
          <a:noFill/>
          <a:ln w="12700">
            <a:noFill/>
            <a:miter lim="800000"/>
            <a:headEnd/>
            <a:tailEnd/>
          </a:ln>
        </p:spPr>
        <p:txBody>
          <a:bodyPr wrap="none" lIns="90487" tIns="44450" rIns="90487" bIns="44450">
            <a:prstTxWarp prst="textNoShape">
              <a:avLst/>
            </a:prstTxWarp>
            <a:spAutoFit/>
          </a:bodyPr>
          <a:lstStyle/>
          <a:p>
            <a:pPr algn="l" eaLnBrk="0" hangingPunct="0"/>
            <a:r>
              <a:rPr lang="en-GB" sz="1800">
                <a:solidFill>
                  <a:schemeClr val="tx1"/>
                </a:solidFill>
                <a:latin typeface="Book Antiqua" pitchFamily="-65" charset="0"/>
              </a:rPr>
              <a:t>5</a:t>
            </a:r>
          </a:p>
        </p:txBody>
      </p:sp>
      <p:sp>
        <p:nvSpPr>
          <p:cNvPr id="270368" name="Rectangle 32"/>
          <p:cNvSpPr>
            <a:spLocks noChangeArrowheads="1"/>
          </p:cNvSpPr>
          <p:nvPr/>
        </p:nvSpPr>
        <p:spPr bwMode="auto">
          <a:xfrm>
            <a:off x="6680200" y="4149725"/>
            <a:ext cx="295275" cy="365125"/>
          </a:xfrm>
          <a:prstGeom prst="rect">
            <a:avLst/>
          </a:prstGeom>
          <a:noFill/>
          <a:ln w="12700">
            <a:noFill/>
            <a:miter lim="800000"/>
            <a:headEnd/>
            <a:tailEnd/>
          </a:ln>
        </p:spPr>
        <p:txBody>
          <a:bodyPr wrap="none" lIns="90487" tIns="44450" rIns="90487" bIns="44450">
            <a:prstTxWarp prst="textNoShape">
              <a:avLst/>
            </a:prstTxWarp>
            <a:spAutoFit/>
          </a:bodyPr>
          <a:lstStyle/>
          <a:p>
            <a:pPr algn="l" eaLnBrk="0" hangingPunct="0"/>
            <a:r>
              <a:rPr lang="en-GB" sz="1800">
                <a:solidFill>
                  <a:schemeClr val="tx1"/>
                </a:solidFill>
                <a:latin typeface="Book Antiqua" pitchFamily="-65" charset="0"/>
              </a:rPr>
              <a:t>6</a:t>
            </a:r>
          </a:p>
        </p:txBody>
      </p:sp>
      <p:sp>
        <p:nvSpPr>
          <p:cNvPr id="270369" name="Rectangle 33"/>
          <p:cNvSpPr>
            <a:spLocks noChangeArrowheads="1"/>
          </p:cNvSpPr>
          <p:nvPr/>
        </p:nvSpPr>
        <p:spPr bwMode="auto">
          <a:xfrm>
            <a:off x="5186363" y="1997075"/>
            <a:ext cx="4041775" cy="641350"/>
          </a:xfrm>
          <a:prstGeom prst="rect">
            <a:avLst/>
          </a:prstGeom>
          <a:noFill/>
          <a:ln w="12700">
            <a:noFill/>
            <a:miter lim="800000"/>
            <a:headEnd/>
            <a:tailEnd/>
          </a:ln>
        </p:spPr>
        <p:txBody>
          <a:bodyPr wrap="none" lIns="90487" tIns="44450" rIns="90487" bIns="44450">
            <a:prstTxWarp prst="textNoShape">
              <a:avLst/>
            </a:prstTxWarp>
            <a:spAutoFit/>
          </a:bodyPr>
          <a:lstStyle/>
          <a:p>
            <a:pPr algn="l" eaLnBrk="0" hangingPunct="0"/>
            <a:r>
              <a:rPr lang="en-GB" sz="1800">
                <a:solidFill>
                  <a:schemeClr val="tx1"/>
                </a:solidFill>
                <a:latin typeface="Book Antiqua" pitchFamily="-65" charset="0"/>
              </a:rPr>
              <a:t>Cleanroom levels: approach zero def.</a:t>
            </a:r>
          </a:p>
          <a:p>
            <a:pPr algn="l" eaLnBrk="0" hangingPunct="0"/>
            <a:r>
              <a:rPr lang="en-GB" sz="1800">
                <a:solidFill>
                  <a:schemeClr val="tx1"/>
                </a:solidFill>
                <a:latin typeface="Book Antiqua" pitchFamily="-65" charset="0"/>
              </a:rPr>
              <a:t>IBM MN 99.99%+ fixes:Key= "DPP" </a:t>
            </a:r>
          </a:p>
        </p:txBody>
      </p:sp>
      <p:pic>
        <p:nvPicPr>
          <p:cNvPr id="270370" name="Picture 34"/>
          <p:cNvPicPr>
            <a:picLocks noChangeArrowheads="1"/>
          </p:cNvPicPr>
          <p:nvPr/>
        </p:nvPicPr>
        <mc:AlternateContent xmlns:ma="http://schemas.microsoft.com/office/mac/drawingml/2008/main">
          <mc:Choice Requires="ma">
            <p:blipFill>
              <a:blip r:embed="rId3"/>
              <a:srcRect/>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4"/>
              <a:srcRect/>
              <a:stretch>
                <a:fillRect/>
              </a:stretch>
            </p:blipFill>
          </mc:Fallback>
        </mc:AlternateContent>
        <p:spPr bwMode="auto">
          <a:xfrm>
            <a:off x="2965450" y="4838700"/>
            <a:ext cx="2455863" cy="1092200"/>
          </a:xfrm>
          <a:prstGeom prst="rect">
            <a:avLst/>
          </a:prstGeom>
          <a:noFill/>
          <a:ln w="12700">
            <a:noFill/>
            <a:miter lim="800000"/>
            <a:headEnd/>
            <a:tailEnd/>
          </a:ln>
        </p:spPr>
      </p:pic>
      <p:sp>
        <p:nvSpPr>
          <p:cNvPr id="270371" name="Rectangle 35"/>
          <p:cNvSpPr>
            <a:spLocks noChangeArrowheads="1"/>
          </p:cNvSpPr>
          <p:nvPr/>
        </p:nvSpPr>
        <p:spPr bwMode="auto">
          <a:xfrm>
            <a:off x="2514600" y="5765800"/>
            <a:ext cx="3251200" cy="527050"/>
          </a:xfrm>
          <a:prstGeom prst="rect">
            <a:avLst/>
          </a:prstGeom>
          <a:noFill/>
          <a:ln w="12700">
            <a:noFill/>
            <a:miter lim="800000"/>
            <a:headEnd/>
            <a:tailEnd/>
          </a:ln>
        </p:spPr>
        <p:txBody>
          <a:bodyPr lIns="90487" tIns="44450" rIns="90487" bIns="44450" anchor="ctr">
            <a:prstTxWarp prst="textNoShape">
              <a:avLst/>
            </a:prstTxWarp>
          </a:bodyPr>
          <a:lstStyle/>
          <a:p>
            <a:pPr eaLnBrk="0" hangingPunct="0">
              <a:lnSpc>
                <a:spcPct val="90000"/>
              </a:lnSpc>
            </a:pPr>
            <a:r>
              <a:rPr lang="en-GB" sz="1800"/>
              <a:t>North Carolina</a:t>
            </a:r>
          </a:p>
        </p:txBody>
      </p:sp>
      <p:sp>
        <p:nvSpPr>
          <p:cNvPr id="270372" name="Oval 36"/>
          <p:cNvSpPr>
            <a:spLocks noChangeArrowheads="1"/>
          </p:cNvSpPr>
          <p:nvPr/>
        </p:nvSpPr>
        <p:spPr bwMode="auto">
          <a:xfrm>
            <a:off x="3073400" y="3348038"/>
            <a:ext cx="254000" cy="107950"/>
          </a:xfrm>
          <a:prstGeom prst="ellipse">
            <a:avLst/>
          </a:prstGeom>
          <a:solidFill>
            <a:srgbClr val="C0FEF9"/>
          </a:solidFill>
          <a:ln w="50800">
            <a:solidFill>
              <a:schemeClr val="hlink"/>
            </a:solidFill>
            <a:round/>
            <a:headEnd/>
            <a:tailEnd/>
          </a:ln>
        </p:spPr>
        <p:txBody>
          <a:bodyPr wrap="none" anchor="ctr">
            <a:prstTxWarp prst="textNoShape">
              <a:avLst/>
            </a:prstTxWarp>
          </a:bodyPr>
          <a:lstStyle/>
          <a:p>
            <a:endParaRPr lang="en-US"/>
          </a:p>
        </p:txBody>
      </p:sp>
      <p:sp>
        <p:nvSpPr>
          <p:cNvPr id="270373" name="Oval 37"/>
          <p:cNvSpPr>
            <a:spLocks noChangeArrowheads="1"/>
          </p:cNvSpPr>
          <p:nvPr/>
        </p:nvSpPr>
        <p:spPr bwMode="auto">
          <a:xfrm>
            <a:off x="3987800" y="2874963"/>
            <a:ext cx="254000" cy="106362"/>
          </a:xfrm>
          <a:prstGeom prst="ellipse">
            <a:avLst/>
          </a:prstGeom>
          <a:solidFill>
            <a:srgbClr val="C0FEF9"/>
          </a:solidFill>
          <a:ln w="50800">
            <a:solidFill>
              <a:schemeClr val="hlink"/>
            </a:solidFill>
            <a:round/>
            <a:headEnd/>
            <a:tailEnd/>
          </a:ln>
        </p:spPr>
        <p:txBody>
          <a:bodyPr wrap="none" anchor="ctr">
            <a:prstTxWarp prst="textNoShape">
              <a:avLst/>
            </a:prstTxWarp>
          </a:bodyPr>
          <a:lstStyle/>
          <a:p>
            <a:endParaRPr lang="en-US"/>
          </a:p>
        </p:txBody>
      </p:sp>
      <p:sp>
        <p:nvSpPr>
          <p:cNvPr id="270374" name="Rectangle 38"/>
          <p:cNvSpPr>
            <a:spLocks noChangeArrowheads="1"/>
          </p:cNvSpPr>
          <p:nvPr/>
        </p:nvSpPr>
        <p:spPr bwMode="auto">
          <a:xfrm>
            <a:off x="757238" y="6167438"/>
            <a:ext cx="6346825" cy="363537"/>
          </a:xfrm>
          <a:prstGeom prst="rect">
            <a:avLst/>
          </a:prstGeom>
          <a:solidFill>
            <a:srgbClr val="FFFF00"/>
          </a:solidFill>
          <a:ln w="12700">
            <a:noFill/>
            <a:miter lim="800000"/>
            <a:headEnd/>
            <a:tailEnd/>
          </a:ln>
        </p:spPr>
        <p:txBody>
          <a:bodyPr lIns="90487" tIns="44450" rIns="90487" bIns="44450">
            <a:prstTxWarp prst="textNoShape">
              <a:avLst/>
            </a:prstTxWarp>
            <a:spAutoFit/>
          </a:bodyPr>
          <a:lstStyle/>
          <a:p>
            <a:pPr algn="l" eaLnBrk="0" hangingPunct="0"/>
            <a:r>
              <a:rPr lang="en-GB" sz="1800">
                <a:solidFill>
                  <a:schemeClr val="tx1"/>
                </a:solidFill>
              </a:rPr>
              <a:t>IBM Research Triangle Park Networking Laboratory</a:t>
            </a:r>
          </a:p>
        </p:txBody>
      </p:sp>
      <p:pic>
        <p:nvPicPr>
          <p:cNvPr id="270375" name="Picture 39" descr="IBMLOGO"/>
          <p:cNvPicPr>
            <a:picLocks noChangeAspect="1" noChangeArrowheads="1"/>
          </p:cNvPicPr>
          <p:nvPr/>
        </p:nvPicPr>
        <p:blipFill>
          <a:blip r:embed="rId5"/>
          <a:srcRect/>
          <a:stretch>
            <a:fillRect/>
          </a:stretch>
        </p:blipFill>
        <p:spPr bwMode="auto">
          <a:xfrm>
            <a:off x="5943600" y="4876800"/>
            <a:ext cx="1727200" cy="903288"/>
          </a:xfrm>
          <a:prstGeom prst="rect">
            <a:avLst/>
          </a:prstGeom>
          <a:noFill/>
          <a:ln w="9525">
            <a:noFill/>
            <a:miter lim="800000"/>
            <a:headEnd/>
            <a:tailEnd/>
          </a:ln>
        </p:spPr>
      </p:pic>
      <p:sp>
        <p:nvSpPr>
          <p:cNvPr id="41" name="Slide Number Placeholder 40"/>
          <p:cNvSpPr>
            <a:spLocks noGrp="1"/>
          </p:cNvSpPr>
          <p:nvPr>
            <p:ph type="sldNum" sz="quarter" idx="12"/>
          </p:nvPr>
        </p:nvSpPr>
        <p:spPr/>
        <p:txBody>
          <a:bodyPr/>
          <a:lstStyle/>
          <a:p>
            <a:pPr>
              <a:defRPr/>
            </a:pPr>
            <a:fld id="{017A515C-7060-F94C-9515-358B2BB6BDD7}" type="slidenum">
              <a:rPr lang="en-US" smtClean="0"/>
              <a:pPr>
                <a:defRPr/>
              </a:pPr>
              <a:t>128</a:t>
            </a:fld>
            <a:endParaRPr lang="en-US"/>
          </a:p>
        </p:txBody>
      </p:sp>
      <p:sp>
        <p:nvSpPr>
          <p:cNvPr id="42" name="Footer Placeholder 41"/>
          <p:cNvSpPr>
            <a:spLocks noGrp="1"/>
          </p:cNvSpPr>
          <p:nvPr>
            <p:ph type="ftr" sz="quarter" idx="11"/>
          </p:nvPr>
        </p:nvSpPr>
        <p:spPr/>
        <p:txBody>
          <a:bodyPr/>
          <a:lstStyle/>
          <a:p>
            <a:r>
              <a:rPr lang="en-US" smtClean="0"/>
              <a:t>© Tom@Gilb.com  www.gilb.com</a:t>
            </a:r>
            <a:endParaRPr lang="en-US"/>
          </a:p>
        </p:txBody>
      </p:sp>
      <p:sp>
        <p:nvSpPr>
          <p:cNvPr id="43" name="Date Placeholder 42"/>
          <p:cNvSpPr>
            <a:spLocks noGrp="1"/>
          </p:cNvSpPr>
          <p:nvPr>
            <p:ph type="dt" sz="half" idx="10"/>
          </p:nvPr>
        </p:nvSpPr>
        <p:spPr/>
        <p:txBody>
          <a:bodyPr/>
          <a:lstStyle/>
          <a:p>
            <a:fld id="{2144B87C-1CD4-7046-BBFB-BA6380A8163B}" type="datetime4">
              <a:rPr lang="en-US" smtClean="0"/>
              <a:pPr/>
              <a:t>October 2, 2009</a:t>
            </a:fld>
            <a:endParaRPr lang="en-GB"/>
          </a:p>
        </p:txBody>
      </p:sp>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2386"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lIns="90487" tIns="44450" rIns="90487" bIns="44450" anchor="ctr">
            <a:prstTxWarp prst="textNoShape">
              <a:avLst/>
            </a:prstTxWarp>
          </a:bodyPr>
          <a:lstStyle/>
          <a:p>
            <a:pPr algn="l" eaLnBrk="0" hangingPunct="0"/>
            <a:r>
              <a:rPr lang="en-GB" sz="1000" b="0">
                <a:solidFill>
                  <a:schemeClr val="tx1"/>
                </a:solidFill>
                <a:latin typeface="Times New Roman" pitchFamily="-65" charset="0"/>
              </a:rPr>
              <a:t> </a:t>
            </a:r>
          </a:p>
        </p:txBody>
      </p:sp>
      <p:sp>
        <p:nvSpPr>
          <p:cNvPr id="272387"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lIns="90487" tIns="44450" rIns="90487" bIns="44450" anchor="ctr">
            <a:prstTxWarp prst="textNoShape">
              <a:avLst/>
            </a:prstTxWarp>
          </a:bodyPr>
          <a:lstStyle/>
          <a:p>
            <a:pPr eaLnBrk="0" hangingPunct="0"/>
            <a:r>
              <a:rPr lang="en-GB" sz="1000" b="0">
                <a:solidFill>
                  <a:schemeClr val="tx1"/>
                </a:solidFill>
                <a:latin typeface="Times New Roman" pitchFamily="-65" charset="0"/>
              </a:rPr>
              <a:t>Half-day Inspection Economics. Gilb@acm.org </a:t>
            </a:r>
          </a:p>
        </p:txBody>
      </p:sp>
      <p:sp>
        <p:nvSpPr>
          <p:cNvPr id="272388" name="Rectangle 4"/>
          <p:cNvSpPr>
            <a:spLocks noGrp="1" noChangeArrowheads="1"/>
          </p:cNvSpPr>
          <p:nvPr>
            <p:ph type="title"/>
          </p:nvPr>
        </p:nvSpPr>
        <p:spPr>
          <a:xfrm>
            <a:off x="533400" y="0"/>
            <a:ext cx="7772400" cy="1143000"/>
          </a:xfrm>
          <a:noFill/>
        </p:spPr>
        <p:txBody>
          <a:bodyPr>
            <a:normAutofit fontScale="90000"/>
          </a:bodyPr>
          <a:lstStyle/>
          <a:p>
            <a:r>
              <a:rPr lang="en-GB" sz="3600"/>
              <a:t>Prevention + Pre-test Detection </a:t>
            </a:r>
            <a:br>
              <a:rPr lang="en-GB" sz="3600"/>
            </a:br>
            <a:r>
              <a:rPr lang="en-GB" sz="3600"/>
              <a:t>is the most effective and efficient</a:t>
            </a:r>
          </a:p>
        </p:txBody>
      </p:sp>
      <p:sp>
        <p:nvSpPr>
          <p:cNvPr id="272389" name="Rectangle 5"/>
          <p:cNvSpPr>
            <a:spLocks noGrp="1" noChangeArrowheads="1"/>
          </p:cNvSpPr>
          <p:nvPr>
            <p:ph type="body" idx="1"/>
          </p:nvPr>
        </p:nvSpPr>
        <p:spPr>
          <a:xfrm>
            <a:off x="431800" y="4953000"/>
            <a:ext cx="8712200" cy="1603375"/>
          </a:xfrm>
        </p:spPr>
        <p:txBody>
          <a:bodyPr>
            <a:normAutofit lnSpcReduction="10000"/>
          </a:bodyPr>
          <a:lstStyle/>
          <a:p>
            <a:r>
              <a:rPr lang="en-GB" sz="1800" u="sng" dirty="0"/>
              <a:t>Prevention</a:t>
            </a:r>
            <a:r>
              <a:rPr lang="en-GB" sz="1800" dirty="0"/>
              <a:t> data based on state of the art prevention experiences (IBM RTP), Others (Space Shuttle IBM SJ 1-95) 95%+  (99.99% in Fixes)</a:t>
            </a:r>
          </a:p>
          <a:p>
            <a:r>
              <a:rPr lang="en-GB" sz="1800" dirty="0"/>
              <a:t>Cumulative Inspection </a:t>
            </a:r>
            <a:r>
              <a:rPr lang="en-GB" sz="1800" u="sng" dirty="0"/>
              <a:t>detection</a:t>
            </a:r>
            <a:r>
              <a:rPr lang="en-GB" sz="1800" dirty="0"/>
              <a:t> data based on state of the art Inspection</a:t>
            </a:r>
            <a:r>
              <a:rPr lang="en-GB" sz="1600" dirty="0"/>
              <a:t> (in an environment where prevention is also being used, IBM MN, </a:t>
            </a:r>
            <a:r>
              <a:rPr lang="en-GB" sz="1800" dirty="0" err="1"/>
              <a:t>Sema</a:t>
            </a:r>
            <a:r>
              <a:rPr lang="en-GB" sz="1800" dirty="0"/>
              <a:t> UK, IBM UK</a:t>
            </a:r>
            <a:r>
              <a:rPr lang="en-GB" sz="1600" dirty="0"/>
              <a:t>)</a:t>
            </a:r>
          </a:p>
        </p:txBody>
      </p:sp>
      <p:grpSp>
        <p:nvGrpSpPr>
          <p:cNvPr id="2" name="Group 6"/>
          <p:cNvGrpSpPr>
            <a:grpSpLocks/>
          </p:cNvGrpSpPr>
          <p:nvPr/>
        </p:nvGrpSpPr>
        <p:grpSpPr bwMode="auto">
          <a:xfrm>
            <a:off x="4763" y="1103313"/>
            <a:ext cx="9131300" cy="3794125"/>
            <a:chOff x="3" y="695"/>
            <a:chExt cx="5752" cy="2390"/>
          </a:xfrm>
        </p:grpSpPr>
        <p:sp>
          <p:nvSpPr>
            <p:cNvPr id="272393" name="Rectangle 7"/>
            <p:cNvSpPr>
              <a:spLocks noChangeArrowheads="1"/>
            </p:cNvSpPr>
            <p:nvPr/>
          </p:nvSpPr>
          <p:spPr bwMode="auto">
            <a:xfrm>
              <a:off x="3" y="695"/>
              <a:ext cx="5752" cy="2350"/>
            </a:xfrm>
            <a:prstGeom prst="rect">
              <a:avLst/>
            </a:prstGeom>
            <a:solidFill>
              <a:schemeClr val="bg1"/>
            </a:solidFill>
            <a:ln w="12700">
              <a:solidFill>
                <a:schemeClr val="tx1"/>
              </a:solidFill>
              <a:miter lim="800000"/>
              <a:headEnd/>
              <a:tailEnd/>
            </a:ln>
          </p:spPr>
          <p:txBody>
            <a:bodyPr wrap="none" lIns="131762" tIns="66675" rIns="131762" bIns="66675" anchor="ctr">
              <a:prstTxWarp prst="textNoShape">
                <a:avLst/>
              </a:prstTxWarp>
            </a:bodyPr>
            <a:lstStyle/>
            <a:p>
              <a:pPr defTabSz="1881188" eaLnBrk="0" hangingPunct="0"/>
              <a:r>
                <a:rPr lang="en-GB" sz="1400" b="0">
                  <a:solidFill>
                    <a:schemeClr val="tx1"/>
                  </a:solidFill>
                </a:rPr>
                <a:t>\</a:t>
              </a:r>
            </a:p>
          </p:txBody>
        </p:sp>
        <p:sp>
          <p:nvSpPr>
            <p:cNvPr id="272394" name="Line 8"/>
            <p:cNvSpPr>
              <a:spLocks noChangeShapeType="1"/>
            </p:cNvSpPr>
            <p:nvPr/>
          </p:nvSpPr>
          <p:spPr bwMode="auto">
            <a:xfrm>
              <a:off x="1766" y="3015"/>
              <a:ext cx="0" cy="70"/>
            </a:xfrm>
            <a:prstGeom prst="line">
              <a:avLst/>
            </a:prstGeom>
            <a:noFill/>
            <a:ln w="50800">
              <a:solidFill>
                <a:schemeClr val="tx1"/>
              </a:solidFill>
              <a:round/>
              <a:headEnd/>
              <a:tailEnd/>
            </a:ln>
          </p:spPr>
          <p:txBody>
            <a:bodyPr wrap="none" anchor="ctr">
              <a:prstTxWarp prst="textNoShape">
                <a:avLst/>
              </a:prstTxWarp>
            </a:bodyPr>
            <a:lstStyle/>
            <a:p>
              <a:endParaRPr lang="en-US"/>
            </a:p>
          </p:txBody>
        </p:sp>
        <p:sp>
          <p:nvSpPr>
            <p:cNvPr id="272395" name="Line 9"/>
            <p:cNvSpPr>
              <a:spLocks noChangeShapeType="1"/>
            </p:cNvSpPr>
            <p:nvPr/>
          </p:nvSpPr>
          <p:spPr bwMode="auto">
            <a:xfrm>
              <a:off x="2409" y="3015"/>
              <a:ext cx="0" cy="70"/>
            </a:xfrm>
            <a:prstGeom prst="line">
              <a:avLst/>
            </a:prstGeom>
            <a:noFill/>
            <a:ln w="50800">
              <a:solidFill>
                <a:schemeClr val="tx1"/>
              </a:solidFill>
              <a:round/>
              <a:headEnd/>
              <a:tailEnd/>
            </a:ln>
          </p:spPr>
          <p:txBody>
            <a:bodyPr wrap="none" anchor="ctr">
              <a:prstTxWarp prst="textNoShape">
                <a:avLst/>
              </a:prstTxWarp>
            </a:bodyPr>
            <a:lstStyle/>
            <a:p>
              <a:endParaRPr lang="en-US"/>
            </a:p>
          </p:txBody>
        </p:sp>
        <p:sp>
          <p:nvSpPr>
            <p:cNvPr id="272396" name="Line 10"/>
            <p:cNvSpPr>
              <a:spLocks noChangeShapeType="1"/>
            </p:cNvSpPr>
            <p:nvPr/>
          </p:nvSpPr>
          <p:spPr bwMode="auto">
            <a:xfrm>
              <a:off x="3051" y="3015"/>
              <a:ext cx="0" cy="70"/>
            </a:xfrm>
            <a:prstGeom prst="line">
              <a:avLst/>
            </a:prstGeom>
            <a:noFill/>
            <a:ln w="50800">
              <a:solidFill>
                <a:schemeClr val="tx1"/>
              </a:solidFill>
              <a:round/>
              <a:headEnd/>
              <a:tailEnd/>
            </a:ln>
          </p:spPr>
          <p:txBody>
            <a:bodyPr wrap="none" anchor="ctr">
              <a:prstTxWarp prst="textNoShape">
                <a:avLst/>
              </a:prstTxWarp>
            </a:bodyPr>
            <a:lstStyle/>
            <a:p>
              <a:endParaRPr lang="en-US"/>
            </a:p>
          </p:txBody>
        </p:sp>
        <p:sp>
          <p:nvSpPr>
            <p:cNvPr id="272397" name="Line 11"/>
            <p:cNvSpPr>
              <a:spLocks noChangeShapeType="1"/>
            </p:cNvSpPr>
            <p:nvPr/>
          </p:nvSpPr>
          <p:spPr bwMode="auto">
            <a:xfrm>
              <a:off x="3694" y="3015"/>
              <a:ext cx="0" cy="70"/>
            </a:xfrm>
            <a:prstGeom prst="line">
              <a:avLst/>
            </a:prstGeom>
            <a:noFill/>
            <a:ln w="50800">
              <a:solidFill>
                <a:schemeClr val="tx1"/>
              </a:solidFill>
              <a:round/>
              <a:headEnd/>
              <a:tailEnd/>
            </a:ln>
          </p:spPr>
          <p:txBody>
            <a:bodyPr wrap="none" anchor="ctr">
              <a:prstTxWarp prst="textNoShape">
                <a:avLst/>
              </a:prstTxWarp>
            </a:bodyPr>
            <a:lstStyle/>
            <a:p>
              <a:endParaRPr lang="en-US"/>
            </a:p>
          </p:txBody>
        </p:sp>
        <p:sp>
          <p:nvSpPr>
            <p:cNvPr id="272398" name="Line 12"/>
            <p:cNvSpPr>
              <a:spLocks noChangeShapeType="1"/>
            </p:cNvSpPr>
            <p:nvPr/>
          </p:nvSpPr>
          <p:spPr bwMode="auto">
            <a:xfrm>
              <a:off x="4428" y="3015"/>
              <a:ext cx="0" cy="70"/>
            </a:xfrm>
            <a:prstGeom prst="line">
              <a:avLst/>
            </a:prstGeom>
            <a:noFill/>
            <a:ln w="50800">
              <a:solidFill>
                <a:schemeClr val="tx1"/>
              </a:solidFill>
              <a:round/>
              <a:headEnd/>
              <a:tailEnd/>
            </a:ln>
          </p:spPr>
          <p:txBody>
            <a:bodyPr wrap="none" anchor="ctr">
              <a:prstTxWarp prst="textNoShape">
                <a:avLst/>
              </a:prstTxWarp>
            </a:bodyPr>
            <a:lstStyle/>
            <a:p>
              <a:endParaRPr lang="en-US"/>
            </a:p>
          </p:txBody>
        </p:sp>
        <p:sp>
          <p:nvSpPr>
            <p:cNvPr id="272399" name="Line 13"/>
            <p:cNvSpPr>
              <a:spLocks noChangeShapeType="1"/>
            </p:cNvSpPr>
            <p:nvPr/>
          </p:nvSpPr>
          <p:spPr bwMode="auto">
            <a:xfrm>
              <a:off x="5071" y="3015"/>
              <a:ext cx="0" cy="70"/>
            </a:xfrm>
            <a:prstGeom prst="line">
              <a:avLst/>
            </a:prstGeom>
            <a:noFill/>
            <a:ln w="50800">
              <a:solidFill>
                <a:schemeClr val="tx1"/>
              </a:solidFill>
              <a:round/>
              <a:headEnd/>
              <a:tailEnd/>
            </a:ln>
          </p:spPr>
          <p:txBody>
            <a:bodyPr wrap="none" anchor="ctr">
              <a:prstTxWarp prst="textNoShape">
                <a:avLst/>
              </a:prstTxWarp>
            </a:bodyPr>
            <a:lstStyle/>
            <a:p>
              <a:endParaRPr lang="en-US"/>
            </a:p>
          </p:txBody>
        </p:sp>
        <p:sp>
          <p:nvSpPr>
            <p:cNvPr id="272400" name="Line 14"/>
            <p:cNvSpPr>
              <a:spLocks noChangeShapeType="1"/>
            </p:cNvSpPr>
            <p:nvPr/>
          </p:nvSpPr>
          <p:spPr bwMode="auto">
            <a:xfrm>
              <a:off x="956" y="2017"/>
              <a:ext cx="150" cy="0"/>
            </a:xfrm>
            <a:prstGeom prst="line">
              <a:avLst/>
            </a:prstGeom>
            <a:noFill/>
            <a:ln w="50800">
              <a:solidFill>
                <a:schemeClr val="tx1"/>
              </a:solidFill>
              <a:round/>
              <a:headEnd/>
              <a:tailEnd/>
            </a:ln>
          </p:spPr>
          <p:txBody>
            <a:bodyPr wrap="none" anchor="ctr">
              <a:prstTxWarp prst="textNoShape">
                <a:avLst/>
              </a:prstTxWarp>
            </a:bodyPr>
            <a:lstStyle/>
            <a:p>
              <a:endParaRPr lang="en-US"/>
            </a:p>
          </p:txBody>
        </p:sp>
        <p:sp>
          <p:nvSpPr>
            <p:cNvPr id="272401" name="Line 15"/>
            <p:cNvSpPr>
              <a:spLocks noChangeShapeType="1"/>
            </p:cNvSpPr>
            <p:nvPr/>
          </p:nvSpPr>
          <p:spPr bwMode="auto">
            <a:xfrm>
              <a:off x="956" y="1603"/>
              <a:ext cx="150" cy="0"/>
            </a:xfrm>
            <a:prstGeom prst="line">
              <a:avLst/>
            </a:prstGeom>
            <a:noFill/>
            <a:ln w="50800">
              <a:solidFill>
                <a:schemeClr val="tx1"/>
              </a:solidFill>
              <a:round/>
              <a:headEnd/>
              <a:tailEnd/>
            </a:ln>
          </p:spPr>
          <p:txBody>
            <a:bodyPr wrap="none" anchor="ctr">
              <a:prstTxWarp prst="textNoShape">
                <a:avLst/>
              </a:prstTxWarp>
            </a:bodyPr>
            <a:lstStyle/>
            <a:p>
              <a:endParaRPr lang="en-US"/>
            </a:p>
          </p:txBody>
        </p:sp>
        <p:sp>
          <p:nvSpPr>
            <p:cNvPr id="272402" name="Line 16"/>
            <p:cNvSpPr>
              <a:spLocks noChangeShapeType="1"/>
            </p:cNvSpPr>
            <p:nvPr/>
          </p:nvSpPr>
          <p:spPr bwMode="auto">
            <a:xfrm>
              <a:off x="956" y="1345"/>
              <a:ext cx="150" cy="0"/>
            </a:xfrm>
            <a:prstGeom prst="line">
              <a:avLst/>
            </a:prstGeom>
            <a:noFill/>
            <a:ln w="50800">
              <a:solidFill>
                <a:schemeClr val="tx1"/>
              </a:solidFill>
              <a:round/>
              <a:headEnd/>
              <a:tailEnd/>
            </a:ln>
          </p:spPr>
          <p:txBody>
            <a:bodyPr wrap="none" anchor="ctr">
              <a:prstTxWarp prst="textNoShape">
                <a:avLst/>
              </a:prstTxWarp>
            </a:bodyPr>
            <a:lstStyle/>
            <a:p>
              <a:endParaRPr lang="en-US"/>
            </a:p>
          </p:txBody>
        </p:sp>
        <p:sp>
          <p:nvSpPr>
            <p:cNvPr id="272403" name="Line 17"/>
            <p:cNvSpPr>
              <a:spLocks noChangeShapeType="1"/>
            </p:cNvSpPr>
            <p:nvPr/>
          </p:nvSpPr>
          <p:spPr bwMode="auto">
            <a:xfrm>
              <a:off x="956" y="1139"/>
              <a:ext cx="150" cy="0"/>
            </a:xfrm>
            <a:prstGeom prst="line">
              <a:avLst/>
            </a:prstGeom>
            <a:noFill/>
            <a:ln w="50800">
              <a:solidFill>
                <a:schemeClr val="tx1"/>
              </a:solidFill>
              <a:round/>
              <a:headEnd/>
              <a:tailEnd/>
            </a:ln>
          </p:spPr>
          <p:txBody>
            <a:bodyPr wrap="none" anchor="ctr">
              <a:prstTxWarp prst="textNoShape">
                <a:avLst/>
              </a:prstTxWarp>
            </a:bodyPr>
            <a:lstStyle/>
            <a:p>
              <a:endParaRPr lang="en-US"/>
            </a:p>
          </p:txBody>
        </p:sp>
        <p:sp>
          <p:nvSpPr>
            <p:cNvPr id="272404" name="Rectangle 18"/>
            <p:cNvSpPr>
              <a:spLocks noChangeArrowheads="1"/>
            </p:cNvSpPr>
            <p:nvPr/>
          </p:nvSpPr>
          <p:spPr bwMode="auto">
            <a:xfrm>
              <a:off x="183" y="1893"/>
              <a:ext cx="559" cy="335"/>
            </a:xfrm>
            <a:prstGeom prst="rect">
              <a:avLst/>
            </a:prstGeom>
            <a:noFill/>
            <a:ln w="12700">
              <a:noFill/>
              <a:miter lim="800000"/>
              <a:headEnd/>
              <a:tailEnd/>
            </a:ln>
          </p:spPr>
          <p:txBody>
            <a:bodyPr wrap="none" lIns="131762" tIns="66675" rIns="131762" bIns="66675">
              <a:prstTxWarp prst="textNoShape">
                <a:avLst/>
              </a:prstTxWarp>
              <a:spAutoFit/>
            </a:bodyPr>
            <a:lstStyle/>
            <a:p>
              <a:pPr algn="l" defTabSz="1881188" eaLnBrk="0" hangingPunct="0"/>
              <a:r>
                <a:rPr lang="en-GB" sz="2600">
                  <a:solidFill>
                    <a:schemeClr val="tx1"/>
                  </a:solidFill>
                  <a:latin typeface="Book Antiqua" pitchFamily="-65" charset="0"/>
                </a:rPr>
                <a:t>50%</a:t>
              </a:r>
            </a:p>
          </p:txBody>
        </p:sp>
        <p:sp>
          <p:nvSpPr>
            <p:cNvPr id="272405" name="Rectangle 19"/>
            <p:cNvSpPr>
              <a:spLocks noChangeArrowheads="1"/>
            </p:cNvSpPr>
            <p:nvPr/>
          </p:nvSpPr>
          <p:spPr bwMode="auto">
            <a:xfrm>
              <a:off x="183" y="1480"/>
              <a:ext cx="559" cy="335"/>
            </a:xfrm>
            <a:prstGeom prst="rect">
              <a:avLst/>
            </a:prstGeom>
            <a:noFill/>
            <a:ln w="12700">
              <a:noFill/>
              <a:miter lim="800000"/>
              <a:headEnd/>
              <a:tailEnd/>
            </a:ln>
          </p:spPr>
          <p:txBody>
            <a:bodyPr wrap="none" lIns="131762" tIns="66675" rIns="131762" bIns="66675">
              <a:prstTxWarp prst="textNoShape">
                <a:avLst/>
              </a:prstTxWarp>
              <a:spAutoFit/>
            </a:bodyPr>
            <a:lstStyle/>
            <a:p>
              <a:pPr algn="l" defTabSz="1881188" eaLnBrk="0" hangingPunct="0"/>
              <a:r>
                <a:rPr lang="en-GB" sz="2600">
                  <a:solidFill>
                    <a:schemeClr val="tx1"/>
                  </a:solidFill>
                  <a:latin typeface="Book Antiqua" pitchFamily="-65" charset="0"/>
                </a:rPr>
                <a:t>70%</a:t>
              </a:r>
            </a:p>
          </p:txBody>
        </p:sp>
        <p:sp>
          <p:nvSpPr>
            <p:cNvPr id="272406" name="Rectangle 20"/>
            <p:cNvSpPr>
              <a:spLocks noChangeArrowheads="1"/>
            </p:cNvSpPr>
            <p:nvPr/>
          </p:nvSpPr>
          <p:spPr bwMode="auto">
            <a:xfrm>
              <a:off x="183" y="1222"/>
              <a:ext cx="559" cy="335"/>
            </a:xfrm>
            <a:prstGeom prst="rect">
              <a:avLst/>
            </a:prstGeom>
            <a:noFill/>
            <a:ln w="12700">
              <a:noFill/>
              <a:miter lim="800000"/>
              <a:headEnd/>
              <a:tailEnd/>
            </a:ln>
          </p:spPr>
          <p:txBody>
            <a:bodyPr wrap="none" lIns="131762" tIns="66675" rIns="131762" bIns="66675">
              <a:prstTxWarp prst="textNoShape">
                <a:avLst/>
              </a:prstTxWarp>
              <a:spAutoFit/>
            </a:bodyPr>
            <a:lstStyle/>
            <a:p>
              <a:pPr algn="l" defTabSz="1881188" eaLnBrk="0" hangingPunct="0"/>
              <a:r>
                <a:rPr lang="en-GB" sz="2600">
                  <a:solidFill>
                    <a:schemeClr val="tx1"/>
                  </a:solidFill>
                  <a:latin typeface="Book Antiqua" pitchFamily="-65" charset="0"/>
                </a:rPr>
                <a:t>80%</a:t>
              </a:r>
            </a:p>
          </p:txBody>
        </p:sp>
        <p:sp>
          <p:nvSpPr>
            <p:cNvPr id="272407" name="Rectangle 21"/>
            <p:cNvSpPr>
              <a:spLocks noChangeArrowheads="1"/>
            </p:cNvSpPr>
            <p:nvPr/>
          </p:nvSpPr>
          <p:spPr bwMode="auto">
            <a:xfrm>
              <a:off x="183" y="1016"/>
              <a:ext cx="559" cy="335"/>
            </a:xfrm>
            <a:prstGeom prst="rect">
              <a:avLst/>
            </a:prstGeom>
            <a:noFill/>
            <a:ln w="12700">
              <a:noFill/>
              <a:miter lim="800000"/>
              <a:headEnd/>
              <a:tailEnd/>
            </a:ln>
          </p:spPr>
          <p:txBody>
            <a:bodyPr wrap="none" lIns="131762" tIns="66675" rIns="131762" bIns="66675">
              <a:prstTxWarp prst="textNoShape">
                <a:avLst/>
              </a:prstTxWarp>
              <a:spAutoFit/>
            </a:bodyPr>
            <a:lstStyle/>
            <a:p>
              <a:pPr algn="l" defTabSz="1881188" eaLnBrk="0" hangingPunct="0"/>
              <a:r>
                <a:rPr lang="en-GB" sz="2600">
                  <a:solidFill>
                    <a:schemeClr val="tx1"/>
                  </a:solidFill>
                  <a:latin typeface="Book Antiqua" pitchFamily="-65" charset="0"/>
                </a:rPr>
                <a:t>90%</a:t>
              </a:r>
            </a:p>
          </p:txBody>
        </p:sp>
        <p:sp>
          <p:nvSpPr>
            <p:cNvPr id="272408" name="Line 22"/>
            <p:cNvSpPr>
              <a:spLocks noChangeShapeType="1"/>
            </p:cNvSpPr>
            <p:nvPr/>
          </p:nvSpPr>
          <p:spPr bwMode="auto">
            <a:xfrm flipV="1">
              <a:off x="1057" y="2018"/>
              <a:ext cx="593" cy="1031"/>
            </a:xfrm>
            <a:prstGeom prst="line">
              <a:avLst/>
            </a:prstGeom>
            <a:noFill/>
            <a:ln w="76200">
              <a:solidFill>
                <a:schemeClr val="hlink"/>
              </a:solidFill>
              <a:round/>
              <a:headEnd/>
              <a:tailEnd/>
            </a:ln>
          </p:spPr>
          <p:txBody>
            <a:bodyPr wrap="none" anchor="ctr">
              <a:prstTxWarp prst="textNoShape">
                <a:avLst/>
              </a:prstTxWarp>
            </a:bodyPr>
            <a:lstStyle/>
            <a:p>
              <a:endParaRPr lang="en-US"/>
            </a:p>
          </p:txBody>
        </p:sp>
        <p:sp>
          <p:nvSpPr>
            <p:cNvPr id="272409" name="Line 23"/>
            <p:cNvSpPr>
              <a:spLocks noChangeShapeType="1"/>
            </p:cNvSpPr>
            <p:nvPr/>
          </p:nvSpPr>
          <p:spPr bwMode="auto">
            <a:xfrm flipV="1">
              <a:off x="1691" y="1604"/>
              <a:ext cx="793" cy="413"/>
            </a:xfrm>
            <a:prstGeom prst="line">
              <a:avLst/>
            </a:prstGeom>
            <a:noFill/>
            <a:ln w="50800">
              <a:solidFill>
                <a:schemeClr val="hlink"/>
              </a:solidFill>
              <a:round/>
              <a:headEnd/>
              <a:tailEnd/>
            </a:ln>
          </p:spPr>
          <p:txBody>
            <a:bodyPr wrap="none" anchor="ctr">
              <a:prstTxWarp prst="textNoShape">
                <a:avLst/>
              </a:prstTxWarp>
            </a:bodyPr>
            <a:lstStyle/>
            <a:p>
              <a:endParaRPr lang="en-US"/>
            </a:p>
          </p:txBody>
        </p:sp>
        <p:sp>
          <p:nvSpPr>
            <p:cNvPr id="272410" name="Line 24"/>
            <p:cNvSpPr>
              <a:spLocks noChangeShapeType="1"/>
            </p:cNvSpPr>
            <p:nvPr/>
          </p:nvSpPr>
          <p:spPr bwMode="auto">
            <a:xfrm flipV="1">
              <a:off x="2508" y="1140"/>
              <a:ext cx="1269" cy="463"/>
            </a:xfrm>
            <a:prstGeom prst="line">
              <a:avLst/>
            </a:prstGeom>
            <a:noFill/>
            <a:ln w="25400">
              <a:solidFill>
                <a:schemeClr val="hlink"/>
              </a:solidFill>
              <a:round/>
              <a:headEnd/>
              <a:tailEnd/>
            </a:ln>
          </p:spPr>
          <p:txBody>
            <a:bodyPr wrap="none" anchor="ctr">
              <a:prstTxWarp prst="textNoShape">
                <a:avLst/>
              </a:prstTxWarp>
            </a:bodyPr>
            <a:lstStyle/>
            <a:p>
              <a:endParaRPr lang="en-US"/>
            </a:p>
          </p:txBody>
        </p:sp>
        <p:sp>
          <p:nvSpPr>
            <p:cNvPr id="272411" name="Rectangle 25"/>
            <p:cNvSpPr>
              <a:spLocks noChangeArrowheads="1"/>
            </p:cNvSpPr>
            <p:nvPr/>
          </p:nvSpPr>
          <p:spPr bwMode="auto">
            <a:xfrm>
              <a:off x="1743" y="1928"/>
              <a:ext cx="3245" cy="277"/>
            </a:xfrm>
            <a:prstGeom prst="rect">
              <a:avLst/>
            </a:prstGeom>
            <a:noFill/>
            <a:ln w="12700">
              <a:noFill/>
              <a:miter lim="800000"/>
              <a:headEnd/>
              <a:tailEnd/>
            </a:ln>
          </p:spPr>
          <p:txBody>
            <a:bodyPr wrap="none" lIns="131762" tIns="66675" rIns="131762" bIns="66675">
              <a:prstTxWarp prst="textNoShape">
                <a:avLst/>
              </a:prstTxWarp>
              <a:spAutoFit/>
            </a:bodyPr>
            <a:lstStyle/>
            <a:p>
              <a:pPr algn="l" defTabSz="1881188" eaLnBrk="0" hangingPunct="0"/>
              <a:r>
                <a:rPr lang="en-GB" sz="2000">
                  <a:solidFill>
                    <a:schemeClr val="tx1"/>
                  </a:solidFill>
                  <a:latin typeface="Book Antiqua" pitchFamily="-65" charset="0"/>
                </a:rPr>
                <a:t>&lt;-Mays &amp; Jones 50% prevented(IBM) 1990</a:t>
              </a:r>
            </a:p>
          </p:txBody>
        </p:sp>
        <p:sp>
          <p:nvSpPr>
            <p:cNvPr id="272412" name="Rectangle 26"/>
            <p:cNvSpPr>
              <a:spLocks noChangeArrowheads="1"/>
            </p:cNvSpPr>
            <p:nvPr/>
          </p:nvSpPr>
          <p:spPr bwMode="auto">
            <a:xfrm>
              <a:off x="2570" y="1510"/>
              <a:ext cx="2276" cy="277"/>
            </a:xfrm>
            <a:prstGeom prst="rect">
              <a:avLst/>
            </a:prstGeom>
            <a:noFill/>
            <a:ln w="12700">
              <a:noFill/>
              <a:miter lim="800000"/>
              <a:headEnd/>
              <a:tailEnd/>
            </a:ln>
          </p:spPr>
          <p:txBody>
            <a:bodyPr wrap="none" lIns="131762" tIns="66675" rIns="131762" bIns="66675">
              <a:prstTxWarp prst="textNoShape">
                <a:avLst/>
              </a:prstTxWarp>
              <a:spAutoFit/>
            </a:bodyPr>
            <a:lstStyle/>
            <a:p>
              <a:pPr algn="l" defTabSz="1881188" eaLnBrk="0" hangingPunct="0"/>
              <a:r>
                <a:rPr lang="en-GB" sz="2000">
                  <a:solidFill>
                    <a:schemeClr val="tx1"/>
                  </a:solidFill>
                  <a:latin typeface="Book Antiqua" pitchFamily="-65" charset="0"/>
                </a:rPr>
                <a:t>&lt;- Mays 1993, 70% prevented</a:t>
              </a:r>
            </a:p>
          </p:txBody>
        </p:sp>
        <p:sp>
          <p:nvSpPr>
            <p:cNvPr id="272413" name="Rectangle 27"/>
            <p:cNvSpPr>
              <a:spLocks noChangeArrowheads="1"/>
            </p:cNvSpPr>
            <p:nvPr/>
          </p:nvSpPr>
          <p:spPr bwMode="auto">
            <a:xfrm>
              <a:off x="1560" y="2720"/>
              <a:ext cx="270" cy="335"/>
            </a:xfrm>
            <a:prstGeom prst="rect">
              <a:avLst/>
            </a:prstGeom>
            <a:noFill/>
            <a:ln w="12700">
              <a:noFill/>
              <a:miter lim="800000"/>
              <a:headEnd/>
              <a:tailEnd/>
            </a:ln>
          </p:spPr>
          <p:txBody>
            <a:bodyPr wrap="none" lIns="131762" tIns="66675" rIns="131762" bIns="66675">
              <a:prstTxWarp prst="textNoShape">
                <a:avLst/>
              </a:prstTxWarp>
              <a:spAutoFit/>
            </a:bodyPr>
            <a:lstStyle/>
            <a:p>
              <a:pPr algn="l" defTabSz="1881188" eaLnBrk="0" hangingPunct="0"/>
              <a:r>
                <a:rPr lang="en-GB" sz="2600">
                  <a:solidFill>
                    <a:schemeClr val="tx1"/>
                  </a:solidFill>
                  <a:latin typeface="Book Antiqua" pitchFamily="-65" charset="0"/>
                </a:rPr>
                <a:t>1</a:t>
              </a:r>
            </a:p>
          </p:txBody>
        </p:sp>
        <p:sp>
          <p:nvSpPr>
            <p:cNvPr id="272414" name="Rectangle 28"/>
            <p:cNvSpPr>
              <a:spLocks noChangeArrowheads="1"/>
            </p:cNvSpPr>
            <p:nvPr/>
          </p:nvSpPr>
          <p:spPr bwMode="auto">
            <a:xfrm>
              <a:off x="2202" y="2720"/>
              <a:ext cx="270" cy="335"/>
            </a:xfrm>
            <a:prstGeom prst="rect">
              <a:avLst/>
            </a:prstGeom>
            <a:noFill/>
            <a:ln w="12700">
              <a:noFill/>
              <a:miter lim="800000"/>
              <a:headEnd/>
              <a:tailEnd/>
            </a:ln>
          </p:spPr>
          <p:txBody>
            <a:bodyPr wrap="none" lIns="131762" tIns="66675" rIns="131762" bIns="66675">
              <a:prstTxWarp prst="textNoShape">
                <a:avLst/>
              </a:prstTxWarp>
              <a:spAutoFit/>
            </a:bodyPr>
            <a:lstStyle/>
            <a:p>
              <a:pPr algn="l" defTabSz="1881188" eaLnBrk="0" hangingPunct="0"/>
              <a:r>
                <a:rPr lang="en-GB" sz="2600">
                  <a:solidFill>
                    <a:schemeClr val="tx1"/>
                  </a:solidFill>
                  <a:latin typeface="Book Antiqua" pitchFamily="-65" charset="0"/>
                </a:rPr>
                <a:t>2</a:t>
              </a:r>
            </a:p>
          </p:txBody>
        </p:sp>
        <p:sp>
          <p:nvSpPr>
            <p:cNvPr id="272415" name="Rectangle 29"/>
            <p:cNvSpPr>
              <a:spLocks noChangeArrowheads="1"/>
            </p:cNvSpPr>
            <p:nvPr/>
          </p:nvSpPr>
          <p:spPr bwMode="auto">
            <a:xfrm>
              <a:off x="2845" y="2720"/>
              <a:ext cx="270" cy="335"/>
            </a:xfrm>
            <a:prstGeom prst="rect">
              <a:avLst/>
            </a:prstGeom>
            <a:noFill/>
            <a:ln w="12700">
              <a:noFill/>
              <a:miter lim="800000"/>
              <a:headEnd/>
              <a:tailEnd/>
            </a:ln>
          </p:spPr>
          <p:txBody>
            <a:bodyPr wrap="none" lIns="131762" tIns="66675" rIns="131762" bIns="66675">
              <a:prstTxWarp prst="textNoShape">
                <a:avLst/>
              </a:prstTxWarp>
              <a:spAutoFit/>
            </a:bodyPr>
            <a:lstStyle/>
            <a:p>
              <a:pPr algn="l" defTabSz="1881188" eaLnBrk="0" hangingPunct="0"/>
              <a:r>
                <a:rPr lang="en-GB" sz="2600">
                  <a:solidFill>
                    <a:schemeClr val="tx1"/>
                  </a:solidFill>
                  <a:latin typeface="Book Antiqua" pitchFamily="-65" charset="0"/>
                </a:rPr>
                <a:t>3</a:t>
              </a:r>
            </a:p>
          </p:txBody>
        </p:sp>
        <p:sp>
          <p:nvSpPr>
            <p:cNvPr id="272416" name="Rectangle 30"/>
            <p:cNvSpPr>
              <a:spLocks noChangeArrowheads="1"/>
            </p:cNvSpPr>
            <p:nvPr/>
          </p:nvSpPr>
          <p:spPr bwMode="auto">
            <a:xfrm>
              <a:off x="3487" y="2720"/>
              <a:ext cx="270" cy="335"/>
            </a:xfrm>
            <a:prstGeom prst="rect">
              <a:avLst/>
            </a:prstGeom>
            <a:noFill/>
            <a:ln w="12700">
              <a:noFill/>
              <a:miter lim="800000"/>
              <a:headEnd/>
              <a:tailEnd/>
            </a:ln>
          </p:spPr>
          <p:txBody>
            <a:bodyPr wrap="none" lIns="131762" tIns="66675" rIns="131762" bIns="66675">
              <a:prstTxWarp prst="textNoShape">
                <a:avLst/>
              </a:prstTxWarp>
              <a:spAutoFit/>
            </a:bodyPr>
            <a:lstStyle/>
            <a:p>
              <a:pPr algn="l" defTabSz="1881188" eaLnBrk="0" hangingPunct="0"/>
              <a:r>
                <a:rPr lang="en-GB" sz="2600">
                  <a:solidFill>
                    <a:schemeClr val="tx1"/>
                  </a:solidFill>
                  <a:latin typeface="Book Antiqua" pitchFamily="-65" charset="0"/>
                </a:rPr>
                <a:t>4</a:t>
              </a:r>
            </a:p>
          </p:txBody>
        </p:sp>
        <p:sp>
          <p:nvSpPr>
            <p:cNvPr id="272417" name="Rectangle 31"/>
            <p:cNvSpPr>
              <a:spLocks noChangeArrowheads="1"/>
            </p:cNvSpPr>
            <p:nvPr/>
          </p:nvSpPr>
          <p:spPr bwMode="auto">
            <a:xfrm>
              <a:off x="4222" y="2720"/>
              <a:ext cx="270" cy="335"/>
            </a:xfrm>
            <a:prstGeom prst="rect">
              <a:avLst/>
            </a:prstGeom>
            <a:noFill/>
            <a:ln w="12700">
              <a:noFill/>
              <a:miter lim="800000"/>
              <a:headEnd/>
              <a:tailEnd/>
            </a:ln>
          </p:spPr>
          <p:txBody>
            <a:bodyPr wrap="none" lIns="131762" tIns="66675" rIns="131762" bIns="66675">
              <a:prstTxWarp prst="textNoShape">
                <a:avLst/>
              </a:prstTxWarp>
              <a:spAutoFit/>
            </a:bodyPr>
            <a:lstStyle/>
            <a:p>
              <a:pPr algn="l" defTabSz="1881188" eaLnBrk="0" hangingPunct="0"/>
              <a:r>
                <a:rPr lang="en-GB" sz="2600">
                  <a:solidFill>
                    <a:schemeClr val="tx1"/>
                  </a:solidFill>
                  <a:latin typeface="Book Antiqua" pitchFamily="-65" charset="0"/>
                </a:rPr>
                <a:t>5</a:t>
              </a:r>
            </a:p>
          </p:txBody>
        </p:sp>
        <p:sp>
          <p:nvSpPr>
            <p:cNvPr id="272418" name="Rectangle 32"/>
            <p:cNvSpPr>
              <a:spLocks noChangeArrowheads="1"/>
            </p:cNvSpPr>
            <p:nvPr/>
          </p:nvSpPr>
          <p:spPr bwMode="auto">
            <a:xfrm>
              <a:off x="4773" y="2720"/>
              <a:ext cx="270" cy="335"/>
            </a:xfrm>
            <a:prstGeom prst="rect">
              <a:avLst/>
            </a:prstGeom>
            <a:noFill/>
            <a:ln w="12700">
              <a:noFill/>
              <a:miter lim="800000"/>
              <a:headEnd/>
              <a:tailEnd/>
            </a:ln>
          </p:spPr>
          <p:txBody>
            <a:bodyPr wrap="none" lIns="131762" tIns="66675" rIns="131762" bIns="66675">
              <a:prstTxWarp prst="textNoShape">
                <a:avLst/>
              </a:prstTxWarp>
              <a:spAutoFit/>
            </a:bodyPr>
            <a:lstStyle/>
            <a:p>
              <a:pPr algn="l" defTabSz="1881188" eaLnBrk="0" hangingPunct="0"/>
              <a:r>
                <a:rPr lang="en-GB" sz="2600">
                  <a:solidFill>
                    <a:schemeClr val="tx1"/>
                  </a:solidFill>
                  <a:latin typeface="Book Antiqua" pitchFamily="-65" charset="0"/>
                </a:rPr>
                <a:t>6</a:t>
              </a:r>
            </a:p>
          </p:txBody>
        </p:sp>
        <p:sp>
          <p:nvSpPr>
            <p:cNvPr id="272419" name="Line 33"/>
            <p:cNvSpPr>
              <a:spLocks noChangeShapeType="1"/>
            </p:cNvSpPr>
            <p:nvPr/>
          </p:nvSpPr>
          <p:spPr bwMode="auto">
            <a:xfrm flipV="1">
              <a:off x="1047" y="2017"/>
              <a:ext cx="334" cy="981"/>
            </a:xfrm>
            <a:prstGeom prst="line">
              <a:avLst/>
            </a:prstGeom>
            <a:noFill/>
            <a:ln w="50800">
              <a:solidFill>
                <a:schemeClr val="accent1"/>
              </a:solidFill>
              <a:round/>
              <a:headEnd/>
              <a:tailEnd/>
            </a:ln>
          </p:spPr>
          <p:txBody>
            <a:bodyPr wrap="none" anchor="ctr">
              <a:prstTxWarp prst="textNoShape">
                <a:avLst/>
              </a:prstTxWarp>
            </a:bodyPr>
            <a:lstStyle/>
            <a:p>
              <a:endParaRPr lang="en-US"/>
            </a:p>
          </p:txBody>
        </p:sp>
        <p:sp>
          <p:nvSpPr>
            <p:cNvPr id="299042" name="Rectangle 34"/>
            <p:cNvSpPr>
              <a:spLocks noChangeArrowheads="1"/>
            </p:cNvSpPr>
            <p:nvPr/>
          </p:nvSpPr>
          <p:spPr bwMode="auto">
            <a:xfrm>
              <a:off x="2113" y="1858"/>
              <a:ext cx="2296" cy="779"/>
            </a:xfrm>
            <a:prstGeom prst="rect">
              <a:avLst/>
            </a:prstGeom>
            <a:noFill/>
            <a:ln w="12700">
              <a:noFill/>
              <a:miter lim="800000"/>
              <a:headEnd/>
              <a:tailEnd/>
            </a:ln>
            <a:effectLst/>
          </p:spPr>
          <p:txBody>
            <a:bodyPr lIns="131762" tIns="66675" rIns="131762" bIns="66675">
              <a:prstTxWarp prst="textNoShape">
                <a:avLst/>
              </a:prstTxWarp>
              <a:spAutoFit/>
            </a:bodyPr>
            <a:lstStyle/>
            <a:p>
              <a:pPr defTabSz="1881188" eaLnBrk="0" hangingPunct="0">
                <a:defRPr/>
              </a:pPr>
              <a:r>
                <a:rPr lang="en-GB" sz="2600">
                  <a:solidFill>
                    <a:schemeClr val="hlink"/>
                  </a:solidFill>
                  <a:latin typeface="Book Antiqua" pitchFamily="-65" charset="0"/>
                </a:rPr>
                <a:t>   </a:t>
              </a:r>
            </a:p>
            <a:p>
              <a:pPr defTabSz="1881188" eaLnBrk="0" hangingPunct="0">
                <a:defRPr/>
              </a:pPr>
              <a:r>
                <a:rPr lang="en-GB" sz="2600">
                  <a:solidFill>
                    <a:schemeClr val="hlink"/>
                  </a:solidFill>
                  <a:latin typeface="Book Antiqua" pitchFamily="-65" charset="0"/>
                </a:rPr>
                <a:t> </a:t>
              </a:r>
              <a:r>
                <a:rPr lang="en-GB" sz="2000">
                  <a:solidFill>
                    <a:schemeClr val="accent2"/>
                  </a:solidFill>
                  <a:effectLst>
                    <a:outerShdw blurRad="38100" dist="38100" dir="2700000" algn="tl">
                      <a:srgbClr val="DDDDDD"/>
                    </a:outerShdw>
                  </a:effectLst>
                  <a:latin typeface="Book Antiqua" pitchFamily="-65" charset="0"/>
                </a:rPr>
                <a:t>"</a:t>
              </a:r>
              <a:r>
                <a:rPr lang="en-GB" sz="4600">
                  <a:solidFill>
                    <a:schemeClr val="accent2"/>
                  </a:solidFill>
                  <a:effectLst>
                    <a:outerShdw blurRad="38100" dist="38100" dir="2700000" algn="tl">
                      <a:srgbClr val="DDDDDD"/>
                    </a:outerShdw>
                  </a:effectLst>
                  <a:latin typeface="Book Antiqua" pitchFamily="-65" charset="0"/>
                </a:rPr>
                <a:t>Prevented</a:t>
              </a:r>
              <a:r>
                <a:rPr lang="en-GB" sz="2000">
                  <a:solidFill>
                    <a:schemeClr val="hlink"/>
                  </a:solidFill>
                  <a:effectLst>
                    <a:outerShdw blurRad="38100" dist="38100" dir="2700000" algn="tl">
                      <a:srgbClr val="DDDDDD"/>
                    </a:outerShdw>
                  </a:effectLst>
                  <a:latin typeface="Book Antiqua" pitchFamily="-65" charset="0"/>
                </a:rPr>
                <a:t>"</a:t>
              </a:r>
            </a:p>
          </p:txBody>
        </p:sp>
        <p:sp>
          <p:nvSpPr>
            <p:cNvPr id="272421" name="Line 35"/>
            <p:cNvSpPr>
              <a:spLocks noChangeShapeType="1"/>
            </p:cNvSpPr>
            <p:nvPr/>
          </p:nvSpPr>
          <p:spPr bwMode="auto">
            <a:xfrm>
              <a:off x="1036" y="932"/>
              <a:ext cx="2837" cy="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272422" name="Line 36"/>
            <p:cNvSpPr>
              <a:spLocks noChangeShapeType="1"/>
            </p:cNvSpPr>
            <p:nvPr/>
          </p:nvSpPr>
          <p:spPr bwMode="auto">
            <a:xfrm flipV="1">
              <a:off x="1414" y="1210"/>
              <a:ext cx="242" cy="811"/>
            </a:xfrm>
            <a:prstGeom prst="line">
              <a:avLst/>
            </a:prstGeom>
            <a:noFill/>
            <a:ln w="50800">
              <a:solidFill>
                <a:schemeClr val="accent1"/>
              </a:solidFill>
              <a:round/>
              <a:headEnd/>
              <a:tailEnd/>
            </a:ln>
          </p:spPr>
          <p:txBody>
            <a:bodyPr wrap="none" anchor="ctr">
              <a:prstTxWarp prst="textNoShape">
                <a:avLst/>
              </a:prstTxWarp>
            </a:bodyPr>
            <a:lstStyle/>
            <a:p>
              <a:endParaRPr lang="en-US"/>
            </a:p>
          </p:txBody>
        </p:sp>
        <p:sp>
          <p:nvSpPr>
            <p:cNvPr id="272423" name="Line 37"/>
            <p:cNvSpPr>
              <a:spLocks noChangeShapeType="1"/>
            </p:cNvSpPr>
            <p:nvPr/>
          </p:nvSpPr>
          <p:spPr bwMode="auto">
            <a:xfrm flipV="1">
              <a:off x="1691" y="1019"/>
              <a:ext cx="793" cy="188"/>
            </a:xfrm>
            <a:prstGeom prst="line">
              <a:avLst/>
            </a:prstGeom>
            <a:noFill/>
            <a:ln w="50800">
              <a:solidFill>
                <a:schemeClr val="accent1"/>
              </a:solidFill>
              <a:round/>
              <a:headEnd/>
              <a:tailEnd/>
            </a:ln>
          </p:spPr>
          <p:txBody>
            <a:bodyPr wrap="none" anchor="ctr">
              <a:prstTxWarp prst="textNoShape">
                <a:avLst/>
              </a:prstTxWarp>
            </a:bodyPr>
            <a:lstStyle/>
            <a:p>
              <a:endParaRPr lang="en-US"/>
            </a:p>
          </p:txBody>
        </p:sp>
        <p:sp>
          <p:nvSpPr>
            <p:cNvPr id="272424" name="Line 38"/>
            <p:cNvSpPr>
              <a:spLocks noChangeShapeType="1"/>
            </p:cNvSpPr>
            <p:nvPr/>
          </p:nvSpPr>
          <p:spPr bwMode="auto">
            <a:xfrm flipV="1">
              <a:off x="2509" y="974"/>
              <a:ext cx="1177" cy="47"/>
            </a:xfrm>
            <a:prstGeom prst="line">
              <a:avLst/>
            </a:prstGeom>
            <a:noFill/>
            <a:ln w="25400">
              <a:solidFill>
                <a:schemeClr val="accent1"/>
              </a:solidFill>
              <a:round/>
              <a:headEnd/>
              <a:tailEnd/>
            </a:ln>
          </p:spPr>
          <p:txBody>
            <a:bodyPr wrap="none" anchor="ctr">
              <a:prstTxWarp prst="textNoShape">
                <a:avLst/>
              </a:prstTxWarp>
            </a:bodyPr>
            <a:lstStyle/>
            <a:p>
              <a:endParaRPr lang="en-US"/>
            </a:p>
          </p:txBody>
        </p:sp>
        <p:sp>
          <p:nvSpPr>
            <p:cNvPr id="272425" name="Rectangle 39"/>
            <p:cNvSpPr>
              <a:spLocks noChangeArrowheads="1"/>
            </p:cNvSpPr>
            <p:nvPr/>
          </p:nvSpPr>
          <p:spPr bwMode="auto">
            <a:xfrm>
              <a:off x="1743" y="1213"/>
              <a:ext cx="1260" cy="468"/>
            </a:xfrm>
            <a:prstGeom prst="rect">
              <a:avLst/>
            </a:prstGeom>
            <a:noFill/>
            <a:ln w="12700">
              <a:noFill/>
              <a:miter lim="800000"/>
              <a:headEnd/>
              <a:tailEnd/>
            </a:ln>
          </p:spPr>
          <p:txBody>
            <a:bodyPr wrap="none" lIns="131762" tIns="66675" rIns="131762" bIns="66675">
              <a:prstTxWarp prst="textNoShape">
                <a:avLst/>
              </a:prstTxWarp>
              <a:spAutoFit/>
            </a:bodyPr>
            <a:lstStyle/>
            <a:p>
              <a:pPr algn="l" defTabSz="1881188" eaLnBrk="0" hangingPunct="0"/>
              <a:r>
                <a:rPr lang="en-GB" sz="2000">
                  <a:solidFill>
                    <a:schemeClr val="tx1"/>
                  </a:solidFill>
                </a:rPr>
                <a:t>70% Detection</a:t>
              </a:r>
            </a:p>
            <a:p>
              <a:pPr algn="l" defTabSz="1881188" eaLnBrk="0" hangingPunct="0"/>
              <a:r>
                <a:rPr lang="en-GB" sz="2000">
                  <a:solidFill>
                    <a:schemeClr val="tx1"/>
                  </a:solidFill>
                </a:rPr>
                <a:t> by Inspection</a:t>
              </a:r>
            </a:p>
          </p:txBody>
        </p:sp>
        <p:sp>
          <p:nvSpPr>
            <p:cNvPr id="272426" name="Rectangle 40"/>
            <p:cNvSpPr>
              <a:spLocks noChangeArrowheads="1"/>
            </p:cNvSpPr>
            <p:nvPr/>
          </p:nvSpPr>
          <p:spPr bwMode="auto">
            <a:xfrm>
              <a:off x="2570" y="872"/>
              <a:ext cx="2824" cy="468"/>
            </a:xfrm>
            <a:prstGeom prst="rect">
              <a:avLst/>
            </a:prstGeom>
            <a:noFill/>
            <a:ln w="12700">
              <a:noFill/>
              <a:miter lim="800000"/>
              <a:headEnd/>
              <a:tailEnd/>
            </a:ln>
          </p:spPr>
          <p:txBody>
            <a:bodyPr wrap="none" lIns="131762" tIns="66675" rIns="131762" bIns="66675">
              <a:prstTxWarp prst="textNoShape">
                <a:avLst/>
              </a:prstTxWarp>
              <a:spAutoFit/>
            </a:bodyPr>
            <a:lstStyle/>
            <a:p>
              <a:pPr algn="l" defTabSz="1881188" eaLnBrk="0" hangingPunct="0"/>
              <a:r>
                <a:rPr lang="en-GB" sz="2000">
                  <a:solidFill>
                    <a:schemeClr val="tx1"/>
                  </a:solidFill>
                </a:rPr>
                <a:t>95% cumulative detection </a:t>
              </a:r>
            </a:p>
            <a:p>
              <a:pPr algn="l" defTabSz="1881188" eaLnBrk="0" hangingPunct="0"/>
              <a:r>
                <a:rPr lang="en-GB" sz="2000">
                  <a:solidFill>
                    <a:schemeClr val="tx1"/>
                  </a:solidFill>
                </a:rPr>
                <a:t>by Inspection (state of the art limit)</a:t>
              </a:r>
            </a:p>
          </p:txBody>
        </p:sp>
        <p:sp>
          <p:nvSpPr>
            <p:cNvPr id="272427" name="Rectangle 41"/>
            <p:cNvSpPr>
              <a:spLocks noChangeArrowheads="1"/>
            </p:cNvSpPr>
            <p:nvPr/>
          </p:nvSpPr>
          <p:spPr bwMode="auto">
            <a:xfrm>
              <a:off x="1239" y="1199"/>
              <a:ext cx="495" cy="276"/>
            </a:xfrm>
            <a:prstGeom prst="rect">
              <a:avLst/>
            </a:prstGeom>
            <a:noFill/>
            <a:ln w="12700">
              <a:noFill/>
              <a:miter lim="800000"/>
              <a:headEnd/>
              <a:tailEnd/>
            </a:ln>
          </p:spPr>
          <p:txBody>
            <a:bodyPr wrap="none" lIns="131762" tIns="66675" rIns="131762" bIns="66675">
              <a:prstTxWarp prst="textNoShape">
                <a:avLst/>
              </a:prstTxWarp>
              <a:spAutoFit/>
            </a:bodyPr>
            <a:lstStyle/>
            <a:p>
              <a:pPr algn="l" defTabSz="1881188" eaLnBrk="0" hangingPunct="0"/>
              <a:r>
                <a:rPr lang="en-GB" sz="2000">
                  <a:solidFill>
                    <a:schemeClr val="tx1"/>
                  </a:solidFill>
                </a:rPr>
                <a:t>Test</a:t>
              </a:r>
            </a:p>
          </p:txBody>
        </p:sp>
        <p:sp>
          <p:nvSpPr>
            <p:cNvPr id="299050" name="Rectangle 42"/>
            <p:cNvSpPr>
              <a:spLocks noChangeArrowheads="1"/>
            </p:cNvSpPr>
            <p:nvPr/>
          </p:nvSpPr>
          <p:spPr bwMode="auto">
            <a:xfrm>
              <a:off x="1415" y="1536"/>
              <a:ext cx="919" cy="470"/>
            </a:xfrm>
            <a:prstGeom prst="rect">
              <a:avLst/>
            </a:prstGeom>
            <a:noFill/>
            <a:ln w="12700">
              <a:noFill/>
              <a:miter lim="800000"/>
              <a:headEnd/>
              <a:tailEnd/>
            </a:ln>
            <a:effectLst/>
          </p:spPr>
          <p:txBody>
            <a:bodyPr wrap="none" lIns="131762" tIns="66675" rIns="131762" bIns="66675">
              <a:prstTxWarp prst="textNoShape">
                <a:avLst/>
              </a:prstTxWarp>
              <a:spAutoFit/>
            </a:bodyPr>
            <a:lstStyle/>
            <a:p>
              <a:pPr defTabSz="1881188" eaLnBrk="0" hangingPunct="0">
                <a:defRPr/>
              </a:pPr>
              <a:r>
                <a:rPr lang="en-GB" sz="2000">
                  <a:solidFill>
                    <a:schemeClr val="accent1"/>
                  </a:solidFill>
                  <a:effectLst>
                    <a:outerShdw blurRad="38100" dist="38100" dir="2700000" algn="tl">
                      <a:srgbClr val="DDDDDD"/>
                    </a:outerShdw>
                  </a:effectLst>
                  <a:latin typeface="Book Antiqua" pitchFamily="-65" charset="0"/>
                </a:rPr>
                <a:t> "Detected</a:t>
              </a:r>
            </a:p>
            <a:p>
              <a:pPr defTabSz="1881188" eaLnBrk="0" hangingPunct="0">
                <a:defRPr/>
              </a:pPr>
              <a:r>
                <a:rPr lang="en-GB" sz="2000">
                  <a:solidFill>
                    <a:schemeClr val="accent1"/>
                  </a:solidFill>
                  <a:effectLst>
                    <a:outerShdw blurRad="38100" dist="38100" dir="2700000" algn="tl">
                      <a:srgbClr val="DDDDDD"/>
                    </a:outerShdw>
                  </a:effectLst>
                  <a:latin typeface="Book Antiqua" pitchFamily="-65" charset="0"/>
                </a:rPr>
                <a:t>Cheaply"</a:t>
              </a:r>
            </a:p>
          </p:txBody>
        </p:sp>
        <p:sp>
          <p:nvSpPr>
            <p:cNvPr id="272429" name="Rectangle 43"/>
            <p:cNvSpPr>
              <a:spLocks noChangeArrowheads="1"/>
            </p:cNvSpPr>
            <p:nvPr/>
          </p:nvSpPr>
          <p:spPr bwMode="auto">
            <a:xfrm>
              <a:off x="3855" y="780"/>
              <a:ext cx="575" cy="276"/>
            </a:xfrm>
            <a:prstGeom prst="rect">
              <a:avLst/>
            </a:prstGeom>
            <a:noFill/>
            <a:ln w="12700">
              <a:noFill/>
              <a:miter lim="800000"/>
              <a:headEnd/>
              <a:tailEnd/>
            </a:ln>
          </p:spPr>
          <p:txBody>
            <a:bodyPr wrap="none" lIns="131762" tIns="66675" rIns="131762" bIns="66675">
              <a:prstTxWarp prst="textNoShape">
                <a:avLst/>
              </a:prstTxWarp>
              <a:spAutoFit/>
            </a:bodyPr>
            <a:lstStyle/>
            <a:p>
              <a:pPr algn="l" defTabSz="1881188" eaLnBrk="0" hangingPunct="0"/>
              <a:r>
                <a:rPr lang="en-GB" sz="2000">
                  <a:solidFill>
                    <a:schemeClr val="tx1"/>
                  </a:solidFill>
                </a:rPr>
                <a:t>100%</a:t>
              </a:r>
            </a:p>
          </p:txBody>
        </p:sp>
        <p:sp>
          <p:nvSpPr>
            <p:cNvPr id="272430" name="Oval 44"/>
            <p:cNvSpPr>
              <a:spLocks noChangeArrowheads="1"/>
            </p:cNvSpPr>
            <p:nvPr/>
          </p:nvSpPr>
          <p:spPr bwMode="auto">
            <a:xfrm>
              <a:off x="1622" y="1218"/>
              <a:ext cx="12" cy="31"/>
            </a:xfrm>
            <a:prstGeom prst="ellipse">
              <a:avLst/>
            </a:prstGeom>
            <a:noFill/>
            <a:ln w="127000">
              <a:solidFill>
                <a:schemeClr val="accent2"/>
              </a:solidFill>
              <a:round/>
              <a:headEnd/>
              <a:tailEnd/>
            </a:ln>
          </p:spPr>
          <p:txBody>
            <a:bodyPr wrap="none" anchor="ctr">
              <a:prstTxWarp prst="textNoShape">
                <a:avLst/>
              </a:prstTxWarp>
            </a:bodyPr>
            <a:lstStyle/>
            <a:p>
              <a:endParaRPr lang="en-US"/>
            </a:p>
          </p:txBody>
        </p:sp>
        <p:sp>
          <p:nvSpPr>
            <p:cNvPr id="272431" name="Oval 45"/>
            <p:cNvSpPr>
              <a:spLocks noChangeArrowheads="1"/>
            </p:cNvSpPr>
            <p:nvPr/>
          </p:nvSpPr>
          <p:spPr bwMode="auto">
            <a:xfrm>
              <a:off x="2540" y="980"/>
              <a:ext cx="12" cy="32"/>
            </a:xfrm>
            <a:prstGeom prst="ellipse">
              <a:avLst/>
            </a:prstGeom>
            <a:noFill/>
            <a:ln w="127000">
              <a:solidFill>
                <a:schemeClr val="accent2"/>
              </a:solidFill>
              <a:round/>
              <a:headEnd/>
              <a:tailEnd/>
            </a:ln>
          </p:spPr>
          <p:txBody>
            <a:bodyPr wrap="none" anchor="ctr">
              <a:prstTxWarp prst="textNoShape">
                <a:avLst/>
              </a:prstTxWarp>
            </a:bodyPr>
            <a:lstStyle/>
            <a:p>
              <a:endParaRPr lang="en-US"/>
            </a:p>
          </p:txBody>
        </p:sp>
        <p:sp>
          <p:nvSpPr>
            <p:cNvPr id="272432" name="Oval 46"/>
            <p:cNvSpPr>
              <a:spLocks noChangeArrowheads="1"/>
            </p:cNvSpPr>
            <p:nvPr/>
          </p:nvSpPr>
          <p:spPr bwMode="auto">
            <a:xfrm>
              <a:off x="1714" y="1981"/>
              <a:ext cx="12" cy="31"/>
            </a:xfrm>
            <a:prstGeom prst="ellipse">
              <a:avLst/>
            </a:prstGeom>
            <a:noFill/>
            <a:ln w="127000">
              <a:solidFill>
                <a:schemeClr val="accent2"/>
              </a:solidFill>
              <a:round/>
              <a:headEnd/>
              <a:tailEnd/>
            </a:ln>
          </p:spPr>
          <p:txBody>
            <a:bodyPr wrap="none" anchor="ctr">
              <a:prstTxWarp prst="textNoShape">
                <a:avLst/>
              </a:prstTxWarp>
            </a:bodyPr>
            <a:lstStyle/>
            <a:p>
              <a:endParaRPr lang="en-US"/>
            </a:p>
          </p:txBody>
        </p:sp>
        <p:sp>
          <p:nvSpPr>
            <p:cNvPr id="272433" name="Oval 47"/>
            <p:cNvSpPr>
              <a:spLocks noChangeArrowheads="1"/>
            </p:cNvSpPr>
            <p:nvPr/>
          </p:nvSpPr>
          <p:spPr bwMode="auto">
            <a:xfrm>
              <a:off x="2449" y="1599"/>
              <a:ext cx="11" cy="33"/>
            </a:xfrm>
            <a:prstGeom prst="ellipse">
              <a:avLst/>
            </a:prstGeom>
            <a:noFill/>
            <a:ln w="127000">
              <a:solidFill>
                <a:schemeClr val="accent2"/>
              </a:solidFill>
              <a:round/>
              <a:headEnd/>
              <a:tailEnd/>
            </a:ln>
          </p:spPr>
          <p:txBody>
            <a:bodyPr wrap="none" anchor="ctr">
              <a:prstTxWarp prst="textNoShape">
                <a:avLst/>
              </a:prstTxWarp>
            </a:bodyPr>
            <a:lstStyle/>
            <a:p>
              <a:endParaRPr lang="en-US"/>
            </a:p>
          </p:txBody>
        </p:sp>
        <p:sp>
          <p:nvSpPr>
            <p:cNvPr id="272434" name="Line 48"/>
            <p:cNvSpPr>
              <a:spLocks noChangeShapeType="1"/>
            </p:cNvSpPr>
            <p:nvPr/>
          </p:nvSpPr>
          <p:spPr bwMode="auto">
            <a:xfrm flipV="1">
              <a:off x="966" y="1173"/>
              <a:ext cx="404" cy="1859"/>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272435" name="Line 49"/>
            <p:cNvSpPr>
              <a:spLocks noChangeShapeType="1"/>
            </p:cNvSpPr>
            <p:nvPr/>
          </p:nvSpPr>
          <p:spPr bwMode="auto">
            <a:xfrm flipV="1">
              <a:off x="1379" y="965"/>
              <a:ext cx="1092" cy="206"/>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272436" name="Rectangle 50"/>
            <p:cNvSpPr>
              <a:spLocks noChangeArrowheads="1"/>
            </p:cNvSpPr>
            <p:nvPr/>
          </p:nvSpPr>
          <p:spPr bwMode="auto">
            <a:xfrm>
              <a:off x="1151" y="872"/>
              <a:ext cx="489" cy="334"/>
            </a:xfrm>
            <a:prstGeom prst="rect">
              <a:avLst/>
            </a:prstGeom>
            <a:noFill/>
            <a:ln w="12700">
              <a:noFill/>
              <a:miter lim="800000"/>
              <a:headEnd/>
              <a:tailEnd/>
            </a:ln>
          </p:spPr>
          <p:txBody>
            <a:bodyPr wrap="none" lIns="131762" tIns="66675" rIns="131762" bIns="66675">
              <a:prstTxWarp prst="textNoShape">
                <a:avLst/>
              </a:prstTxWarp>
              <a:spAutoFit/>
            </a:bodyPr>
            <a:lstStyle/>
            <a:p>
              <a:pPr algn="l" defTabSz="1881188" eaLnBrk="0" hangingPunct="0"/>
              <a:r>
                <a:rPr lang="en-GB" sz="2600">
                  <a:solidFill>
                    <a:schemeClr val="tx1"/>
                  </a:solidFill>
                  <a:latin typeface="Times New Roman" pitchFamily="-65" charset="0"/>
                </a:rPr>
                <a:t>Use</a:t>
              </a:r>
            </a:p>
          </p:txBody>
        </p:sp>
      </p:grpSp>
      <p:pic>
        <p:nvPicPr>
          <p:cNvPr id="272391" name="Picture 51" descr="IBMLOGO"/>
          <p:cNvPicPr>
            <a:picLocks noChangeAspect="1" noChangeArrowheads="1"/>
          </p:cNvPicPr>
          <p:nvPr/>
        </p:nvPicPr>
        <p:blipFill>
          <a:blip r:embed="rId3"/>
          <a:srcRect/>
          <a:stretch>
            <a:fillRect/>
          </a:stretch>
        </p:blipFill>
        <p:spPr bwMode="auto">
          <a:xfrm>
            <a:off x="7315200" y="3352800"/>
            <a:ext cx="1727200" cy="903288"/>
          </a:xfrm>
          <a:prstGeom prst="rect">
            <a:avLst/>
          </a:prstGeom>
          <a:noFill/>
          <a:ln w="9525">
            <a:noFill/>
            <a:miter lim="800000"/>
            <a:headEnd/>
            <a:tailEnd/>
          </a:ln>
        </p:spPr>
      </p:pic>
      <p:pic>
        <p:nvPicPr>
          <p:cNvPr id="272392" name="Picture 52"/>
          <p:cNvPicPr>
            <a:picLocks noChangeArrowheads="1"/>
          </p:cNvPicPr>
          <p:nvPr/>
        </p:nvPicPr>
        <mc:AlternateContent xmlns:ma="http://schemas.microsoft.com/office/mac/drawingml/2008/main">
          <mc:Choice Requires="ma">
            <p:blipFill>
              <a:blip r:embed="rId4"/>
              <a:srcRect/>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5"/>
              <a:srcRect/>
              <a:stretch>
                <a:fillRect/>
              </a:stretch>
            </p:blipFill>
          </mc:Fallback>
        </mc:AlternateContent>
        <p:spPr bwMode="auto">
          <a:xfrm>
            <a:off x="7467600" y="4038600"/>
            <a:ext cx="1377950" cy="520700"/>
          </a:xfrm>
          <a:prstGeom prst="rect">
            <a:avLst/>
          </a:prstGeom>
          <a:noFill/>
          <a:ln w="12700">
            <a:noFill/>
            <a:miter lim="800000"/>
            <a:headEnd/>
            <a:tailEnd/>
          </a:ln>
        </p:spPr>
      </p:pic>
      <p:sp>
        <p:nvSpPr>
          <p:cNvPr id="54" name="Slide Number Placeholder 53"/>
          <p:cNvSpPr>
            <a:spLocks noGrp="1"/>
          </p:cNvSpPr>
          <p:nvPr>
            <p:ph type="sldNum" sz="quarter" idx="12"/>
          </p:nvPr>
        </p:nvSpPr>
        <p:spPr/>
        <p:txBody>
          <a:bodyPr/>
          <a:lstStyle/>
          <a:p>
            <a:pPr>
              <a:defRPr/>
            </a:pPr>
            <a:fld id="{017A515C-7060-F94C-9515-358B2BB6BDD7}" type="slidenum">
              <a:rPr lang="en-US" smtClean="0"/>
              <a:pPr>
                <a:defRPr/>
              </a:pPr>
              <a:t>129</a:t>
            </a:fld>
            <a:endParaRPr lang="en-US"/>
          </a:p>
        </p:txBody>
      </p:sp>
      <p:sp>
        <p:nvSpPr>
          <p:cNvPr id="55" name="Footer Placeholder 54"/>
          <p:cNvSpPr>
            <a:spLocks noGrp="1"/>
          </p:cNvSpPr>
          <p:nvPr>
            <p:ph type="ftr" sz="quarter" idx="11"/>
          </p:nvPr>
        </p:nvSpPr>
        <p:spPr/>
        <p:txBody>
          <a:bodyPr/>
          <a:lstStyle/>
          <a:p>
            <a:r>
              <a:rPr lang="en-US" smtClean="0"/>
              <a:t>© Tom@Gilb.com  www.gilb.com</a:t>
            </a:r>
            <a:endParaRPr lang="en-US"/>
          </a:p>
        </p:txBody>
      </p:sp>
      <p:sp>
        <p:nvSpPr>
          <p:cNvPr id="56" name="Date Placeholder 55"/>
          <p:cNvSpPr>
            <a:spLocks noGrp="1"/>
          </p:cNvSpPr>
          <p:nvPr>
            <p:ph type="dt" sz="half" idx="10"/>
          </p:nvPr>
        </p:nvSpPr>
        <p:spPr/>
        <p:txBody>
          <a:bodyPr/>
          <a:lstStyle/>
          <a:p>
            <a:fld id="{403FF45F-DB52-5A4C-9C28-7F2BEF9B155F}" type="datetime4">
              <a:rPr lang="en-US" smtClean="0"/>
              <a:pPr/>
              <a:t>October 2, 2009</a:t>
            </a:fld>
            <a:endParaRPr lang="en-GB"/>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rtl="0" eaLnBrk="1" latinLnBrk="0" hangingPunct="1"/>
            <a:r>
              <a:rPr lang="en-US" sz="5600" b="1" kern="1200" dirty="0" smtClean="0">
                <a:solidFill>
                  <a:schemeClr val="tx1"/>
                </a:solidFill>
                <a:effectLst>
                  <a:outerShdw blurRad="50800" dist="38100" algn="tr" rotWithShape="0">
                    <a:prstClr val="black">
                      <a:alpha val="40000"/>
                    </a:prstClr>
                  </a:outerShdw>
                </a:effectLst>
                <a:latin typeface="+mj-lt"/>
                <a:ea typeface="+mj-ea"/>
                <a:cs typeface="+mj-cs"/>
              </a:rPr>
              <a:t>Quality Management </a:t>
            </a:r>
            <a:endParaRPr lang="en-GB" dirty="0"/>
          </a:p>
        </p:txBody>
      </p:sp>
      <p:sp>
        <p:nvSpPr>
          <p:cNvPr id="3" name="Content Placeholder 2"/>
          <p:cNvSpPr>
            <a:spLocks noGrp="1"/>
          </p:cNvSpPr>
          <p:nvPr>
            <p:ph idx="1"/>
          </p:nvPr>
        </p:nvSpPr>
        <p:spPr/>
        <p:txBody>
          <a:bodyPr>
            <a:normAutofit fontScale="47500" lnSpcReduction="20000"/>
          </a:bodyPr>
          <a:lstStyle/>
          <a:p>
            <a:pPr lvl="0"/>
            <a:r>
              <a:rPr lang="en-US" sz="5600" b="1" kern="1200" dirty="0" smtClean="0">
                <a:solidFill>
                  <a:schemeClr val="tx1"/>
                </a:solidFill>
                <a:effectLst>
                  <a:outerShdw blurRad="50800" dist="38100" algn="tr" rotWithShape="0">
                    <a:prstClr val="black">
                      <a:alpha val="40000"/>
                    </a:prstClr>
                  </a:outerShdw>
                </a:effectLst>
                <a:latin typeface="+mj-lt"/>
                <a:ea typeface="+mj-ea"/>
                <a:cs typeface="+mj-cs"/>
              </a:rPr>
              <a:t>is responsible for prioritizing the use of resources, </a:t>
            </a:r>
          </a:p>
          <a:p>
            <a:pPr lvl="0"/>
            <a:r>
              <a:rPr lang="en-US" sz="5600" b="1" kern="1200" dirty="0" smtClean="0">
                <a:solidFill>
                  <a:schemeClr val="tx1"/>
                </a:solidFill>
                <a:effectLst>
                  <a:outerShdw blurRad="50800" dist="38100" algn="tr" rotWithShape="0">
                    <a:prstClr val="black">
                      <a:alpha val="40000"/>
                    </a:prstClr>
                  </a:outerShdw>
                </a:effectLst>
                <a:latin typeface="+mj-lt"/>
                <a:ea typeface="+mj-ea"/>
                <a:cs typeface="+mj-cs"/>
              </a:rPr>
              <a:t>to give a satisfactory fit, </a:t>
            </a:r>
          </a:p>
          <a:p>
            <a:pPr lvl="0"/>
            <a:r>
              <a:rPr lang="en-US" sz="5600" b="1" kern="1200" dirty="0" smtClean="0">
                <a:solidFill>
                  <a:schemeClr val="tx1"/>
                </a:solidFill>
                <a:effectLst>
                  <a:outerShdw blurRad="50800" dist="38100" algn="tr" rotWithShape="0">
                    <a:prstClr val="black">
                      <a:alpha val="40000"/>
                    </a:prstClr>
                  </a:outerShdw>
                </a:effectLst>
                <a:latin typeface="+mj-lt"/>
                <a:ea typeface="+mj-ea"/>
                <a:cs typeface="+mj-cs"/>
              </a:rPr>
              <a:t>for the prioritized levels of quality:</a:t>
            </a:r>
          </a:p>
          <a:p>
            <a:pPr lvl="0"/>
            <a:r>
              <a:rPr lang="en-US" sz="5600" b="1" kern="1200" dirty="0" smtClean="0">
                <a:solidFill>
                  <a:schemeClr val="tx1"/>
                </a:solidFill>
                <a:effectLst>
                  <a:outerShdw blurRad="50800" dist="38100" algn="tr" rotWithShape="0">
                    <a:prstClr val="black">
                      <a:alpha val="40000"/>
                    </a:prstClr>
                  </a:outerShdw>
                </a:effectLst>
                <a:latin typeface="+mj-lt"/>
                <a:ea typeface="+mj-ea"/>
                <a:cs typeface="+mj-cs"/>
              </a:rPr>
              <a:t> and for trying to manage the delivery of a set of qualities -  </a:t>
            </a:r>
          </a:p>
          <a:p>
            <a:pPr lvl="0"/>
            <a:r>
              <a:rPr lang="en-US" sz="5600" b="1" kern="1200" dirty="0" smtClean="0">
                <a:solidFill>
                  <a:schemeClr val="tx1"/>
                </a:solidFill>
                <a:effectLst>
                  <a:outerShdw blurRad="50800" dist="38100" algn="tr" rotWithShape="0">
                    <a:prstClr val="black">
                      <a:alpha val="40000"/>
                    </a:prstClr>
                  </a:outerShdw>
                </a:effectLst>
                <a:latin typeface="+mj-lt"/>
                <a:ea typeface="+mj-ea"/>
                <a:cs typeface="+mj-cs"/>
              </a:rPr>
              <a:t>that maximize value for cost -  to defined stakeholders.</a:t>
            </a:r>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13</a:t>
            </a:fld>
            <a:endParaRPr lang="en-GB"/>
          </a:p>
        </p:txBody>
      </p:sp>
      <p:sp>
        <p:nvSpPr>
          <p:cNvPr id="7" name="Date Placeholder 6"/>
          <p:cNvSpPr>
            <a:spLocks noGrp="1"/>
          </p:cNvSpPr>
          <p:nvPr>
            <p:ph type="dt" sz="half" idx="10"/>
          </p:nvPr>
        </p:nvSpPr>
        <p:spPr/>
        <p:txBody>
          <a:bodyPr/>
          <a:lstStyle/>
          <a:p>
            <a:fld id="{2D6F6CC8-07AE-7C40-BD57-330F11E1F897}"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4434"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lIns="90487" tIns="44450" rIns="90487" bIns="44450" anchor="ctr">
            <a:prstTxWarp prst="textNoShape">
              <a:avLst/>
            </a:prstTxWarp>
          </a:bodyPr>
          <a:lstStyle/>
          <a:p>
            <a:pPr algn="l" eaLnBrk="0" hangingPunct="0"/>
            <a:r>
              <a:rPr lang="en-GB" sz="1000" b="0">
                <a:solidFill>
                  <a:schemeClr val="tx1"/>
                </a:solidFill>
                <a:latin typeface="Times New Roman" pitchFamily="-65" charset="0"/>
              </a:rPr>
              <a:t> </a:t>
            </a:r>
          </a:p>
        </p:txBody>
      </p:sp>
      <p:sp>
        <p:nvSpPr>
          <p:cNvPr id="274435"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lIns="90487" tIns="44450" rIns="90487" bIns="44450" anchor="ctr">
            <a:prstTxWarp prst="textNoShape">
              <a:avLst/>
            </a:prstTxWarp>
          </a:bodyPr>
          <a:lstStyle/>
          <a:p>
            <a:pPr eaLnBrk="0" hangingPunct="0"/>
            <a:r>
              <a:rPr lang="en-GB" sz="1000" b="0">
                <a:solidFill>
                  <a:schemeClr val="tx1"/>
                </a:solidFill>
                <a:latin typeface="Times New Roman" pitchFamily="-65" charset="0"/>
              </a:rPr>
              <a:t>Half-day Inspection Economics. Gilb@acm.org </a:t>
            </a:r>
          </a:p>
        </p:txBody>
      </p:sp>
      <p:sp>
        <p:nvSpPr>
          <p:cNvPr id="274436" name="Rectangle 4"/>
          <p:cNvSpPr>
            <a:spLocks noGrp="1" noChangeArrowheads="1"/>
          </p:cNvSpPr>
          <p:nvPr>
            <p:ph type="title"/>
          </p:nvPr>
        </p:nvSpPr>
        <p:spPr>
          <a:xfrm>
            <a:off x="611188" y="152400"/>
            <a:ext cx="7772400" cy="609600"/>
          </a:xfrm>
          <a:noFill/>
        </p:spPr>
        <p:txBody>
          <a:bodyPr>
            <a:normAutofit fontScale="90000"/>
          </a:bodyPr>
          <a:lstStyle/>
          <a:p>
            <a:r>
              <a:rPr lang="en-GB" sz="4000"/>
              <a:t>IBM MN &amp; NC DP Experience  </a:t>
            </a:r>
          </a:p>
        </p:txBody>
      </p:sp>
      <p:sp>
        <p:nvSpPr>
          <p:cNvPr id="274437" name="Rectangle 5"/>
          <p:cNvSpPr>
            <a:spLocks noGrp="1" noChangeArrowheads="1"/>
          </p:cNvSpPr>
          <p:nvPr>
            <p:ph type="body" idx="1"/>
          </p:nvPr>
        </p:nvSpPr>
        <p:spPr>
          <a:xfrm>
            <a:off x="150813" y="698500"/>
            <a:ext cx="8991600" cy="6170613"/>
          </a:xfrm>
        </p:spPr>
        <p:txBody>
          <a:bodyPr/>
          <a:lstStyle/>
          <a:p>
            <a:r>
              <a:rPr lang="en-GB" sz="2000"/>
              <a:t>2162 DPP Actions implemented </a:t>
            </a:r>
          </a:p>
          <a:p>
            <a:pPr lvl="1"/>
            <a:r>
              <a:rPr lang="en-GB" sz="2000"/>
              <a:t>between Dec. 91 and May 1993 (30 months)&lt;-Kan</a:t>
            </a:r>
          </a:p>
          <a:p>
            <a:r>
              <a:rPr lang="en-GB" sz="2000"/>
              <a:t>RTP about 182 per year for 200 people.&lt;-Mays 1995</a:t>
            </a:r>
          </a:p>
          <a:p>
            <a:pPr lvl="1"/>
            <a:r>
              <a:rPr lang="en-GB" sz="1800"/>
              <a:t>1822 suggested ten years (85-94)</a:t>
            </a:r>
          </a:p>
          <a:p>
            <a:pPr lvl="1"/>
            <a:r>
              <a:rPr lang="en-GB" sz="1800"/>
              <a:t>175 test related</a:t>
            </a:r>
          </a:p>
          <a:p>
            <a:r>
              <a:rPr lang="en-GB" sz="2000"/>
              <a:t>RTP 227 person org&lt;- Mays slides</a:t>
            </a:r>
          </a:p>
          <a:p>
            <a:pPr lvl="1"/>
            <a:r>
              <a:rPr lang="en-GB" sz="1800"/>
              <a:t>130 actions (@ 0.5 work-years</a:t>
            </a:r>
          </a:p>
          <a:p>
            <a:pPr lvl="1"/>
            <a:r>
              <a:rPr lang="en-GB" sz="1800"/>
              <a:t>34 causal analysis meetings @ 0.2 work-years</a:t>
            </a:r>
          </a:p>
          <a:p>
            <a:pPr lvl="1"/>
            <a:r>
              <a:rPr lang="en-GB" sz="1800"/>
              <a:t>19 action team meetings @ 0.1work-years</a:t>
            </a:r>
          </a:p>
          <a:p>
            <a:pPr lvl="1"/>
            <a:r>
              <a:rPr lang="en-GB" sz="1800"/>
              <a:t>Kickoff meeting @ 0.1 work-years</a:t>
            </a:r>
          </a:p>
          <a:p>
            <a:pPr lvl="1"/>
            <a:r>
              <a:rPr lang="en-GB" sz="1800"/>
              <a:t>TOTAL costs 1% of org. resources</a:t>
            </a:r>
          </a:p>
          <a:p>
            <a:r>
              <a:rPr lang="en-GB" sz="2400"/>
              <a:t>ROI DPP 10:1 to 13:1, internal 2:1 to 3:1</a:t>
            </a:r>
          </a:p>
          <a:p>
            <a:r>
              <a:rPr lang="en-GB" sz="2400"/>
              <a:t>Defect Rates at all stages 50% lower with DPP</a:t>
            </a:r>
          </a:p>
        </p:txBody>
      </p:sp>
      <p:pic>
        <p:nvPicPr>
          <p:cNvPr id="274438" name="Picture 6"/>
          <p:cNvPicPr>
            <a:picLocks noChangeArrowheads="1"/>
          </p:cNvPicPr>
          <p:nvPr/>
        </p:nvPicPr>
        <mc:AlternateContent xmlns:ma="http://schemas.microsoft.com/office/mac/drawingml/2008/main">
          <mc:Choice Requires="ma">
            <p:blipFill>
              <a:blip r:embed="rId3"/>
              <a:srcRect/>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4"/>
              <a:srcRect/>
              <a:stretch>
                <a:fillRect/>
              </a:stretch>
            </p:blipFill>
          </mc:Fallback>
        </mc:AlternateContent>
        <p:spPr bwMode="auto">
          <a:xfrm>
            <a:off x="6172200" y="3048000"/>
            <a:ext cx="2455863" cy="1092200"/>
          </a:xfrm>
          <a:prstGeom prst="rect">
            <a:avLst/>
          </a:prstGeom>
          <a:noFill/>
          <a:ln w="12700">
            <a:noFill/>
            <a:miter lim="800000"/>
            <a:headEnd/>
            <a:tailEnd/>
          </a:ln>
        </p:spPr>
      </p:pic>
      <p:pic>
        <p:nvPicPr>
          <p:cNvPr id="274439" name="Picture 7" descr="IBMLOGO"/>
          <p:cNvPicPr>
            <a:picLocks noChangeAspect="1" noChangeArrowheads="1"/>
          </p:cNvPicPr>
          <p:nvPr/>
        </p:nvPicPr>
        <p:blipFill>
          <a:blip r:embed="rId5"/>
          <a:srcRect/>
          <a:stretch>
            <a:fillRect/>
          </a:stretch>
        </p:blipFill>
        <p:spPr bwMode="auto">
          <a:xfrm>
            <a:off x="7416800" y="1371600"/>
            <a:ext cx="1727200" cy="903288"/>
          </a:xfrm>
          <a:prstGeom prst="rect">
            <a:avLst/>
          </a:prstGeom>
          <a:noFill/>
          <a:ln w="9525">
            <a:noFill/>
            <a:miter lim="800000"/>
            <a:headEnd/>
            <a:tailEnd/>
          </a:ln>
        </p:spPr>
      </p:pic>
      <p:pic>
        <p:nvPicPr>
          <p:cNvPr id="274440" name="Picture 8" descr="Picture 5"/>
          <p:cNvPicPr>
            <a:picLocks noChangeAspect="1" noChangeArrowheads="1"/>
          </p:cNvPicPr>
          <p:nvPr/>
        </p:nvPicPr>
        <p:blipFill>
          <a:blip r:embed="rId6"/>
          <a:srcRect/>
          <a:stretch>
            <a:fillRect/>
          </a:stretch>
        </p:blipFill>
        <p:spPr bwMode="auto">
          <a:xfrm>
            <a:off x="5638800" y="2101850"/>
            <a:ext cx="1536700" cy="1098550"/>
          </a:xfrm>
          <a:prstGeom prst="rect">
            <a:avLst/>
          </a:prstGeom>
          <a:noFill/>
          <a:ln w="9525">
            <a:noFill/>
            <a:miter lim="800000"/>
            <a:headEnd/>
            <a:tailEnd/>
          </a:ln>
        </p:spPr>
      </p:pic>
      <p:sp>
        <p:nvSpPr>
          <p:cNvPr id="10" name="Slide Number Placeholder 9"/>
          <p:cNvSpPr>
            <a:spLocks noGrp="1"/>
          </p:cNvSpPr>
          <p:nvPr>
            <p:ph type="sldNum" sz="quarter" idx="12"/>
          </p:nvPr>
        </p:nvSpPr>
        <p:spPr/>
        <p:txBody>
          <a:bodyPr/>
          <a:lstStyle/>
          <a:p>
            <a:pPr>
              <a:defRPr/>
            </a:pPr>
            <a:fld id="{017A515C-7060-F94C-9515-358B2BB6BDD7}" type="slidenum">
              <a:rPr lang="en-US" smtClean="0"/>
              <a:pPr>
                <a:defRPr/>
              </a:pPr>
              <a:t>130</a:t>
            </a:fld>
            <a:endParaRPr lang="en-US"/>
          </a:p>
        </p:txBody>
      </p:sp>
      <p:sp>
        <p:nvSpPr>
          <p:cNvPr id="11" name="Footer Placeholder 10"/>
          <p:cNvSpPr>
            <a:spLocks noGrp="1"/>
          </p:cNvSpPr>
          <p:nvPr>
            <p:ph type="ftr" sz="quarter" idx="11"/>
          </p:nvPr>
        </p:nvSpPr>
        <p:spPr/>
        <p:txBody>
          <a:bodyPr/>
          <a:lstStyle/>
          <a:p>
            <a:r>
              <a:rPr lang="en-US" smtClean="0"/>
              <a:t>© Tom@Gilb.com  www.gilb.com</a:t>
            </a:r>
            <a:endParaRPr lang="en-US"/>
          </a:p>
        </p:txBody>
      </p:sp>
      <p:sp>
        <p:nvSpPr>
          <p:cNvPr id="12" name="Date Placeholder 11"/>
          <p:cNvSpPr>
            <a:spLocks noGrp="1"/>
          </p:cNvSpPr>
          <p:nvPr>
            <p:ph type="dt" sz="half" idx="10"/>
          </p:nvPr>
        </p:nvSpPr>
        <p:spPr/>
        <p:txBody>
          <a:bodyPr/>
          <a:lstStyle/>
          <a:p>
            <a:fld id="{9A5E26E9-5048-864B-8F0E-0D0F836B06A1}" type="datetime4">
              <a:rPr lang="en-US" smtClean="0"/>
              <a:pPr/>
              <a:t>October 2, 2009</a:t>
            </a:fld>
            <a:endParaRPr lang="en-GB"/>
          </a:p>
        </p:txBody>
      </p:sp>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sz="5600" b="1" kern="1200" dirty="0" smtClean="0">
                <a:solidFill>
                  <a:schemeClr val="tx1"/>
                </a:solidFill>
                <a:effectLst>
                  <a:outerShdw blurRad="101600" dist="63500" dir="2700000" algn="tl" rotWithShape="0">
                    <a:prstClr val="black">
                      <a:alpha val="75000"/>
                    </a:prstClr>
                  </a:outerShdw>
                </a:effectLst>
                <a:latin typeface="+mj-lt"/>
                <a:ea typeface="+mj-ea"/>
                <a:cs typeface="+mj-cs"/>
              </a:rPr>
              <a:t>Rapid Evolutionary iteration: ‘</a:t>
            </a:r>
            <a:r>
              <a:rPr lang="en-US" sz="5600" b="1" kern="1200" dirty="0" err="1" smtClean="0">
                <a:solidFill>
                  <a:schemeClr val="tx1"/>
                </a:solidFill>
                <a:effectLst>
                  <a:outerShdw blurRad="101600" dist="63500" dir="2700000" algn="tl" rotWithShape="0">
                    <a:prstClr val="black">
                      <a:alpha val="75000"/>
                    </a:prstClr>
                  </a:outerShdw>
                </a:effectLst>
                <a:latin typeface="+mj-lt"/>
                <a:ea typeface="+mj-ea"/>
                <a:cs typeface="+mj-cs"/>
              </a:rPr>
              <a:t>Evo</a:t>
            </a:r>
            <a:r>
              <a:rPr lang="en-US" sz="5600" b="1" kern="1200" dirty="0" smtClean="0">
                <a:solidFill>
                  <a:schemeClr val="tx1"/>
                </a:solidFill>
                <a:effectLst>
                  <a:outerShdw blurRad="101600" dist="63500" dir="2700000" algn="tl" rotWithShape="0">
                    <a:prstClr val="black">
                      <a:alpha val="75000"/>
                    </a:prstClr>
                  </a:outerShdw>
                </a:effectLst>
                <a:latin typeface="+mj-lt"/>
                <a:ea typeface="+mj-ea"/>
                <a:cs typeface="+mj-cs"/>
              </a:rPr>
              <a:t>’</a:t>
            </a:r>
            <a:endParaRPr lang="en-GB" dirty="0"/>
          </a:p>
        </p:txBody>
      </p:sp>
      <p:sp>
        <p:nvSpPr>
          <p:cNvPr id="3" name="Content Placeholder 2"/>
          <p:cNvSpPr>
            <a:spLocks noGrp="1"/>
          </p:cNvSpPr>
          <p:nvPr>
            <p:ph idx="1"/>
          </p:nvPr>
        </p:nvSpPr>
        <p:spPr>
          <a:xfrm>
            <a:off x="0" y="1761565"/>
            <a:ext cx="8902700" cy="4594785"/>
          </a:xfrm>
        </p:spPr>
        <p:style>
          <a:lnRef idx="1">
            <a:schemeClr val="accent6"/>
          </a:lnRef>
          <a:fillRef idx="2">
            <a:schemeClr val="accent6"/>
          </a:fillRef>
          <a:effectRef idx="1">
            <a:schemeClr val="accent6"/>
          </a:effectRef>
          <a:fontRef idx="minor">
            <a:schemeClr val="dk1"/>
          </a:fontRef>
        </p:style>
        <p:txBody>
          <a:bodyPr>
            <a:normAutofit fontScale="47500" lnSpcReduction="20000"/>
          </a:bodyPr>
          <a:lstStyle/>
          <a:p>
            <a:pPr lvl="0"/>
            <a:r>
              <a:rPr lang="en-US" sz="5600" b="1" kern="1200" dirty="0" smtClean="0">
                <a:solidFill>
                  <a:srgbClr val="FFFFFF"/>
                </a:solidFill>
                <a:effectLst>
                  <a:outerShdw blurRad="101600" dist="63500" dir="2700000" algn="tl" rotWithShape="0">
                    <a:prstClr val="black">
                      <a:alpha val="75000"/>
                    </a:prstClr>
                  </a:outerShdw>
                </a:effectLst>
                <a:latin typeface="+mj-lt"/>
                <a:ea typeface="+mj-ea"/>
                <a:cs typeface="+mj-cs"/>
              </a:rPr>
              <a:t> do real QA weekly,</a:t>
            </a:r>
          </a:p>
          <a:p>
            <a:pPr lvl="0"/>
            <a:r>
              <a:rPr lang="en-US" sz="5600" b="1" kern="1200" dirty="0" smtClean="0">
                <a:solidFill>
                  <a:srgbClr val="FFFFFF"/>
                </a:solidFill>
                <a:effectLst>
                  <a:outerShdw blurRad="101600" dist="63500" dir="2700000" algn="tl" rotWithShape="0">
                    <a:prstClr val="black">
                      <a:alpha val="75000"/>
                    </a:prstClr>
                  </a:outerShdw>
                </a:effectLst>
                <a:latin typeface="+mj-lt"/>
                <a:ea typeface="+mj-ea"/>
                <a:cs typeface="+mj-cs"/>
              </a:rPr>
              <a:t> and incrementally. </a:t>
            </a:r>
          </a:p>
          <a:p>
            <a:pPr lvl="0"/>
            <a:r>
              <a:rPr lang="en-US" sz="5600" b="1" kern="1200" dirty="0" smtClean="0">
                <a:solidFill>
                  <a:srgbClr val="FFFFFF"/>
                </a:solidFill>
                <a:effectLst>
                  <a:outerShdw blurRad="101600" dist="63500" dir="2700000" algn="tl" rotWithShape="0">
                    <a:prstClr val="black">
                      <a:alpha val="75000"/>
                    </a:prstClr>
                  </a:outerShdw>
                </a:effectLst>
                <a:latin typeface="+mj-lt"/>
                <a:ea typeface="+mj-ea"/>
                <a:cs typeface="+mj-cs"/>
              </a:rPr>
              <a:t>Incremental value delivery, data collection, feedback, analysis and change: </a:t>
            </a:r>
          </a:p>
          <a:p>
            <a:pPr lvl="0"/>
            <a:r>
              <a:rPr lang="en-US" sz="5600" b="1" kern="1200" dirty="0" smtClean="0">
                <a:solidFill>
                  <a:srgbClr val="FFFFFF"/>
                </a:solidFill>
                <a:effectLst>
                  <a:outerShdw blurRad="101600" dist="63500" dir="2700000" algn="tl" rotWithShape="0">
                    <a:prstClr val="black">
                      <a:alpha val="75000"/>
                    </a:prstClr>
                  </a:outerShdw>
                </a:effectLst>
                <a:latin typeface="+mj-lt"/>
                <a:ea typeface="+mj-ea"/>
                <a:cs typeface="+mj-cs"/>
              </a:rPr>
              <a:t>for early value delivery, </a:t>
            </a:r>
          </a:p>
          <a:p>
            <a:pPr lvl="0"/>
            <a:r>
              <a:rPr lang="en-US" sz="5600" b="1" kern="1200" dirty="0" smtClean="0">
                <a:solidFill>
                  <a:srgbClr val="FFFFFF"/>
                </a:solidFill>
                <a:effectLst>
                  <a:outerShdw blurRad="101600" dist="63500" dir="2700000" algn="tl" rotWithShape="0">
                    <a:prstClr val="black">
                      <a:alpha val="75000"/>
                    </a:prstClr>
                  </a:outerShdw>
                </a:effectLst>
                <a:latin typeface="+mj-lt"/>
                <a:ea typeface="+mj-ea"/>
                <a:cs typeface="+mj-cs"/>
              </a:rPr>
              <a:t>or cost control, </a:t>
            </a:r>
          </a:p>
          <a:p>
            <a:pPr lvl="0"/>
            <a:r>
              <a:rPr lang="en-US" sz="5600" b="1" kern="1200" dirty="0" smtClean="0">
                <a:solidFill>
                  <a:srgbClr val="FFFFFF"/>
                </a:solidFill>
                <a:effectLst>
                  <a:outerShdw blurRad="101600" dist="63500" dir="2700000" algn="tl" rotWithShape="0">
                    <a:prstClr val="black">
                      <a:alpha val="75000"/>
                    </a:prstClr>
                  </a:outerShdw>
                </a:effectLst>
                <a:latin typeface="+mj-lt"/>
                <a:ea typeface="+mj-ea"/>
                <a:cs typeface="+mj-cs"/>
              </a:rPr>
              <a:t>for intelligent prioritization,</a:t>
            </a:r>
          </a:p>
          <a:p>
            <a:pPr lvl="0"/>
            <a:r>
              <a:rPr lang="en-US" sz="5600" b="1" kern="1200" dirty="0" smtClean="0">
                <a:solidFill>
                  <a:srgbClr val="FFFFFF"/>
                </a:solidFill>
                <a:effectLst>
                  <a:outerShdw blurRad="101600" dist="63500" dir="2700000" algn="tl" rotWithShape="0">
                    <a:prstClr val="black">
                      <a:alpha val="75000"/>
                    </a:prstClr>
                  </a:outerShdw>
                </a:effectLst>
                <a:latin typeface="+mj-lt"/>
                <a:ea typeface="+mj-ea"/>
                <a:cs typeface="+mj-cs"/>
              </a:rPr>
              <a:t> for team and process validation of effectiveness.</a:t>
            </a:r>
          </a:p>
        </p:txBody>
      </p:sp>
      <p:sp>
        <p:nvSpPr>
          <p:cNvPr id="5" name="Slide Number Placeholder 4"/>
          <p:cNvSpPr>
            <a:spLocks noGrp="1"/>
          </p:cNvSpPr>
          <p:nvPr>
            <p:ph type="sldNum" sz="quarter" idx="12"/>
          </p:nvPr>
        </p:nvSpPr>
        <p:spPr/>
        <p:txBody>
          <a:bodyPr/>
          <a:lstStyle/>
          <a:p>
            <a:fld id="{4B86B0F5-22FE-1F4C-B79C-31CD8CB2974C}" type="slidenum">
              <a:rPr lang="en-GB" smtClean="0"/>
              <a:pPr/>
              <a:t>131</a:t>
            </a:fld>
            <a:endParaRPr lang="en-GB"/>
          </a:p>
        </p:txBody>
      </p:sp>
      <p:sp>
        <p:nvSpPr>
          <p:cNvPr id="6" name="Footer Placeholder 5"/>
          <p:cNvSpPr>
            <a:spLocks noGrp="1"/>
          </p:cNvSpPr>
          <p:nvPr>
            <p:ph type="ftr" sz="quarter" idx="11"/>
          </p:nvPr>
        </p:nvSpPr>
        <p:spPr/>
        <p:txBody>
          <a:bodyPr/>
          <a:lstStyle/>
          <a:p>
            <a:r>
              <a:rPr lang="en-US" smtClean="0"/>
              <a:t>© Tom@Gilb.com  www.gilb.com</a:t>
            </a:r>
            <a:endParaRPr lang="en-GB"/>
          </a:p>
        </p:txBody>
      </p:sp>
      <p:sp>
        <p:nvSpPr>
          <p:cNvPr id="7" name="Date Placeholder 6"/>
          <p:cNvSpPr>
            <a:spLocks noGrp="1"/>
          </p:cNvSpPr>
          <p:nvPr>
            <p:ph type="dt" sz="half" idx="10"/>
          </p:nvPr>
        </p:nvSpPr>
        <p:spPr/>
        <p:txBody>
          <a:bodyPr/>
          <a:lstStyle/>
          <a:p>
            <a:fld id="{EB5B5BEC-6F9F-8040-8C8C-86E5E06B9131}"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Evo</a:t>
            </a:r>
            <a:r>
              <a:rPr lang="en-GB" dirty="0" smtClean="0"/>
              <a:t>: Assertions</a:t>
            </a:r>
            <a:endParaRPr lang="en-GB" dirty="0"/>
          </a:p>
        </p:txBody>
      </p:sp>
      <p:sp>
        <p:nvSpPr>
          <p:cNvPr id="3" name="Content Placeholder 2"/>
          <p:cNvSpPr>
            <a:spLocks noGrp="1"/>
          </p:cNvSpPr>
          <p:nvPr>
            <p:ph idx="1"/>
          </p:nvPr>
        </p:nvSpPr>
        <p:spPr/>
        <p:txBody>
          <a:bodyPr>
            <a:normAutofit fontScale="92500"/>
          </a:bodyPr>
          <a:lstStyle/>
          <a:p>
            <a:r>
              <a:rPr lang="en-GB" dirty="0" err="1" smtClean="0"/>
              <a:t>Evo</a:t>
            </a:r>
            <a:r>
              <a:rPr lang="en-GB" dirty="0" smtClean="0"/>
              <a:t> is the best iterative method for QA because it measures stakeholder-delivered quality each iteration</a:t>
            </a:r>
          </a:p>
          <a:p>
            <a:r>
              <a:rPr lang="en-GB" dirty="0" err="1" smtClean="0"/>
              <a:t>Evo</a:t>
            </a:r>
            <a:r>
              <a:rPr lang="en-GB" dirty="0" smtClean="0"/>
              <a:t> is completely ‘quality’ oriented – and routinely managed many quality dimensions simultaneously</a:t>
            </a:r>
          </a:p>
          <a:p>
            <a:r>
              <a:rPr lang="en-GB" dirty="0" err="1" smtClean="0"/>
              <a:t>Evo</a:t>
            </a:r>
            <a:r>
              <a:rPr lang="en-GB" dirty="0" smtClean="0"/>
              <a:t> gives quantified information about all quality levels</a:t>
            </a:r>
          </a:p>
          <a:p>
            <a:r>
              <a:rPr lang="en-GB" dirty="0" err="1" smtClean="0"/>
              <a:t>Evo</a:t>
            </a:r>
            <a:r>
              <a:rPr lang="en-GB" dirty="0" smtClean="0"/>
              <a:t> manages quality at several levels of concern: business, stakeholder, product</a:t>
            </a:r>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132</a:t>
            </a:fld>
            <a:endParaRPr lang="en-GB"/>
          </a:p>
        </p:txBody>
      </p:sp>
      <p:sp>
        <p:nvSpPr>
          <p:cNvPr id="7" name="Date Placeholder 6"/>
          <p:cNvSpPr>
            <a:spLocks noGrp="1"/>
          </p:cNvSpPr>
          <p:nvPr>
            <p:ph type="dt" sz="half" idx="10"/>
          </p:nvPr>
        </p:nvSpPr>
        <p:spPr/>
        <p:txBody>
          <a:bodyPr/>
          <a:lstStyle/>
          <a:p>
            <a:fld id="{D7EE7EEC-124A-C040-B8CA-DFA201913DCF}"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Evo</a:t>
            </a:r>
            <a:r>
              <a:rPr lang="en-GB" dirty="0" smtClean="0"/>
              <a:t>: Basics</a:t>
            </a:r>
            <a:endParaRPr lang="en-GB" dirty="0"/>
          </a:p>
        </p:txBody>
      </p:sp>
      <p:sp>
        <p:nvSpPr>
          <p:cNvPr id="3" name="Content Placeholder 2"/>
          <p:cNvSpPr>
            <a:spLocks noGrp="1"/>
          </p:cNvSpPr>
          <p:nvPr>
            <p:ph idx="1"/>
          </p:nvPr>
        </p:nvSpPr>
        <p:spPr/>
        <p:txBody>
          <a:bodyPr>
            <a:normAutofit fontScale="92500"/>
          </a:bodyPr>
          <a:lstStyle/>
          <a:p>
            <a:r>
              <a:rPr lang="en-GB" dirty="0" smtClean="0"/>
              <a:t>Free Book on it by Kai Gilb:  </a:t>
            </a:r>
          </a:p>
          <a:p>
            <a:pPr lvl="1"/>
            <a:r>
              <a:rPr lang="en-US" dirty="0" smtClean="0">
                <a:hlinkClick r:id="rId2"/>
              </a:rPr>
              <a:t>http://www.gilb.com/tiki-download_file.php?fileId=27</a:t>
            </a:r>
            <a:endParaRPr lang="en-US" dirty="0" smtClean="0"/>
          </a:p>
          <a:p>
            <a:pPr>
              <a:buNone/>
            </a:pPr>
            <a:r>
              <a:rPr lang="en-US" dirty="0" smtClean="0"/>
              <a:t>Prefers weekly increments, week after start week.</a:t>
            </a:r>
          </a:p>
          <a:p>
            <a:pPr>
              <a:buNone/>
            </a:pPr>
            <a:r>
              <a:rPr lang="en-US" dirty="0" smtClean="0"/>
              <a:t>Focus on real useful value delivery to real stakeholders</a:t>
            </a:r>
          </a:p>
          <a:p>
            <a:pPr>
              <a:buNone/>
            </a:pPr>
            <a:r>
              <a:rPr lang="en-US" dirty="0" smtClean="0"/>
              <a:t>Priority always for highest value each iteration</a:t>
            </a:r>
          </a:p>
          <a:p>
            <a:pPr>
              <a:buNone/>
            </a:pPr>
            <a:r>
              <a:rPr lang="en-US" dirty="0" smtClean="0"/>
              <a:t>Case studies show amazing increase in quality in short term</a:t>
            </a:r>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133</a:t>
            </a:fld>
            <a:endParaRPr lang="en-GB"/>
          </a:p>
        </p:txBody>
      </p:sp>
      <p:sp>
        <p:nvSpPr>
          <p:cNvPr id="7" name="Date Placeholder 6"/>
          <p:cNvSpPr>
            <a:spLocks noGrp="1"/>
          </p:cNvSpPr>
          <p:nvPr>
            <p:ph type="dt" sz="half" idx="10"/>
          </p:nvPr>
        </p:nvSpPr>
        <p:spPr/>
        <p:txBody>
          <a:bodyPr/>
          <a:lstStyle/>
          <a:p>
            <a:fld id="{CCD02EB8-FB8C-BB45-8D3E-191A81528128}"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Evo</a:t>
            </a:r>
            <a:r>
              <a:rPr lang="en-GB" dirty="0" smtClean="0"/>
              <a:t>: Advanced</a:t>
            </a:r>
            <a:endParaRPr lang="en-GB" dirty="0"/>
          </a:p>
        </p:txBody>
      </p:sp>
      <p:sp>
        <p:nvSpPr>
          <p:cNvPr id="3" name="Content Placeholder 2"/>
          <p:cNvSpPr>
            <a:spLocks noGrp="1"/>
          </p:cNvSpPr>
          <p:nvPr>
            <p:ph idx="1"/>
          </p:nvPr>
        </p:nvSpPr>
        <p:spPr>
          <a:xfrm>
            <a:off x="354106" y="1524000"/>
            <a:ext cx="8612094" cy="4312024"/>
          </a:xfrm>
        </p:spPr>
        <p:txBody>
          <a:bodyPr>
            <a:normAutofit/>
          </a:bodyPr>
          <a:lstStyle/>
          <a:p>
            <a:r>
              <a:rPr lang="en-GB" dirty="0" err="1" smtClean="0"/>
              <a:t>Evo</a:t>
            </a:r>
            <a:r>
              <a:rPr lang="en-GB" dirty="0" smtClean="0"/>
              <a:t> uses Impact Estimation tables to plan and manage qualities and costs incrementally</a:t>
            </a:r>
          </a:p>
          <a:p>
            <a:r>
              <a:rPr lang="en-GB" dirty="0" err="1" smtClean="0"/>
              <a:t>Evo</a:t>
            </a:r>
            <a:r>
              <a:rPr lang="en-GB" dirty="0" smtClean="0"/>
              <a:t> deals with </a:t>
            </a:r>
            <a:r>
              <a:rPr lang="en-GB" i="1" dirty="0" smtClean="0"/>
              <a:t>several </a:t>
            </a:r>
            <a:r>
              <a:rPr lang="en-GB" dirty="0" smtClean="0"/>
              <a:t>organizational levels of quality</a:t>
            </a:r>
          </a:p>
          <a:p>
            <a:pPr lvl="1"/>
            <a:r>
              <a:rPr lang="en-GB" dirty="0" smtClean="0"/>
              <a:t>Business, organization, stakeholders, products, systems</a:t>
            </a:r>
          </a:p>
          <a:p>
            <a:r>
              <a:rPr lang="en-GB" dirty="0" err="1" smtClean="0"/>
              <a:t>Evo</a:t>
            </a:r>
            <a:r>
              <a:rPr lang="en-GB" dirty="0" smtClean="0"/>
              <a:t> can be used to manage results while using Scrum or other iterative methods for ‘programming’</a:t>
            </a:r>
          </a:p>
          <a:p>
            <a:r>
              <a:rPr lang="en-GB" dirty="0" err="1" smtClean="0"/>
              <a:t>Evo</a:t>
            </a:r>
            <a:r>
              <a:rPr lang="en-GB" dirty="0" smtClean="0"/>
              <a:t> works at the ‘systems level’. Not just software.</a:t>
            </a:r>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134</a:t>
            </a:fld>
            <a:endParaRPr lang="en-GB"/>
          </a:p>
        </p:txBody>
      </p:sp>
      <p:sp>
        <p:nvSpPr>
          <p:cNvPr id="7" name="Date Placeholder 6"/>
          <p:cNvSpPr>
            <a:spLocks noGrp="1"/>
          </p:cNvSpPr>
          <p:nvPr>
            <p:ph type="dt" sz="half" idx="10"/>
          </p:nvPr>
        </p:nvSpPr>
        <p:spPr/>
        <p:txBody>
          <a:bodyPr/>
          <a:lstStyle/>
          <a:p>
            <a:fld id="{E0B512DA-385F-7745-9669-A0B84F45172F}"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Evo</a:t>
            </a:r>
            <a:r>
              <a:rPr lang="en-GB" dirty="0" smtClean="0"/>
              <a:t>: What to Expect</a:t>
            </a:r>
            <a:endParaRPr lang="en-GB" dirty="0"/>
          </a:p>
        </p:txBody>
      </p:sp>
      <p:sp>
        <p:nvSpPr>
          <p:cNvPr id="3" name="Content Placeholder 2"/>
          <p:cNvSpPr>
            <a:spLocks noGrp="1"/>
          </p:cNvSpPr>
          <p:nvPr>
            <p:ph idx="1"/>
          </p:nvPr>
        </p:nvSpPr>
        <p:spPr/>
        <p:txBody>
          <a:bodyPr/>
          <a:lstStyle/>
          <a:p>
            <a:r>
              <a:rPr lang="en-GB" dirty="0" smtClean="0"/>
              <a:t>Short learning and coaching time (1 day, 1 week)</a:t>
            </a:r>
          </a:p>
          <a:p>
            <a:r>
              <a:rPr lang="en-GB" dirty="0" smtClean="0"/>
              <a:t>Delivers real measurable quality improvements immediately (next week and every week)</a:t>
            </a:r>
          </a:p>
          <a:p>
            <a:r>
              <a:rPr lang="en-GB" dirty="0" smtClean="0"/>
              <a:t>‘Programmers’ do not care – they want to code</a:t>
            </a:r>
          </a:p>
          <a:p>
            <a:pPr lvl="1"/>
            <a:r>
              <a:rPr lang="en-GB" dirty="0" err="1" smtClean="0"/>
              <a:t>Evo</a:t>
            </a:r>
            <a:r>
              <a:rPr lang="en-GB" dirty="0" smtClean="0"/>
              <a:t> must be driven from outside programming by management, marketing, CTO, IT Director etc.</a:t>
            </a:r>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135</a:t>
            </a:fld>
            <a:endParaRPr lang="en-GB"/>
          </a:p>
        </p:txBody>
      </p:sp>
      <p:sp>
        <p:nvSpPr>
          <p:cNvPr id="7" name="Date Placeholder 6"/>
          <p:cNvSpPr>
            <a:spLocks noGrp="1"/>
          </p:cNvSpPr>
          <p:nvPr>
            <p:ph type="dt" sz="half" idx="10"/>
          </p:nvPr>
        </p:nvSpPr>
        <p:spPr/>
        <p:txBody>
          <a:bodyPr/>
          <a:lstStyle/>
          <a:p>
            <a:fld id="{35CE0A10-BFCC-F948-8D6B-44492FA56923}"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Evo</a:t>
            </a:r>
            <a:r>
              <a:rPr lang="en-GB" dirty="0" smtClean="0"/>
              <a:t>: What it is NOT</a:t>
            </a:r>
            <a:endParaRPr lang="en-GB" dirty="0"/>
          </a:p>
        </p:txBody>
      </p:sp>
      <p:sp>
        <p:nvSpPr>
          <p:cNvPr id="3" name="Content Placeholder 2"/>
          <p:cNvSpPr>
            <a:spLocks noGrp="1"/>
          </p:cNvSpPr>
          <p:nvPr>
            <p:ph idx="1"/>
          </p:nvPr>
        </p:nvSpPr>
        <p:spPr/>
        <p:txBody>
          <a:bodyPr/>
          <a:lstStyle/>
          <a:p>
            <a:r>
              <a:rPr lang="en-GB" dirty="0" err="1" smtClean="0"/>
              <a:t>Evo</a:t>
            </a:r>
            <a:r>
              <a:rPr lang="en-GB" dirty="0" smtClean="0"/>
              <a:t> is not merely iteration, or incremental</a:t>
            </a:r>
          </a:p>
          <a:p>
            <a:pPr lvl="1"/>
            <a:r>
              <a:rPr lang="en-GB" dirty="0" smtClean="0"/>
              <a:t>The key difference is direct management of all critical qualities quantified</a:t>
            </a:r>
          </a:p>
          <a:p>
            <a:r>
              <a:rPr lang="en-GB" dirty="0" err="1" smtClean="0"/>
              <a:t>Evo</a:t>
            </a:r>
            <a:r>
              <a:rPr lang="en-GB" dirty="0" smtClean="0"/>
              <a:t> is a business result management method, not a programming method (like most Agile methods are primarily about programming)</a:t>
            </a:r>
          </a:p>
          <a:p>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136</a:t>
            </a:fld>
            <a:endParaRPr lang="en-GB"/>
          </a:p>
        </p:txBody>
      </p:sp>
      <p:sp>
        <p:nvSpPr>
          <p:cNvPr id="7" name="Date Placeholder 6"/>
          <p:cNvSpPr>
            <a:spLocks noGrp="1"/>
          </p:cNvSpPr>
          <p:nvPr>
            <p:ph type="dt" sz="half" idx="10"/>
          </p:nvPr>
        </p:nvSpPr>
        <p:spPr/>
        <p:txBody>
          <a:bodyPr/>
          <a:lstStyle/>
          <a:p>
            <a:fld id="{2FCC8A48-2BB2-AA43-A8B2-1098A4EBA78F}"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Evo</a:t>
            </a:r>
            <a:r>
              <a:rPr lang="en-GB" dirty="0" smtClean="0"/>
              <a:t>: History</a:t>
            </a:r>
            <a:endParaRPr lang="en-GB" dirty="0"/>
          </a:p>
        </p:txBody>
      </p:sp>
      <p:sp>
        <p:nvSpPr>
          <p:cNvPr id="3" name="Content Placeholder 2"/>
          <p:cNvSpPr>
            <a:spLocks noGrp="1"/>
          </p:cNvSpPr>
          <p:nvPr>
            <p:ph idx="1"/>
          </p:nvPr>
        </p:nvSpPr>
        <p:spPr/>
        <p:txBody>
          <a:bodyPr>
            <a:normAutofit fontScale="92500"/>
          </a:bodyPr>
          <a:lstStyle/>
          <a:p>
            <a:r>
              <a:rPr lang="en-GB" dirty="0" smtClean="0"/>
              <a:t>Developed by </a:t>
            </a:r>
            <a:r>
              <a:rPr lang="en-GB" dirty="0" err="1" smtClean="0"/>
              <a:t>Gilbs</a:t>
            </a:r>
            <a:r>
              <a:rPr lang="en-GB" dirty="0" smtClean="0"/>
              <a:t>, practiced since 1960</a:t>
            </a:r>
          </a:p>
          <a:p>
            <a:r>
              <a:rPr lang="en-GB" dirty="0" smtClean="0"/>
              <a:t>Credited as earliest recorded literature on the subject of Evolutionary software development (1976, Gilb: Software Metrics) by several researchers</a:t>
            </a:r>
          </a:p>
          <a:p>
            <a:pPr lvl="1"/>
            <a:r>
              <a:rPr lang="en-GB" dirty="0" smtClean="0"/>
              <a:t>Craig </a:t>
            </a:r>
            <a:r>
              <a:rPr lang="en-GB" dirty="0" err="1" smtClean="0"/>
              <a:t>Larman</a:t>
            </a:r>
            <a:r>
              <a:rPr lang="en-GB" dirty="0" smtClean="0"/>
              <a:t>, Southampton University</a:t>
            </a:r>
          </a:p>
          <a:p>
            <a:r>
              <a:rPr lang="en-GB" dirty="0" smtClean="0"/>
              <a:t>Adopted Corporate-Wide by HP (1988-on) as </a:t>
            </a:r>
            <a:r>
              <a:rPr lang="en-GB" dirty="0" err="1" smtClean="0"/>
              <a:t>Evo</a:t>
            </a:r>
            <a:endParaRPr lang="en-GB" dirty="0" smtClean="0"/>
          </a:p>
          <a:p>
            <a:pPr lvl="1"/>
            <a:r>
              <a:rPr lang="en-GB" dirty="0" smtClean="0"/>
              <a:t>Serious studies and publications (HP Journal, MIT Sharma)</a:t>
            </a:r>
          </a:p>
          <a:p>
            <a:r>
              <a:rPr lang="en-GB" dirty="0" smtClean="0"/>
              <a:t>Used on 25+ aircraft design projects DAC 1989</a:t>
            </a:r>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137</a:t>
            </a:fld>
            <a:endParaRPr lang="en-GB"/>
          </a:p>
        </p:txBody>
      </p:sp>
      <p:sp>
        <p:nvSpPr>
          <p:cNvPr id="7" name="Date Placeholder 6"/>
          <p:cNvSpPr>
            <a:spLocks noGrp="1"/>
          </p:cNvSpPr>
          <p:nvPr>
            <p:ph type="dt" sz="half" idx="10"/>
          </p:nvPr>
        </p:nvSpPr>
        <p:spPr/>
        <p:txBody>
          <a:bodyPr/>
          <a:lstStyle/>
          <a:p>
            <a:fld id="{587A3A68-E0A8-994D-8475-CD302E04E3FD}"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Evo</a:t>
            </a:r>
            <a:r>
              <a:rPr lang="en-GB" dirty="0" smtClean="0"/>
              <a:t>: and QA</a:t>
            </a:r>
            <a:endParaRPr lang="en-GB" dirty="0"/>
          </a:p>
        </p:txBody>
      </p:sp>
      <p:sp>
        <p:nvSpPr>
          <p:cNvPr id="3" name="Content Placeholder 2"/>
          <p:cNvSpPr>
            <a:spLocks noGrp="1"/>
          </p:cNvSpPr>
          <p:nvPr>
            <p:ph idx="1"/>
          </p:nvPr>
        </p:nvSpPr>
        <p:spPr/>
        <p:txBody>
          <a:bodyPr/>
          <a:lstStyle/>
          <a:p>
            <a:r>
              <a:rPr lang="en-GB" dirty="0" err="1" smtClean="0"/>
              <a:t>Evo</a:t>
            </a:r>
            <a:r>
              <a:rPr lang="en-GB" dirty="0" smtClean="0"/>
              <a:t> leads directly to early testing of all kinds weekly</a:t>
            </a:r>
          </a:p>
          <a:p>
            <a:pPr lvl="1"/>
            <a:r>
              <a:rPr lang="en-GB" dirty="0" smtClean="0"/>
              <a:t>Quality has to be good enough for release to real stakeholders</a:t>
            </a:r>
          </a:p>
          <a:p>
            <a:pPr lvl="1"/>
            <a:r>
              <a:rPr lang="en-GB" dirty="0" smtClean="0"/>
              <a:t>Quality has to be maintained for all </a:t>
            </a:r>
            <a:r>
              <a:rPr lang="en-GB" dirty="0" err="1" smtClean="0"/>
              <a:t>incrementents</a:t>
            </a:r>
            <a:endParaRPr lang="en-GB" dirty="0" smtClean="0"/>
          </a:p>
          <a:p>
            <a:r>
              <a:rPr lang="en-GB" dirty="0" smtClean="0"/>
              <a:t>Any bad requirements or designs, or work processes will quickly be discovered and corrected</a:t>
            </a:r>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138</a:t>
            </a:fld>
            <a:endParaRPr lang="en-GB"/>
          </a:p>
        </p:txBody>
      </p:sp>
      <p:sp>
        <p:nvSpPr>
          <p:cNvPr id="7" name="Date Placeholder 6"/>
          <p:cNvSpPr>
            <a:spLocks noGrp="1"/>
          </p:cNvSpPr>
          <p:nvPr>
            <p:ph type="dt" sz="half" idx="10"/>
          </p:nvPr>
        </p:nvSpPr>
        <p:spPr/>
        <p:txBody>
          <a:bodyPr/>
          <a:lstStyle/>
          <a:p>
            <a:fld id="{FC98F319-D791-C245-9666-D2C53F3FDFAE}"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a:t>
            </a:r>
            <a:r>
              <a:rPr lang="en-GB" dirty="0" err="1" smtClean="0"/>
              <a:t>Evo</a:t>
            </a:r>
            <a:r>
              <a:rPr lang="en-GB" dirty="0" smtClean="0"/>
              <a:t>: Summary</a:t>
            </a:r>
            <a:endParaRPr lang="en-GB" dirty="0"/>
          </a:p>
        </p:txBody>
      </p:sp>
      <p:sp>
        <p:nvSpPr>
          <p:cNvPr id="3" name="Content Placeholder 2"/>
          <p:cNvSpPr>
            <a:spLocks noGrp="1"/>
          </p:cNvSpPr>
          <p:nvPr>
            <p:ph idx="1"/>
          </p:nvPr>
        </p:nvSpPr>
        <p:spPr/>
        <p:txBody>
          <a:bodyPr/>
          <a:lstStyle/>
          <a:p>
            <a:r>
              <a:rPr lang="en-GB" dirty="0" err="1" smtClean="0"/>
              <a:t>Evo</a:t>
            </a:r>
            <a:r>
              <a:rPr lang="en-GB" dirty="0" smtClean="0"/>
              <a:t> is a project management method designed to deliver qualities to stakeholders</a:t>
            </a:r>
          </a:p>
          <a:p>
            <a:r>
              <a:rPr lang="en-GB" dirty="0" err="1" smtClean="0"/>
              <a:t>Evo</a:t>
            </a:r>
            <a:r>
              <a:rPr lang="en-GB" dirty="0" smtClean="0"/>
              <a:t> always quantifies the various critical qualities</a:t>
            </a:r>
          </a:p>
          <a:p>
            <a:r>
              <a:rPr lang="en-GB" dirty="0" err="1" smtClean="0"/>
              <a:t>Evo</a:t>
            </a:r>
            <a:r>
              <a:rPr lang="en-GB" dirty="0" smtClean="0"/>
              <a:t> uses early and rapid weekly iterations to deliver regular and real progress towards quantified quality goals</a:t>
            </a:r>
          </a:p>
          <a:p>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139</a:t>
            </a:fld>
            <a:endParaRPr lang="en-GB"/>
          </a:p>
        </p:txBody>
      </p:sp>
      <p:sp>
        <p:nvSpPr>
          <p:cNvPr id="7" name="Date Placeholder 6"/>
          <p:cNvSpPr>
            <a:spLocks noGrp="1"/>
          </p:cNvSpPr>
          <p:nvPr>
            <p:ph type="dt" sz="half" idx="10"/>
          </p:nvPr>
        </p:nvSpPr>
        <p:spPr/>
        <p:txBody>
          <a:bodyPr/>
          <a:lstStyle/>
          <a:p>
            <a:fld id="{5037B15A-5543-2440-B72C-D02500289DC9}"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End of Quality Manifesto</a:t>
            </a:r>
            <a:endParaRPr lang="en-GB" dirty="0"/>
          </a:p>
        </p:txBody>
      </p:sp>
      <p:sp>
        <p:nvSpPr>
          <p:cNvPr id="3" name="Content Placeholder 2"/>
          <p:cNvSpPr>
            <a:spLocks noGrp="1"/>
          </p:cNvSpPr>
          <p:nvPr>
            <p:ph idx="1"/>
          </p:nvPr>
        </p:nvSpPr>
        <p:spPr/>
        <p:txBody>
          <a:bodyPr/>
          <a:lstStyle/>
          <a:p>
            <a:r>
              <a:rPr lang="en-GB" dirty="0" smtClean="0"/>
              <a:t>Now the detail of the course</a:t>
            </a:r>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14</a:t>
            </a:fld>
            <a:endParaRPr lang="en-GB"/>
          </a:p>
        </p:txBody>
      </p:sp>
      <p:sp>
        <p:nvSpPr>
          <p:cNvPr id="7" name="Date Placeholder 6"/>
          <p:cNvSpPr>
            <a:spLocks noGrp="1"/>
          </p:cNvSpPr>
          <p:nvPr>
            <p:ph type="dt" sz="half" idx="10"/>
          </p:nvPr>
        </p:nvSpPr>
        <p:spPr/>
        <p:txBody>
          <a:bodyPr/>
          <a:lstStyle/>
          <a:p>
            <a:fld id="{6C9F6577-6C97-7341-B28D-5AE5998633FA}"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391400" cy="609600"/>
          </a:xfrm>
        </p:spPr>
        <p:txBody>
          <a:bodyPr>
            <a:normAutofit fontScale="90000"/>
          </a:bodyPr>
          <a:lstStyle/>
          <a:p>
            <a:pPr eaLnBrk="1" hangingPunct="1">
              <a:defRPr/>
            </a:pPr>
            <a:r>
              <a:rPr lang="en-US" sz="4000" dirty="0" smtClean="0">
                <a:ea typeface="+mj-ea"/>
                <a:cs typeface="+mj-cs"/>
              </a:rPr>
              <a:t>Primary </a:t>
            </a:r>
            <a:r>
              <a:rPr lang="en-US" sz="4000" dirty="0" err="1" smtClean="0">
                <a:ea typeface="+mj-ea"/>
                <a:cs typeface="+mj-cs"/>
              </a:rPr>
              <a:t>Evo</a:t>
            </a:r>
            <a:r>
              <a:rPr lang="en-US" sz="4000" dirty="0" smtClean="0">
                <a:ea typeface="+mj-ea"/>
                <a:cs typeface="+mj-cs"/>
              </a:rPr>
              <a:t> Concept: </a:t>
            </a:r>
            <a:br>
              <a:rPr lang="en-US" sz="4000" dirty="0" smtClean="0">
                <a:ea typeface="+mj-ea"/>
                <a:cs typeface="+mj-cs"/>
              </a:rPr>
            </a:br>
            <a:r>
              <a:rPr lang="en-US" sz="4000" dirty="0" smtClean="0">
                <a:ea typeface="+mj-ea"/>
                <a:cs typeface="+mj-cs"/>
              </a:rPr>
              <a:t>Deliver </a:t>
            </a:r>
            <a:r>
              <a:rPr lang="en-US" sz="4000" i="1" dirty="0" smtClean="0">
                <a:ea typeface="+mj-ea"/>
                <a:cs typeface="+mj-cs"/>
              </a:rPr>
              <a:t>Potential </a:t>
            </a:r>
            <a:r>
              <a:rPr lang="en-US" sz="4000" dirty="0" smtClean="0">
                <a:ea typeface="+mj-ea"/>
                <a:cs typeface="+mj-cs"/>
              </a:rPr>
              <a:t>Value</a:t>
            </a:r>
          </a:p>
        </p:txBody>
      </p:sp>
      <p:sp>
        <p:nvSpPr>
          <p:cNvPr id="124931" name="Content Placeholder 2"/>
          <p:cNvSpPr>
            <a:spLocks noGrp="1"/>
          </p:cNvSpPr>
          <p:nvPr>
            <p:ph idx="1"/>
          </p:nvPr>
        </p:nvSpPr>
        <p:spPr>
          <a:xfrm>
            <a:off x="457200" y="5715000"/>
            <a:ext cx="8229600" cy="411163"/>
          </a:xfrm>
        </p:spPr>
        <p:txBody>
          <a:bodyPr/>
          <a:lstStyle/>
          <a:p>
            <a:pPr eaLnBrk="1" hangingPunct="1">
              <a:lnSpc>
                <a:spcPct val="80000"/>
              </a:lnSpc>
            </a:pPr>
            <a:r>
              <a:rPr lang="en-US" sz="2500" smtClean="0">
                <a:ea typeface="ＭＳ Ｐゴシック" pitchFamily="-65" charset="-128"/>
                <a:cs typeface="ＭＳ Ｐゴシック" pitchFamily="-65" charset="-128"/>
              </a:rPr>
              <a:t>Incremental Value Delivery to Stakeholders</a:t>
            </a:r>
          </a:p>
        </p:txBody>
      </p:sp>
      <p:sp>
        <p:nvSpPr>
          <p:cNvPr id="4" name="Smiley Face 3"/>
          <p:cNvSpPr/>
          <p:nvPr/>
        </p:nvSpPr>
        <p:spPr>
          <a:xfrm>
            <a:off x="6934200" y="1524000"/>
            <a:ext cx="1752600" cy="1524000"/>
          </a:xfrm>
          <a:prstGeom prst="smileyFac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US">
                <a:solidFill>
                  <a:srgbClr val="000000"/>
                </a:solidFill>
                <a:ea typeface="ＭＳ Ｐゴシック" pitchFamily="-110" charset="-128"/>
                <a:cs typeface="ＭＳ Ｐゴシック" pitchFamily="-110" charset="-128"/>
              </a:rPr>
              <a:t>Stake-holders</a:t>
            </a:r>
          </a:p>
        </p:txBody>
      </p:sp>
      <p:sp>
        <p:nvSpPr>
          <p:cNvPr id="5" name="Striped Right Arrow 4"/>
          <p:cNvSpPr/>
          <p:nvPr/>
        </p:nvSpPr>
        <p:spPr>
          <a:xfrm>
            <a:off x="4191000" y="1981200"/>
            <a:ext cx="2743200" cy="6096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US" dirty="0">
                <a:solidFill>
                  <a:srgbClr val="000000"/>
                </a:solidFill>
                <a:ea typeface="ＭＳ Ｐゴシック" pitchFamily="-110" charset="-128"/>
                <a:cs typeface="ＭＳ Ｐゴシック" pitchFamily="-110" charset="-128"/>
              </a:rPr>
              <a:t>Potential Value</a:t>
            </a:r>
          </a:p>
        </p:txBody>
      </p:sp>
      <p:sp>
        <p:nvSpPr>
          <p:cNvPr id="6" name="Or 5"/>
          <p:cNvSpPr/>
          <p:nvPr/>
        </p:nvSpPr>
        <p:spPr>
          <a:xfrm>
            <a:off x="1219200" y="1524000"/>
            <a:ext cx="2971800" cy="1524000"/>
          </a:xfrm>
          <a:prstGeom prst="flowChartOr">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dirty="0"/>
              <a:t>Plan        Do</a:t>
            </a:r>
          </a:p>
          <a:p>
            <a:pPr algn="ctr" fontAlgn="auto">
              <a:spcBef>
                <a:spcPts val="0"/>
              </a:spcBef>
              <a:spcAft>
                <a:spcPts val="0"/>
              </a:spcAft>
              <a:defRPr/>
            </a:pPr>
            <a:r>
              <a:rPr lang="en-US" dirty="0"/>
              <a:t>       </a:t>
            </a:r>
          </a:p>
          <a:p>
            <a:pPr fontAlgn="auto">
              <a:spcBef>
                <a:spcPts val="0"/>
              </a:spcBef>
              <a:spcAft>
                <a:spcPts val="0"/>
              </a:spcAft>
              <a:defRPr/>
            </a:pPr>
            <a:r>
              <a:rPr lang="en-US" dirty="0"/>
              <a:t>   Act     Study</a:t>
            </a:r>
          </a:p>
        </p:txBody>
      </p:sp>
      <p:sp>
        <p:nvSpPr>
          <p:cNvPr id="124935" name="TextBox 6"/>
          <p:cNvSpPr txBox="1">
            <a:spLocks noChangeArrowheads="1"/>
          </p:cNvSpPr>
          <p:nvPr/>
        </p:nvSpPr>
        <p:spPr bwMode="auto">
          <a:xfrm>
            <a:off x="1557338" y="3733800"/>
            <a:ext cx="3167062" cy="646113"/>
          </a:xfrm>
          <a:prstGeom prst="rect">
            <a:avLst/>
          </a:prstGeom>
          <a:noFill/>
          <a:ln w="9525">
            <a:noFill/>
            <a:miter lim="800000"/>
            <a:headEnd/>
            <a:tailEnd/>
          </a:ln>
        </p:spPr>
        <p:txBody>
          <a:bodyPr wrap="none">
            <a:prstTxWarp prst="textNoShape">
              <a:avLst/>
            </a:prstTxWarp>
            <a:spAutoFit/>
          </a:bodyPr>
          <a:lstStyle/>
          <a:p>
            <a:pPr algn="ctr"/>
            <a:r>
              <a:rPr lang="en-US">
                <a:latin typeface="Calibri" pitchFamily="-65" charset="0"/>
              </a:rPr>
              <a:t>The Evo Cycle:</a:t>
            </a:r>
          </a:p>
          <a:p>
            <a:pPr algn="ctr"/>
            <a:r>
              <a:rPr lang="en-US">
                <a:latin typeface="Calibri" pitchFamily="-65" charset="0"/>
              </a:rPr>
              <a:t>Viewed as a Deming PDSA Cycle</a:t>
            </a:r>
          </a:p>
        </p:txBody>
      </p:sp>
      <p:sp>
        <p:nvSpPr>
          <p:cNvPr id="124937" name="Slide Number Placeholder 8"/>
          <p:cNvSpPr>
            <a:spLocks noGrp="1"/>
          </p:cNvSpPr>
          <p:nvPr>
            <p:ph type="sldNum" sz="quarter" idx="12"/>
          </p:nvPr>
        </p:nvSpPr>
        <p:spPr>
          <a:noFill/>
        </p:spPr>
        <p:txBody>
          <a:bodyPr/>
          <a:lstStyle/>
          <a:p>
            <a:r>
              <a:rPr lang="en-US" smtClean="0">
                <a:latin typeface="Times" pitchFamily="-65" charset="0"/>
              </a:rPr>
              <a:t>Slide </a:t>
            </a:r>
            <a:fld id="{CEE1D167-0842-6141-A5FB-6F770BE8AFC6}" type="slidenum">
              <a:rPr lang="en-US" smtClean="0">
                <a:latin typeface="Times" pitchFamily="-65" charset="0"/>
              </a:rPr>
              <a:pPr/>
              <a:t>140</a:t>
            </a:fld>
            <a:endParaRPr lang="en-US" smtClean="0">
              <a:latin typeface="Times" pitchFamily="-65" charset="0"/>
            </a:endParaRPr>
          </a:p>
        </p:txBody>
      </p:sp>
      <p:sp>
        <p:nvSpPr>
          <p:cNvPr id="124938" name="Footer Placeholder 9"/>
          <p:cNvSpPr>
            <a:spLocks noGrp="1"/>
          </p:cNvSpPr>
          <p:nvPr>
            <p:ph type="ftr" sz="quarter" idx="11"/>
          </p:nvPr>
        </p:nvSpPr>
        <p:spPr>
          <a:noFill/>
        </p:spPr>
        <p:txBody>
          <a:bodyPr/>
          <a:lstStyle/>
          <a:p>
            <a:r>
              <a:rPr lang="en-US" smtClean="0"/>
              <a:t>© Tom@Gilb.com  www.gilb.com</a:t>
            </a:r>
            <a:endParaRPr lang="en-US"/>
          </a:p>
        </p:txBody>
      </p:sp>
      <p:sp>
        <p:nvSpPr>
          <p:cNvPr id="10" name="Date Placeholder 9"/>
          <p:cNvSpPr>
            <a:spLocks noGrp="1"/>
          </p:cNvSpPr>
          <p:nvPr>
            <p:ph type="dt" sz="half" idx="10"/>
          </p:nvPr>
        </p:nvSpPr>
        <p:spPr/>
        <p:txBody>
          <a:bodyPr/>
          <a:lstStyle/>
          <a:p>
            <a:fld id="{3A390559-FAF0-FD44-854B-D08C7F9DB542}"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391400" cy="609600"/>
          </a:xfrm>
        </p:spPr>
        <p:txBody>
          <a:bodyPr>
            <a:normAutofit fontScale="90000"/>
          </a:bodyPr>
          <a:lstStyle/>
          <a:p>
            <a:pPr eaLnBrk="1" hangingPunct="1">
              <a:defRPr/>
            </a:pPr>
            <a:r>
              <a:rPr lang="en-US" sz="4000" dirty="0" smtClean="0">
                <a:ea typeface="+mj-ea"/>
                <a:cs typeface="+mj-cs"/>
              </a:rPr>
              <a:t>Deliver the highest value for resources</a:t>
            </a:r>
          </a:p>
        </p:txBody>
      </p:sp>
      <p:graphicFrame>
        <p:nvGraphicFramePr>
          <p:cNvPr id="7" name="Content Placeholder 6"/>
          <p:cNvGraphicFramePr>
            <a:graphicFrameLocks noGrp="1"/>
          </p:cNvGraphicFramePr>
          <p:nvPr>
            <p:ph idx="1"/>
          </p:nvPr>
        </p:nvGraphicFramePr>
        <p:xfrm>
          <a:off x="457200" y="5715000"/>
          <a:ext cx="8229600" cy="411163"/>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
        <p:nvSpPr>
          <p:cNvPr id="6" name="Or 5"/>
          <p:cNvSpPr/>
          <p:nvPr/>
        </p:nvSpPr>
        <p:spPr>
          <a:xfrm>
            <a:off x="914400" y="1524000"/>
            <a:ext cx="3276600" cy="1524000"/>
          </a:xfrm>
          <a:prstGeom prst="flowChartOr">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dirty="0"/>
              <a:t>Plan        Do</a:t>
            </a:r>
          </a:p>
          <a:p>
            <a:pPr algn="ctr" fontAlgn="auto">
              <a:spcBef>
                <a:spcPts val="0"/>
              </a:spcBef>
              <a:spcAft>
                <a:spcPts val="0"/>
              </a:spcAft>
              <a:defRPr/>
            </a:pPr>
            <a:r>
              <a:rPr lang="en-US" dirty="0"/>
              <a:t>       </a:t>
            </a:r>
          </a:p>
          <a:p>
            <a:pPr fontAlgn="auto">
              <a:spcBef>
                <a:spcPts val="0"/>
              </a:spcBef>
              <a:spcAft>
                <a:spcPts val="0"/>
              </a:spcAft>
              <a:defRPr/>
            </a:pPr>
            <a:r>
              <a:rPr lang="en-US" dirty="0"/>
              <a:t>   Act     Study</a:t>
            </a:r>
          </a:p>
        </p:txBody>
      </p:sp>
      <p:graphicFrame>
        <p:nvGraphicFramePr>
          <p:cNvPr id="8" name="Diagram 7"/>
          <p:cNvGraphicFramePr/>
          <p:nvPr/>
        </p:nvGraphicFramePr>
        <p:xfrm>
          <a:off x="2286000" y="3759200"/>
          <a:ext cx="6096000" cy="1651000"/>
        </p:xfrm>
        <a:graphic>
          <a:graphicData uri="http://schemas.openxmlformats.org/drawingml/2006/diagram">
            <a:relIds xmlns:dgm="http://schemas.openxmlformats.org/drawingml/2006/diagram" xmlns:r="http://schemas.openxmlformats.org/officeDocument/2006/relationships" r:dm="rId7" r:lo="rId8" r:qs="rId9" r:cs="rId10"/>
          </a:graphicData>
        </a:graphic>
      </p:graphicFrame>
      <p:cxnSp>
        <p:nvCxnSpPr>
          <p:cNvPr id="10" name="Straight Arrow Connector 9"/>
          <p:cNvCxnSpPr/>
          <p:nvPr/>
        </p:nvCxnSpPr>
        <p:spPr>
          <a:xfrm rot="5400000" flipH="1" flipV="1">
            <a:off x="4902200" y="2717800"/>
            <a:ext cx="1092200" cy="990600"/>
          </a:xfrm>
          <a:prstGeom prst="straightConnector1">
            <a:avLst/>
          </a:prstGeom>
          <a:ln w="57150"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9" name="Smiley Face 8"/>
          <p:cNvSpPr/>
          <p:nvPr/>
        </p:nvSpPr>
        <p:spPr>
          <a:xfrm>
            <a:off x="6934200" y="1524000"/>
            <a:ext cx="1828800" cy="1524000"/>
          </a:xfrm>
          <a:prstGeom prst="smileyFac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US" dirty="0">
                <a:solidFill>
                  <a:srgbClr val="000000"/>
                </a:solidFill>
                <a:ea typeface="ＭＳ Ｐゴシック" pitchFamily="-110" charset="-128"/>
                <a:cs typeface="ＭＳ Ｐゴシック" pitchFamily="-110" charset="-128"/>
              </a:rPr>
              <a:t>Stake-holders</a:t>
            </a:r>
          </a:p>
        </p:txBody>
      </p:sp>
      <p:sp>
        <p:nvSpPr>
          <p:cNvPr id="11" name="Striped Right Arrow 10"/>
          <p:cNvSpPr/>
          <p:nvPr/>
        </p:nvSpPr>
        <p:spPr>
          <a:xfrm>
            <a:off x="4191000" y="1981200"/>
            <a:ext cx="2743200" cy="6096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US" dirty="0">
                <a:solidFill>
                  <a:srgbClr val="FFFFFF"/>
                </a:solidFill>
                <a:ea typeface="ＭＳ Ｐゴシック" pitchFamily="-110" charset="-128"/>
                <a:cs typeface="ＭＳ Ｐゴシック" pitchFamily="-110" charset="-128"/>
              </a:rPr>
              <a:t>Potential Value</a:t>
            </a:r>
          </a:p>
        </p:txBody>
      </p:sp>
      <p:sp>
        <p:nvSpPr>
          <p:cNvPr id="125962" name="Slide Number Placeholder 12"/>
          <p:cNvSpPr>
            <a:spLocks noGrp="1"/>
          </p:cNvSpPr>
          <p:nvPr>
            <p:ph type="sldNum" sz="quarter" idx="12"/>
          </p:nvPr>
        </p:nvSpPr>
        <p:spPr>
          <a:noFill/>
        </p:spPr>
        <p:txBody>
          <a:bodyPr/>
          <a:lstStyle/>
          <a:p>
            <a:r>
              <a:rPr lang="en-US" smtClean="0">
                <a:latin typeface="Times" pitchFamily="-65" charset="0"/>
              </a:rPr>
              <a:t>Slide </a:t>
            </a:r>
            <a:fld id="{E73F9D9D-7566-A944-93E5-22C5B1FB7459}" type="slidenum">
              <a:rPr lang="en-US" smtClean="0">
                <a:latin typeface="Times" pitchFamily="-65" charset="0"/>
              </a:rPr>
              <a:pPr/>
              <a:t>141</a:t>
            </a:fld>
            <a:endParaRPr lang="en-US" smtClean="0">
              <a:latin typeface="Times" pitchFamily="-65" charset="0"/>
            </a:endParaRPr>
          </a:p>
        </p:txBody>
      </p:sp>
      <p:sp>
        <p:nvSpPr>
          <p:cNvPr id="125963" name="Footer Placeholder 13"/>
          <p:cNvSpPr>
            <a:spLocks noGrp="1"/>
          </p:cNvSpPr>
          <p:nvPr>
            <p:ph type="ftr" sz="quarter" idx="11"/>
          </p:nvPr>
        </p:nvSpPr>
        <p:spPr>
          <a:noFill/>
        </p:spPr>
        <p:txBody>
          <a:bodyPr/>
          <a:lstStyle/>
          <a:p>
            <a:r>
              <a:rPr lang="en-US" smtClean="0"/>
              <a:t>© Tom@Gilb.com  www.gilb.com</a:t>
            </a:r>
            <a:endParaRPr lang="en-US"/>
          </a:p>
        </p:txBody>
      </p:sp>
      <p:sp>
        <p:nvSpPr>
          <p:cNvPr id="12" name="Date Placeholder 11"/>
          <p:cNvSpPr>
            <a:spLocks noGrp="1"/>
          </p:cNvSpPr>
          <p:nvPr>
            <p:ph type="dt" sz="half" idx="10"/>
          </p:nvPr>
        </p:nvSpPr>
        <p:spPr/>
        <p:txBody>
          <a:bodyPr/>
          <a:lstStyle/>
          <a:p>
            <a:fld id="{8B2A99DC-EC8F-B74F-8B73-647DCAB23F12}"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6064250" cy="1143000"/>
          </a:xfrm>
        </p:spPr>
        <p:txBody>
          <a:bodyPr>
            <a:normAutofit fontScale="90000"/>
          </a:bodyPr>
          <a:lstStyle/>
          <a:p>
            <a:pPr eaLnBrk="1" hangingPunct="1">
              <a:defRPr/>
            </a:pPr>
            <a:r>
              <a:rPr lang="en-US" sz="4000" smtClean="0">
                <a:ea typeface="+mj-ea"/>
                <a:cs typeface="+mj-cs"/>
              </a:rPr>
              <a:t>Evo Concept:</a:t>
            </a:r>
            <a:br>
              <a:rPr lang="en-US" sz="4000" smtClean="0">
                <a:ea typeface="+mj-ea"/>
                <a:cs typeface="+mj-cs"/>
              </a:rPr>
            </a:br>
            <a:r>
              <a:rPr lang="en-US" sz="4000" smtClean="0">
                <a:ea typeface="+mj-ea"/>
                <a:cs typeface="+mj-cs"/>
              </a:rPr>
              <a:t>Potential Value to </a:t>
            </a:r>
            <a:r>
              <a:rPr lang="en-US" sz="4000" i="1" smtClean="0">
                <a:ea typeface="+mj-ea"/>
                <a:cs typeface="+mj-cs"/>
              </a:rPr>
              <a:t>Many</a:t>
            </a:r>
          </a:p>
        </p:txBody>
      </p:sp>
      <p:sp>
        <p:nvSpPr>
          <p:cNvPr id="126979" name="Content Placeholder 2"/>
          <p:cNvSpPr>
            <a:spLocks noGrp="1"/>
          </p:cNvSpPr>
          <p:nvPr>
            <p:ph idx="1"/>
          </p:nvPr>
        </p:nvSpPr>
        <p:spPr>
          <a:xfrm>
            <a:off x="457200" y="5715000"/>
            <a:ext cx="8229600" cy="411163"/>
          </a:xfrm>
        </p:spPr>
        <p:txBody>
          <a:bodyPr>
            <a:normAutofit fontScale="92500"/>
          </a:bodyPr>
          <a:lstStyle/>
          <a:p>
            <a:pPr eaLnBrk="1" hangingPunct="1">
              <a:lnSpc>
                <a:spcPct val="80000"/>
              </a:lnSpc>
            </a:pPr>
            <a:r>
              <a:rPr lang="en-US" sz="2500" smtClean="0">
                <a:ea typeface="ＭＳ Ｐゴシック" pitchFamily="-65" charset="-128"/>
                <a:cs typeface="ＭＳ Ｐゴシック" pitchFamily="-65" charset="-128"/>
              </a:rPr>
              <a:t>Incremental Value Deliveries to </a:t>
            </a:r>
            <a:r>
              <a:rPr lang="en-US" sz="2500" b="1" i="1" smtClean="0">
                <a:ea typeface="ＭＳ Ｐゴシック" pitchFamily="-65" charset="-128"/>
                <a:cs typeface="ＭＳ Ｐゴシック" pitchFamily="-65" charset="-128"/>
              </a:rPr>
              <a:t>Many </a:t>
            </a:r>
            <a:r>
              <a:rPr lang="en-US" sz="2500" smtClean="0">
                <a:ea typeface="ＭＳ Ｐゴシック" pitchFamily="-65" charset="-128"/>
                <a:cs typeface="ＭＳ Ｐゴシック" pitchFamily="-65" charset="-128"/>
              </a:rPr>
              <a:t>Stakeholders</a:t>
            </a:r>
          </a:p>
        </p:txBody>
      </p:sp>
      <p:grpSp>
        <p:nvGrpSpPr>
          <p:cNvPr id="3" name="Group 6"/>
          <p:cNvGrpSpPr>
            <a:grpSpLocks/>
          </p:cNvGrpSpPr>
          <p:nvPr/>
        </p:nvGrpSpPr>
        <p:grpSpPr bwMode="auto">
          <a:xfrm>
            <a:off x="4191000" y="1828800"/>
            <a:ext cx="4724400" cy="1524000"/>
            <a:chOff x="4191000" y="1828800"/>
            <a:chExt cx="4267200" cy="1524000"/>
          </a:xfrm>
        </p:grpSpPr>
        <p:sp>
          <p:nvSpPr>
            <p:cNvPr id="4" name="Smiley Face 3"/>
            <p:cNvSpPr/>
            <p:nvPr/>
          </p:nvSpPr>
          <p:spPr>
            <a:xfrm>
              <a:off x="6933996" y="1828800"/>
              <a:ext cx="1524204" cy="1524000"/>
            </a:xfrm>
            <a:prstGeom prst="smileyFac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US">
                  <a:solidFill>
                    <a:srgbClr val="000000"/>
                  </a:solidFill>
                  <a:ea typeface="ＭＳ Ｐゴシック" pitchFamily="-110" charset="-128"/>
                  <a:cs typeface="ＭＳ Ｐゴシック" pitchFamily="-110" charset="-128"/>
                </a:rPr>
                <a:t>Stake-holders</a:t>
              </a:r>
            </a:p>
          </p:txBody>
        </p:sp>
        <p:sp>
          <p:nvSpPr>
            <p:cNvPr id="5" name="Striped Right Arrow 4"/>
            <p:cNvSpPr/>
            <p:nvPr/>
          </p:nvSpPr>
          <p:spPr>
            <a:xfrm>
              <a:off x="4191000" y="2286000"/>
              <a:ext cx="2742996" cy="6096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US">
                  <a:solidFill>
                    <a:srgbClr val="000000"/>
                  </a:solidFill>
                  <a:ea typeface="ＭＳ Ｐゴシック" pitchFamily="-110" charset="-128"/>
                  <a:cs typeface="ＭＳ Ｐゴシック" pitchFamily="-110" charset="-128"/>
                </a:rPr>
                <a:t>Potential Value</a:t>
              </a:r>
            </a:p>
          </p:txBody>
        </p:sp>
      </p:grpSp>
      <p:sp>
        <p:nvSpPr>
          <p:cNvPr id="6" name="Or 5"/>
          <p:cNvSpPr/>
          <p:nvPr/>
        </p:nvSpPr>
        <p:spPr>
          <a:xfrm>
            <a:off x="1066800" y="1828800"/>
            <a:ext cx="3124200" cy="1524000"/>
          </a:xfrm>
          <a:prstGeom prst="flowChartOr">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dirty="0"/>
              <a:t>Plan        Do</a:t>
            </a:r>
          </a:p>
          <a:p>
            <a:pPr algn="ctr" fontAlgn="auto">
              <a:spcBef>
                <a:spcPts val="0"/>
              </a:spcBef>
              <a:spcAft>
                <a:spcPts val="0"/>
              </a:spcAft>
              <a:defRPr/>
            </a:pPr>
            <a:r>
              <a:rPr lang="en-US" dirty="0"/>
              <a:t>       </a:t>
            </a:r>
          </a:p>
          <a:p>
            <a:pPr fontAlgn="auto">
              <a:spcBef>
                <a:spcPts val="0"/>
              </a:spcBef>
              <a:spcAft>
                <a:spcPts val="0"/>
              </a:spcAft>
              <a:defRPr/>
            </a:pPr>
            <a:r>
              <a:rPr lang="en-US" dirty="0"/>
              <a:t>   Act     Study</a:t>
            </a:r>
          </a:p>
        </p:txBody>
      </p:sp>
      <p:grpSp>
        <p:nvGrpSpPr>
          <p:cNvPr id="7" name="Group 7"/>
          <p:cNvGrpSpPr>
            <a:grpSpLocks/>
          </p:cNvGrpSpPr>
          <p:nvPr/>
        </p:nvGrpSpPr>
        <p:grpSpPr bwMode="auto">
          <a:xfrm rot="1438884">
            <a:off x="3684588" y="3344863"/>
            <a:ext cx="4772025" cy="1524000"/>
            <a:chOff x="4191000" y="1828800"/>
            <a:chExt cx="4267200" cy="1524000"/>
          </a:xfrm>
        </p:grpSpPr>
        <p:sp>
          <p:nvSpPr>
            <p:cNvPr id="9" name="Smiley Face 8"/>
            <p:cNvSpPr/>
            <p:nvPr/>
          </p:nvSpPr>
          <p:spPr>
            <a:xfrm>
              <a:off x="6926158" y="1828297"/>
              <a:ext cx="1523188" cy="1524000"/>
            </a:xfrm>
            <a:prstGeom prst="smileyFace">
              <a:avLst>
                <a:gd name="adj" fmla="val 4653"/>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US">
                  <a:solidFill>
                    <a:srgbClr val="000000"/>
                  </a:solidFill>
                  <a:ea typeface="ＭＳ Ｐゴシック" pitchFamily="-110" charset="-128"/>
                  <a:cs typeface="ＭＳ Ｐゴシック" pitchFamily="-110" charset="-128"/>
                </a:rPr>
                <a:t>Stake-holders</a:t>
              </a:r>
            </a:p>
          </p:txBody>
        </p:sp>
        <p:sp>
          <p:nvSpPr>
            <p:cNvPr id="10" name="Striped Right Arrow 9"/>
            <p:cNvSpPr/>
            <p:nvPr/>
          </p:nvSpPr>
          <p:spPr>
            <a:xfrm>
              <a:off x="4181114" y="2285801"/>
              <a:ext cx="2744011" cy="6096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US">
                  <a:solidFill>
                    <a:srgbClr val="000000"/>
                  </a:solidFill>
                  <a:ea typeface="ＭＳ Ｐゴシック" pitchFamily="-110" charset="-128"/>
                  <a:cs typeface="ＭＳ Ｐゴシック" pitchFamily="-110" charset="-128"/>
                </a:rPr>
                <a:t>Potential Value</a:t>
              </a:r>
            </a:p>
          </p:txBody>
        </p:sp>
      </p:grpSp>
      <p:grpSp>
        <p:nvGrpSpPr>
          <p:cNvPr id="8" name="Group 10"/>
          <p:cNvGrpSpPr>
            <a:grpSpLocks/>
          </p:cNvGrpSpPr>
          <p:nvPr/>
        </p:nvGrpSpPr>
        <p:grpSpPr bwMode="auto">
          <a:xfrm rot="-1335461">
            <a:off x="3844925" y="561975"/>
            <a:ext cx="4762500" cy="1524000"/>
            <a:chOff x="4191000" y="1828800"/>
            <a:chExt cx="4267200" cy="1524000"/>
          </a:xfrm>
        </p:grpSpPr>
        <p:sp>
          <p:nvSpPr>
            <p:cNvPr id="12" name="Smiley Face 11"/>
            <p:cNvSpPr/>
            <p:nvPr/>
          </p:nvSpPr>
          <p:spPr>
            <a:xfrm>
              <a:off x="6932848" y="1825358"/>
              <a:ext cx="1524813" cy="1524001"/>
            </a:xfrm>
            <a:prstGeom prst="smileyFac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US">
                  <a:solidFill>
                    <a:srgbClr val="000000"/>
                  </a:solidFill>
                  <a:ea typeface="ＭＳ Ｐゴシック" pitchFamily="-110" charset="-128"/>
                  <a:cs typeface="ＭＳ Ｐゴシック" pitchFamily="-110" charset="-128"/>
                </a:rPr>
                <a:t>Stake-holders</a:t>
              </a:r>
            </a:p>
          </p:txBody>
        </p:sp>
        <p:sp>
          <p:nvSpPr>
            <p:cNvPr id="13" name="Striped Right Arrow 12"/>
            <p:cNvSpPr/>
            <p:nvPr/>
          </p:nvSpPr>
          <p:spPr>
            <a:xfrm>
              <a:off x="4190317" y="2283935"/>
              <a:ext cx="2742387" cy="6096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US" dirty="0">
                  <a:solidFill>
                    <a:srgbClr val="000000"/>
                  </a:solidFill>
                  <a:ea typeface="ＭＳ Ｐゴシック" pitchFamily="-110" charset="-128"/>
                  <a:cs typeface="ＭＳ Ｐゴシック" pitchFamily="-110" charset="-128"/>
                </a:rPr>
                <a:t>Potential Value</a:t>
              </a:r>
            </a:p>
          </p:txBody>
        </p:sp>
      </p:grpSp>
      <p:sp>
        <p:nvSpPr>
          <p:cNvPr id="126985" name="Slide Number Placeholder 14"/>
          <p:cNvSpPr>
            <a:spLocks noGrp="1"/>
          </p:cNvSpPr>
          <p:nvPr>
            <p:ph type="sldNum" sz="quarter" idx="12"/>
          </p:nvPr>
        </p:nvSpPr>
        <p:spPr>
          <a:noFill/>
        </p:spPr>
        <p:txBody>
          <a:bodyPr/>
          <a:lstStyle/>
          <a:p>
            <a:r>
              <a:rPr lang="en-US" smtClean="0">
                <a:latin typeface="Times" pitchFamily="-65" charset="0"/>
              </a:rPr>
              <a:t>Slide </a:t>
            </a:r>
            <a:fld id="{03A3248B-B4F2-E94A-86ED-D3786AA79FED}" type="slidenum">
              <a:rPr lang="en-US" smtClean="0">
                <a:latin typeface="Times" pitchFamily="-65" charset="0"/>
              </a:rPr>
              <a:pPr/>
              <a:t>142</a:t>
            </a:fld>
            <a:endParaRPr lang="en-US" smtClean="0">
              <a:latin typeface="Times" pitchFamily="-65" charset="0"/>
            </a:endParaRPr>
          </a:p>
        </p:txBody>
      </p:sp>
      <p:sp>
        <p:nvSpPr>
          <p:cNvPr id="126986" name="Footer Placeholder 15"/>
          <p:cNvSpPr>
            <a:spLocks noGrp="1"/>
          </p:cNvSpPr>
          <p:nvPr>
            <p:ph type="ftr" sz="quarter" idx="11"/>
          </p:nvPr>
        </p:nvSpPr>
        <p:spPr>
          <a:noFill/>
        </p:spPr>
        <p:txBody>
          <a:bodyPr/>
          <a:lstStyle/>
          <a:p>
            <a:r>
              <a:rPr lang="en-US" smtClean="0"/>
              <a:t>© Tom@Gilb.com  www.gilb.com</a:t>
            </a:r>
            <a:endParaRPr lang="en-US"/>
          </a:p>
        </p:txBody>
      </p:sp>
      <p:sp>
        <p:nvSpPr>
          <p:cNvPr id="16" name="Date Placeholder 15"/>
          <p:cNvSpPr>
            <a:spLocks noGrp="1"/>
          </p:cNvSpPr>
          <p:nvPr>
            <p:ph type="dt" sz="half" idx="10"/>
          </p:nvPr>
        </p:nvSpPr>
        <p:spPr/>
        <p:txBody>
          <a:bodyPr/>
          <a:lstStyle/>
          <a:p>
            <a:fld id="{98EB1A24-9479-FD42-BEE6-095530DA7E11}"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391400" cy="990600"/>
          </a:xfrm>
        </p:spPr>
        <p:txBody>
          <a:bodyPr rtlCol="0">
            <a:noAutofit/>
          </a:bodyPr>
          <a:lstStyle/>
          <a:p>
            <a:pPr eaLnBrk="1" fontAlgn="auto" hangingPunct="1">
              <a:spcAft>
                <a:spcPts val="0"/>
              </a:spcAft>
              <a:defRPr/>
            </a:pPr>
            <a:r>
              <a:rPr lang="en-US" sz="2600" dirty="0" err="1" smtClean="0">
                <a:latin typeface="Arial"/>
                <a:ea typeface="+mj-ea"/>
                <a:cs typeface="Arial"/>
              </a:rPr>
              <a:t>Evo</a:t>
            </a:r>
            <a:r>
              <a:rPr lang="en-US" sz="2600" dirty="0" smtClean="0">
                <a:latin typeface="Arial"/>
                <a:ea typeface="+mj-ea"/>
                <a:cs typeface="Arial"/>
              </a:rPr>
              <a:t> Concept: Short Term Feedback</a:t>
            </a:r>
            <a:br>
              <a:rPr lang="en-US" sz="2600" dirty="0" smtClean="0">
                <a:latin typeface="Arial"/>
                <a:ea typeface="+mj-ea"/>
                <a:cs typeface="Arial"/>
              </a:rPr>
            </a:br>
            <a:r>
              <a:rPr lang="en-US" sz="2600" i="1" dirty="0" smtClean="0">
                <a:latin typeface="Arial"/>
                <a:ea typeface="+mj-ea"/>
                <a:cs typeface="Arial"/>
              </a:rPr>
              <a:t>“This </a:t>
            </a:r>
            <a:r>
              <a:rPr lang="en-US" sz="2600" i="1" u="sng" dirty="0" smtClean="0">
                <a:latin typeface="Arial"/>
                <a:ea typeface="+mj-ea"/>
                <a:cs typeface="Arial"/>
              </a:rPr>
              <a:t>looks</a:t>
            </a:r>
            <a:r>
              <a:rPr lang="en-US" sz="2600" i="1" dirty="0" smtClean="0">
                <a:latin typeface="Arial"/>
                <a:ea typeface="+mj-ea"/>
                <a:cs typeface="Arial"/>
              </a:rPr>
              <a:t>  like a change I can get value from!”</a:t>
            </a:r>
            <a:endParaRPr lang="en-US" sz="2600" i="1" dirty="0">
              <a:latin typeface="Arial"/>
              <a:ea typeface="+mj-ea"/>
              <a:cs typeface="Arial"/>
            </a:endParaRPr>
          </a:p>
        </p:txBody>
      </p:sp>
      <p:sp>
        <p:nvSpPr>
          <p:cNvPr id="3" name="Content Placeholder 2"/>
          <p:cNvSpPr>
            <a:spLocks noGrp="1"/>
          </p:cNvSpPr>
          <p:nvPr>
            <p:ph idx="1"/>
          </p:nvPr>
        </p:nvSpPr>
        <p:spPr>
          <a:xfrm>
            <a:off x="457200" y="4800600"/>
            <a:ext cx="8229600" cy="411163"/>
          </a:xfrm>
        </p:spPr>
        <p:txBody>
          <a:bodyPr>
            <a:normAutofit fontScale="85000" lnSpcReduction="10000"/>
          </a:bodyPr>
          <a:lstStyle/>
          <a:p>
            <a:pPr eaLnBrk="1" hangingPunct="1">
              <a:lnSpc>
                <a:spcPct val="80000"/>
              </a:lnSpc>
              <a:defRPr/>
            </a:pPr>
            <a:r>
              <a:rPr lang="en-US" sz="2500" dirty="0" smtClean="0">
                <a:ea typeface="+mn-ea"/>
                <a:cs typeface="+mn-cs"/>
              </a:rPr>
              <a:t>Initial Feedback from Stakeholders, after </a:t>
            </a:r>
            <a:r>
              <a:rPr lang="en-US" sz="2500" dirty="0" err="1" smtClean="0">
                <a:ea typeface="+mn-ea"/>
                <a:cs typeface="+mn-cs"/>
              </a:rPr>
              <a:t>Evo</a:t>
            </a:r>
            <a:r>
              <a:rPr lang="en-US" sz="2500" dirty="0" smtClean="0">
                <a:ea typeface="+mn-ea"/>
                <a:cs typeface="+mn-cs"/>
              </a:rPr>
              <a:t> Cycle delivery</a:t>
            </a:r>
          </a:p>
        </p:txBody>
      </p:sp>
      <p:sp>
        <p:nvSpPr>
          <p:cNvPr id="4" name="Smiley Face 3"/>
          <p:cNvSpPr/>
          <p:nvPr/>
        </p:nvSpPr>
        <p:spPr>
          <a:xfrm>
            <a:off x="6781800" y="1524000"/>
            <a:ext cx="1524000" cy="1524000"/>
          </a:xfrm>
          <a:prstGeom prst="smileyFac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US" dirty="0">
                <a:solidFill>
                  <a:srgbClr val="000000"/>
                </a:solidFill>
                <a:ea typeface="ＭＳ Ｐゴシック" pitchFamily="-110" charset="-128"/>
                <a:cs typeface="ＭＳ Ｐゴシック" pitchFamily="-110" charset="-128"/>
              </a:rPr>
              <a:t>Stake-holders</a:t>
            </a:r>
          </a:p>
        </p:txBody>
      </p:sp>
      <p:sp>
        <p:nvSpPr>
          <p:cNvPr id="5" name="Striped Right Arrow 4"/>
          <p:cNvSpPr/>
          <p:nvPr/>
        </p:nvSpPr>
        <p:spPr>
          <a:xfrm>
            <a:off x="4038600" y="1981200"/>
            <a:ext cx="2743200" cy="6096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US" dirty="0">
                <a:solidFill>
                  <a:srgbClr val="000000"/>
                </a:solidFill>
                <a:ea typeface="ＭＳ Ｐゴシック" pitchFamily="-110" charset="-128"/>
                <a:cs typeface="ＭＳ Ｐゴシック" pitchFamily="-110" charset="-128"/>
              </a:rPr>
              <a:t>Potential Value</a:t>
            </a:r>
          </a:p>
        </p:txBody>
      </p:sp>
      <p:sp>
        <p:nvSpPr>
          <p:cNvPr id="6" name="Or 5"/>
          <p:cNvSpPr/>
          <p:nvPr/>
        </p:nvSpPr>
        <p:spPr>
          <a:xfrm>
            <a:off x="914400" y="1828800"/>
            <a:ext cx="3276600" cy="2590800"/>
          </a:xfrm>
          <a:prstGeom prst="flowChartOr">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dirty="0"/>
              <a:t>Plan        Do</a:t>
            </a:r>
          </a:p>
          <a:p>
            <a:pPr algn="ctr" fontAlgn="auto">
              <a:spcBef>
                <a:spcPts val="0"/>
              </a:spcBef>
              <a:spcAft>
                <a:spcPts val="0"/>
              </a:spcAft>
              <a:defRPr/>
            </a:pPr>
            <a:r>
              <a:rPr lang="en-US" dirty="0"/>
              <a:t>       </a:t>
            </a:r>
          </a:p>
          <a:p>
            <a:pPr fontAlgn="auto">
              <a:spcBef>
                <a:spcPts val="0"/>
              </a:spcBef>
              <a:spcAft>
                <a:spcPts val="0"/>
              </a:spcAft>
              <a:defRPr/>
            </a:pPr>
            <a:r>
              <a:rPr lang="en-US" dirty="0"/>
              <a:t>   Act     Study</a:t>
            </a:r>
          </a:p>
        </p:txBody>
      </p:sp>
      <p:grpSp>
        <p:nvGrpSpPr>
          <p:cNvPr id="8" name="Group 8"/>
          <p:cNvGrpSpPr>
            <a:grpSpLocks/>
          </p:cNvGrpSpPr>
          <p:nvPr/>
        </p:nvGrpSpPr>
        <p:grpSpPr bwMode="auto">
          <a:xfrm>
            <a:off x="4038600" y="3048000"/>
            <a:ext cx="3543300" cy="914400"/>
            <a:chOff x="4038600" y="3048000"/>
            <a:chExt cx="3543300" cy="914400"/>
          </a:xfrm>
        </p:grpSpPr>
        <p:sp>
          <p:nvSpPr>
            <p:cNvPr id="7" name="Bent-Up Arrow 6"/>
            <p:cNvSpPr/>
            <p:nvPr/>
          </p:nvSpPr>
          <p:spPr>
            <a:xfrm rot="16200000" flipH="1">
              <a:off x="5353050" y="1733550"/>
              <a:ext cx="914400" cy="3543300"/>
            </a:xfrm>
            <a:prstGeom prst="bentUpArrow">
              <a:avLst>
                <a:gd name="adj1" fmla="val 25000"/>
                <a:gd name="adj2" fmla="val 25000"/>
                <a:gd name="adj3" fmla="val 25000"/>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8012" name="TextBox 7"/>
            <p:cNvSpPr txBox="1">
              <a:spLocks noChangeArrowheads="1"/>
            </p:cNvSpPr>
            <p:nvPr/>
          </p:nvSpPr>
          <p:spPr bwMode="auto">
            <a:xfrm>
              <a:off x="5257800" y="3505200"/>
              <a:ext cx="1664789" cy="369332"/>
            </a:xfrm>
            <a:prstGeom prst="rect">
              <a:avLst/>
            </a:prstGeom>
            <a:noFill/>
            <a:ln w="9525">
              <a:noFill/>
              <a:miter lim="800000"/>
              <a:headEnd/>
              <a:tailEnd/>
            </a:ln>
          </p:spPr>
          <p:txBody>
            <a:bodyPr wrap="none">
              <a:prstTxWarp prst="textNoShape">
                <a:avLst/>
              </a:prstTxWarp>
              <a:spAutoFit/>
            </a:bodyPr>
            <a:lstStyle/>
            <a:p>
              <a:r>
                <a:rPr lang="en-US">
                  <a:latin typeface="Calibri" pitchFamily="-65" charset="0"/>
                </a:rPr>
                <a:t>Perceived Value</a:t>
              </a:r>
            </a:p>
          </p:txBody>
        </p:sp>
      </p:grpSp>
      <p:sp>
        <p:nvSpPr>
          <p:cNvPr id="128009" name="Slide Number Placeholder 10"/>
          <p:cNvSpPr>
            <a:spLocks noGrp="1"/>
          </p:cNvSpPr>
          <p:nvPr>
            <p:ph type="sldNum" sz="quarter" idx="12"/>
          </p:nvPr>
        </p:nvSpPr>
        <p:spPr>
          <a:noFill/>
        </p:spPr>
        <p:txBody>
          <a:bodyPr/>
          <a:lstStyle/>
          <a:p>
            <a:r>
              <a:rPr lang="en-US" smtClean="0">
                <a:latin typeface="Times" pitchFamily="-65" charset="0"/>
              </a:rPr>
              <a:t>Slide </a:t>
            </a:r>
            <a:fld id="{EB1C7B87-BCF5-234B-A526-36B6A2F9A694}" type="slidenum">
              <a:rPr lang="en-US" smtClean="0">
                <a:latin typeface="Times" pitchFamily="-65" charset="0"/>
              </a:rPr>
              <a:pPr/>
              <a:t>143</a:t>
            </a:fld>
            <a:endParaRPr lang="en-US" smtClean="0">
              <a:latin typeface="Times" pitchFamily="-65" charset="0"/>
            </a:endParaRPr>
          </a:p>
        </p:txBody>
      </p:sp>
      <p:sp>
        <p:nvSpPr>
          <p:cNvPr id="128010" name="Footer Placeholder 11"/>
          <p:cNvSpPr>
            <a:spLocks noGrp="1"/>
          </p:cNvSpPr>
          <p:nvPr>
            <p:ph type="ftr" sz="quarter" idx="11"/>
          </p:nvPr>
        </p:nvSpPr>
        <p:spPr>
          <a:noFill/>
        </p:spPr>
        <p:txBody>
          <a:bodyPr/>
          <a:lstStyle/>
          <a:p>
            <a:r>
              <a:rPr lang="en-US" smtClean="0"/>
              <a:t>© Tom@Gilb.com  www.gilb.com</a:t>
            </a:r>
            <a:endParaRPr lang="en-US"/>
          </a:p>
        </p:txBody>
      </p:sp>
      <p:sp>
        <p:nvSpPr>
          <p:cNvPr id="12" name="Date Placeholder 11"/>
          <p:cNvSpPr>
            <a:spLocks noGrp="1"/>
          </p:cNvSpPr>
          <p:nvPr>
            <p:ph type="dt" sz="half" idx="10"/>
          </p:nvPr>
        </p:nvSpPr>
        <p:spPr/>
        <p:txBody>
          <a:bodyPr/>
          <a:lstStyle/>
          <a:p>
            <a:fld id="{41A1F7AA-871C-B34A-B53E-54D7FDAB6568}"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9026" name="Title 1"/>
          <p:cNvSpPr>
            <a:spLocks noGrp="1"/>
          </p:cNvSpPr>
          <p:nvPr>
            <p:ph type="title"/>
          </p:nvPr>
        </p:nvSpPr>
        <p:spPr>
          <a:xfrm>
            <a:off x="381000" y="152400"/>
            <a:ext cx="8458200" cy="1143000"/>
          </a:xfrm>
        </p:spPr>
        <p:txBody>
          <a:bodyPr>
            <a:normAutofit/>
          </a:bodyPr>
          <a:lstStyle/>
          <a:p>
            <a:pPr eaLnBrk="1" hangingPunct="1"/>
            <a:r>
              <a:rPr lang="en-US" sz="1900" dirty="0" smtClean="0">
                <a:ea typeface="ＭＳ Ｐゴシック" pitchFamily="-65" charset="-128"/>
                <a:cs typeface="ＭＳ Ｐゴシック" pitchFamily="-65" charset="-128"/>
              </a:rPr>
              <a:t>Long-Term </a:t>
            </a:r>
            <a:r>
              <a:rPr lang="en-US" sz="1900" i="1" dirty="0" smtClean="0">
                <a:ea typeface="ＭＳ Ｐゴシック" pitchFamily="-65" charset="-128"/>
                <a:cs typeface="ＭＳ Ｐゴシック" pitchFamily="-65" charset="-128"/>
              </a:rPr>
              <a:t>Real </a:t>
            </a:r>
            <a:r>
              <a:rPr lang="en-US" sz="1900" dirty="0" smtClean="0">
                <a:ea typeface="ＭＳ Ｐゴシック" pitchFamily="-65" charset="-128"/>
                <a:cs typeface="ＭＳ Ｐゴシック" pitchFamily="-65" charset="-128"/>
              </a:rPr>
              <a:t>Value Feedback</a:t>
            </a:r>
            <a:br>
              <a:rPr lang="en-US" sz="1900" dirty="0" smtClean="0">
                <a:ea typeface="ＭＳ Ｐゴシック" pitchFamily="-65" charset="-128"/>
                <a:cs typeface="ＭＳ Ｐゴシック" pitchFamily="-65" charset="-128"/>
              </a:rPr>
            </a:br>
            <a:r>
              <a:rPr lang="en-US" sz="1900" i="1" dirty="0" smtClean="0">
                <a:ea typeface="ＭＳ Ｐゴシック" pitchFamily="-65" charset="-128"/>
                <a:cs typeface="ＭＳ Ｐゴシック" pitchFamily="-65" charset="-128"/>
              </a:rPr>
              <a:t>“This is </a:t>
            </a:r>
            <a:r>
              <a:rPr lang="en-US" sz="1900" b="1" i="1" dirty="0" smtClean="0">
                <a:ea typeface="ＭＳ Ｐゴシック" pitchFamily="-65" charset="-128"/>
                <a:cs typeface="ＭＳ Ｐゴシック" pitchFamily="-65" charset="-128"/>
              </a:rPr>
              <a:t>the real value </a:t>
            </a:r>
            <a:r>
              <a:rPr lang="en-US" sz="1900" i="1" dirty="0" smtClean="0">
                <a:ea typeface="ＭＳ Ｐゴシック" pitchFamily="-65" charset="-128"/>
                <a:cs typeface="ＭＳ Ｐゴシック" pitchFamily="-65" charset="-128"/>
              </a:rPr>
              <a:t>we have gotten to date, </a:t>
            </a:r>
            <a:r>
              <a:rPr lang="en-US" sz="1900" i="1" u="sng" dirty="0" smtClean="0">
                <a:ea typeface="ＭＳ Ｐゴシック" pitchFamily="-65" charset="-128"/>
                <a:cs typeface="ＭＳ Ｐゴシック" pitchFamily="-65" charset="-128"/>
              </a:rPr>
              <a:t>and </a:t>
            </a:r>
            <a:r>
              <a:rPr lang="en-US" sz="1900" i="1" dirty="0" smtClean="0">
                <a:ea typeface="ＭＳ Ｐゴシック" pitchFamily="-65" charset="-128"/>
                <a:cs typeface="ＭＳ Ｐゴシック" pitchFamily="-65" charset="-128"/>
              </a:rPr>
              <a:t>what we </a:t>
            </a:r>
            <a:r>
              <a:rPr lang="en-US" sz="1900" b="1" i="1" dirty="0" smtClean="0">
                <a:ea typeface="ＭＳ Ｐゴシック" pitchFamily="-65" charset="-128"/>
                <a:cs typeface="ＭＳ Ｐゴシック" pitchFamily="-65" charset="-128"/>
              </a:rPr>
              <a:t>expect </a:t>
            </a:r>
            <a:r>
              <a:rPr lang="en-US" sz="1900" i="1" dirty="0" smtClean="0">
                <a:ea typeface="ＭＳ Ｐゴシック" pitchFamily="-65" charset="-128"/>
                <a:cs typeface="ＭＳ Ｐゴシック" pitchFamily="-65" charset="-128"/>
              </a:rPr>
              <a:t>to get in the future!”</a:t>
            </a:r>
          </a:p>
        </p:txBody>
      </p:sp>
      <p:sp>
        <p:nvSpPr>
          <p:cNvPr id="129027" name="Content Placeholder 2"/>
          <p:cNvSpPr>
            <a:spLocks noGrp="1"/>
          </p:cNvSpPr>
          <p:nvPr>
            <p:ph idx="1"/>
          </p:nvPr>
        </p:nvSpPr>
        <p:spPr>
          <a:xfrm>
            <a:off x="457200" y="4953000"/>
            <a:ext cx="8229600" cy="1173163"/>
          </a:xfrm>
        </p:spPr>
        <p:txBody>
          <a:bodyPr/>
          <a:lstStyle/>
          <a:p>
            <a:pPr eaLnBrk="1" hangingPunct="1">
              <a:lnSpc>
                <a:spcPct val="80000"/>
              </a:lnSpc>
            </a:pPr>
            <a:r>
              <a:rPr lang="en-US" sz="2600" dirty="0" smtClean="0">
                <a:ea typeface="ＭＳ Ｐゴシック" pitchFamily="-65" charset="-128"/>
                <a:cs typeface="ＭＳ Ｐゴシック" pitchFamily="-65" charset="-128"/>
              </a:rPr>
              <a:t> 2 Kinds of Feedback from Stakeholders, when value increment is </a:t>
            </a:r>
            <a:r>
              <a:rPr lang="en-US" sz="2600" i="1" dirty="0" smtClean="0">
                <a:ea typeface="ＭＳ Ｐゴシック" pitchFamily="-65" charset="-128"/>
                <a:cs typeface="ＭＳ Ｐゴシック" pitchFamily="-65" charset="-128"/>
              </a:rPr>
              <a:t>really </a:t>
            </a:r>
            <a:r>
              <a:rPr lang="en-US" sz="2600" dirty="0" smtClean="0">
                <a:ea typeface="ＭＳ Ｐゴシック" pitchFamily="-65" charset="-128"/>
                <a:cs typeface="ＭＳ Ｐゴシック" pitchFamily="-65" charset="-128"/>
              </a:rPr>
              <a:t>exploited in practice after delivery</a:t>
            </a:r>
          </a:p>
        </p:txBody>
      </p:sp>
      <p:sp>
        <p:nvSpPr>
          <p:cNvPr id="4" name="Smiley Face 3"/>
          <p:cNvSpPr/>
          <p:nvPr/>
        </p:nvSpPr>
        <p:spPr>
          <a:xfrm>
            <a:off x="5105400" y="1524000"/>
            <a:ext cx="1676400" cy="1524000"/>
          </a:xfrm>
          <a:prstGeom prst="smileyFac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US" dirty="0">
                <a:solidFill>
                  <a:srgbClr val="000000"/>
                </a:solidFill>
                <a:ea typeface="ＭＳ Ｐゴシック" pitchFamily="-110" charset="-128"/>
                <a:cs typeface="ＭＳ Ｐゴシック" pitchFamily="-110" charset="-128"/>
              </a:rPr>
              <a:t>Stake-</a:t>
            </a:r>
            <a:r>
              <a:rPr lang="en-US" dirty="0">
                <a:solidFill>
                  <a:schemeClr val="tx1"/>
                </a:solidFill>
                <a:ea typeface="ＭＳ Ｐゴシック" pitchFamily="-110" charset="-128"/>
                <a:cs typeface="ＭＳ Ｐゴシック" pitchFamily="-110" charset="-128"/>
              </a:rPr>
              <a:t>holders</a:t>
            </a:r>
          </a:p>
        </p:txBody>
      </p:sp>
      <p:sp>
        <p:nvSpPr>
          <p:cNvPr id="5" name="Striped Right Arrow 4"/>
          <p:cNvSpPr/>
          <p:nvPr/>
        </p:nvSpPr>
        <p:spPr>
          <a:xfrm>
            <a:off x="2438400" y="1981200"/>
            <a:ext cx="2743200" cy="6096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US" i="1" dirty="0">
                <a:solidFill>
                  <a:srgbClr val="FFFF00"/>
                </a:solidFill>
                <a:ea typeface="ＭＳ Ｐゴシック" pitchFamily="-110" charset="-128"/>
                <a:cs typeface="ＭＳ Ｐゴシック" pitchFamily="-110" charset="-128"/>
              </a:rPr>
              <a:t>Potential </a:t>
            </a:r>
            <a:r>
              <a:rPr lang="en-US" dirty="0">
                <a:solidFill>
                  <a:srgbClr val="FFFF00"/>
                </a:solidFill>
                <a:ea typeface="ＭＳ Ｐゴシック" pitchFamily="-110" charset="-128"/>
                <a:cs typeface="ＭＳ Ｐゴシック" pitchFamily="-110" charset="-128"/>
              </a:rPr>
              <a:t>Value</a:t>
            </a:r>
          </a:p>
        </p:txBody>
      </p:sp>
      <p:sp>
        <p:nvSpPr>
          <p:cNvPr id="6" name="Or 5"/>
          <p:cNvSpPr/>
          <p:nvPr/>
        </p:nvSpPr>
        <p:spPr>
          <a:xfrm>
            <a:off x="0" y="1828800"/>
            <a:ext cx="3048000" cy="2590800"/>
          </a:xfrm>
          <a:prstGeom prst="flowChartOr">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dirty="0"/>
              <a:t>Plan        Do</a:t>
            </a:r>
          </a:p>
          <a:p>
            <a:pPr algn="ctr" fontAlgn="auto">
              <a:spcBef>
                <a:spcPts val="0"/>
              </a:spcBef>
              <a:spcAft>
                <a:spcPts val="0"/>
              </a:spcAft>
              <a:defRPr/>
            </a:pPr>
            <a:r>
              <a:rPr lang="en-US" dirty="0"/>
              <a:t>       </a:t>
            </a:r>
          </a:p>
          <a:p>
            <a:pPr fontAlgn="auto">
              <a:spcBef>
                <a:spcPts val="0"/>
              </a:spcBef>
              <a:spcAft>
                <a:spcPts val="0"/>
              </a:spcAft>
              <a:defRPr/>
            </a:pPr>
            <a:r>
              <a:rPr lang="en-US" dirty="0"/>
              <a:t>   Act     Study</a:t>
            </a:r>
          </a:p>
        </p:txBody>
      </p:sp>
      <p:grpSp>
        <p:nvGrpSpPr>
          <p:cNvPr id="2" name="Group 8"/>
          <p:cNvGrpSpPr>
            <a:grpSpLocks/>
          </p:cNvGrpSpPr>
          <p:nvPr/>
        </p:nvGrpSpPr>
        <p:grpSpPr bwMode="auto">
          <a:xfrm>
            <a:off x="2438400" y="3086098"/>
            <a:ext cx="3733800" cy="686832"/>
            <a:chOff x="4038600" y="3048000"/>
            <a:chExt cx="3543300" cy="915775"/>
          </a:xfrm>
        </p:grpSpPr>
        <p:sp>
          <p:nvSpPr>
            <p:cNvPr id="7" name="Bent-Up Arrow 6"/>
            <p:cNvSpPr/>
            <p:nvPr/>
          </p:nvSpPr>
          <p:spPr>
            <a:xfrm rot="16200000" flipH="1">
              <a:off x="5353050" y="1733550"/>
              <a:ext cx="914400" cy="3543300"/>
            </a:xfrm>
            <a:prstGeom prst="bentUpArrow">
              <a:avLst>
                <a:gd name="adj1" fmla="val 25000"/>
                <a:gd name="adj2" fmla="val 25000"/>
                <a:gd name="adj3" fmla="val 25000"/>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9041" name="TextBox 7"/>
            <p:cNvSpPr txBox="1">
              <a:spLocks noChangeArrowheads="1"/>
            </p:cNvSpPr>
            <p:nvPr/>
          </p:nvSpPr>
          <p:spPr bwMode="auto">
            <a:xfrm>
              <a:off x="4834035" y="3471333"/>
              <a:ext cx="2082383" cy="492442"/>
            </a:xfrm>
            <a:prstGeom prst="rect">
              <a:avLst/>
            </a:prstGeom>
            <a:noFill/>
            <a:ln w="9525">
              <a:noFill/>
              <a:miter lim="800000"/>
              <a:headEnd/>
              <a:tailEnd/>
            </a:ln>
          </p:spPr>
          <p:txBody>
            <a:bodyPr wrap="square">
              <a:prstTxWarp prst="textNoShape">
                <a:avLst/>
              </a:prstTxWarp>
              <a:spAutoFit/>
            </a:bodyPr>
            <a:lstStyle/>
            <a:p>
              <a:r>
                <a:rPr lang="en-US" dirty="0">
                  <a:solidFill>
                    <a:srgbClr val="FFFF00"/>
                  </a:solidFill>
                  <a:latin typeface="Calibri" pitchFamily="-65" charset="0"/>
                </a:rPr>
                <a:t>Perceived Value Info</a:t>
              </a:r>
            </a:p>
          </p:txBody>
        </p:sp>
      </p:grpSp>
      <p:sp>
        <p:nvSpPr>
          <p:cNvPr id="10" name="Striped Right Arrow 9"/>
          <p:cNvSpPr/>
          <p:nvPr/>
        </p:nvSpPr>
        <p:spPr>
          <a:xfrm>
            <a:off x="6705600" y="1752600"/>
            <a:ext cx="1371600" cy="9144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US" sz="1600" i="1" dirty="0">
                <a:solidFill>
                  <a:srgbClr val="FFFF00"/>
                </a:solidFill>
                <a:ea typeface="ＭＳ Ｐゴシック" pitchFamily="-110" charset="-128"/>
                <a:cs typeface="ＭＳ Ｐゴシック" pitchFamily="-110" charset="-128"/>
              </a:rPr>
              <a:t>Realized</a:t>
            </a:r>
          </a:p>
          <a:p>
            <a:pPr algn="ctr">
              <a:defRPr/>
            </a:pPr>
            <a:r>
              <a:rPr lang="en-US" sz="1600" dirty="0">
                <a:solidFill>
                  <a:srgbClr val="FFFF00"/>
                </a:solidFill>
                <a:ea typeface="ＭＳ Ｐゴシック" pitchFamily="-110" charset="-128"/>
                <a:cs typeface="ＭＳ Ｐゴシック" pitchFamily="-110" charset="-128"/>
              </a:rPr>
              <a:t>Value</a:t>
            </a:r>
          </a:p>
        </p:txBody>
      </p:sp>
      <p:sp>
        <p:nvSpPr>
          <p:cNvPr id="11" name="Smiley Face 10"/>
          <p:cNvSpPr/>
          <p:nvPr/>
        </p:nvSpPr>
        <p:spPr>
          <a:xfrm>
            <a:off x="7924800" y="1417638"/>
            <a:ext cx="1219200" cy="1630362"/>
          </a:xfrm>
          <a:prstGeom prst="smileyFac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000000"/>
              </a:solidFill>
              <a:ea typeface="ＭＳ Ｐゴシック" pitchFamily="-110" charset="-128"/>
              <a:cs typeface="ＭＳ Ｐゴシック" pitchFamily="-110" charset="-128"/>
            </a:endParaRPr>
          </a:p>
          <a:p>
            <a:pPr algn="ctr">
              <a:defRPr/>
            </a:pPr>
            <a:r>
              <a:rPr lang="en-US" sz="1600">
                <a:solidFill>
                  <a:srgbClr val="000000"/>
                </a:solidFill>
                <a:ea typeface="ＭＳ Ｐゴシック" pitchFamily="-110" charset="-128"/>
                <a:cs typeface="ＭＳ Ｐゴシック" pitchFamily="-110" charset="-128"/>
              </a:rPr>
              <a:t>Stake-holders</a:t>
            </a:r>
          </a:p>
        </p:txBody>
      </p:sp>
      <p:grpSp>
        <p:nvGrpSpPr>
          <p:cNvPr id="3" name="Group 11"/>
          <p:cNvGrpSpPr>
            <a:grpSpLocks/>
          </p:cNvGrpSpPr>
          <p:nvPr/>
        </p:nvGrpSpPr>
        <p:grpSpPr bwMode="auto">
          <a:xfrm>
            <a:off x="2209800" y="3048000"/>
            <a:ext cx="6477000" cy="1436688"/>
            <a:chOff x="4038600" y="3048000"/>
            <a:chExt cx="3543300" cy="914400"/>
          </a:xfrm>
        </p:grpSpPr>
        <p:sp>
          <p:nvSpPr>
            <p:cNvPr id="13" name="Bent-Up Arrow 12"/>
            <p:cNvSpPr/>
            <p:nvPr/>
          </p:nvSpPr>
          <p:spPr>
            <a:xfrm rot="16200000" flipH="1">
              <a:off x="5353050" y="1733550"/>
              <a:ext cx="914400" cy="3543300"/>
            </a:xfrm>
            <a:prstGeom prst="bentUpArrow">
              <a:avLst>
                <a:gd name="adj1" fmla="val 25000"/>
                <a:gd name="adj2" fmla="val 25000"/>
                <a:gd name="adj3" fmla="val 25000"/>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9039" name="TextBox 13"/>
            <p:cNvSpPr txBox="1">
              <a:spLocks noChangeArrowheads="1"/>
            </p:cNvSpPr>
            <p:nvPr/>
          </p:nvSpPr>
          <p:spPr bwMode="auto">
            <a:xfrm>
              <a:off x="4656225" y="3581484"/>
              <a:ext cx="2467130" cy="235066"/>
            </a:xfrm>
            <a:prstGeom prst="rect">
              <a:avLst/>
            </a:prstGeom>
            <a:noFill/>
            <a:ln w="9525">
              <a:noFill/>
              <a:miter lim="800000"/>
              <a:headEnd/>
              <a:tailEnd/>
            </a:ln>
          </p:spPr>
          <p:txBody>
            <a:bodyPr>
              <a:prstTxWarp prst="textNoShape">
                <a:avLst/>
              </a:prstTxWarp>
              <a:spAutoFit/>
            </a:bodyPr>
            <a:lstStyle/>
            <a:p>
              <a:r>
                <a:rPr lang="en-US" dirty="0">
                  <a:solidFill>
                    <a:srgbClr val="FFFF00"/>
                  </a:solidFill>
                  <a:latin typeface="Calibri" pitchFamily="-65" charset="0"/>
                </a:rPr>
                <a:t>Realized Value Information</a:t>
              </a:r>
            </a:p>
          </p:txBody>
        </p:sp>
      </p:grpSp>
      <p:sp>
        <p:nvSpPr>
          <p:cNvPr id="129036" name="Slide Number Placeholder 15"/>
          <p:cNvSpPr>
            <a:spLocks noGrp="1"/>
          </p:cNvSpPr>
          <p:nvPr>
            <p:ph type="sldNum" sz="quarter" idx="12"/>
          </p:nvPr>
        </p:nvSpPr>
        <p:spPr>
          <a:noFill/>
        </p:spPr>
        <p:txBody>
          <a:bodyPr/>
          <a:lstStyle/>
          <a:p>
            <a:r>
              <a:rPr lang="en-US" smtClean="0">
                <a:latin typeface="Times" pitchFamily="-65" charset="0"/>
              </a:rPr>
              <a:t>Slide </a:t>
            </a:r>
            <a:fld id="{A2D9D0BB-71F5-A04B-A0A7-EF9B2BC83B7B}" type="slidenum">
              <a:rPr lang="en-US" smtClean="0">
                <a:latin typeface="Times" pitchFamily="-65" charset="0"/>
              </a:rPr>
              <a:pPr/>
              <a:t>144</a:t>
            </a:fld>
            <a:endParaRPr lang="en-US" smtClean="0">
              <a:latin typeface="Times" pitchFamily="-65" charset="0"/>
            </a:endParaRPr>
          </a:p>
        </p:txBody>
      </p:sp>
      <p:sp>
        <p:nvSpPr>
          <p:cNvPr id="129037" name="Footer Placeholder 16"/>
          <p:cNvSpPr>
            <a:spLocks noGrp="1"/>
          </p:cNvSpPr>
          <p:nvPr>
            <p:ph type="ftr" sz="quarter" idx="11"/>
          </p:nvPr>
        </p:nvSpPr>
        <p:spPr>
          <a:noFill/>
        </p:spPr>
        <p:txBody>
          <a:bodyPr/>
          <a:lstStyle/>
          <a:p>
            <a:r>
              <a:rPr lang="en-US" smtClean="0"/>
              <a:t>© Tom@Gilb.com  www.gilb.com</a:t>
            </a:r>
            <a:endParaRPr lang="en-US"/>
          </a:p>
        </p:txBody>
      </p:sp>
      <p:sp>
        <p:nvSpPr>
          <p:cNvPr id="17" name="Date Placeholder 16"/>
          <p:cNvSpPr>
            <a:spLocks noGrp="1"/>
          </p:cNvSpPr>
          <p:nvPr>
            <p:ph type="dt" sz="half" idx="10"/>
          </p:nvPr>
        </p:nvSpPr>
        <p:spPr/>
        <p:txBody>
          <a:bodyPr/>
          <a:lstStyle/>
          <a:p>
            <a:fld id="{F576B239-324A-C24F-95C2-E3EED01371D8}"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853"/>
            <a:ext cx="7391400" cy="646331"/>
          </a:xfrm>
        </p:spPr>
        <p:txBody>
          <a:bodyPr rtlCol="0">
            <a:spAutoFit/>
          </a:bodyPr>
          <a:lstStyle/>
          <a:p>
            <a:pPr eaLnBrk="1" fontAlgn="auto" hangingPunct="1">
              <a:spcAft>
                <a:spcPts val="1200"/>
              </a:spcAft>
              <a:defRPr/>
            </a:pPr>
            <a:r>
              <a:rPr lang="en-US" sz="1800" dirty="0" smtClean="0">
                <a:latin typeface="Arial"/>
                <a:ea typeface="+mj-ea"/>
                <a:cs typeface="Arial"/>
              </a:rPr>
              <a:t>Study critical factors in your environment</a:t>
            </a:r>
            <a:r>
              <a:rPr lang="en-US" sz="1800" spc="-300" dirty="0" smtClean="0">
                <a:latin typeface="Arial"/>
                <a:ea typeface="+mj-ea"/>
                <a:cs typeface="Arial"/>
              </a:rPr>
              <a:t/>
            </a:r>
            <a:br>
              <a:rPr lang="en-US" sz="1800" spc="-300" dirty="0" smtClean="0">
                <a:latin typeface="Arial"/>
                <a:ea typeface="+mj-ea"/>
                <a:cs typeface="Arial"/>
              </a:rPr>
            </a:br>
            <a:r>
              <a:rPr lang="en-US" sz="1800" i="1" dirty="0" smtClean="0">
                <a:latin typeface="Arial"/>
                <a:ea typeface="+mj-ea"/>
                <a:cs typeface="Arial"/>
              </a:rPr>
              <a:t>“Budget cut, Deadline nearer, New CEO, Cheaper Technology”</a:t>
            </a:r>
            <a:endParaRPr lang="en-US" sz="1800" i="1" dirty="0">
              <a:latin typeface="Arial"/>
              <a:ea typeface="+mj-ea"/>
              <a:cs typeface="Arial"/>
            </a:endParaRPr>
          </a:p>
        </p:txBody>
      </p:sp>
      <p:sp>
        <p:nvSpPr>
          <p:cNvPr id="130051" name="Content Placeholder 2"/>
          <p:cNvSpPr>
            <a:spLocks noGrp="1"/>
          </p:cNvSpPr>
          <p:nvPr>
            <p:ph idx="1"/>
          </p:nvPr>
        </p:nvSpPr>
        <p:spPr>
          <a:xfrm>
            <a:off x="533400" y="6019800"/>
            <a:ext cx="8153400" cy="609600"/>
          </a:xfrm>
        </p:spPr>
        <p:txBody>
          <a:bodyPr>
            <a:noAutofit/>
          </a:bodyPr>
          <a:lstStyle/>
          <a:p>
            <a:pPr eaLnBrk="1" hangingPunct="1">
              <a:lnSpc>
                <a:spcPct val="80000"/>
              </a:lnSpc>
            </a:pPr>
            <a:r>
              <a:rPr lang="en-US" sz="1200" dirty="0" smtClean="0">
                <a:ea typeface="ＭＳ Ｐゴシック" pitchFamily="-65" charset="-128"/>
                <a:cs typeface="ＭＳ Ｐゴシック" pitchFamily="-65" charset="-128"/>
              </a:rPr>
              <a:t> 2 Kinds of Feedback from Stakeholders, when value increment is </a:t>
            </a:r>
            <a:r>
              <a:rPr lang="en-US" sz="1200" i="1" dirty="0" smtClean="0">
                <a:ea typeface="ＭＳ Ｐゴシック" pitchFamily="-65" charset="-128"/>
                <a:cs typeface="ＭＳ Ｐゴシック" pitchFamily="-65" charset="-128"/>
              </a:rPr>
              <a:t>really </a:t>
            </a:r>
            <a:r>
              <a:rPr lang="en-US" sz="1200" dirty="0" smtClean="0">
                <a:ea typeface="ＭＳ Ｐゴシック" pitchFamily="-65" charset="-128"/>
                <a:cs typeface="ＭＳ Ｐゴシック" pitchFamily="-65" charset="-128"/>
              </a:rPr>
              <a:t>exploited in practice after delivery.</a:t>
            </a:r>
          </a:p>
          <a:p>
            <a:pPr eaLnBrk="1" hangingPunct="1">
              <a:lnSpc>
                <a:spcPct val="80000"/>
              </a:lnSpc>
            </a:pPr>
            <a:r>
              <a:rPr lang="en-US" sz="1200" dirty="0" smtClean="0">
                <a:ea typeface="ＭＳ Ｐゴシック" pitchFamily="-65" charset="-128"/>
                <a:cs typeface="ＭＳ Ｐゴシック" pitchFamily="-65" charset="-128"/>
              </a:rPr>
              <a:t>Combined with other information from the relevant environment. Like budget, deadline, technology, politics, laws, marketing changes.</a:t>
            </a:r>
          </a:p>
        </p:txBody>
      </p:sp>
      <p:sp>
        <p:nvSpPr>
          <p:cNvPr id="4" name="Smiley Face 3"/>
          <p:cNvSpPr/>
          <p:nvPr/>
        </p:nvSpPr>
        <p:spPr>
          <a:xfrm>
            <a:off x="5029200" y="1524000"/>
            <a:ext cx="1752600" cy="1524000"/>
          </a:xfrm>
          <a:prstGeom prst="smileyFac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US" b="1" dirty="0">
                <a:solidFill>
                  <a:srgbClr val="000000"/>
                </a:solidFill>
                <a:ea typeface="ＭＳ Ｐゴシック" pitchFamily="-110" charset="-128"/>
                <a:cs typeface="ＭＳ Ｐゴシック" pitchFamily="-110" charset="-128"/>
              </a:rPr>
              <a:t>Stake-</a:t>
            </a:r>
            <a:r>
              <a:rPr lang="en-US" sz="2000" b="1" dirty="0">
                <a:solidFill>
                  <a:srgbClr val="000000"/>
                </a:solidFill>
                <a:ea typeface="ＭＳ Ｐゴシック" pitchFamily="-110" charset="-128"/>
                <a:cs typeface="ＭＳ Ｐゴシック" pitchFamily="-110" charset="-128"/>
              </a:rPr>
              <a:t>holders</a:t>
            </a:r>
          </a:p>
        </p:txBody>
      </p:sp>
      <p:sp>
        <p:nvSpPr>
          <p:cNvPr id="5" name="Striped Right Arrow 4"/>
          <p:cNvSpPr/>
          <p:nvPr/>
        </p:nvSpPr>
        <p:spPr>
          <a:xfrm>
            <a:off x="2438400" y="1981200"/>
            <a:ext cx="2743200" cy="6096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US" b="1" i="1" dirty="0">
                <a:solidFill>
                  <a:srgbClr val="FFFFFF"/>
                </a:solidFill>
                <a:ea typeface="ＭＳ Ｐゴシック" pitchFamily="-110" charset="-128"/>
                <a:cs typeface="ＭＳ Ｐゴシック" pitchFamily="-110" charset="-128"/>
              </a:rPr>
              <a:t>Potential </a:t>
            </a:r>
            <a:r>
              <a:rPr lang="en-US" b="1" dirty="0">
                <a:solidFill>
                  <a:srgbClr val="FFFFFF"/>
                </a:solidFill>
                <a:ea typeface="ＭＳ Ｐゴシック" pitchFamily="-110" charset="-128"/>
                <a:cs typeface="ＭＳ Ｐゴシック" pitchFamily="-110" charset="-128"/>
              </a:rPr>
              <a:t>Value</a:t>
            </a:r>
          </a:p>
        </p:txBody>
      </p:sp>
      <p:sp>
        <p:nvSpPr>
          <p:cNvPr id="6" name="Or 5"/>
          <p:cNvSpPr/>
          <p:nvPr/>
        </p:nvSpPr>
        <p:spPr>
          <a:xfrm>
            <a:off x="-76200" y="1828800"/>
            <a:ext cx="3124200" cy="2590800"/>
          </a:xfrm>
          <a:prstGeom prst="flowChartOr">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b="1" dirty="0"/>
              <a:t>Plan        Do</a:t>
            </a:r>
          </a:p>
          <a:p>
            <a:pPr algn="ctr" fontAlgn="auto">
              <a:spcBef>
                <a:spcPts val="0"/>
              </a:spcBef>
              <a:spcAft>
                <a:spcPts val="0"/>
              </a:spcAft>
              <a:defRPr/>
            </a:pPr>
            <a:r>
              <a:rPr lang="en-US" b="1" dirty="0"/>
              <a:t>       </a:t>
            </a:r>
          </a:p>
          <a:p>
            <a:pPr fontAlgn="auto">
              <a:spcBef>
                <a:spcPts val="0"/>
              </a:spcBef>
              <a:spcAft>
                <a:spcPts val="0"/>
              </a:spcAft>
              <a:defRPr/>
            </a:pPr>
            <a:r>
              <a:rPr lang="en-US" b="1" dirty="0"/>
              <a:t>   Act     Study</a:t>
            </a:r>
          </a:p>
        </p:txBody>
      </p:sp>
      <p:grpSp>
        <p:nvGrpSpPr>
          <p:cNvPr id="3" name="Group 8"/>
          <p:cNvGrpSpPr>
            <a:grpSpLocks/>
          </p:cNvGrpSpPr>
          <p:nvPr/>
        </p:nvGrpSpPr>
        <p:grpSpPr bwMode="auto">
          <a:xfrm>
            <a:off x="2438401" y="3047998"/>
            <a:ext cx="3733800" cy="685800"/>
            <a:chOff x="4038601" y="3047999"/>
            <a:chExt cx="3543300" cy="913685"/>
          </a:xfrm>
        </p:grpSpPr>
        <p:sp>
          <p:nvSpPr>
            <p:cNvPr id="7" name="Bent-Up Arrow 6"/>
            <p:cNvSpPr/>
            <p:nvPr/>
          </p:nvSpPr>
          <p:spPr>
            <a:xfrm rot="16200000" flipH="1">
              <a:off x="5353408" y="1733192"/>
              <a:ext cx="913685" cy="3543300"/>
            </a:xfrm>
            <a:prstGeom prst="bentUpArrow">
              <a:avLst>
                <a:gd name="adj1" fmla="val 25000"/>
                <a:gd name="adj2" fmla="val 25000"/>
                <a:gd name="adj3" fmla="val 25000"/>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1" dirty="0"/>
            </a:p>
          </p:txBody>
        </p:sp>
        <p:sp>
          <p:nvSpPr>
            <p:cNvPr id="130072" name="TextBox 7"/>
            <p:cNvSpPr txBox="1">
              <a:spLocks noChangeArrowheads="1"/>
            </p:cNvSpPr>
            <p:nvPr/>
          </p:nvSpPr>
          <p:spPr bwMode="auto">
            <a:xfrm>
              <a:off x="4689410" y="3437162"/>
              <a:ext cx="2040851" cy="492057"/>
            </a:xfrm>
            <a:prstGeom prst="rect">
              <a:avLst/>
            </a:prstGeom>
            <a:noFill/>
            <a:ln w="9525">
              <a:noFill/>
              <a:miter lim="800000"/>
              <a:headEnd/>
              <a:tailEnd/>
            </a:ln>
          </p:spPr>
          <p:txBody>
            <a:bodyPr wrap="none">
              <a:prstTxWarp prst="textNoShape">
                <a:avLst/>
              </a:prstTxWarp>
              <a:spAutoFit/>
            </a:bodyPr>
            <a:lstStyle/>
            <a:p>
              <a:r>
                <a:rPr lang="en-US" b="1" dirty="0" smtClean="0">
                  <a:solidFill>
                    <a:srgbClr val="FFFFFF"/>
                  </a:solidFill>
                  <a:latin typeface="Calibri" pitchFamily="-65" charset="0"/>
                </a:rPr>
                <a:t>Perceived-Value </a:t>
              </a:r>
              <a:r>
                <a:rPr lang="en-US" b="1" dirty="0">
                  <a:solidFill>
                    <a:srgbClr val="FFFFFF"/>
                  </a:solidFill>
                  <a:latin typeface="Calibri" pitchFamily="-65" charset="0"/>
                </a:rPr>
                <a:t>Info</a:t>
              </a:r>
            </a:p>
          </p:txBody>
        </p:sp>
      </p:grpSp>
      <p:sp>
        <p:nvSpPr>
          <p:cNvPr id="10" name="Striped Right Arrow 9"/>
          <p:cNvSpPr/>
          <p:nvPr/>
        </p:nvSpPr>
        <p:spPr>
          <a:xfrm>
            <a:off x="6705600" y="1752600"/>
            <a:ext cx="1447800" cy="9144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US" sz="1600" b="1" i="1" dirty="0">
                <a:solidFill>
                  <a:srgbClr val="FFFFFF"/>
                </a:solidFill>
                <a:ea typeface="ＭＳ Ｐゴシック" pitchFamily="-110" charset="-128"/>
                <a:cs typeface="ＭＳ Ｐゴシック" pitchFamily="-110" charset="-128"/>
              </a:rPr>
              <a:t>Realized</a:t>
            </a:r>
          </a:p>
          <a:p>
            <a:pPr algn="ctr">
              <a:defRPr/>
            </a:pPr>
            <a:r>
              <a:rPr lang="en-US" sz="1600" b="1" dirty="0">
                <a:solidFill>
                  <a:srgbClr val="FFFFFF"/>
                </a:solidFill>
                <a:ea typeface="ＭＳ Ｐゴシック" pitchFamily="-110" charset="-128"/>
                <a:cs typeface="ＭＳ Ｐゴシック" pitchFamily="-110" charset="-128"/>
              </a:rPr>
              <a:t>Value</a:t>
            </a:r>
          </a:p>
        </p:txBody>
      </p:sp>
      <p:sp>
        <p:nvSpPr>
          <p:cNvPr id="11" name="Smiley Face 10"/>
          <p:cNvSpPr/>
          <p:nvPr/>
        </p:nvSpPr>
        <p:spPr>
          <a:xfrm>
            <a:off x="7924800" y="1417638"/>
            <a:ext cx="1219200" cy="1630362"/>
          </a:xfrm>
          <a:prstGeom prst="smileyFac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b="1" dirty="0">
              <a:solidFill>
                <a:schemeClr val="accent1"/>
              </a:solidFill>
              <a:ea typeface="ＭＳ Ｐゴシック" pitchFamily="-110" charset="-128"/>
              <a:cs typeface="ＭＳ Ｐゴシック" pitchFamily="-110" charset="-128"/>
            </a:endParaRPr>
          </a:p>
          <a:p>
            <a:pPr algn="ctr">
              <a:defRPr/>
            </a:pPr>
            <a:r>
              <a:rPr lang="en-US" sz="1600" b="1" dirty="0">
                <a:solidFill>
                  <a:srgbClr val="000000"/>
                </a:solidFill>
                <a:ea typeface="ＭＳ Ｐゴシック" pitchFamily="-110" charset="-128"/>
                <a:cs typeface="ＭＳ Ｐゴシック" pitchFamily="-110" charset="-128"/>
              </a:rPr>
              <a:t>Stake</a:t>
            </a:r>
            <a:r>
              <a:rPr lang="en-US" sz="1600" b="1" dirty="0">
                <a:solidFill>
                  <a:schemeClr val="accent1"/>
                </a:solidFill>
                <a:ea typeface="ＭＳ Ｐゴシック" pitchFamily="-110" charset="-128"/>
                <a:cs typeface="ＭＳ Ｐゴシック" pitchFamily="-110" charset="-128"/>
              </a:rPr>
              <a:t>-</a:t>
            </a:r>
            <a:r>
              <a:rPr lang="en-US" sz="1400" b="1" dirty="0">
                <a:solidFill>
                  <a:srgbClr val="000000"/>
                </a:solidFill>
                <a:ea typeface="ＭＳ Ｐゴシック" pitchFamily="-110" charset="-128"/>
                <a:cs typeface="ＭＳ Ｐゴシック" pitchFamily="-110" charset="-128"/>
              </a:rPr>
              <a:t>holders</a:t>
            </a:r>
          </a:p>
        </p:txBody>
      </p:sp>
      <p:grpSp>
        <p:nvGrpSpPr>
          <p:cNvPr id="8" name="Group 11"/>
          <p:cNvGrpSpPr>
            <a:grpSpLocks/>
          </p:cNvGrpSpPr>
          <p:nvPr/>
        </p:nvGrpSpPr>
        <p:grpSpPr bwMode="auto">
          <a:xfrm>
            <a:off x="2209800" y="3048000"/>
            <a:ext cx="6477000" cy="1436688"/>
            <a:chOff x="4038600" y="3048000"/>
            <a:chExt cx="3543300" cy="914400"/>
          </a:xfrm>
        </p:grpSpPr>
        <p:sp>
          <p:nvSpPr>
            <p:cNvPr id="13" name="Bent-Up Arrow 12"/>
            <p:cNvSpPr/>
            <p:nvPr/>
          </p:nvSpPr>
          <p:spPr>
            <a:xfrm rot="16200000" flipH="1">
              <a:off x="5353050" y="1733550"/>
              <a:ext cx="914400" cy="3543300"/>
            </a:xfrm>
            <a:prstGeom prst="bentUpArrow">
              <a:avLst>
                <a:gd name="adj1" fmla="val 25000"/>
                <a:gd name="adj2" fmla="val 25000"/>
                <a:gd name="adj3" fmla="val 25000"/>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1" dirty="0"/>
            </a:p>
          </p:txBody>
        </p:sp>
        <p:sp>
          <p:nvSpPr>
            <p:cNvPr id="130070" name="TextBox 13"/>
            <p:cNvSpPr txBox="1">
              <a:spLocks noChangeArrowheads="1"/>
            </p:cNvSpPr>
            <p:nvPr/>
          </p:nvSpPr>
          <p:spPr bwMode="auto">
            <a:xfrm>
              <a:off x="4747261" y="3581484"/>
              <a:ext cx="2175329" cy="235066"/>
            </a:xfrm>
            <a:prstGeom prst="rect">
              <a:avLst/>
            </a:prstGeom>
            <a:noFill/>
            <a:ln w="9525">
              <a:noFill/>
              <a:miter lim="800000"/>
              <a:headEnd/>
              <a:tailEnd/>
            </a:ln>
          </p:spPr>
          <p:txBody>
            <a:bodyPr>
              <a:prstTxWarp prst="textNoShape">
                <a:avLst/>
              </a:prstTxWarp>
              <a:spAutoFit/>
            </a:bodyPr>
            <a:lstStyle/>
            <a:p>
              <a:r>
                <a:rPr lang="en-US" b="1" dirty="0" smtClean="0">
                  <a:solidFill>
                    <a:srgbClr val="FFFFFF"/>
                  </a:solidFill>
                  <a:latin typeface="Calibri" pitchFamily="-65" charset="0"/>
                </a:rPr>
                <a:t>Realized-Value </a:t>
              </a:r>
              <a:r>
                <a:rPr lang="en-US" b="1" dirty="0">
                  <a:solidFill>
                    <a:srgbClr val="FFFFFF"/>
                  </a:solidFill>
                  <a:latin typeface="Calibri" pitchFamily="-65" charset="0"/>
                </a:rPr>
                <a:t>Information</a:t>
              </a:r>
            </a:p>
          </p:txBody>
        </p:sp>
      </p:grpSp>
      <p:sp>
        <p:nvSpPr>
          <p:cNvPr id="15" name="Smiley Face 14"/>
          <p:cNvSpPr/>
          <p:nvPr/>
        </p:nvSpPr>
        <p:spPr>
          <a:xfrm>
            <a:off x="685800" y="4876800"/>
            <a:ext cx="1458913" cy="827088"/>
          </a:xfrm>
          <a:prstGeom prst="smileyFac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US" sz="1800" b="1" dirty="0">
                <a:solidFill>
                  <a:srgbClr val="000000"/>
                </a:solidFill>
                <a:ea typeface="ＭＳ Ｐゴシック" pitchFamily="-110" charset="-128"/>
                <a:cs typeface="ＭＳ Ｐゴシック" pitchFamily="-110" charset="-128"/>
              </a:rPr>
              <a:t>Stake-holders</a:t>
            </a:r>
          </a:p>
        </p:txBody>
      </p:sp>
      <p:sp>
        <p:nvSpPr>
          <p:cNvPr id="16" name="Smiley Face 15"/>
          <p:cNvSpPr/>
          <p:nvPr/>
        </p:nvSpPr>
        <p:spPr>
          <a:xfrm>
            <a:off x="5856288" y="4876800"/>
            <a:ext cx="1458912" cy="827088"/>
          </a:xfrm>
          <a:prstGeom prst="smileyFace">
            <a:avLst>
              <a:gd name="adj" fmla="val -4653"/>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US" sz="1800" b="1">
                <a:solidFill>
                  <a:srgbClr val="000000"/>
                </a:solidFill>
                <a:ea typeface="ＭＳ Ｐゴシック" pitchFamily="-110" charset="-128"/>
                <a:cs typeface="ＭＳ Ｐゴシック" pitchFamily="-110" charset="-128"/>
              </a:rPr>
              <a:t>Stake-holders</a:t>
            </a:r>
          </a:p>
        </p:txBody>
      </p:sp>
      <p:sp>
        <p:nvSpPr>
          <p:cNvPr id="17" name="Smiley Face 16"/>
          <p:cNvSpPr/>
          <p:nvPr/>
        </p:nvSpPr>
        <p:spPr>
          <a:xfrm>
            <a:off x="2409825" y="4876800"/>
            <a:ext cx="1457325" cy="827088"/>
          </a:xfrm>
          <a:prstGeom prst="smileyFace">
            <a:avLst>
              <a:gd name="adj" fmla="val -4653"/>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US" sz="1800" b="1">
                <a:solidFill>
                  <a:srgbClr val="000000"/>
                </a:solidFill>
                <a:ea typeface="ＭＳ Ｐゴシック" pitchFamily="-110" charset="-128"/>
                <a:cs typeface="ＭＳ Ｐゴシック" pitchFamily="-110" charset="-128"/>
              </a:rPr>
              <a:t>Stake-holders</a:t>
            </a:r>
          </a:p>
        </p:txBody>
      </p:sp>
      <p:sp>
        <p:nvSpPr>
          <p:cNvPr id="18" name="Smiley Face 17"/>
          <p:cNvSpPr/>
          <p:nvPr/>
        </p:nvSpPr>
        <p:spPr>
          <a:xfrm>
            <a:off x="4133850" y="4876800"/>
            <a:ext cx="1457325" cy="827088"/>
          </a:xfrm>
          <a:prstGeom prst="smileyFac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US" sz="1800" b="1">
                <a:solidFill>
                  <a:srgbClr val="000000"/>
                </a:solidFill>
                <a:ea typeface="ＭＳ Ｐゴシック" pitchFamily="-110" charset="-128"/>
                <a:cs typeface="ＭＳ Ｐゴシック" pitchFamily="-110" charset="-128"/>
              </a:rPr>
              <a:t>Stake-holders</a:t>
            </a:r>
          </a:p>
        </p:txBody>
      </p:sp>
      <p:sp>
        <p:nvSpPr>
          <p:cNvPr id="19" name="Up Arrow Callout 18"/>
          <p:cNvSpPr/>
          <p:nvPr/>
        </p:nvSpPr>
        <p:spPr>
          <a:xfrm>
            <a:off x="457200" y="4484688"/>
            <a:ext cx="7772400" cy="1382712"/>
          </a:xfrm>
          <a:prstGeom prst="upArrowCallout">
            <a:avLst>
              <a:gd name="adj1" fmla="val 87473"/>
              <a:gd name="adj2" fmla="val 77461"/>
              <a:gd name="adj3" fmla="val 25000"/>
              <a:gd name="adj4" fmla="val 75000"/>
            </a:avLst>
          </a:prstGeom>
          <a:noFill/>
          <a:ln w="57150" cap="flat" cmpd="sng" algn="ctr">
            <a:solidFill>
              <a:schemeClr val="accent1">
                <a:shade val="95000"/>
                <a:satMod val="10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1"/>
          </a:p>
        </p:txBody>
      </p:sp>
      <p:cxnSp>
        <p:nvCxnSpPr>
          <p:cNvPr id="21" name="Elbow Connector 20"/>
          <p:cNvCxnSpPr/>
          <p:nvPr/>
        </p:nvCxnSpPr>
        <p:spPr>
          <a:xfrm rot="16200000" flipV="1">
            <a:off x="2920206" y="3072607"/>
            <a:ext cx="65087" cy="2781300"/>
          </a:xfrm>
          <a:prstGeom prst="bentConnector3">
            <a:avLst>
              <a:gd name="adj1" fmla="val 50000"/>
            </a:avLst>
          </a:prstGeom>
          <a:ln w="762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30065" name="TextBox 21"/>
          <p:cNvSpPr txBox="1">
            <a:spLocks noChangeArrowheads="1"/>
          </p:cNvSpPr>
          <p:nvPr/>
        </p:nvSpPr>
        <p:spPr bwMode="auto">
          <a:xfrm>
            <a:off x="7315200" y="4876800"/>
            <a:ext cx="868363" cy="923925"/>
          </a:xfrm>
          <a:prstGeom prst="rect">
            <a:avLst/>
          </a:prstGeom>
          <a:noFill/>
          <a:ln w="9525">
            <a:noFill/>
            <a:miter lim="800000"/>
            <a:headEnd/>
            <a:tailEnd/>
          </a:ln>
        </p:spPr>
        <p:txBody>
          <a:bodyPr wrap="none">
            <a:prstTxWarp prst="textNoShape">
              <a:avLst/>
            </a:prstTxWarp>
            <a:spAutoFit/>
          </a:bodyPr>
          <a:lstStyle/>
          <a:p>
            <a:r>
              <a:rPr lang="en-US" b="1">
                <a:latin typeface="Calibri" pitchFamily="-65" charset="0"/>
              </a:rPr>
              <a:t>Other</a:t>
            </a:r>
          </a:p>
          <a:p>
            <a:r>
              <a:rPr lang="en-US" b="1">
                <a:latin typeface="Calibri" pitchFamily="-65" charset="0"/>
              </a:rPr>
              <a:t>Critical</a:t>
            </a:r>
          </a:p>
          <a:p>
            <a:r>
              <a:rPr lang="en-US" b="1">
                <a:latin typeface="Calibri" pitchFamily="-65" charset="0"/>
              </a:rPr>
              <a:t>Factors</a:t>
            </a:r>
          </a:p>
        </p:txBody>
      </p:sp>
      <p:sp>
        <p:nvSpPr>
          <p:cNvPr id="130067" name="Slide Number Placeholder 22"/>
          <p:cNvSpPr>
            <a:spLocks noGrp="1"/>
          </p:cNvSpPr>
          <p:nvPr>
            <p:ph type="sldNum" sz="quarter" idx="12"/>
          </p:nvPr>
        </p:nvSpPr>
        <p:spPr>
          <a:noFill/>
        </p:spPr>
        <p:txBody>
          <a:bodyPr/>
          <a:lstStyle/>
          <a:p>
            <a:r>
              <a:rPr lang="en-US" smtClean="0">
                <a:latin typeface="Times" pitchFamily="-65" charset="0"/>
              </a:rPr>
              <a:t>Slide </a:t>
            </a:r>
            <a:fld id="{AA51FC0F-17BB-0646-B98D-05F76735F40A}" type="slidenum">
              <a:rPr lang="en-US" smtClean="0">
                <a:latin typeface="Times" pitchFamily="-65" charset="0"/>
              </a:rPr>
              <a:pPr/>
              <a:t>145</a:t>
            </a:fld>
            <a:endParaRPr lang="en-US" smtClean="0">
              <a:latin typeface="Times" pitchFamily="-65" charset="0"/>
            </a:endParaRPr>
          </a:p>
        </p:txBody>
      </p:sp>
      <p:sp>
        <p:nvSpPr>
          <p:cNvPr id="130068" name="Footer Placeholder 23"/>
          <p:cNvSpPr>
            <a:spLocks noGrp="1"/>
          </p:cNvSpPr>
          <p:nvPr>
            <p:ph type="ftr" sz="quarter" idx="11"/>
          </p:nvPr>
        </p:nvSpPr>
        <p:spPr>
          <a:noFill/>
        </p:spPr>
        <p:txBody>
          <a:bodyPr/>
          <a:lstStyle/>
          <a:p>
            <a:r>
              <a:rPr lang="en-US" smtClean="0"/>
              <a:t>© Tom@Gilb.com  www.gilb.com</a:t>
            </a:r>
            <a:endParaRPr lang="en-US"/>
          </a:p>
        </p:txBody>
      </p:sp>
      <p:sp>
        <p:nvSpPr>
          <p:cNvPr id="24" name="Date Placeholder 23"/>
          <p:cNvSpPr>
            <a:spLocks noGrp="1"/>
          </p:cNvSpPr>
          <p:nvPr>
            <p:ph type="dt" sz="half" idx="10"/>
          </p:nvPr>
        </p:nvSpPr>
        <p:spPr/>
        <p:txBody>
          <a:bodyPr/>
          <a:lstStyle/>
          <a:p>
            <a:fld id="{409273C5-4B77-CD45-9A45-6E5E49558168}"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 name="Footer Placeholder 4"/>
          <p:cNvSpPr>
            <a:spLocks noGrp="1"/>
          </p:cNvSpPr>
          <p:nvPr>
            <p:ph type="ftr" sz="quarter" idx="11"/>
          </p:nvPr>
        </p:nvSpPr>
        <p:spPr/>
        <p:txBody>
          <a:bodyPr/>
          <a:lstStyle/>
          <a:p>
            <a:r>
              <a:rPr lang="en-US" smtClean="0"/>
              <a:t>© Tom@Gilb.com  www.gilb.com</a:t>
            </a:r>
            <a:endParaRPr lang="en-US"/>
          </a:p>
        </p:txBody>
      </p:sp>
      <p:sp>
        <p:nvSpPr>
          <p:cNvPr id="30" name="Slide Number Placeholder 5"/>
          <p:cNvSpPr>
            <a:spLocks noGrp="1"/>
          </p:cNvSpPr>
          <p:nvPr>
            <p:ph type="sldNum" sz="quarter" idx="12"/>
          </p:nvPr>
        </p:nvSpPr>
        <p:spPr/>
        <p:txBody>
          <a:bodyPr/>
          <a:lstStyle/>
          <a:p>
            <a:fld id="{C5560C17-F834-5343-97B3-D07141A8DFAB}" type="slidenum">
              <a:rPr lang="en-US"/>
              <a:pPr/>
              <a:t>146</a:t>
            </a:fld>
            <a:endParaRPr lang="en-US"/>
          </a:p>
        </p:txBody>
      </p:sp>
      <p:sp>
        <p:nvSpPr>
          <p:cNvPr id="149506" name="Rectangle 2"/>
          <p:cNvSpPr>
            <a:spLocks noGrp="1" noChangeArrowheads="1"/>
          </p:cNvSpPr>
          <p:nvPr>
            <p:ph type="title"/>
          </p:nvPr>
        </p:nvSpPr>
        <p:spPr>
          <a:xfrm>
            <a:off x="685800" y="-152400"/>
            <a:ext cx="7124700" cy="800100"/>
          </a:xfrm>
        </p:spPr>
        <p:txBody>
          <a:bodyPr/>
          <a:lstStyle/>
          <a:p>
            <a:r>
              <a:rPr lang="en-US" sz="2400" b="1" dirty="0">
                <a:latin typeface="Times" pitchFamily="-65" charset="0"/>
              </a:rPr>
              <a:t>The Simplest and Best Agile Project Method; </a:t>
            </a:r>
            <a:r>
              <a:rPr lang="en-US" sz="2400" b="1" dirty="0" smtClean="0">
                <a:latin typeface="Times" pitchFamily="-65" charset="0"/>
              </a:rPr>
              <a:t>‘</a:t>
            </a:r>
            <a:r>
              <a:rPr lang="en-US" sz="2400" b="1" dirty="0" err="1" smtClean="0">
                <a:latin typeface="Times" pitchFamily="-65" charset="0"/>
              </a:rPr>
              <a:t>Evo</a:t>
            </a:r>
            <a:r>
              <a:rPr lang="en-US" sz="2400" b="1" dirty="0" smtClean="0">
                <a:latin typeface="Times" pitchFamily="-65" charset="0"/>
              </a:rPr>
              <a:t>’</a:t>
            </a:r>
            <a:endParaRPr lang="en-US" sz="2400" b="1" dirty="0">
              <a:latin typeface="Times" pitchFamily="-65" charset="0"/>
            </a:endParaRPr>
          </a:p>
        </p:txBody>
      </p:sp>
      <p:sp>
        <p:nvSpPr>
          <p:cNvPr id="149507" name="Rectangle 3"/>
          <p:cNvSpPr>
            <a:spLocks noGrp="1" noChangeArrowheads="1"/>
          </p:cNvSpPr>
          <p:nvPr>
            <p:ph type="body" idx="1"/>
          </p:nvPr>
        </p:nvSpPr>
        <p:spPr>
          <a:xfrm>
            <a:off x="381000" y="609600"/>
            <a:ext cx="7346950" cy="5746750"/>
          </a:xfrm>
        </p:spPr>
        <p:txBody>
          <a:bodyPr>
            <a:normAutofit fontScale="92500" lnSpcReduction="20000"/>
          </a:bodyPr>
          <a:lstStyle/>
          <a:p>
            <a:pPr marL="365125" indent="-365125" defTabSz="974725"/>
            <a:r>
              <a:rPr lang="en-US" sz="1500" b="1" dirty="0">
                <a:solidFill>
                  <a:schemeClr val="hlink"/>
                </a:solidFill>
                <a:latin typeface="Arial"/>
                <a:cs typeface="Arial"/>
              </a:rPr>
              <a:t>Process Description</a:t>
            </a:r>
            <a:r>
              <a:rPr lang="en-US" sz="1500" b="1" dirty="0">
                <a:latin typeface="Arial"/>
                <a:cs typeface="Arial"/>
              </a:rPr>
              <a:t> </a:t>
            </a:r>
          </a:p>
          <a:p>
            <a:pPr marL="792163" lvl="1" indent="-304800" defTabSz="974725"/>
            <a:r>
              <a:rPr lang="en-US" sz="1500" b="1" dirty="0">
                <a:latin typeface="Arial"/>
                <a:ea typeface="Times" pitchFamily="-65" charset="0"/>
                <a:cs typeface="Arial"/>
              </a:rPr>
              <a:t>1.	</a:t>
            </a:r>
            <a:r>
              <a:rPr lang="en-US" sz="1500" b="1" dirty="0">
                <a:latin typeface="Arial"/>
                <a:cs typeface="Arial"/>
              </a:rPr>
              <a:t>Gather from all the key stakeholders the top few (5 to 20) most critical goals that the project needs to deliver. </a:t>
            </a:r>
          </a:p>
          <a:p>
            <a:pPr marL="1217613" lvl="2" indent="-242888" defTabSz="974725"/>
            <a:r>
              <a:rPr lang="en-US" sz="1500" b="1" dirty="0">
                <a:latin typeface="Arial"/>
                <a:cs typeface="Arial"/>
              </a:rPr>
              <a:t>Give each goal a reference name (a tag).</a:t>
            </a:r>
          </a:p>
          <a:p>
            <a:pPr marL="792163" lvl="1" indent="-304800" defTabSz="974725"/>
            <a:r>
              <a:rPr lang="en-US" sz="1500" b="1" dirty="0">
                <a:latin typeface="Arial"/>
                <a:ea typeface="Times" pitchFamily="-65" charset="0"/>
                <a:cs typeface="Arial"/>
              </a:rPr>
              <a:t>2.	</a:t>
            </a:r>
            <a:r>
              <a:rPr lang="en-US" sz="1500" b="1" dirty="0">
                <a:latin typeface="Arial"/>
                <a:cs typeface="Arial"/>
              </a:rPr>
              <a:t>For each goal, define a scale of measure and a ‘final’ goal level. </a:t>
            </a:r>
          </a:p>
          <a:p>
            <a:pPr marL="1217613" lvl="2" indent="-242888" defTabSz="974725"/>
            <a:r>
              <a:rPr lang="en-US" sz="1500" b="1" dirty="0">
                <a:latin typeface="Arial"/>
                <a:cs typeface="Arial"/>
              </a:rPr>
              <a:t>For example: </a:t>
            </a:r>
            <a:r>
              <a:rPr lang="en-US" sz="1500" b="1" i="1" dirty="0">
                <a:latin typeface="Arial"/>
                <a:cs typeface="Arial"/>
              </a:rPr>
              <a:t>Reliable: Scale: Mean Time Before Failure, Goal:  1 month.</a:t>
            </a:r>
          </a:p>
          <a:p>
            <a:pPr marL="792163" lvl="1" indent="-304800" defTabSz="974725"/>
            <a:r>
              <a:rPr lang="en-US" sz="1500" b="1" dirty="0">
                <a:latin typeface="Arial"/>
                <a:ea typeface="Times" pitchFamily="-65" charset="0"/>
                <a:cs typeface="Arial"/>
              </a:rPr>
              <a:t>3.	</a:t>
            </a:r>
            <a:r>
              <a:rPr lang="en-US" sz="1500" b="1" dirty="0">
                <a:latin typeface="Arial"/>
                <a:cs typeface="Arial"/>
              </a:rPr>
              <a:t>Define approximately 4 budgets for your most limited resources </a:t>
            </a:r>
          </a:p>
          <a:p>
            <a:pPr marL="1217613" lvl="2" indent="-242888" defTabSz="974725"/>
            <a:r>
              <a:rPr lang="en-US" sz="1500" b="1" dirty="0">
                <a:latin typeface="Arial"/>
                <a:cs typeface="Arial"/>
              </a:rPr>
              <a:t>(for example, time, people, money, and equipment).</a:t>
            </a:r>
          </a:p>
          <a:p>
            <a:pPr marL="792163" lvl="1" indent="-304800" defTabSz="974725"/>
            <a:r>
              <a:rPr lang="en-US" sz="1500" b="1" dirty="0">
                <a:latin typeface="Arial"/>
                <a:ea typeface="Times" pitchFamily="-65" charset="0"/>
                <a:cs typeface="Arial"/>
              </a:rPr>
              <a:t>4.	</a:t>
            </a:r>
            <a:r>
              <a:rPr lang="en-US" sz="1500" b="1" dirty="0">
                <a:latin typeface="Arial"/>
                <a:cs typeface="Arial"/>
              </a:rPr>
              <a:t>Write up these plans for the goals and budgets </a:t>
            </a:r>
          </a:p>
          <a:p>
            <a:pPr marL="1217613" lvl="2" indent="-242888" defTabSz="974725"/>
            <a:r>
              <a:rPr lang="en-US" sz="1500" b="1" dirty="0">
                <a:latin typeface="Arial"/>
                <a:cs typeface="Arial"/>
              </a:rPr>
              <a:t>(</a:t>
            </a:r>
            <a:r>
              <a:rPr lang="en-US" sz="1500" b="1" i="1" dirty="0">
                <a:latin typeface="Arial"/>
                <a:cs typeface="Arial"/>
              </a:rPr>
              <a:t>Try to ensure this is kept to only </a:t>
            </a:r>
            <a:r>
              <a:rPr lang="en-US" sz="1500" b="1" i="1" dirty="0">
                <a:solidFill>
                  <a:schemeClr val="hlink"/>
                </a:solidFill>
                <a:latin typeface="Arial"/>
                <a:cs typeface="Arial"/>
              </a:rPr>
              <a:t>one page</a:t>
            </a:r>
            <a:r>
              <a:rPr lang="en-US" sz="1500" b="1" dirty="0">
                <a:latin typeface="Arial"/>
                <a:cs typeface="Arial"/>
              </a:rPr>
              <a:t>).</a:t>
            </a:r>
            <a:endParaRPr lang="en-US" sz="1500" b="1" i="1" dirty="0">
              <a:latin typeface="Arial"/>
              <a:cs typeface="Arial"/>
            </a:endParaRPr>
          </a:p>
          <a:p>
            <a:pPr marL="792163" lvl="1" indent="-304800" defTabSz="974725"/>
            <a:r>
              <a:rPr lang="en-US" sz="1500" b="1" dirty="0">
                <a:latin typeface="Arial"/>
                <a:ea typeface="Times" pitchFamily="-65" charset="0"/>
                <a:cs typeface="Arial"/>
              </a:rPr>
              <a:t>5.	</a:t>
            </a:r>
            <a:r>
              <a:rPr lang="en-US" sz="1500" b="1" dirty="0">
                <a:latin typeface="Arial"/>
                <a:cs typeface="Arial"/>
              </a:rPr>
              <a:t>Negotiate with the key stakeholders to formally agree the goals and budgets.</a:t>
            </a:r>
          </a:p>
          <a:p>
            <a:pPr marL="792163" lvl="1" indent="-304800" defTabSz="974725"/>
            <a:r>
              <a:rPr lang="en-US" sz="1500" b="1" dirty="0">
                <a:latin typeface="Arial"/>
                <a:ea typeface="Times" pitchFamily="-65" charset="0"/>
                <a:cs typeface="Arial"/>
              </a:rPr>
              <a:t>6.	</a:t>
            </a:r>
            <a:r>
              <a:rPr lang="en-US" sz="1500" b="1" dirty="0">
                <a:latin typeface="Arial"/>
                <a:cs typeface="Arial"/>
              </a:rPr>
              <a:t>Plan to deliver some benefit </a:t>
            </a:r>
          </a:p>
          <a:p>
            <a:pPr marL="1217613" lvl="2" indent="-242888" defTabSz="974725"/>
            <a:r>
              <a:rPr lang="en-US" sz="1500" b="1" dirty="0">
                <a:latin typeface="Arial"/>
                <a:cs typeface="Arial"/>
              </a:rPr>
              <a:t>(that is, progress towards the goals) </a:t>
            </a:r>
          </a:p>
          <a:p>
            <a:pPr marL="1217613" lvl="2" indent="-242888" defTabSz="974725"/>
            <a:r>
              <a:rPr lang="en-US" sz="1500" b="1" dirty="0">
                <a:latin typeface="Arial"/>
                <a:cs typeface="Arial"/>
              </a:rPr>
              <a:t>in </a:t>
            </a:r>
            <a:r>
              <a:rPr lang="en-US" sz="1500" b="1" i="1" dirty="0">
                <a:latin typeface="Arial"/>
                <a:cs typeface="Arial"/>
              </a:rPr>
              <a:t>weekly</a:t>
            </a:r>
            <a:r>
              <a:rPr lang="en-US" sz="1500" b="1" dirty="0">
                <a:latin typeface="Arial"/>
                <a:cs typeface="Arial"/>
              </a:rPr>
              <a:t> (or shorter) increments (</a:t>
            </a:r>
            <a:r>
              <a:rPr lang="en-US" sz="1500" b="1" dirty="0" err="1">
                <a:latin typeface="Arial"/>
                <a:cs typeface="Arial"/>
              </a:rPr>
              <a:t>Evo</a:t>
            </a:r>
            <a:r>
              <a:rPr lang="en-US" sz="1500" b="1" dirty="0">
                <a:latin typeface="Arial"/>
                <a:cs typeface="Arial"/>
              </a:rPr>
              <a:t> steps).</a:t>
            </a:r>
          </a:p>
          <a:p>
            <a:pPr marL="792163" lvl="1" indent="-304800" defTabSz="974725"/>
            <a:r>
              <a:rPr lang="en-US" sz="1500" b="1" dirty="0">
                <a:latin typeface="Arial"/>
                <a:ea typeface="Times" pitchFamily="-65" charset="0"/>
                <a:cs typeface="Arial"/>
              </a:rPr>
              <a:t>7.	</a:t>
            </a:r>
            <a:r>
              <a:rPr lang="en-US" sz="1500" b="1" dirty="0">
                <a:latin typeface="Arial"/>
                <a:cs typeface="Arial"/>
              </a:rPr>
              <a:t>Implement the project in </a:t>
            </a:r>
            <a:r>
              <a:rPr lang="en-US" sz="1500" b="1" dirty="0" err="1">
                <a:latin typeface="Arial"/>
                <a:cs typeface="Arial"/>
              </a:rPr>
              <a:t>Evo</a:t>
            </a:r>
            <a:r>
              <a:rPr lang="en-US" sz="1500" b="1" dirty="0">
                <a:latin typeface="Arial"/>
                <a:cs typeface="Arial"/>
              </a:rPr>
              <a:t> steps. </a:t>
            </a:r>
          </a:p>
          <a:p>
            <a:pPr marL="1217613" lvl="2" indent="-242888" defTabSz="974725"/>
            <a:r>
              <a:rPr lang="en-US" sz="1500" b="1" dirty="0">
                <a:solidFill>
                  <a:schemeClr val="hlink"/>
                </a:solidFill>
                <a:latin typeface="Arial"/>
                <a:cs typeface="Arial"/>
              </a:rPr>
              <a:t>Report</a:t>
            </a:r>
            <a:r>
              <a:rPr lang="en-US" sz="1500" b="1" dirty="0">
                <a:latin typeface="Arial"/>
                <a:cs typeface="Arial"/>
              </a:rPr>
              <a:t> to project sponsors after each </a:t>
            </a:r>
            <a:r>
              <a:rPr lang="en-US" sz="1500" b="1" dirty="0" err="1">
                <a:latin typeface="Arial"/>
                <a:cs typeface="Arial"/>
              </a:rPr>
              <a:t>Evo</a:t>
            </a:r>
            <a:r>
              <a:rPr lang="en-US" sz="1500" b="1" dirty="0">
                <a:latin typeface="Arial"/>
                <a:cs typeface="Arial"/>
              </a:rPr>
              <a:t> step (weekly, or shorter) with your best available estimates or measures, for each performance goal and each resource budget. </a:t>
            </a:r>
          </a:p>
          <a:p>
            <a:pPr marL="1217613" lvl="2" indent="-242888" defTabSz="974725"/>
            <a:r>
              <a:rPr lang="en-US" sz="1500" b="1" dirty="0">
                <a:solidFill>
                  <a:schemeClr val="hlink"/>
                </a:solidFill>
                <a:latin typeface="Arial"/>
                <a:cs typeface="Arial"/>
              </a:rPr>
              <a:t>O</a:t>
            </a:r>
            <a:r>
              <a:rPr lang="en-US" sz="1500" b="1" i="1" dirty="0">
                <a:solidFill>
                  <a:schemeClr val="hlink"/>
                </a:solidFill>
                <a:latin typeface="Arial"/>
                <a:cs typeface="Arial"/>
              </a:rPr>
              <a:t>n a single page</a:t>
            </a:r>
            <a:r>
              <a:rPr lang="en-US" sz="1500" b="1" i="1" dirty="0">
                <a:latin typeface="Arial"/>
                <a:cs typeface="Arial"/>
              </a:rPr>
              <a:t>,</a:t>
            </a:r>
            <a:r>
              <a:rPr lang="en-US" sz="1500" b="1" dirty="0">
                <a:latin typeface="Arial"/>
                <a:cs typeface="Arial"/>
              </a:rPr>
              <a:t> summarize the </a:t>
            </a:r>
            <a:r>
              <a:rPr lang="en-US" sz="1500" b="1" i="1" dirty="0">
                <a:solidFill>
                  <a:schemeClr val="hlink"/>
                </a:solidFill>
                <a:latin typeface="Arial"/>
                <a:cs typeface="Arial"/>
              </a:rPr>
              <a:t>progress to date</a:t>
            </a:r>
            <a:r>
              <a:rPr lang="en-US" sz="1500" b="1" dirty="0">
                <a:latin typeface="Arial"/>
                <a:cs typeface="Arial"/>
              </a:rPr>
              <a:t> towards </a:t>
            </a:r>
            <a:r>
              <a:rPr lang="en-US" sz="1500" b="1" dirty="0">
                <a:solidFill>
                  <a:schemeClr val="hlink"/>
                </a:solidFill>
                <a:latin typeface="Arial"/>
                <a:cs typeface="Arial"/>
              </a:rPr>
              <a:t>achieving</a:t>
            </a:r>
            <a:r>
              <a:rPr lang="en-US" sz="1500" b="1" dirty="0">
                <a:latin typeface="Arial"/>
                <a:cs typeface="Arial"/>
              </a:rPr>
              <a:t> the goals and the costs incurred.</a:t>
            </a:r>
          </a:p>
          <a:p>
            <a:pPr marL="792163" lvl="1" indent="-304800" defTabSz="974725"/>
            <a:r>
              <a:rPr lang="en-US" sz="1500" b="1" dirty="0">
                <a:latin typeface="Arial"/>
                <a:ea typeface="Times" pitchFamily="-65" charset="0"/>
                <a:cs typeface="Arial"/>
              </a:rPr>
              <a:t>8.	</a:t>
            </a:r>
            <a:r>
              <a:rPr lang="en-US" sz="1500" b="1" dirty="0">
                <a:latin typeface="Arial"/>
                <a:cs typeface="Arial"/>
              </a:rPr>
              <a:t>When all Goals are reached: ‘Claim success and move on’ </a:t>
            </a:r>
          </a:p>
          <a:p>
            <a:pPr marL="1217613" lvl="2" indent="-242888" defTabSz="974725"/>
            <a:r>
              <a:rPr lang="en-US" sz="1500" b="1" dirty="0">
                <a:latin typeface="Arial"/>
                <a:ea typeface="Times" pitchFamily="-65" charset="0"/>
                <a:cs typeface="Arial"/>
              </a:rPr>
              <a:t>a.	</a:t>
            </a:r>
            <a:r>
              <a:rPr lang="en-US" sz="1500" b="1" dirty="0">
                <a:latin typeface="Arial"/>
                <a:cs typeface="Arial"/>
              </a:rPr>
              <a:t>Free remaining resources for more profitable ventures</a:t>
            </a:r>
          </a:p>
        </p:txBody>
      </p:sp>
      <p:grpSp>
        <p:nvGrpSpPr>
          <p:cNvPr id="2" name="Group 4"/>
          <p:cNvGrpSpPr>
            <a:grpSpLocks/>
          </p:cNvGrpSpPr>
          <p:nvPr/>
        </p:nvGrpSpPr>
        <p:grpSpPr bwMode="auto">
          <a:xfrm>
            <a:off x="6705600" y="0"/>
            <a:ext cx="2171700" cy="977900"/>
            <a:chOff x="4224" y="0"/>
            <a:chExt cx="1368" cy="616"/>
          </a:xfrm>
        </p:grpSpPr>
        <p:pic>
          <p:nvPicPr>
            <p:cNvPr id="149509" name="Picture 5" descr="nail 2"/>
            <p:cNvPicPr>
              <a:picLocks noChangeAspect="1" noChangeArrowheads="1"/>
            </p:cNvPicPr>
            <p:nvPr/>
          </p:nvPicPr>
          <p:blipFill>
            <a:blip r:embed="rId2"/>
            <a:srcRect/>
            <a:stretch>
              <a:fillRect/>
            </a:stretch>
          </p:blipFill>
          <p:spPr bwMode="auto">
            <a:xfrm>
              <a:off x="4224" y="0"/>
              <a:ext cx="1368" cy="616"/>
            </a:xfrm>
            <a:prstGeom prst="rect">
              <a:avLst/>
            </a:prstGeom>
            <a:noFill/>
          </p:spPr>
        </p:pic>
        <p:sp>
          <p:nvSpPr>
            <p:cNvPr id="149510" name="Text Box 6"/>
            <p:cNvSpPr txBox="1">
              <a:spLocks noChangeArrowheads="1"/>
            </p:cNvSpPr>
            <p:nvPr/>
          </p:nvSpPr>
          <p:spPr bwMode="auto">
            <a:xfrm>
              <a:off x="4752" y="192"/>
              <a:ext cx="116" cy="288"/>
            </a:xfrm>
            <a:prstGeom prst="rect">
              <a:avLst/>
            </a:prstGeom>
            <a:noFill/>
            <a:ln w="9525">
              <a:noFill/>
              <a:miter lim="800000"/>
              <a:headEnd/>
              <a:tailEnd/>
            </a:ln>
          </p:spPr>
          <p:txBody>
            <a:bodyPr>
              <a:prstTxWarp prst="textNoShape">
                <a:avLst/>
              </a:prstTxWarp>
              <a:spAutoFit/>
            </a:bodyPr>
            <a:lstStyle/>
            <a:p>
              <a:pPr>
                <a:spcBef>
                  <a:spcPct val="50000"/>
                </a:spcBef>
              </a:pPr>
              <a:r>
                <a:rPr lang="en-US"/>
                <a:t>1</a:t>
              </a:r>
            </a:p>
          </p:txBody>
        </p:sp>
      </p:grpSp>
      <p:grpSp>
        <p:nvGrpSpPr>
          <p:cNvPr id="3" name="Group 7"/>
          <p:cNvGrpSpPr>
            <a:grpSpLocks/>
          </p:cNvGrpSpPr>
          <p:nvPr/>
        </p:nvGrpSpPr>
        <p:grpSpPr bwMode="auto">
          <a:xfrm>
            <a:off x="7404100" y="1066800"/>
            <a:ext cx="1739900" cy="1152525"/>
            <a:chOff x="4664" y="672"/>
            <a:chExt cx="1096" cy="726"/>
          </a:xfrm>
        </p:grpSpPr>
        <p:pic>
          <p:nvPicPr>
            <p:cNvPr id="149512" name="Picture 8"/>
            <p:cNvPicPr>
              <a:picLocks noChangeAspect="1" noChangeArrowheads="1"/>
            </p:cNvPicPr>
            <p:nvPr/>
          </p:nvPicPr>
          <p:blipFill>
            <a:blip r:embed="rId3"/>
            <a:srcRect/>
            <a:stretch>
              <a:fillRect/>
            </a:stretch>
          </p:blipFill>
          <p:spPr bwMode="auto">
            <a:xfrm>
              <a:off x="4664" y="672"/>
              <a:ext cx="1096" cy="726"/>
            </a:xfrm>
            <a:prstGeom prst="rect">
              <a:avLst/>
            </a:prstGeom>
            <a:noFill/>
            <a:ln w="9525">
              <a:noFill/>
              <a:miter lim="800000"/>
              <a:headEnd/>
              <a:tailEnd/>
            </a:ln>
            <a:effectLst/>
          </p:spPr>
        </p:pic>
        <p:sp>
          <p:nvSpPr>
            <p:cNvPr id="149513" name="Text Box 9"/>
            <p:cNvSpPr txBox="1">
              <a:spLocks noChangeArrowheads="1"/>
            </p:cNvSpPr>
            <p:nvPr/>
          </p:nvSpPr>
          <p:spPr bwMode="auto">
            <a:xfrm>
              <a:off x="5030" y="699"/>
              <a:ext cx="276" cy="404"/>
            </a:xfrm>
            <a:prstGeom prst="rect">
              <a:avLst/>
            </a:prstGeom>
            <a:noFill/>
            <a:ln w="9525">
              <a:noFill/>
              <a:miter lim="800000"/>
              <a:headEnd/>
              <a:tailEnd/>
            </a:ln>
          </p:spPr>
          <p:txBody>
            <a:bodyPr wrap="none">
              <a:prstTxWarp prst="textNoShape">
                <a:avLst/>
              </a:prstTxWarp>
              <a:spAutoFit/>
            </a:bodyPr>
            <a:lstStyle/>
            <a:p>
              <a:r>
                <a:rPr lang="en-US" sz="3600"/>
                <a:t>2</a:t>
              </a:r>
            </a:p>
          </p:txBody>
        </p:sp>
      </p:grpSp>
      <p:grpSp>
        <p:nvGrpSpPr>
          <p:cNvPr id="4" name="Group 10"/>
          <p:cNvGrpSpPr>
            <a:grpSpLocks/>
          </p:cNvGrpSpPr>
          <p:nvPr/>
        </p:nvGrpSpPr>
        <p:grpSpPr bwMode="auto">
          <a:xfrm>
            <a:off x="7086600" y="1905000"/>
            <a:ext cx="1524000" cy="1219200"/>
            <a:chOff x="4584" y="1392"/>
            <a:chExt cx="1176" cy="896"/>
          </a:xfrm>
        </p:grpSpPr>
        <p:pic>
          <p:nvPicPr>
            <p:cNvPr id="149515" name="Picture 11" descr="calligraphy 7"/>
            <p:cNvPicPr>
              <a:picLocks noChangeAspect="1" noChangeArrowheads="1"/>
            </p:cNvPicPr>
            <p:nvPr/>
          </p:nvPicPr>
          <p:blipFill>
            <a:blip r:embed="rId4"/>
            <a:srcRect/>
            <a:stretch>
              <a:fillRect/>
            </a:stretch>
          </p:blipFill>
          <p:spPr bwMode="auto">
            <a:xfrm>
              <a:off x="4584" y="1392"/>
              <a:ext cx="1176" cy="896"/>
            </a:xfrm>
            <a:prstGeom prst="rect">
              <a:avLst/>
            </a:prstGeom>
            <a:noFill/>
          </p:spPr>
        </p:pic>
        <p:sp>
          <p:nvSpPr>
            <p:cNvPr id="149516" name="Text Box 12"/>
            <p:cNvSpPr txBox="1">
              <a:spLocks noChangeArrowheads="1"/>
            </p:cNvSpPr>
            <p:nvPr/>
          </p:nvSpPr>
          <p:spPr bwMode="auto">
            <a:xfrm>
              <a:off x="5390" y="1687"/>
              <a:ext cx="142" cy="336"/>
            </a:xfrm>
            <a:prstGeom prst="rect">
              <a:avLst/>
            </a:prstGeom>
            <a:noFill/>
            <a:ln w="9525">
              <a:noFill/>
              <a:miter lim="800000"/>
              <a:headEnd/>
              <a:tailEnd/>
            </a:ln>
          </p:spPr>
          <p:txBody>
            <a:bodyPr>
              <a:prstTxWarp prst="textNoShape">
                <a:avLst/>
              </a:prstTxWarp>
              <a:spAutoFit/>
            </a:bodyPr>
            <a:lstStyle/>
            <a:p>
              <a:pPr>
                <a:spcBef>
                  <a:spcPct val="50000"/>
                </a:spcBef>
              </a:pPr>
              <a:r>
                <a:rPr lang="en-US"/>
                <a:t>4</a:t>
              </a:r>
            </a:p>
          </p:txBody>
        </p:sp>
      </p:grpSp>
      <p:grpSp>
        <p:nvGrpSpPr>
          <p:cNvPr id="5" name="Group 13"/>
          <p:cNvGrpSpPr>
            <a:grpSpLocks/>
          </p:cNvGrpSpPr>
          <p:nvPr/>
        </p:nvGrpSpPr>
        <p:grpSpPr bwMode="auto">
          <a:xfrm>
            <a:off x="5486400" y="3429000"/>
            <a:ext cx="1435100" cy="923925"/>
            <a:chOff x="3456" y="2160"/>
            <a:chExt cx="904" cy="582"/>
          </a:xfrm>
        </p:grpSpPr>
        <p:pic>
          <p:nvPicPr>
            <p:cNvPr id="149518" name="Picture 14" descr="footprint on sand 2"/>
            <p:cNvPicPr>
              <a:picLocks noChangeAspect="1" noChangeArrowheads="1"/>
            </p:cNvPicPr>
            <p:nvPr/>
          </p:nvPicPr>
          <p:blipFill>
            <a:blip r:embed="rId5"/>
            <a:srcRect/>
            <a:stretch>
              <a:fillRect/>
            </a:stretch>
          </p:blipFill>
          <p:spPr bwMode="auto">
            <a:xfrm>
              <a:off x="3456" y="2160"/>
              <a:ext cx="904" cy="582"/>
            </a:xfrm>
            <a:prstGeom prst="rect">
              <a:avLst/>
            </a:prstGeom>
            <a:noFill/>
          </p:spPr>
        </p:pic>
        <p:sp>
          <p:nvSpPr>
            <p:cNvPr id="149519" name="Text Box 15"/>
            <p:cNvSpPr txBox="1">
              <a:spLocks noChangeArrowheads="1"/>
            </p:cNvSpPr>
            <p:nvPr/>
          </p:nvSpPr>
          <p:spPr bwMode="auto">
            <a:xfrm>
              <a:off x="3566" y="2400"/>
              <a:ext cx="116" cy="288"/>
            </a:xfrm>
            <a:prstGeom prst="rect">
              <a:avLst/>
            </a:prstGeom>
            <a:noFill/>
            <a:ln w="9525">
              <a:noFill/>
              <a:miter lim="800000"/>
              <a:headEnd/>
              <a:tailEnd/>
            </a:ln>
          </p:spPr>
          <p:txBody>
            <a:bodyPr>
              <a:prstTxWarp prst="textNoShape">
                <a:avLst/>
              </a:prstTxWarp>
              <a:spAutoFit/>
            </a:bodyPr>
            <a:lstStyle/>
            <a:p>
              <a:pPr>
                <a:spcBef>
                  <a:spcPct val="50000"/>
                </a:spcBef>
              </a:pPr>
              <a:r>
                <a:rPr lang="en-US"/>
                <a:t>6</a:t>
              </a:r>
            </a:p>
          </p:txBody>
        </p:sp>
      </p:grpSp>
      <p:grpSp>
        <p:nvGrpSpPr>
          <p:cNvPr id="6" name="Group 16"/>
          <p:cNvGrpSpPr>
            <a:grpSpLocks/>
          </p:cNvGrpSpPr>
          <p:nvPr/>
        </p:nvGrpSpPr>
        <p:grpSpPr bwMode="auto">
          <a:xfrm>
            <a:off x="7480300" y="4191000"/>
            <a:ext cx="1511300" cy="1600200"/>
            <a:chOff x="4656" y="2640"/>
            <a:chExt cx="952" cy="1008"/>
          </a:xfrm>
        </p:grpSpPr>
        <p:pic>
          <p:nvPicPr>
            <p:cNvPr id="149521" name="Picture 17" descr="parchments 4"/>
            <p:cNvPicPr>
              <a:picLocks noChangeAspect="1" noChangeArrowheads="1"/>
            </p:cNvPicPr>
            <p:nvPr/>
          </p:nvPicPr>
          <p:blipFill>
            <a:blip r:embed="rId6"/>
            <a:srcRect/>
            <a:stretch>
              <a:fillRect/>
            </a:stretch>
          </p:blipFill>
          <p:spPr bwMode="auto">
            <a:xfrm>
              <a:off x="4656" y="2640"/>
              <a:ext cx="952" cy="1008"/>
            </a:xfrm>
            <a:prstGeom prst="rect">
              <a:avLst/>
            </a:prstGeom>
            <a:noFill/>
          </p:spPr>
        </p:pic>
        <p:sp>
          <p:nvSpPr>
            <p:cNvPr id="149522" name="Text Box 18"/>
            <p:cNvSpPr txBox="1">
              <a:spLocks noChangeArrowheads="1"/>
            </p:cNvSpPr>
            <p:nvPr/>
          </p:nvSpPr>
          <p:spPr bwMode="auto">
            <a:xfrm>
              <a:off x="4982" y="2905"/>
              <a:ext cx="223" cy="288"/>
            </a:xfrm>
            <a:prstGeom prst="rect">
              <a:avLst/>
            </a:prstGeom>
            <a:noFill/>
            <a:ln w="9525">
              <a:noFill/>
              <a:miter lim="800000"/>
              <a:headEnd/>
              <a:tailEnd/>
            </a:ln>
          </p:spPr>
          <p:txBody>
            <a:bodyPr wrap="none">
              <a:prstTxWarp prst="textNoShape">
                <a:avLst/>
              </a:prstTxWarp>
              <a:spAutoFit/>
            </a:bodyPr>
            <a:lstStyle/>
            <a:p>
              <a:r>
                <a:rPr lang="en-US"/>
                <a:t>7</a:t>
              </a:r>
            </a:p>
          </p:txBody>
        </p:sp>
      </p:grpSp>
      <p:grpSp>
        <p:nvGrpSpPr>
          <p:cNvPr id="7" name="Group 19"/>
          <p:cNvGrpSpPr>
            <a:grpSpLocks/>
          </p:cNvGrpSpPr>
          <p:nvPr/>
        </p:nvGrpSpPr>
        <p:grpSpPr bwMode="auto">
          <a:xfrm>
            <a:off x="533400" y="5003800"/>
            <a:ext cx="639763" cy="1854200"/>
            <a:chOff x="336" y="3152"/>
            <a:chExt cx="403" cy="1168"/>
          </a:xfrm>
        </p:grpSpPr>
        <p:pic>
          <p:nvPicPr>
            <p:cNvPr id="149524" name="Picture 20" descr="woman waving 3"/>
            <p:cNvPicPr>
              <a:picLocks noChangeAspect="1" noChangeArrowheads="1"/>
            </p:cNvPicPr>
            <p:nvPr/>
          </p:nvPicPr>
          <p:blipFill>
            <a:blip r:embed="rId7"/>
            <a:srcRect/>
            <a:stretch>
              <a:fillRect/>
            </a:stretch>
          </p:blipFill>
          <p:spPr bwMode="auto">
            <a:xfrm>
              <a:off x="336" y="3152"/>
              <a:ext cx="403" cy="1168"/>
            </a:xfrm>
            <a:prstGeom prst="rect">
              <a:avLst/>
            </a:prstGeom>
            <a:noFill/>
          </p:spPr>
        </p:pic>
        <p:sp>
          <p:nvSpPr>
            <p:cNvPr id="149525" name="Text Box 21"/>
            <p:cNvSpPr txBox="1">
              <a:spLocks noChangeArrowheads="1"/>
            </p:cNvSpPr>
            <p:nvPr/>
          </p:nvSpPr>
          <p:spPr bwMode="auto">
            <a:xfrm>
              <a:off x="422" y="3481"/>
              <a:ext cx="223" cy="288"/>
            </a:xfrm>
            <a:prstGeom prst="rect">
              <a:avLst/>
            </a:prstGeom>
            <a:noFill/>
            <a:ln w="9525">
              <a:noFill/>
              <a:miter lim="800000"/>
              <a:headEnd/>
              <a:tailEnd/>
            </a:ln>
          </p:spPr>
          <p:txBody>
            <a:bodyPr wrap="none">
              <a:prstTxWarp prst="textNoShape">
                <a:avLst/>
              </a:prstTxWarp>
              <a:spAutoFit/>
            </a:bodyPr>
            <a:lstStyle/>
            <a:p>
              <a:r>
                <a:rPr lang="en-US"/>
                <a:t>8</a:t>
              </a:r>
            </a:p>
          </p:txBody>
        </p:sp>
      </p:grpSp>
      <p:grpSp>
        <p:nvGrpSpPr>
          <p:cNvPr id="8" name="Group 22"/>
          <p:cNvGrpSpPr>
            <a:grpSpLocks/>
          </p:cNvGrpSpPr>
          <p:nvPr/>
        </p:nvGrpSpPr>
        <p:grpSpPr bwMode="auto">
          <a:xfrm>
            <a:off x="0" y="3124200"/>
            <a:ext cx="1082675" cy="1308100"/>
            <a:chOff x="0" y="1968"/>
            <a:chExt cx="682" cy="824"/>
          </a:xfrm>
        </p:grpSpPr>
        <p:pic>
          <p:nvPicPr>
            <p:cNvPr id="149527" name="Picture 23" descr="Santa Claus and Mrs"/>
            <p:cNvPicPr>
              <a:picLocks noChangeAspect="1" noChangeArrowheads="1"/>
            </p:cNvPicPr>
            <p:nvPr/>
          </p:nvPicPr>
          <p:blipFill>
            <a:blip r:embed="rId8"/>
            <a:srcRect/>
            <a:stretch>
              <a:fillRect/>
            </a:stretch>
          </p:blipFill>
          <p:spPr bwMode="auto">
            <a:xfrm>
              <a:off x="0" y="1968"/>
              <a:ext cx="682" cy="824"/>
            </a:xfrm>
            <a:prstGeom prst="rect">
              <a:avLst/>
            </a:prstGeom>
            <a:noFill/>
          </p:spPr>
        </p:pic>
        <p:sp>
          <p:nvSpPr>
            <p:cNvPr id="149528" name="Text Box 24"/>
            <p:cNvSpPr txBox="1">
              <a:spLocks noChangeArrowheads="1"/>
            </p:cNvSpPr>
            <p:nvPr/>
          </p:nvSpPr>
          <p:spPr bwMode="auto">
            <a:xfrm>
              <a:off x="86" y="2352"/>
              <a:ext cx="223" cy="288"/>
            </a:xfrm>
            <a:prstGeom prst="rect">
              <a:avLst/>
            </a:prstGeom>
            <a:noFill/>
            <a:ln w="9525">
              <a:noFill/>
              <a:miter lim="800000"/>
              <a:headEnd/>
              <a:tailEnd/>
            </a:ln>
          </p:spPr>
          <p:txBody>
            <a:bodyPr wrap="none">
              <a:prstTxWarp prst="textNoShape">
                <a:avLst/>
              </a:prstTxWarp>
              <a:spAutoFit/>
            </a:bodyPr>
            <a:lstStyle/>
            <a:p>
              <a:r>
                <a:rPr lang="en-US"/>
                <a:t>5</a:t>
              </a:r>
            </a:p>
          </p:txBody>
        </p:sp>
      </p:grpSp>
      <p:grpSp>
        <p:nvGrpSpPr>
          <p:cNvPr id="9" name="Group 25"/>
          <p:cNvGrpSpPr>
            <a:grpSpLocks/>
          </p:cNvGrpSpPr>
          <p:nvPr/>
        </p:nvGrpSpPr>
        <p:grpSpPr bwMode="auto">
          <a:xfrm>
            <a:off x="-76200" y="2057400"/>
            <a:ext cx="1371600" cy="977900"/>
            <a:chOff x="2380" y="1776"/>
            <a:chExt cx="1000" cy="712"/>
          </a:xfrm>
        </p:grpSpPr>
        <p:pic>
          <p:nvPicPr>
            <p:cNvPr id="149530" name="Picture 26" descr="accounting"/>
            <p:cNvPicPr>
              <a:picLocks noChangeAspect="1" noChangeArrowheads="1"/>
            </p:cNvPicPr>
            <p:nvPr/>
          </p:nvPicPr>
          <p:blipFill>
            <a:blip r:embed="rId9"/>
            <a:srcRect/>
            <a:stretch>
              <a:fillRect/>
            </a:stretch>
          </p:blipFill>
          <p:spPr bwMode="auto">
            <a:xfrm>
              <a:off x="2380" y="1832"/>
              <a:ext cx="1000" cy="656"/>
            </a:xfrm>
            <a:prstGeom prst="rect">
              <a:avLst/>
            </a:prstGeom>
            <a:noFill/>
          </p:spPr>
        </p:pic>
        <p:sp>
          <p:nvSpPr>
            <p:cNvPr id="149531" name="Text Box 27"/>
            <p:cNvSpPr txBox="1">
              <a:spLocks noChangeArrowheads="1"/>
            </p:cNvSpPr>
            <p:nvPr/>
          </p:nvSpPr>
          <p:spPr bwMode="auto">
            <a:xfrm>
              <a:off x="2870" y="1776"/>
              <a:ext cx="258" cy="333"/>
            </a:xfrm>
            <a:prstGeom prst="rect">
              <a:avLst/>
            </a:prstGeom>
            <a:noFill/>
            <a:ln w="9525">
              <a:noFill/>
              <a:miter lim="800000"/>
              <a:headEnd/>
              <a:tailEnd/>
            </a:ln>
          </p:spPr>
          <p:txBody>
            <a:bodyPr wrap="none">
              <a:prstTxWarp prst="textNoShape">
                <a:avLst/>
              </a:prstTxWarp>
              <a:spAutoFit/>
            </a:bodyPr>
            <a:lstStyle/>
            <a:p>
              <a:r>
                <a:rPr lang="en-US">
                  <a:solidFill>
                    <a:schemeClr val="bg2"/>
                  </a:solidFill>
                </a:rPr>
                <a:t>3</a:t>
              </a:r>
            </a:p>
          </p:txBody>
        </p:sp>
      </p:grpSp>
      <p:sp>
        <p:nvSpPr>
          <p:cNvPr id="31" name="Date Placeholder 30"/>
          <p:cNvSpPr>
            <a:spLocks noGrp="1"/>
          </p:cNvSpPr>
          <p:nvPr>
            <p:ph type="dt" sz="half" idx="10"/>
          </p:nvPr>
        </p:nvSpPr>
        <p:spPr/>
        <p:txBody>
          <a:bodyPr/>
          <a:lstStyle/>
          <a:p>
            <a:fld id="{31ECC46F-9E4C-C34F-9561-4DB65291FDF5}" type="datetime4">
              <a:rPr lang="en-US" smtClean="0"/>
              <a:pPr/>
              <a:t>October 2, 2009</a:t>
            </a:fld>
            <a:endParaRPr lang="en-GB"/>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49507">
                                            <p:txEl>
                                              <p:pRg st="0" end="0"/>
                                            </p:txEl>
                                          </p:spTgt>
                                        </p:tgtEl>
                                        <p:attrNameLst>
                                          <p:attrName>style.visibility</p:attrName>
                                        </p:attrNameLst>
                                      </p:cBhvr>
                                      <p:to>
                                        <p:strVal val="visible"/>
                                      </p:to>
                                    </p:set>
                                    <p:anim calcmode="lin" valueType="num">
                                      <p:cBhvr>
                                        <p:cTn id="7" dur="500" decel="50000" fill="hold">
                                          <p:stCondLst>
                                            <p:cond delay="0"/>
                                          </p:stCondLst>
                                        </p:cTn>
                                        <p:tgtEl>
                                          <p:spTgt spid="149507">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49507">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49507">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149507">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49507">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49507">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49507">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4950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49507">
                                            <p:txEl>
                                              <p:pRg st="1" end="1"/>
                                            </p:txEl>
                                          </p:spTgt>
                                        </p:tgtEl>
                                        <p:attrNameLst>
                                          <p:attrName>style.visibility</p:attrName>
                                        </p:attrNameLst>
                                      </p:cBhvr>
                                      <p:to>
                                        <p:strVal val="visible"/>
                                      </p:to>
                                    </p:set>
                                    <p:anim calcmode="lin" valueType="num">
                                      <p:cBhvr>
                                        <p:cTn id="19" dur="500" decel="50000" fill="hold">
                                          <p:stCondLst>
                                            <p:cond delay="0"/>
                                          </p:stCondLst>
                                        </p:cTn>
                                        <p:tgtEl>
                                          <p:spTgt spid="149507">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49507">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49507">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149507">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49507">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49507">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49507">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49507">
                                            <p:txEl>
                                              <p:pRg st="1" end="1"/>
                                            </p:txEl>
                                          </p:spTgt>
                                        </p:tgtEl>
                                      </p:cBhvr>
                                    </p:animEffect>
                                  </p:childTnLst>
                                </p:cTn>
                              </p:par>
                              <p:par>
                                <p:cTn id="27" presetID="25"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2" dur="1000" fill="hold"/>
                                        <p:tgtEl>
                                          <p:spTgt spid="2"/>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2"/>
                                        </p:tgtEl>
                                      </p:cBhvr>
                                    </p:animEffect>
                                  </p:childTnLst>
                                </p:cTn>
                              </p:par>
                              <p:par>
                                <p:cTn id="37" presetID="25" presetClass="entr" presetSubtype="0" fill="hold" grpId="0" nodeType="withEffect">
                                  <p:stCondLst>
                                    <p:cond delay="0"/>
                                  </p:stCondLst>
                                  <p:childTnLst>
                                    <p:set>
                                      <p:cBhvr>
                                        <p:cTn id="38" dur="1" fill="hold">
                                          <p:stCondLst>
                                            <p:cond delay="0"/>
                                          </p:stCondLst>
                                        </p:cTn>
                                        <p:tgtEl>
                                          <p:spTgt spid="149507">
                                            <p:txEl>
                                              <p:pRg st="2" end="2"/>
                                            </p:txEl>
                                          </p:spTgt>
                                        </p:tgtEl>
                                        <p:attrNameLst>
                                          <p:attrName>style.visibility</p:attrName>
                                        </p:attrNameLst>
                                      </p:cBhvr>
                                      <p:to>
                                        <p:strVal val="visible"/>
                                      </p:to>
                                    </p:set>
                                    <p:anim calcmode="lin" valueType="num">
                                      <p:cBhvr>
                                        <p:cTn id="39" dur="500" decel="50000" fill="hold">
                                          <p:stCondLst>
                                            <p:cond delay="0"/>
                                          </p:stCondLst>
                                        </p:cTn>
                                        <p:tgtEl>
                                          <p:spTgt spid="149507">
                                            <p:txEl>
                                              <p:pRg st="2" end="2"/>
                                            </p:txEl>
                                          </p:spTgt>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149507">
                                            <p:txEl>
                                              <p:pRg st="2" end="2"/>
                                            </p:txEl>
                                          </p:spTgt>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149507">
                                            <p:txEl>
                                              <p:pRg st="2" end="2"/>
                                            </p:txEl>
                                          </p:spTgt>
                                        </p:tgtEl>
                                        <p:attrNameLst>
                                          <p:attrName>ppt_w</p:attrName>
                                        </p:attrNameLst>
                                      </p:cBhvr>
                                      <p:tavLst>
                                        <p:tav tm="0">
                                          <p:val>
                                            <p:strVal val="#ppt_w*.05"/>
                                          </p:val>
                                        </p:tav>
                                        <p:tav tm="100000">
                                          <p:val>
                                            <p:strVal val="#ppt_w"/>
                                          </p:val>
                                        </p:tav>
                                      </p:tavLst>
                                    </p:anim>
                                    <p:anim calcmode="lin" valueType="num">
                                      <p:cBhvr>
                                        <p:cTn id="42" dur="1000" fill="hold"/>
                                        <p:tgtEl>
                                          <p:spTgt spid="149507">
                                            <p:txEl>
                                              <p:pRg st="2" end="2"/>
                                            </p:txEl>
                                          </p:spTgt>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149507">
                                            <p:txEl>
                                              <p:pRg st="2" end="2"/>
                                            </p:txEl>
                                          </p:spTgt>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149507">
                                            <p:txEl>
                                              <p:pRg st="2" end="2"/>
                                            </p:txEl>
                                          </p:spTgt>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149507">
                                            <p:txEl>
                                              <p:pRg st="2" end="2"/>
                                            </p:txEl>
                                          </p:spTgt>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149507">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5" presetClass="entr" presetSubtype="0" fill="hold" grpId="0" nodeType="clickEffect">
                                  <p:stCondLst>
                                    <p:cond delay="0"/>
                                  </p:stCondLst>
                                  <p:childTnLst>
                                    <p:set>
                                      <p:cBhvr>
                                        <p:cTn id="50" dur="1" fill="hold">
                                          <p:stCondLst>
                                            <p:cond delay="0"/>
                                          </p:stCondLst>
                                        </p:cTn>
                                        <p:tgtEl>
                                          <p:spTgt spid="149507">
                                            <p:txEl>
                                              <p:pRg st="3" end="3"/>
                                            </p:txEl>
                                          </p:spTgt>
                                        </p:tgtEl>
                                        <p:attrNameLst>
                                          <p:attrName>style.visibility</p:attrName>
                                        </p:attrNameLst>
                                      </p:cBhvr>
                                      <p:to>
                                        <p:strVal val="visible"/>
                                      </p:to>
                                    </p:set>
                                    <p:anim calcmode="lin" valueType="num">
                                      <p:cBhvr>
                                        <p:cTn id="51" dur="500" decel="50000" fill="hold">
                                          <p:stCondLst>
                                            <p:cond delay="0"/>
                                          </p:stCondLst>
                                        </p:cTn>
                                        <p:tgtEl>
                                          <p:spTgt spid="149507">
                                            <p:txEl>
                                              <p:pRg st="3" end="3"/>
                                            </p:txEl>
                                          </p:spTgt>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149507">
                                            <p:txEl>
                                              <p:pRg st="3" end="3"/>
                                            </p:txEl>
                                          </p:spTgt>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149507">
                                            <p:txEl>
                                              <p:pRg st="3" end="3"/>
                                            </p:txEl>
                                          </p:spTgt>
                                        </p:tgtEl>
                                        <p:attrNameLst>
                                          <p:attrName>ppt_w</p:attrName>
                                        </p:attrNameLst>
                                      </p:cBhvr>
                                      <p:tavLst>
                                        <p:tav tm="0">
                                          <p:val>
                                            <p:strVal val="#ppt_w*.05"/>
                                          </p:val>
                                        </p:tav>
                                        <p:tav tm="100000">
                                          <p:val>
                                            <p:strVal val="#ppt_w"/>
                                          </p:val>
                                        </p:tav>
                                      </p:tavLst>
                                    </p:anim>
                                    <p:anim calcmode="lin" valueType="num">
                                      <p:cBhvr>
                                        <p:cTn id="54" dur="1000" fill="hold"/>
                                        <p:tgtEl>
                                          <p:spTgt spid="149507">
                                            <p:txEl>
                                              <p:pRg st="3" end="3"/>
                                            </p:txEl>
                                          </p:spTgt>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149507">
                                            <p:txEl>
                                              <p:pRg st="3" end="3"/>
                                            </p:txEl>
                                          </p:spTgt>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149507">
                                            <p:txEl>
                                              <p:pRg st="3" end="3"/>
                                            </p:txEl>
                                          </p:spTgt>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149507">
                                            <p:txEl>
                                              <p:pRg st="3" end="3"/>
                                            </p:txEl>
                                          </p:spTgt>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149507">
                                            <p:txEl>
                                              <p:pRg st="3" end="3"/>
                                            </p:txEl>
                                          </p:spTgt>
                                        </p:tgtEl>
                                      </p:cBhvr>
                                    </p:animEffect>
                                  </p:childTnLst>
                                </p:cTn>
                              </p:par>
                              <p:par>
                                <p:cTn id="59" presetID="25" presetClass="entr" presetSubtype="0" fill="hold" nodeType="with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p:cTn id="61"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64" dur="1000" fill="hold"/>
                                        <p:tgtEl>
                                          <p:spTgt spid="3"/>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3"/>
                                        </p:tgtEl>
                                      </p:cBhvr>
                                    </p:animEffect>
                                  </p:childTnLst>
                                </p:cTn>
                              </p:par>
                              <p:par>
                                <p:cTn id="69" presetID="25" presetClass="entr" presetSubtype="0" fill="hold" grpId="0" nodeType="withEffect">
                                  <p:stCondLst>
                                    <p:cond delay="0"/>
                                  </p:stCondLst>
                                  <p:childTnLst>
                                    <p:set>
                                      <p:cBhvr>
                                        <p:cTn id="70" dur="1" fill="hold">
                                          <p:stCondLst>
                                            <p:cond delay="0"/>
                                          </p:stCondLst>
                                        </p:cTn>
                                        <p:tgtEl>
                                          <p:spTgt spid="149507">
                                            <p:txEl>
                                              <p:pRg st="4" end="4"/>
                                            </p:txEl>
                                          </p:spTgt>
                                        </p:tgtEl>
                                        <p:attrNameLst>
                                          <p:attrName>style.visibility</p:attrName>
                                        </p:attrNameLst>
                                      </p:cBhvr>
                                      <p:to>
                                        <p:strVal val="visible"/>
                                      </p:to>
                                    </p:set>
                                    <p:anim calcmode="lin" valueType="num">
                                      <p:cBhvr>
                                        <p:cTn id="71" dur="500" decel="50000" fill="hold">
                                          <p:stCondLst>
                                            <p:cond delay="0"/>
                                          </p:stCondLst>
                                        </p:cTn>
                                        <p:tgtEl>
                                          <p:spTgt spid="149507">
                                            <p:txEl>
                                              <p:pRg st="4" end="4"/>
                                            </p:txEl>
                                          </p:spTgt>
                                        </p:tgtEl>
                                        <p:attrNameLst>
                                          <p:attrName>style.rotation</p:attrName>
                                        </p:attrNameLst>
                                      </p:cBhvr>
                                      <p:tavLst>
                                        <p:tav tm="0">
                                          <p:val>
                                            <p:fltVal val="-90"/>
                                          </p:val>
                                        </p:tav>
                                        <p:tav tm="100000">
                                          <p:val>
                                            <p:fltVal val="0"/>
                                          </p:val>
                                        </p:tav>
                                      </p:tavLst>
                                    </p:anim>
                                    <p:anim calcmode="lin" valueType="num">
                                      <p:cBhvr>
                                        <p:cTn id="72" dur="500" decel="50000" fill="hold">
                                          <p:stCondLst>
                                            <p:cond delay="0"/>
                                          </p:stCondLst>
                                        </p:cTn>
                                        <p:tgtEl>
                                          <p:spTgt spid="149507">
                                            <p:txEl>
                                              <p:pRg st="4" end="4"/>
                                            </p:txEl>
                                          </p:spTgt>
                                        </p:tgtEl>
                                        <p:attrNameLst>
                                          <p:attrName>ppt_w</p:attrName>
                                        </p:attrNameLst>
                                      </p:cBhvr>
                                      <p:tavLst>
                                        <p:tav tm="0">
                                          <p:val>
                                            <p:strVal val="#ppt_w"/>
                                          </p:val>
                                        </p:tav>
                                        <p:tav tm="100000">
                                          <p:val>
                                            <p:strVal val="#ppt_w*.05"/>
                                          </p:val>
                                        </p:tav>
                                      </p:tavLst>
                                    </p:anim>
                                    <p:anim calcmode="lin" valueType="num">
                                      <p:cBhvr>
                                        <p:cTn id="73" dur="500" accel="50000" fill="hold">
                                          <p:stCondLst>
                                            <p:cond delay="500"/>
                                          </p:stCondLst>
                                        </p:cTn>
                                        <p:tgtEl>
                                          <p:spTgt spid="149507">
                                            <p:txEl>
                                              <p:pRg st="4" end="4"/>
                                            </p:txEl>
                                          </p:spTgt>
                                        </p:tgtEl>
                                        <p:attrNameLst>
                                          <p:attrName>ppt_w</p:attrName>
                                        </p:attrNameLst>
                                      </p:cBhvr>
                                      <p:tavLst>
                                        <p:tav tm="0">
                                          <p:val>
                                            <p:strVal val="#ppt_w*.05"/>
                                          </p:val>
                                        </p:tav>
                                        <p:tav tm="100000">
                                          <p:val>
                                            <p:strVal val="#ppt_w"/>
                                          </p:val>
                                        </p:tav>
                                      </p:tavLst>
                                    </p:anim>
                                    <p:anim calcmode="lin" valueType="num">
                                      <p:cBhvr>
                                        <p:cTn id="74" dur="1000" fill="hold"/>
                                        <p:tgtEl>
                                          <p:spTgt spid="149507">
                                            <p:txEl>
                                              <p:pRg st="4" end="4"/>
                                            </p:txEl>
                                          </p:spTgt>
                                        </p:tgtEl>
                                        <p:attrNameLst>
                                          <p:attrName>ppt_h</p:attrName>
                                        </p:attrNameLst>
                                      </p:cBhvr>
                                      <p:tavLst>
                                        <p:tav tm="0">
                                          <p:val>
                                            <p:strVal val="#ppt_h"/>
                                          </p:val>
                                        </p:tav>
                                        <p:tav tm="100000">
                                          <p:val>
                                            <p:strVal val="#ppt_h"/>
                                          </p:val>
                                        </p:tav>
                                      </p:tavLst>
                                    </p:anim>
                                    <p:anim calcmode="lin" valueType="num">
                                      <p:cBhvr>
                                        <p:cTn id="75" dur="500" decel="50000" fill="hold">
                                          <p:stCondLst>
                                            <p:cond delay="0"/>
                                          </p:stCondLst>
                                        </p:cTn>
                                        <p:tgtEl>
                                          <p:spTgt spid="149507">
                                            <p:txEl>
                                              <p:pRg st="4" end="4"/>
                                            </p:txEl>
                                          </p:spTgt>
                                        </p:tgtEl>
                                        <p:attrNameLst>
                                          <p:attrName>ppt_x</p:attrName>
                                        </p:attrNameLst>
                                      </p:cBhvr>
                                      <p:tavLst>
                                        <p:tav tm="0">
                                          <p:val>
                                            <p:strVal val="#ppt_x+.4"/>
                                          </p:val>
                                        </p:tav>
                                        <p:tav tm="100000">
                                          <p:val>
                                            <p:strVal val="#ppt_x"/>
                                          </p:val>
                                        </p:tav>
                                      </p:tavLst>
                                    </p:anim>
                                    <p:anim calcmode="lin" valueType="num">
                                      <p:cBhvr>
                                        <p:cTn id="76" dur="500" decel="50000" fill="hold">
                                          <p:stCondLst>
                                            <p:cond delay="0"/>
                                          </p:stCondLst>
                                        </p:cTn>
                                        <p:tgtEl>
                                          <p:spTgt spid="149507">
                                            <p:txEl>
                                              <p:pRg st="4" end="4"/>
                                            </p:txEl>
                                          </p:spTgt>
                                        </p:tgtEl>
                                        <p:attrNameLst>
                                          <p:attrName>ppt_y</p:attrName>
                                        </p:attrNameLst>
                                      </p:cBhvr>
                                      <p:tavLst>
                                        <p:tav tm="0">
                                          <p:val>
                                            <p:strVal val="#ppt_y-.2"/>
                                          </p:val>
                                        </p:tav>
                                        <p:tav tm="100000">
                                          <p:val>
                                            <p:strVal val="#ppt_y+.1"/>
                                          </p:val>
                                        </p:tav>
                                      </p:tavLst>
                                    </p:anim>
                                    <p:anim calcmode="lin" valueType="num">
                                      <p:cBhvr>
                                        <p:cTn id="77" dur="500" accel="50000" fill="hold">
                                          <p:stCondLst>
                                            <p:cond delay="500"/>
                                          </p:stCondLst>
                                        </p:cTn>
                                        <p:tgtEl>
                                          <p:spTgt spid="149507">
                                            <p:txEl>
                                              <p:pRg st="4" end="4"/>
                                            </p:txEl>
                                          </p:spTgt>
                                        </p:tgtEl>
                                        <p:attrNameLst>
                                          <p:attrName>ppt_y</p:attrName>
                                        </p:attrNameLst>
                                      </p:cBhvr>
                                      <p:tavLst>
                                        <p:tav tm="0">
                                          <p:val>
                                            <p:strVal val="#ppt_y+.1"/>
                                          </p:val>
                                        </p:tav>
                                        <p:tav tm="100000">
                                          <p:val>
                                            <p:strVal val="#ppt_y"/>
                                          </p:val>
                                        </p:tav>
                                      </p:tavLst>
                                    </p:anim>
                                    <p:animEffect transition="in" filter="fade">
                                      <p:cBhvr>
                                        <p:cTn id="78" dur="1000" decel="50000">
                                          <p:stCondLst>
                                            <p:cond delay="0"/>
                                          </p:stCondLst>
                                        </p:cTn>
                                        <p:tgtEl>
                                          <p:spTgt spid="149507">
                                            <p:txEl>
                                              <p:pRg st="4" end="4"/>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5" presetClass="entr" presetSubtype="0" fill="hold" grpId="0" nodeType="clickEffect">
                                  <p:stCondLst>
                                    <p:cond delay="0"/>
                                  </p:stCondLst>
                                  <p:childTnLst>
                                    <p:set>
                                      <p:cBhvr>
                                        <p:cTn id="82" dur="1" fill="hold">
                                          <p:stCondLst>
                                            <p:cond delay="0"/>
                                          </p:stCondLst>
                                        </p:cTn>
                                        <p:tgtEl>
                                          <p:spTgt spid="149507">
                                            <p:txEl>
                                              <p:pRg st="5" end="5"/>
                                            </p:txEl>
                                          </p:spTgt>
                                        </p:tgtEl>
                                        <p:attrNameLst>
                                          <p:attrName>style.visibility</p:attrName>
                                        </p:attrNameLst>
                                      </p:cBhvr>
                                      <p:to>
                                        <p:strVal val="visible"/>
                                      </p:to>
                                    </p:set>
                                    <p:anim calcmode="lin" valueType="num">
                                      <p:cBhvr>
                                        <p:cTn id="83" dur="500" decel="50000" fill="hold">
                                          <p:stCondLst>
                                            <p:cond delay="0"/>
                                          </p:stCondLst>
                                        </p:cTn>
                                        <p:tgtEl>
                                          <p:spTgt spid="149507">
                                            <p:txEl>
                                              <p:pRg st="5" end="5"/>
                                            </p:txEl>
                                          </p:spTgt>
                                        </p:tgtEl>
                                        <p:attrNameLst>
                                          <p:attrName>style.rotation</p:attrName>
                                        </p:attrNameLst>
                                      </p:cBhvr>
                                      <p:tavLst>
                                        <p:tav tm="0">
                                          <p:val>
                                            <p:fltVal val="-90"/>
                                          </p:val>
                                        </p:tav>
                                        <p:tav tm="100000">
                                          <p:val>
                                            <p:fltVal val="0"/>
                                          </p:val>
                                        </p:tav>
                                      </p:tavLst>
                                    </p:anim>
                                    <p:anim calcmode="lin" valueType="num">
                                      <p:cBhvr>
                                        <p:cTn id="84" dur="500" decel="50000" fill="hold">
                                          <p:stCondLst>
                                            <p:cond delay="0"/>
                                          </p:stCondLst>
                                        </p:cTn>
                                        <p:tgtEl>
                                          <p:spTgt spid="149507">
                                            <p:txEl>
                                              <p:pRg st="5" end="5"/>
                                            </p:txEl>
                                          </p:spTgt>
                                        </p:tgtEl>
                                        <p:attrNameLst>
                                          <p:attrName>ppt_w</p:attrName>
                                        </p:attrNameLst>
                                      </p:cBhvr>
                                      <p:tavLst>
                                        <p:tav tm="0">
                                          <p:val>
                                            <p:strVal val="#ppt_w"/>
                                          </p:val>
                                        </p:tav>
                                        <p:tav tm="100000">
                                          <p:val>
                                            <p:strVal val="#ppt_w*.05"/>
                                          </p:val>
                                        </p:tav>
                                      </p:tavLst>
                                    </p:anim>
                                    <p:anim calcmode="lin" valueType="num">
                                      <p:cBhvr>
                                        <p:cTn id="85" dur="500" accel="50000" fill="hold">
                                          <p:stCondLst>
                                            <p:cond delay="500"/>
                                          </p:stCondLst>
                                        </p:cTn>
                                        <p:tgtEl>
                                          <p:spTgt spid="149507">
                                            <p:txEl>
                                              <p:pRg st="5" end="5"/>
                                            </p:txEl>
                                          </p:spTgt>
                                        </p:tgtEl>
                                        <p:attrNameLst>
                                          <p:attrName>ppt_w</p:attrName>
                                        </p:attrNameLst>
                                      </p:cBhvr>
                                      <p:tavLst>
                                        <p:tav tm="0">
                                          <p:val>
                                            <p:strVal val="#ppt_w*.05"/>
                                          </p:val>
                                        </p:tav>
                                        <p:tav tm="100000">
                                          <p:val>
                                            <p:strVal val="#ppt_w"/>
                                          </p:val>
                                        </p:tav>
                                      </p:tavLst>
                                    </p:anim>
                                    <p:anim calcmode="lin" valueType="num">
                                      <p:cBhvr>
                                        <p:cTn id="86" dur="1000" fill="hold"/>
                                        <p:tgtEl>
                                          <p:spTgt spid="149507">
                                            <p:txEl>
                                              <p:pRg st="5" end="5"/>
                                            </p:txEl>
                                          </p:spTgt>
                                        </p:tgtEl>
                                        <p:attrNameLst>
                                          <p:attrName>ppt_h</p:attrName>
                                        </p:attrNameLst>
                                      </p:cBhvr>
                                      <p:tavLst>
                                        <p:tav tm="0">
                                          <p:val>
                                            <p:strVal val="#ppt_h"/>
                                          </p:val>
                                        </p:tav>
                                        <p:tav tm="100000">
                                          <p:val>
                                            <p:strVal val="#ppt_h"/>
                                          </p:val>
                                        </p:tav>
                                      </p:tavLst>
                                    </p:anim>
                                    <p:anim calcmode="lin" valueType="num">
                                      <p:cBhvr>
                                        <p:cTn id="87" dur="500" decel="50000" fill="hold">
                                          <p:stCondLst>
                                            <p:cond delay="0"/>
                                          </p:stCondLst>
                                        </p:cTn>
                                        <p:tgtEl>
                                          <p:spTgt spid="149507">
                                            <p:txEl>
                                              <p:pRg st="5" end="5"/>
                                            </p:txEl>
                                          </p:spTgt>
                                        </p:tgtEl>
                                        <p:attrNameLst>
                                          <p:attrName>ppt_x</p:attrName>
                                        </p:attrNameLst>
                                      </p:cBhvr>
                                      <p:tavLst>
                                        <p:tav tm="0">
                                          <p:val>
                                            <p:strVal val="#ppt_x+.4"/>
                                          </p:val>
                                        </p:tav>
                                        <p:tav tm="100000">
                                          <p:val>
                                            <p:strVal val="#ppt_x"/>
                                          </p:val>
                                        </p:tav>
                                      </p:tavLst>
                                    </p:anim>
                                    <p:anim calcmode="lin" valueType="num">
                                      <p:cBhvr>
                                        <p:cTn id="88" dur="500" decel="50000" fill="hold">
                                          <p:stCondLst>
                                            <p:cond delay="0"/>
                                          </p:stCondLst>
                                        </p:cTn>
                                        <p:tgtEl>
                                          <p:spTgt spid="149507">
                                            <p:txEl>
                                              <p:pRg st="5" end="5"/>
                                            </p:txEl>
                                          </p:spTgt>
                                        </p:tgtEl>
                                        <p:attrNameLst>
                                          <p:attrName>ppt_y</p:attrName>
                                        </p:attrNameLst>
                                      </p:cBhvr>
                                      <p:tavLst>
                                        <p:tav tm="0">
                                          <p:val>
                                            <p:strVal val="#ppt_y-.2"/>
                                          </p:val>
                                        </p:tav>
                                        <p:tav tm="100000">
                                          <p:val>
                                            <p:strVal val="#ppt_y+.1"/>
                                          </p:val>
                                        </p:tav>
                                      </p:tavLst>
                                    </p:anim>
                                    <p:anim calcmode="lin" valueType="num">
                                      <p:cBhvr>
                                        <p:cTn id="89" dur="500" accel="50000" fill="hold">
                                          <p:stCondLst>
                                            <p:cond delay="500"/>
                                          </p:stCondLst>
                                        </p:cTn>
                                        <p:tgtEl>
                                          <p:spTgt spid="149507">
                                            <p:txEl>
                                              <p:pRg st="5" end="5"/>
                                            </p:txEl>
                                          </p:spTgt>
                                        </p:tgtEl>
                                        <p:attrNameLst>
                                          <p:attrName>ppt_y</p:attrName>
                                        </p:attrNameLst>
                                      </p:cBhvr>
                                      <p:tavLst>
                                        <p:tav tm="0">
                                          <p:val>
                                            <p:strVal val="#ppt_y+.1"/>
                                          </p:val>
                                        </p:tav>
                                        <p:tav tm="100000">
                                          <p:val>
                                            <p:strVal val="#ppt_y"/>
                                          </p:val>
                                        </p:tav>
                                      </p:tavLst>
                                    </p:anim>
                                    <p:animEffect transition="in" filter="fade">
                                      <p:cBhvr>
                                        <p:cTn id="90" dur="1000" decel="50000">
                                          <p:stCondLst>
                                            <p:cond delay="0"/>
                                          </p:stCondLst>
                                        </p:cTn>
                                        <p:tgtEl>
                                          <p:spTgt spid="149507">
                                            <p:txEl>
                                              <p:pRg st="5" end="5"/>
                                            </p:txEl>
                                          </p:spTgt>
                                        </p:tgtEl>
                                      </p:cBhvr>
                                    </p:animEffect>
                                  </p:childTnLst>
                                </p:cTn>
                              </p:par>
                              <p:par>
                                <p:cTn id="91" presetID="25" presetClass="entr" presetSubtype="0" fill="hold" nodeType="withEffect">
                                  <p:stCondLst>
                                    <p:cond delay="0"/>
                                  </p:stCondLst>
                                  <p:childTnLst>
                                    <p:set>
                                      <p:cBhvr>
                                        <p:cTn id="92" dur="1" fill="hold">
                                          <p:stCondLst>
                                            <p:cond delay="0"/>
                                          </p:stCondLst>
                                        </p:cTn>
                                        <p:tgtEl>
                                          <p:spTgt spid="9"/>
                                        </p:tgtEl>
                                        <p:attrNameLst>
                                          <p:attrName>style.visibility</p:attrName>
                                        </p:attrNameLst>
                                      </p:cBhvr>
                                      <p:to>
                                        <p:strVal val="visible"/>
                                      </p:to>
                                    </p:set>
                                    <p:anim calcmode="lin" valueType="num">
                                      <p:cBhvr>
                                        <p:cTn id="93"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94"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95"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96" dur="1000" fill="hold"/>
                                        <p:tgtEl>
                                          <p:spTgt spid="9"/>
                                        </p:tgtEl>
                                        <p:attrNameLst>
                                          <p:attrName>ppt_h</p:attrName>
                                        </p:attrNameLst>
                                      </p:cBhvr>
                                      <p:tavLst>
                                        <p:tav tm="0">
                                          <p:val>
                                            <p:strVal val="#ppt_h"/>
                                          </p:val>
                                        </p:tav>
                                        <p:tav tm="100000">
                                          <p:val>
                                            <p:strVal val="#ppt_h"/>
                                          </p:val>
                                        </p:tav>
                                      </p:tavLst>
                                    </p:anim>
                                    <p:anim calcmode="lin" valueType="num">
                                      <p:cBhvr>
                                        <p:cTn id="97"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98"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99"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100" dur="1000" decel="50000">
                                          <p:stCondLst>
                                            <p:cond delay="0"/>
                                          </p:stCondLst>
                                        </p:cTn>
                                        <p:tgtEl>
                                          <p:spTgt spid="9"/>
                                        </p:tgtEl>
                                      </p:cBhvr>
                                    </p:animEffect>
                                  </p:childTnLst>
                                </p:cTn>
                              </p:par>
                              <p:par>
                                <p:cTn id="101" presetID="25" presetClass="entr" presetSubtype="0" fill="hold" grpId="0" nodeType="withEffect">
                                  <p:stCondLst>
                                    <p:cond delay="0"/>
                                  </p:stCondLst>
                                  <p:childTnLst>
                                    <p:set>
                                      <p:cBhvr>
                                        <p:cTn id="102" dur="1" fill="hold">
                                          <p:stCondLst>
                                            <p:cond delay="0"/>
                                          </p:stCondLst>
                                        </p:cTn>
                                        <p:tgtEl>
                                          <p:spTgt spid="149507">
                                            <p:txEl>
                                              <p:pRg st="6" end="6"/>
                                            </p:txEl>
                                          </p:spTgt>
                                        </p:tgtEl>
                                        <p:attrNameLst>
                                          <p:attrName>style.visibility</p:attrName>
                                        </p:attrNameLst>
                                      </p:cBhvr>
                                      <p:to>
                                        <p:strVal val="visible"/>
                                      </p:to>
                                    </p:set>
                                    <p:anim calcmode="lin" valueType="num">
                                      <p:cBhvr>
                                        <p:cTn id="103" dur="500" decel="50000" fill="hold">
                                          <p:stCondLst>
                                            <p:cond delay="0"/>
                                          </p:stCondLst>
                                        </p:cTn>
                                        <p:tgtEl>
                                          <p:spTgt spid="149507">
                                            <p:txEl>
                                              <p:pRg st="6" end="6"/>
                                            </p:txEl>
                                          </p:spTgt>
                                        </p:tgtEl>
                                        <p:attrNameLst>
                                          <p:attrName>style.rotation</p:attrName>
                                        </p:attrNameLst>
                                      </p:cBhvr>
                                      <p:tavLst>
                                        <p:tav tm="0">
                                          <p:val>
                                            <p:fltVal val="-90"/>
                                          </p:val>
                                        </p:tav>
                                        <p:tav tm="100000">
                                          <p:val>
                                            <p:fltVal val="0"/>
                                          </p:val>
                                        </p:tav>
                                      </p:tavLst>
                                    </p:anim>
                                    <p:anim calcmode="lin" valueType="num">
                                      <p:cBhvr>
                                        <p:cTn id="104" dur="500" decel="50000" fill="hold">
                                          <p:stCondLst>
                                            <p:cond delay="0"/>
                                          </p:stCondLst>
                                        </p:cTn>
                                        <p:tgtEl>
                                          <p:spTgt spid="149507">
                                            <p:txEl>
                                              <p:pRg st="6" end="6"/>
                                            </p:txEl>
                                          </p:spTgt>
                                        </p:tgtEl>
                                        <p:attrNameLst>
                                          <p:attrName>ppt_w</p:attrName>
                                        </p:attrNameLst>
                                      </p:cBhvr>
                                      <p:tavLst>
                                        <p:tav tm="0">
                                          <p:val>
                                            <p:strVal val="#ppt_w"/>
                                          </p:val>
                                        </p:tav>
                                        <p:tav tm="100000">
                                          <p:val>
                                            <p:strVal val="#ppt_w*.05"/>
                                          </p:val>
                                        </p:tav>
                                      </p:tavLst>
                                    </p:anim>
                                    <p:anim calcmode="lin" valueType="num">
                                      <p:cBhvr>
                                        <p:cTn id="105" dur="500" accel="50000" fill="hold">
                                          <p:stCondLst>
                                            <p:cond delay="500"/>
                                          </p:stCondLst>
                                        </p:cTn>
                                        <p:tgtEl>
                                          <p:spTgt spid="149507">
                                            <p:txEl>
                                              <p:pRg st="6" end="6"/>
                                            </p:txEl>
                                          </p:spTgt>
                                        </p:tgtEl>
                                        <p:attrNameLst>
                                          <p:attrName>ppt_w</p:attrName>
                                        </p:attrNameLst>
                                      </p:cBhvr>
                                      <p:tavLst>
                                        <p:tav tm="0">
                                          <p:val>
                                            <p:strVal val="#ppt_w*.05"/>
                                          </p:val>
                                        </p:tav>
                                        <p:tav tm="100000">
                                          <p:val>
                                            <p:strVal val="#ppt_w"/>
                                          </p:val>
                                        </p:tav>
                                      </p:tavLst>
                                    </p:anim>
                                    <p:anim calcmode="lin" valueType="num">
                                      <p:cBhvr>
                                        <p:cTn id="106" dur="1000" fill="hold"/>
                                        <p:tgtEl>
                                          <p:spTgt spid="149507">
                                            <p:txEl>
                                              <p:pRg st="6" end="6"/>
                                            </p:txEl>
                                          </p:spTgt>
                                        </p:tgtEl>
                                        <p:attrNameLst>
                                          <p:attrName>ppt_h</p:attrName>
                                        </p:attrNameLst>
                                      </p:cBhvr>
                                      <p:tavLst>
                                        <p:tav tm="0">
                                          <p:val>
                                            <p:strVal val="#ppt_h"/>
                                          </p:val>
                                        </p:tav>
                                        <p:tav tm="100000">
                                          <p:val>
                                            <p:strVal val="#ppt_h"/>
                                          </p:val>
                                        </p:tav>
                                      </p:tavLst>
                                    </p:anim>
                                    <p:anim calcmode="lin" valueType="num">
                                      <p:cBhvr>
                                        <p:cTn id="107" dur="500" decel="50000" fill="hold">
                                          <p:stCondLst>
                                            <p:cond delay="0"/>
                                          </p:stCondLst>
                                        </p:cTn>
                                        <p:tgtEl>
                                          <p:spTgt spid="149507">
                                            <p:txEl>
                                              <p:pRg st="6" end="6"/>
                                            </p:txEl>
                                          </p:spTgt>
                                        </p:tgtEl>
                                        <p:attrNameLst>
                                          <p:attrName>ppt_x</p:attrName>
                                        </p:attrNameLst>
                                      </p:cBhvr>
                                      <p:tavLst>
                                        <p:tav tm="0">
                                          <p:val>
                                            <p:strVal val="#ppt_x+.4"/>
                                          </p:val>
                                        </p:tav>
                                        <p:tav tm="100000">
                                          <p:val>
                                            <p:strVal val="#ppt_x"/>
                                          </p:val>
                                        </p:tav>
                                      </p:tavLst>
                                    </p:anim>
                                    <p:anim calcmode="lin" valueType="num">
                                      <p:cBhvr>
                                        <p:cTn id="108" dur="500" decel="50000" fill="hold">
                                          <p:stCondLst>
                                            <p:cond delay="0"/>
                                          </p:stCondLst>
                                        </p:cTn>
                                        <p:tgtEl>
                                          <p:spTgt spid="149507">
                                            <p:txEl>
                                              <p:pRg st="6" end="6"/>
                                            </p:txEl>
                                          </p:spTgt>
                                        </p:tgtEl>
                                        <p:attrNameLst>
                                          <p:attrName>ppt_y</p:attrName>
                                        </p:attrNameLst>
                                      </p:cBhvr>
                                      <p:tavLst>
                                        <p:tav tm="0">
                                          <p:val>
                                            <p:strVal val="#ppt_y-.2"/>
                                          </p:val>
                                        </p:tav>
                                        <p:tav tm="100000">
                                          <p:val>
                                            <p:strVal val="#ppt_y+.1"/>
                                          </p:val>
                                        </p:tav>
                                      </p:tavLst>
                                    </p:anim>
                                    <p:anim calcmode="lin" valueType="num">
                                      <p:cBhvr>
                                        <p:cTn id="109" dur="500" accel="50000" fill="hold">
                                          <p:stCondLst>
                                            <p:cond delay="500"/>
                                          </p:stCondLst>
                                        </p:cTn>
                                        <p:tgtEl>
                                          <p:spTgt spid="149507">
                                            <p:txEl>
                                              <p:pRg st="6" end="6"/>
                                            </p:txEl>
                                          </p:spTgt>
                                        </p:tgtEl>
                                        <p:attrNameLst>
                                          <p:attrName>ppt_y</p:attrName>
                                        </p:attrNameLst>
                                      </p:cBhvr>
                                      <p:tavLst>
                                        <p:tav tm="0">
                                          <p:val>
                                            <p:strVal val="#ppt_y+.1"/>
                                          </p:val>
                                        </p:tav>
                                        <p:tav tm="100000">
                                          <p:val>
                                            <p:strVal val="#ppt_y"/>
                                          </p:val>
                                        </p:tav>
                                      </p:tavLst>
                                    </p:anim>
                                    <p:animEffect transition="in" filter="fade">
                                      <p:cBhvr>
                                        <p:cTn id="110" dur="1000" decel="50000">
                                          <p:stCondLst>
                                            <p:cond delay="0"/>
                                          </p:stCondLst>
                                        </p:cTn>
                                        <p:tgtEl>
                                          <p:spTgt spid="149507">
                                            <p:txEl>
                                              <p:pRg st="6" end="6"/>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25" presetClass="entr" presetSubtype="0" fill="hold" grpId="0" nodeType="clickEffect">
                                  <p:stCondLst>
                                    <p:cond delay="0"/>
                                  </p:stCondLst>
                                  <p:childTnLst>
                                    <p:set>
                                      <p:cBhvr>
                                        <p:cTn id="114" dur="1" fill="hold">
                                          <p:stCondLst>
                                            <p:cond delay="0"/>
                                          </p:stCondLst>
                                        </p:cTn>
                                        <p:tgtEl>
                                          <p:spTgt spid="149507">
                                            <p:txEl>
                                              <p:pRg st="7" end="7"/>
                                            </p:txEl>
                                          </p:spTgt>
                                        </p:tgtEl>
                                        <p:attrNameLst>
                                          <p:attrName>style.visibility</p:attrName>
                                        </p:attrNameLst>
                                      </p:cBhvr>
                                      <p:to>
                                        <p:strVal val="visible"/>
                                      </p:to>
                                    </p:set>
                                    <p:anim calcmode="lin" valueType="num">
                                      <p:cBhvr>
                                        <p:cTn id="115" dur="500" decel="50000" fill="hold">
                                          <p:stCondLst>
                                            <p:cond delay="0"/>
                                          </p:stCondLst>
                                        </p:cTn>
                                        <p:tgtEl>
                                          <p:spTgt spid="149507">
                                            <p:txEl>
                                              <p:pRg st="7" end="7"/>
                                            </p:txEl>
                                          </p:spTgt>
                                        </p:tgtEl>
                                        <p:attrNameLst>
                                          <p:attrName>style.rotation</p:attrName>
                                        </p:attrNameLst>
                                      </p:cBhvr>
                                      <p:tavLst>
                                        <p:tav tm="0">
                                          <p:val>
                                            <p:fltVal val="-90"/>
                                          </p:val>
                                        </p:tav>
                                        <p:tav tm="100000">
                                          <p:val>
                                            <p:fltVal val="0"/>
                                          </p:val>
                                        </p:tav>
                                      </p:tavLst>
                                    </p:anim>
                                    <p:anim calcmode="lin" valueType="num">
                                      <p:cBhvr>
                                        <p:cTn id="116" dur="500" decel="50000" fill="hold">
                                          <p:stCondLst>
                                            <p:cond delay="0"/>
                                          </p:stCondLst>
                                        </p:cTn>
                                        <p:tgtEl>
                                          <p:spTgt spid="149507">
                                            <p:txEl>
                                              <p:pRg st="7" end="7"/>
                                            </p:txEl>
                                          </p:spTgt>
                                        </p:tgtEl>
                                        <p:attrNameLst>
                                          <p:attrName>ppt_w</p:attrName>
                                        </p:attrNameLst>
                                      </p:cBhvr>
                                      <p:tavLst>
                                        <p:tav tm="0">
                                          <p:val>
                                            <p:strVal val="#ppt_w"/>
                                          </p:val>
                                        </p:tav>
                                        <p:tav tm="100000">
                                          <p:val>
                                            <p:strVal val="#ppt_w*.05"/>
                                          </p:val>
                                        </p:tav>
                                      </p:tavLst>
                                    </p:anim>
                                    <p:anim calcmode="lin" valueType="num">
                                      <p:cBhvr>
                                        <p:cTn id="117" dur="500" accel="50000" fill="hold">
                                          <p:stCondLst>
                                            <p:cond delay="500"/>
                                          </p:stCondLst>
                                        </p:cTn>
                                        <p:tgtEl>
                                          <p:spTgt spid="149507">
                                            <p:txEl>
                                              <p:pRg st="7" end="7"/>
                                            </p:txEl>
                                          </p:spTgt>
                                        </p:tgtEl>
                                        <p:attrNameLst>
                                          <p:attrName>ppt_w</p:attrName>
                                        </p:attrNameLst>
                                      </p:cBhvr>
                                      <p:tavLst>
                                        <p:tav tm="0">
                                          <p:val>
                                            <p:strVal val="#ppt_w*.05"/>
                                          </p:val>
                                        </p:tav>
                                        <p:tav tm="100000">
                                          <p:val>
                                            <p:strVal val="#ppt_w"/>
                                          </p:val>
                                        </p:tav>
                                      </p:tavLst>
                                    </p:anim>
                                    <p:anim calcmode="lin" valueType="num">
                                      <p:cBhvr>
                                        <p:cTn id="118" dur="1000" fill="hold"/>
                                        <p:tgtEl>
                                          <p:spTgt spid="149507">
                                            <p:txEl>
                                              <p:pRg st="7" end="7"/>
                                            </p:txEl>
                                          </p:spTgt>
                                        </p:tgtEl>
                                        <p:attrNameLst>
                                          <p:attrName>ppt_h</p:attrName>
                                        </p:attrNameLst>
                                      </p:cBhvr>
                                      <p:tavLst>
                                        <p:tav tm="0">
                                          <p:val>
                                            <p:strVal val="#ppt_h"/>
                                          </p:val>
                                        </p:tav>
                                        <p:tav tm="100000">
                                          <p:val>
                                            <p:strVal val="#ppt_h"/>
                                          </p:val>
                                        </p:tav>
                                      </p:tavLst>
                                    </p:anim>
                                    <p:anim calcmode="lin" valueType="num">
                                      <p:cBhvr>
                                        <p:cTn id="119" dur="500" decel="50000" fill="hold">
                                          <p:stCondLst>
                                            <p:cond delay="0"/>
                                          </p:stCondLst>
                                        </p:cTn>
                                        <p:tgtEl>
                                          <p:spTgt spid="149507">
                                            <p:txEl>
                                              <p:pRg st="7" end="7"/>
                                            </p:txEl>
                                          </p:spTgt>
                                        </p:tgtEl>
                                        <p:attrNameLst>
                                          <p:attrName>ppt_x</p:attrName>
                                        </p:attrNameLst>
                                      </p:cBhvr>
                                      <p:tavLst>
                                        <p:tav tm="0">
                                          <p:val>
                                            <p:strVal val="#ppt_x+.4"/>
                                          </p:val>
                                        </p:tav>
                                        <p:tav tm="100000">
                                          <p:val>
                                            <p:strVal val="#ppt_x"/>
                                          </p:val>
                                        </p:tav>
                                      </p:tavLst>
                                    </p:anim>
                                    <p:anim calcmode="lin" valueType="num">
                                      <p:cBhvr>
                                        <p:cTn id="120" dur="500" decel="50000" fill="hold">
                                          <p:stCondLst>
                                            <p:cond delay="0"/>
                                          </p:stCondLst>
                                        </p:cTn>
                                        <p:tgtEl>
                                          <p:spTgt spid="149507">
                                            <p:txEl>
                                              <p:pRg st="7" end="7"/>
                                            </p:txEl>
                                          </p:spTgt>
                                        </p:tgtEl>
                                        <p:attrNameLst>
                                          <p:attrName>ppt_y</p:attrName>
                                        </p:attrNameLst>
                                      </p:cBhvr>
                                      <p:tavLst>
                                        <p:tav tm="0">
                                          <p:val>
                                            <p:strVal val="#ppt_y-.2"/>
                                          </p:val>
                                        </p:tav>
                                        <p:tav tm="100000">
                                          <p:val>
                                            <p:strVal val="#ppt_y+.1"/>
                                          </p:val>
                                        </p:tav>
                                      </p:tavLst>
                                    </p:anim>
                                    <p:anim calcmode="lin" valueType="num">
                                      <p:cBhvr>
                                        <p:cTn id="121" dur="500" accel="50000" fill="hold">
                                          <p:stCondLst>
                                            <p:cond delay="500"/>
                                          </p:stCondLst>
                                        </p:cTn>
                                        <p:tgtEl>
                                          <p:spTgt spid="149507">
                                            <p:txEl>
                                              <p:pRg st="7" end="7"/>
                                            </p:txEl>
                                          </p:spTgt>
                                        </p:tgtEl>
                                        <p:attrNameLst>
                                          <p:attrName>ppt_y</p:attrName>
                                        </p:attrNameLst>
                                      </p:cBhvr>
                                      <p:tavLst>
                                        <p:tav tm="0">
                                          <p:val>
                                            <p:strVal val="#ppt_y+.1"/>
                                          </p:val>
                                        </p:tav>
                                        <p:tav tm="100000">
                                          <p:val>
                                            <p:strVal val="#ppt_y"/>
                                          </p:val>
                                        </p:tav>
                                      </p:tavLst>
                                    </p:anim>
                                    <p:animEffect transition="in" filter="fade">
                                      <p:cBhvr>
                                        <p:cTn id="122" dur="1000" decel="50000">
                                          <p:stCondLst>
                                            <p:cond delay="0"/>
                                          </p:stCondLst>
                                        </p:cTn>
                                        <p:tgtEl>
                                          <p:spTgt spid="149507">
                                            <p:txEl>
                                              <p:pRg st="7" end="7"/>
                                            </p:txEl>
                                          </p:spTgt>
                                        </p:tgtEl>
                                      </p:cBhvr>
                                    </p:animEffect>
                                  </p:childTnLst>
                                </p:cTn>
                              </p:par>
                              <p:par>
                                <p:cTn id="123" presetID="25" presetClass="entr" presetSubtype="0" fill="hold" nodeType="withEffect">
                                  <p:stCondLst>
                                    <p:cond delay="0"/>
                                  </p:stCondLst>
                                  <p:childTnLst>
                                    <p:set>
                                      <p:cBhvr>
                                        <p:cTn id="124" dur="1" fill="hold">
                                          <p:stCondLst>
                                            <p:cond delay="0"/>
                                          </p:stCondLst>
                                        </p:cTn>
                                        <p:tgtEl>
                                          <p:spTgt spid="4"/>
                                        </p:tgtEl>
                                        <p:attrNameLst>
                                          <p:attrName>style.visibility</p:attrName>
                                        </p:attrNameLst>
                                      </p:cBhvr>
                                      <p:to>
                                        <p:strVal val="visible"/>
                                      </p:to>
                                    </p:set>
                                    <p:anim calcmode="lin" valueType="num">
                                      <p:cBhvr>
                                        <p:cTn id="125"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26"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27"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28" dur="1000" fill="hold"/>
                                        <p:tgtEl>
                                          <p:spTgt spid="4"/>
                                        </p:tgtEl>
                                        <p:attrNameLst>
                                          <p:attrName>ppt_h</p:attrName>
                                        </p:attrNameLst>
                                      </p:cBhvr>
                                      <p:tavLst>
                                        <p:tav tm="0">
                                          <p:val>
                                            <p:strVal val="#ppt_h"/>
                                          </p:val>
                                        </p:tav>
                                        <p:tav tm="100000">
                                          <p:val>
                                            <p:strVal val="#ppt_h"/>
                                          </p:val>
                                        </p:tav>
                                      </p:tavLst>
                                    </p:anim>
                                    <p:anim calcmode="lin" valueType="num">
                                      <p:cBhvr>
                                        <p:cTn id="129"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30"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1"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32" dur="1000" decel="50000">
                                          <p:stCondLst>
                                            <p:cond delay="0"/>
                                          </p:stCondLst>
                                        </p:cTn>
                                        <p:tgtEl>
                                          <p:spTgt spid="4"/>
                                        </p:tgtEl>
                                      </p:cBhvr>
                                    </p:animEffect>
                                  </p:childTnLst>
                                </p:cTn>
                              </p:par>
                              <p:par>
                                <p:cTn id="133" presetID="25" presetClass="entr" presetSubtype="0" fill="hold" grpId="0" nodeType="withEffect">
                                  <p:stCondLst>
                                    <p:cond delay="0"/>
                                  </p:stCondLst>
                                  <p:childTnLst>
                                    <p:set>
                                      <p:cBhvr>
                                        <p:cTn id="134" dur="1" fill="hold">
                                          <p:stCondLst>
                                            <p:cond delay="0"/>
                                          </p:stCondLst>
                                        </p:cTn>
                                        <p:tgtEl>
                                          <p:spTgt spid="149507">
                                            <p:txEl>
                                              <p:pRg st="8" end="8"/>
                                            </p:txEl>
                                          </p:spTgt>
                                        </p:tgtEl>
                                        <p:attrNameLst>
                                          <p:attrName>style.visibility</p:attrName>
                                        </p:attrNameLst>
                                      </p:cBhvr>
                                      <p:to>
                                        <p:strVal val="visible"/>
                                      </p:to>
                                    </p:set>
                                    <p:anim calcmode="lin" valueType="num">
                                      <p:cBhvr>
                                        <p:cTn id="135" dur="500" decel="50000" fill="hold">
                                          <p:stCondLst>
                                            <p:cond delay="0"/>
                                          </p:stCondLst>
                                        </p:cTn>
                                        <p:tgtEl>
                                          <p:spTgt spid="149507">
                                            <p:txEl>
                                              <p:pRg st="8" end="8"/>
                                            </p:txEl>
                                          </p:spTgt>
                                        </p:tgtEl>
                                        <p:attrNameLst>
                                          <p:attrName>style.rotation</p:attrName>
                                        </p:attrNameLst>
                                      </p:cBhvr>
                                      <p:tavLst>
                                        <p:tav tm="0">
                                          <p:val>
                                            <p:fltVal val="-90"/>
                                          </p:val>
                                        </p:tav>
                                        <p:tav tm="100000">
                                          <p:val>
                                            <p:fltVal val="0"/>
                                          </p:val>
                                        </p:tav>
                                      </p:tavLst>
                                    </p:anim>
                                    <p:anim calcmode="lin" valueType="num">
                                      <p:cBhvr>
                                        <p:cTn id="136" dur="500" decel="50000" fill="hold">
                                          <p:stCondLst>
                                            <p:cond delay="0"/>
                                          </p:stCondLst>
                                        </p:cTn>
                                        <p:tgtEl>
                                          <p:spTgt spid="149507">
                                            <p:txEl>
                                              <p:pRg st="8" end="8"/>
                                            </p:txEl>
                                          </p:spTgt>
                                        </p:tgtEl>
                                        <p:attrNameLst>
                                          <p:attrName>ppt_w</p:attrName>
                                        </p:attrNameLst>
                                      </p:cBhvr>
                                      <p:tavLst>
                                        <p:tav tm="0">
                                          <p:val>
                                            <p:strVal val="#ppt_w"/>
                                          </p:val>
                                        </p:tav>
                                        <p:tav tm="100000">
                                          <p:val>
                                            <p:strVal val="#ppt_w*.05"/>
                                          </p:val>
                                        </p:tav>
                                      </p:tavLst>
                                    </p:anim>
                                    <p:anim calcmode="lin" valueType="num">
                                      <p:cBhvr>
                                        <p:cTn id="137" dur="500" accel="50000" fill="hold">
                                          <p:stCondLst>
                                            <p:cond delay="500"/>
                                          </p:stCondLst>
                                        </p:cTn>
                                        <p:tgtEl>
                                          <p:spTgt spid="149507">
                                            <p:txEl>
                                              <p:pRg st="8" end="8"/>
                                            </p:txEl>
                                          </p:spTgt>
                                        </p:tgtEl>
                                        <p:attrNameLst>
                                          <p:attrName>ppt_w</p:attrName>
                                        </p:attrNameLst>
                                      </p:cBhvr>
                                      <p:tavLst>
                                        <p:tav tm="0">
                                          <p:val>
                                            <p:strVal val="#ppt_w*.05"/>
                                          </p:val>
                                        </p:tav>
                                        <p:tav tm="100000">
                                          <p:val>
                                            <p:strVal val="#ppt_w"/>
                                          </p:val>
                                        </p:tav>
                                      </p:tavLst>
                                    </p:anim>
                                    <p:anim calcmode="lin" valueType="num">
                                      <p:cBhvr>
                                        <p:cTn id="138" dur="1000" fill="hold"/>
                                        <p:tgtEl>
                                          <p:spTgt spid="149507">
                                            <p:txEl>
                                              <p:pRg st="8" end="8"/>
                                            </p:txEl>
                                          </p:spTgt>
                                        </p:tgtEl>
                                        <p:attrNameLst>
                                          <p:attrName>ppt_h</p:attrName>
                                        </p:attrNameLst>
                                      </p:cBhvr>
                                      <p:tavLst>
                                        <p:tav tm="0">
                                          <p:val>
                                            <p:strVal val="#ppt_h"/>
                                          </p:val>
                                        </p:tav>
                                        <p:tav tm="100000">
                                          <p:val>
                                            <p:strVal val="#ppt_h"/>
                                          </p:val>
                                        </p:tav>
                                      </p:tavLst>
                                    </p:anim>
                                    <p:anim calcmode="lin" valueType="num">
                                      <p:cBhvr>
                                        <p:cTn id="139" dur="500" decel="50000" fill="hold">
                                          <p:stCondLst>
                                            <p:cond delay="0"/>
                                          </p:stCondLst>
                                        </p:cTn>
                                        <p:tgtEl>
                                          <p:spTgt spid="149507">
                                            <p:txEl>
                                              <p:pRg st="8" end="8"/>
                                            </p:txEl>
                                          </p:spTgt>
                                        </p:tgtEl>
                                        <p:attrNameLst>
                                          <p:attrName>ppt_x</p:attrName>
                                        </p:attrNameLst>
                                      </p:cBhvr>
                                      <p:tavLst>
                                        <p:tav tm="0">
                                          <p:val>
                                            <p:strVal val="#ppt_x+.4"/>
                                          </p:val>
                                        </p:tav>
                                        <p:tav tm="100000">
                                          <p:val>
                                            <p:strVal val="#ppt_x"/>
                                          </p:val>
                                        </p:tav>
                                      </p:tavLst>
                                    </p:anim>
                                    <p:anim calcmode="lin" valueType="num">
                                      <p:cBhvr>
                                        <p:cTn id="140" dur="500" decel="50000" fill="hold">
                                          <p:stCondLst>
                                            <p:cond delay="0"/>
                                          </p:stCondLst>
                                        </p:cTn>
                                        <p:tgtEl>
                                          <p:spTgt spid="149507">
                                            <p:txEl>
                                              <p:pRg st="8" end="8"/>
                                            </p:txEl>
                                          </p:spTgt>
                                        </p:tgtEl>
                                        <p:attrNameLst>
                                          <p:attrName>ppt_y</p:attrName>
                                        </p:attrNameLst>
                                      </p:cBhvr>
                                      <p:tavLst>
                                        <p:tav tm="0">
                                          <p:val>
                                            <p:strVal val="#ppt_y-.2"/>
                                          </p:val>
                                        </p:tav>
                                        <p:tav tm="100000">
                                          <p:val>
                                            <p:strVal val="#ppt_y+.1"/>
                                          </p:val>
                                        </p:tav>
                                      </p:tavLst>
                                    </p:anim>
                                    <p:anim calcmode="lin" valueType="num">
                                      <p:cBhvr>
                                        <p:cTn id="141" dur="500" accel="50000" fill="hold">
                                          <p:stCondLst>
                                            <p:cond delay="500"/>
                                          </p:stCondLst>
                                        </p:cTn>
                                        <p:tgtEl>
                                          <p:spTgt spid="149507">
                                            <p:txEl>
                                              <p:pRg st="8" end="8"/>
                                            </p:txEl>
                                          </p:spTgt>
                                        </p:tgtEl>
                                        <p:attrNameLst>
                                          <p:attrName>ppt_y</p:attrName>
                                        </p:attrNameLst>
                                      </p:cBhvr>
                                      <p:tavLst>
                                        <p:tav tm="0">
                                          <p:val>
                                            <p:strVal val="#ppt_y+.1"/>
                                          </p:val>
                                        </p:tav>
                                        <p:tav tm="100000">
                                          <p:val>
                                            <p:strVal val="#ppt_y"/>
                                          </p:val>
                                        </p:tav>
                                      </p:tavLst>
                                    </p:anim>
                                    <p:animEffect transition="in" filter="fade">
                                      <p:cBhvr>
                                        <p:cTn id="142" dur="1000" decel="50000">
                                          <p:stCondLst>
                                            <p:cond delay="0"/>
                                          </p:stCondLst>
                                        </p:cTn>
                                        <p:tgtEl>
                                          <p:spTgt spid="149507">
                                            <p:txEl>
                                              <p:pRg st="8" end="8"/>
                                            </p:txEl>
                                          </p:spTgt>
                                        </p:tgtEl>
                                      </p:cBhvr>
                                    </p:animEffect>
                                  </p:childTnLst>
                                </p:cTn>
                              </p:par>
                            </p:childTnLst>
                          </p:cTn>
                        </p:par>
                      </p:childTnLst>
                    </p:cTn>
                  </p:par>
                  <p:par>
                    <p:cTn id="143" fill="hold">
                      <p:stCondLst>
                        <p:cond delay="indefinite"/>
                      </p:stCondLst>
                      <p:childTnLst>
                        <p:par>
                          <p:cTn id="144" fill="hold">
                            <p:stCondLst>
                              <p:cond delay="0"/>
                            </p:stCondLst>
                            <p:childTnLst>
                              <p:par>
                                <p:cTn id="145" presetID="25" presetClass="entr" presetSubtype="0" fill="hold" grpId="0" nodeType="clickEffect">
                                  <p:stCondLst>
                                    <p:cond delay="0"/>
                                  </p:stCondLst>
                                  <p:childTnLst>
                                    <p:set>
                                      <p:cBhvr>
                                        <p:cTn id="146" dur="1" fill="hold">
                                          <p:stCondLst>
                                            <p:cond delay="0"/>
                                          </p:stCondLst>
                                        </p:cTn>
                                        <p:tgtEl>
                                          <p:spTgt spid="149507">
                                            <p:txEl>
                                              <p:pRg st="9" end="9"/>
                                            </p:txEl>
                                          </p:spTgt>
                                        </p:tgtEl>
                                        <p:attrNameLst>
                                          <p:attrName>style.visibility</p:attrName>
                                        </p:attrNameLst>
                                      </p:cBhvr>
                                      <p:to>
                                        <p:strVal val="visible"/>
                                      </p:to>
                                    </p:set>
                                    <p:anim calcmode="lin" valueType="num">
                                      <p:cBhvr>
                                        <p:cTn id="147" dur="500" decel="50000" fill="hold">
                                          <p:stCondLst>
                                            <p:cond delay="0"/>
                                          </p:stCondLst>
                                        </p:cTn>
                                        <p:tgtEl>
                                          <p:spTgt spid="149507">
                                            <p:txEl>
                                              <p:pRg st="9" end="9"/>
                                            </p:txEl>
                                          </p:spTgt>
                                        </p:tgtEl>
                                        <p:attrNameLst>
                                          <p:attrName>style.rotation</p:attrName>
                                        </p:attrNameLst>
                                      </p:cBhvr>
                                      <p:tavLst>
                                        <p:tav tm="0">
                                          <p:val>
                                            <p:fltVal val="-90"/>
                                          </p:val>
                                        </p:tav>
                                        <p:tav tm="100000">
                                          <p:val>
                                            <p:fltVal val="0"/>
                                          </p:val>
                                        </p:tav>
                                      </p:tavLst>
                                    </p:anim>
                                    <p:anim calcmode="lin" valueType="num">
                                      <p:cBhvr>
                                        <p:cTn id="148" dur="500" decel="50000" fill="hold">
                                          <p:stCondLst>
                                            <p:cond delay="0"/>
                                          </p:stCondLst>
                                        </p:cTn>
                                        <p:tgtEl>
                                          <p:spTgt spid="149507">
                                            <p:txEl>
                                              <p:pRg st="9" end="9"/>
                                            </p:txEl>
                                          </p:spTgt>
                                        </p:tgtEl>
                                        <p:attrNameLst>
                                          <p:attrName>ppt_w</p:attrName>
                                        </p:attrNameLst>
                                      </p:cBhvr>
                                      <p:tavLst>
                                        <p:tav tm="0">
                                          <p:val>
                                            <p:strVal val="#ppt_w"/>
                                          </p:val>
                                        </p:tav>
                                        <p:tav tm="100000">
                                          <p:val>
                                            <p:strVal val="#ppt_w*.05"/>
                                          </p:val>
                                        </p:tav>
                                      </p:tavLst>
                                    </p:anim>
                                    <p:anim calcmode="lin" valueType="num">
                                      <p:cBhvr>
                                        <p:cTn id="149" dur="500" accel="50000" fill="hold">
                                          <p:stCondLst>
                                            <p:cond delay="500"/>
                                          </p:stCondLst>
                                        </p:cTn>
                                        <p:tgtEl>
                                          <p:spTgt spid="149507">
                                            <p:txEl>
                                              <p:pRg st="9" end="9"/>
                                            </p:txEl>
                                          </p:spTgt>
                                        </p:tgtEl>
                                        <p:attrNameLst>
                                          <p:attrName>ppt_w</p:attrName>
                                        </p:attrNameLst>
                                      </p:cBhvr>
                                      <p:tavLst>
                                        <p:tav tm="0">
                                          <p:val>
                                            <p:strVal val="#ppt_w*.05"/>
                                          </p:val>
                                        </p:tav>
                                        <p:tav tm="100000">
                                          <p:val>
                                            <p:strVal val="#ppt_w"/>
                                          </p:val>
                                        </p:tav>
                                      </p:tavLst>
                                    </p:anim>
                                    <p:anim calcmode="lin" valueType="num">
                                      <p:cBhvr>
                                        <p:cTn id="150" dur="1000" fill="hold"/>
                                        <p:tgtEl>
                                          <p:spTgt spid="149507">
                                            <p:txEl>
                                              <p:pRg st="9" end="9"/>
                                            </p:txEl>
                                          </p:spTgt>
                                        </p:tgtEl>
                                        <p:attrNameLst>
                                          <p:attrName>ppt_h</p:attrName>
                                        </p:attrNameLst>
                                      </p:cBhvr>
                                      <p:tavLst>
                                        <p:tav tm="0">
                                          <p:val>
                                            <p:strVal val="#ppt_h"/>
                                          </p:val>
                                        </p:tav>
                                        <p:tav tm="100000">
                                          <p:val>
                                            <p:strVal val="#ppt_h"/>
                                          </p:val>
                                        </p:tav>
                                      </p:tavLst>
                                    </p:anim>
                                    <p:anim calcmode="lin" valueType="num">
                                      <p:cBhvr>
                                        <p:cTn id="151" dur="500" decel="50000" fill="hold">
                                          <p:stCondLst>
                                            <p:cond delay="0"/>
                                          </p:stCondLst>
                                        </p:cTn>
                                        <p:tgtEl>
                                          <p:spTgt spid="149507">
                                            <p:txEl>
                                              <p:pRg st="9" end="9"/>
                                            </p:txEl>
                                          </p:spTgt>
                                        </p:tgtEl>
                                        <p:attrNameLst>
                                          <p:attrName>ppt_x</p:attrName>
                                        </p:attrNameLst>
                                      </p:cBhvr>
                                      <p:tavLst>
                                        <p:tav tm="0">
                                          <p:val>
                                            <p:strVal val="#ppt_x+.4"/>
                                          </p:val>
                                        </p:tav>
                                        <p:tav tm="100000">
                                          <p:val>
                                            <p:strVal val="#ppt_x"/>
                                          </p:val>
                                        </p:tav>
                                      </p:tavLst>
                                    </p:anim>
                                    <p:anim calcmode="lin" valueType="num">
                                      <p:cBhvr>
                                        <p:cTn id="152" dur="500" decel="50000" fill="hold">
                                          <p:stCondLst>
                                            <p:cond delay="0"/>
                                          </p:stCondLst>
                                        </p:cTn>
                                        <p:tgtEl>
                                          <p:spTgt spid="149507">
                                            <p:txEl>
                                              <p:pRg st="9" end="9"/>
                                            </p:txEl>
                                          </p:spTgt>
                                        </p:tgtEl>
                                        <p:attrNameLst>
                                          <p:attrName>ppt_y</p:attrName>
                                        </p:attrNameLst>
                                      </p:cBhvr>
                                      <p:tavLst>
                                        <p:tav tm="0">
                                          <p:val>
                                            <p:strVal val="#ppt_y-.2"/>
                                          </p:val>
                                        </p:tav>
                                        <p:tav tm="100000">
                                          <p:val>
                                            <p:strVal val="#ppt_y+.1"/>
                                          </p:val>
                                        </p:tav>
                                      </p:tavLst>
                                    </p:anim>
                                    <p:anim calcmode="lin" valueType="num">
                                      <p:cBhvr>
                                        <p:cTn id="153" dur="500" accel="50000" fill="hold">
                                          <p:stCondLst>
                                            <p:cond delay="500"/>
                                          </p:stCondLst>
                                        </p:cTn>
                                        <p:tgtEl>
                                          <p:spTgt spid="149507">
                                            <p:txEl>
                                              <p:pRg st="9" end="9"/>
                                            </p:txEl>
                                          </p:spTgt>
                                        </p:tgtEl>
                                        <p:attrNameLst>
                                          <p:attrName>ppt_y</p:attrName>
                                        </p:attrNameLst>
                                      </p:cBhvr>
                                      <p:tavLst>
                                        <p:tav tm="0">
                                          <p:val>
                                            <p:strVal val="#ppt_y+.1"/>
                                          </p:val>
                                        </p:tav>
                                        <p:tav tm="100000">
                                          <p:val>
                                            <p:strVal val="#ppt_y"/>
                                          </p:val>
                                        </p:tav>
                                      </p:tavLst>
                                    </p:anim>
                                    <p:animEffect transition="in" filter="fade">
                                      <p:cBhvr>
                                        <p:cTn id="154" dur="1000" decel="50000">
                                          <p:stCondLst>
                                            <p:cond delay="0"/>
                                          </p:stCondLst>
                                        </p:cTn>
                                        <p:tgtEl>
                                          <p:spTgt spid="149507">
                                            <p:txEl>
                                              <p:pRg st="9" end="9"/>
                                            </p:txEl>
                                          </p:spTgt>
                                        </p:tgtEl>
                                      </p:cBhvr>
                                    </p:animEffect>
                                  </p:childTnLst>
                                </p:cTn>
                              </p:par>
                              <p:par>
                                <p:cTn id="155" presetID="25" presetClass="entr" presetSubtype="0" fill="hold" nodeType="withEffect">
                                  <p:stCondLst>
                                    <p:cond delay="0"/>
                                  </p:stCondLst>
                                  <p:childTnLst>
                                    <p:set>
                                      <p:cBhvr>
                                        <p:cTn id="156" dur="1" fill="hold">
                                          <p:stCondLst>
                                            <p:cond delay="0"/>
                                          </p:stCondLst>
                                        </p:cTn>
                                        <p:tgtEl>
                                          <p:spTgt spid="8"/>
                                        </p:tgtEl>
                                        <p:attrNameLst>
                                          <p:attrName>style.visibility</p:attrName>
                                        </p:attrNameLst>
                                      </p:cBhvr>
                                      <p:to>
                                        <p:strVal val="visible"/>
                                      </p:to>
                                    </p:set>
                                    <p:anim calcmode="lin" valueType="num">
                                      <p:cBhvr>
                                        <p:cTn id="15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5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5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60" dur="1000" fill="hold"/>
                                        <p:tgtEl>
                                          <p:spTgt spid="8"/>
                                        </p:tgtEl>
                                        <p:attrNameLst>
                                          <p:attrName>ppt_h</p:attrName>
                                        </p:attrNameLst>
                                      </p:cBhvr>
                                      <p:tavLst>
                                        <p:tav tm="0">
                                          <p:val>
                                            <p:strVal val="#ppt_h"/>
                                          </p:val>
                                        </p:tav>
                                        <p:tav tm="100000">
                                          <p:val>
                                            <p:strVal val="#ppt_h"/>
                                          </p:val>
                                        </p:tav>
                                      </p:tavLst>
                                    </p:anim>
                                    <p:anim calcmode="lin" valueType="num">
                                      <p:cBhvr>
                                        <p:cTn id="16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6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6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64" dur="1000" decel="50000">
                                          <p:stCondLst>
                                            <p:cond delay="0"/>
                                          </p:stCondLst>
                                        </p:cTn>
                                        <p:tgtEl>
                                          <p:spTgt spid="8"/>
                                        </p:tgtEl>
                                      </p:cBhvr>
                                    </p:animEffect>
                                  </p:childTnLst>
                                </p:cTn>
                              </p:par>
                            </p:childTnLst>
                          </p:cTn>
                        </p:par>
                      </p:childTnLst>
                    </p:cTn>
                  </p:par>
                  <p:par>
                    <p:cTn id="165" fill="hold">
                      <p:stCondLst>
                        <p:cond delay="indefinite"/>
                      </p:stCondLst>
                      <p:childTnLst>
                        <p:par>
                          <p:cTn id="166" fill="hold">
                            <p:stCondLst>
                              <p:cond delay="0"/>
                            </p:stCondLst>
                            <p:childTnLst>
                              <p:par>
                                <p:cTn id="167" presetID="25" presetClass="entr" presetSubtype="0" fill="hold" grpId="0" nodeType="clickEffect">
                                  <p:stCondLst>
                                    <p:cond delay="0"/>
                                  </p:stCondLst>
                                  <p:childTnLst>
                                    <p:set>
                                      <p:cBhvr>
                                        <p:cTn id="168" dur="1" fill="hold">
                                          <p:stCondLst>
                                            <p:cond delay="0"/>
                                          </p:stCondLst>
                                        </p:cTn>
                                        <p:tgtEl>
                                          <p:spTgt spid="149507">
                                            <p:txEl>
                                              <p:pRg st="10" end="10"/>
                                            </p:txEl>
                                          </p:spTgt>
                                        </p:tgtEl>
                                        <p:attrNameLst>
                                          <p:attrName>style.visibility</p:attrName>
                                        </p:attrNameLst>
                                      </p:cBhvr>
                                      <p:to>
                                        <p:strVal val="visible"/>
                                      </p:to>
                                    </p:set>
                                    <p:anim calcmode="lin" valueType="num">
                                      <p:cBhvr>
                                        <p:cTn id="169" dur="500" decel="50000" fill="hold">
                                          <p:stCondLst>
                                            <p:cond delay="0"/>
                                          </p:stCondLst>
                                        </p:cTn>
                                        <p:tgtEl>
                                          <p:spTgt spid="149507">
                                            <p:txEl>
                                              <p:pRg st="10" end="10"/>
                                            </p:txEl>
                                          </p:spTgt>
                                        </p:tgtEl>
                                        <p:attrNameLst>
                                          <p:attrName>style.rotation</p:attrName>
                                        </p:attrNameLst>
                                      </p:cBhvr>
                                      <p:tavLst>
                                        <p:tav tm="0">
                                          <p:val>
                                            <p:fltVal val="-90"/>
                                          </p:val>
                                        </p:tav>
                                        <p:tav tm="100000">
                                          <p:val>
                                            <p:fltVal val="0"/>
                                          </p:val>
                                        </p:tav>
                                      </p:tavLst>
                                    </p:anim>
                                    <p:anim calcmode="lin" valueType="num">
                                      <p:cBhvr>
                                        <p:cTn id="170" dur="500" decel="50000" fill="hold">
                                          <p:stCondLst>
                                            <p:cond delay="0"/>
                                          </p:stCondLst>
                                        </p:cTn>
                                        <p:tgtEl>
                                          <p:spTgt spid="149507">
                                            <p:txEl>
                                              <p:pRg st="10" end="10"/>
                                            </p:txEl>
                                          </p:spTgt>
                                        </p:tgtEl>
                                        <p:attrNameLst>
                                          <p:attrName>ppt_w</p:attrName>
                                        </p:attrNameLst>
                                      </p:cBhvr>
                                      <p:tavLst>
                                        <p:tav tm="0">
                                          <p:val>
                                            <p:strVal val="#ppt_w"/>
                                          </p:val>
                                        </p:tav>
                                        <p:tav tm="100000">
                                          <p:val>
                                            <p:strVal val="#ppt_w*.05"/>
                                          </p:val>
                                        </p:tav>
                                      </p:tavLst>
                                    </p:anim>
                                    <p:anim calcmode="lin" valueType="num">
                                      <p:cBhvr>
                                        <p:cTn id="171" dur="500" accel="50000" fill="hold">
                                          <p:stCondLst>
                                            <p:cond delay="500"/>
                                          </p:stCondLst>
                                        </p:cTn>
                                        <p:tgtEl>
                                          <p:spTgt spid="149507">
                                            <p:txEl>
                                              <p:pRg st="10" end="10"/>
                                            </p:txEl>
                                          </p:spTgt>
                                        </p:tgtEl>
                                        <p:attrNameLst>
                                          <p:attrName>ppt_w</p:attrName>
                                        </p:attrNameLst>
                                      </p:cBhvr>
                                      <p:tavLst>
                                        <p:tav tm="0">
                                          <p:val>
                                            <p:strVal val="#ppt_w*.05"/>
                                          </p:val>
                                        </p:tav>
                                        <p:tav tm="100000">
                                          <p:val>
                                            <p:strVal val="#ppt_w"/>
                                          </p:val>
                                        </p:tav>
                                      </p:tavLst>
                                    </p:anim>
                                    <p:anim calcmode="lin" valueType="num">
                                      <p:cBhvr>
                                        <p:cTn id="172" dur="1000" fill="hold"/>
                                        <p:tgtEl>
                                          <p:spTgt spid="149507">
                                            <p:txEl>
                                              <p:pRg st="10" end="10"/>
                                            </p:txEl>
                                          </p:spTgt>
                                        </p:tgtEl>
                                        <p:attrNameLst>
                                          <p:attrName>ppt_h</p:attrName>
                                        </p:attrNameLst>
                                      </p:cBhvr>
                                      <p:tavLst>
                                        <p:tav tm="0">
                                          <p:val>
                                            <p:strVal val="#ppt_h"/>
                                          </p:val>
                                        </p:tav>
                                        <p:tav tm="100000">
                                          <p:val>
                                            <p:strVal val="#ppt_h"/>
                                          </p:val>
                                        </p:tav>
                                      </p:tavLst>
                                    </p:anim>
                                    <p:anim calcmode="lin" valueType="num">
                                      <p:cBhvr>
                                        <p:cTn id="173" dur="500" decel="50000" fill="hold">
                                          <p:stCondLst>
                                            <p:cond delay="0"/>
                                          </p:stCondLst>
                                        </p:cTn>
                                        <p:tgtEl>
                                          <p:spTgt spid="149507">
                                            <p:txEl>
                                              <p:pRg st="10" end="10"/>
                                            </p:txEl>
                                          </p:spTgt>
                                        </p:tgtEl>
                                        <p:attrNameLst>
                                          <p:attrName>ppt_x</p:attrName>
                                        </p:attrNameLst>
                                      </p:cBhvr>
                                      <p:tavLst>
                                        <p:tav tm="0">
                                          <p:val>
                                            <p:strVal val="#ppt_x+.4"/>
                                          </p:val>
                                        </p:tav>
                                        <p:tav tm="100000">
                                          <p:val>
                                            <p:strVal val="#ppt_x"/>
                                          </p:val>
                                        </p:tav>
                                      </p:tavLst>
                                    </p:anim>
                                    <p:anim calcmode="lin" valueType="num">
                                      <p:cBhvr>
                                        <p:cTn id="174" dur="500" decel="50000" fill="hold">
                                          <p:stCondLst>
                                            <p:cond delay="0"/>
                                          </p:stCondLst>
                                        </p:cTn>
                                        <p:tgtEl>
                                          <p:spTgt spid="149507">
                                            <p:txEl>
                                              <p:pRg st="10" end="10"/>
                                            </p:txEl>
                                          </p:spTgt>
                                        </p:tgtEl>
                                        <p:attrNameLst>
                                          <p:attrName>ppt_y</p:attrName>
                                        </p:attrNameLst>
                                      </p:cBhvr>
                                      <p:tavLst>
                                        <p:tav tm="0">
                                          <p:val>
                                            <p:strVal val="#ppt_y-.2"/>
                                          </p:val>
                                        </p:tav>
                                        <p:tav tm="100000">
                                          <p:val>
                                            <p:strVal val="#ppt_y+.1"/>
                                          </p:val>
                                        </p:tav>
                                      </p:tavLst>
                                    </p:anim>
                                    <p:anim calcmode="lin" valueType="num">
                                      <p:cBhvr>
                                        <p:cTn id="175" dur="500" accel="50000" fill="hold">
                                          <p:stCondLst>
                                            <p:cond delay="500"/>
                                          </p:stCondLst>
                                        </p:cTn>
                                        <p:tgtEl>
                                          <p:spTgt spid="149507">
                                            <p:txEl>
                                              <p:pRg st="10" end="10"/>
                                            </p:txEl>
                                          </p:spTgt>
                                        </p:tgtEl>
                                        <p:attrNameLst>
                                          <p:attrName>ppt_y</p:attrName>
                                        </p:attrNameLst>
                                      </p:cBhvr>
                                      <p:tavLst>
                                        <p:tav tm="0">
                                          <p:val>
                                            <p:strVal val="#ppt_y+.1"/>
                                          </p:val>
                                        </p:tav>
                                        <p:tav tm="100000">
                                          <p:val>
                                            <p:strVal val="#ppt_y"/>
                                          </p:val>
                                        </p:tav>
                                      </p:tavLst>
                                    </p:anim>
                                    <p:animEffect transition="in" filter="fade">
                                      <p:cBhvr>
                                        <p:cTn id="176" dur="1000" decel="50000">
                                          <p:stCondLst>
                                            <p:cond delay="0"/>
                                          </p:stCondLst>
                                        </p:cTn>
                                        <p:tgtEl>
                                          <p:spTgt spid="149507">
                                            <p:txEl>
                                              <p:pRg st="10" end="10"/>
                                            </p:txEl>
                                          </p:spTgt>
                                        </p:tgtEl>
                                      </p:cBhvr>
                                    </p:animEffect>
                                  </p:childTnLst>
                                </p:cTn>
                              </p:par>
                              <p:par>
                                <p:cTn id="177" presetID="25" presetClass="entr" presetSubtype="0" fill="hold" nodeType="withEffect">
                                  <p:stCondLst>
                                    <p:cond delay="0"/>
                                  </p:stCondLst>
                                  <p:childTnLst>
                                    <p:set>
                                      <p:cBhvr>
                                        <p:cTn id="178" dur="1" fill="hold">
                                          <p:stCondLst>
                                            <p:cond delay="0"/>
                                          </p:stCondLst>
                                        </p:cTn>
                                        <p:tgtEl>
                                          <p:spTgt spid="5"/>
                                        </p:tgtEl>
                                        <p:attrNameLst>
                                          <p:attrName>style.visibility</p:attrName>
                                        </p:attrNameLst>
                                      </p:cBhvr>
                                      <p:to>
                                        <p:strVal val="visible"/>
                                      </p:to>
                                    </p:set>
                                    <p:anim calcmode="lin" valueType="num">
                                      <p:cBhvr>
                                        <p:cTn id="179"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80"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81"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82" dur="1000" fill="hold"/>
                                        <p:tgtEl>
                                          <p:spTgt spid="5"/>
                                        </p:tgtEl>
                                        <p:attrNameLst>
                                          <p:attrName>ppt_h</p:attrName>
                                        </p:attrNameLst>
                                      </p:cBhvr>
                                      <p:tavLst>
                                        <p:tav tm="0">
                                          <p:val>
                                            <p:strVal val="#ppt_h"/>
                                          </p:val>
                                        </p:tav>
                                        <p:tav tm="100000">
                                          <p:val>
                                            <p:strVal val="#ppt_h"/>
                                          </p:val>
                                        </p:tav>
                                      </p:tavLst>
                                    </p:anim>
                                    <p:anim calcmode="lin" valueType="num">
                                      <p:cBhvr>
                                        <p:cTn id="183"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84"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85"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86" dur="1000" decel="50000">
                                          <p:stCondLst>
                                            <p:cond delay="0"/>
                                          </p:stCondLst>
                                        </p:cTn>
                                        <p:tgtEl>
                                          <p:spTgt spid="5"/>
                                        </p:tgtEl>
                                      </p:cBhvr>
                                    </p:animEffect>
                                  </p:childTnLst>
                                </p:cTn>
                              </p:par>
                              <p:par>
                                <p:cTn id="187" presetID="25" presetClass="entr" presetSubtype="0" fill="hold" grpId="0" nodeType="withEffect">
                                  <p:stCondLst>
                                    <p:cond delay="0"/>
                                  </p:stCondLst>
                                  <p:childTnLst>
                                    <p:set>
                                      <p:cBhvr>
                                        <p:cTn id="188" dur="1" fill="hold">
                                          <p:stCondLst>
                                            <p:cond delay="0"/>
                                          </p:stCondLst>
                                        </p:cTn>
                                        <p:tgtEl>
                                          <p:spTgt spid="149507">
                                            <p:txEl>
                                              <p:pRg st="11" end="11"/>
                                            </p:txEl>
                                          </p:spTgt>
                                        </p:tgtEl>
                                        <p:attrNameLst>
                                          <p:attrName>style.visibility</p:attrName>
                                        </p:attrNameLst>
                                      </p:cBhvr>
                                      <p:to>
                                        <p:strVal val="visible"/>
                                      </p:to>
                                    </p:set>
                                    <p:anim calcmode="lin" valueType="num">
                                      <p:cBhvr>
                                        <p:cTn id="189" dur="500" decel="50000" fill="hold">
                                          <p:stCondLst>
                                            <p:cond delay="0"/>
                                          </p:stCondLst>
                                        </p:cTn>
                                        <p:tgtEl>
                                          <p:spTgt spid="149507">
                                            <p:txEl>
                                              <p:pRg st="11" end="11"/>
                                            </p:txEl>
                                          </p:spTgt>
                                        </p:tgtEl>
                                        <p:attrNameLst>
                                          <p:attrName>style.rotation</p:attrName>
                                        </p:attrNameLst>
                                      </p:cBhvr>
                                      <p:tavLst>
                                        <p:tav tm="0">
                                          <p:val>
                                            <p:fltVal val="-90"/>
                                          </p:val>
                                        </p:tav>
                                        <p:tav tm="100000">
                                          <p:val>
                                            <p:fltVal val="0"/>
                                          </p:val>
                                        </p:tav>
                                      </p:tavLst>
                                    </p:anim>
                                    <p:anim calcmode="lin" valueType="num">
                                      <p:cBhvr>
                                        <p:cTn id="190" dur="500" decel="50000" fill="hold">
                                          <p:stCondLst>
                                            <p:cond delay="0"/>
                                          </p:stCondLst>
                                        </p:cTn>
                                        <p:tgtEl>
                                          <p:spTgt spid="149507">
                                            <p:txEl>
                                              <p:pRg st="11" end="11"/>
                                            </p:txEl>
                                          </p:spTgt>
                                        </p:tgtEl>
                                        <p:attrNameLst>
                                          <p:attrName>ppt_w</p:attrName>
                                        </p:attrNameLst>
                                      </p:cBhvr>
                                      <p:tavLst>
                                        <p:tav tm="0">
                                          <p:val>
                                            <p:strVal val="#ppt_w"/>
                                          </p:val>
                                        </p:tav>
                                        <p:tav tm="100000">
                                          <p:val>
                                            <p:strVal val="#ppt_w*.05"/>
                                          </p:val>
                                        </p:tav>
                                      </p:tavLst>
                                    </p:anim>
                                    <p:anim calcmode="lin" valueType="num">
                                      <p:cBhvr>
                                        <p:cTn id="191" dur="500" accel="50000" fill="hold">
                                          <p:stCondLst>
                                            <p:cond delay="500"/>
                                          </p:stCondLst>
                                        </p:cTn>
                                        <p:tgtEl>
                                          <p:spTgt spid="149507">
                                            <p:txEl>
                                              <p:pRg st="11" end="11"/>
                                            </p:txEl>
                                          </p:spTgt>
                                        </p:tgtEl>
                                        <p:attrNameLst>
                                          <p:attrName>ppt_w</p:attrName>
                                        </p:attrNameLst>
                                      </p:cBhvr>
                                      <p:tavLst>
                                        <p:tav tm="0">
                                          <p:val>
                                            <p:strVal val="#ppt_w*.05"/>
                                          </p:val>
                                        </p:tav>
                                        <p:tav tm="100000">
                                          <p:val>
                                            <p:strVal val="#ppt_w"/>
                                          </p:val>
                                        </p:tav>
                                      </p:tavLst>
                                    </p:anim>
                                    <p:anim calcmode="lin" valueType="num">
                                      <p:cBhvr>
                                        <p:cTn id="192" dur="1000" fill="hold"/>
                                        <p:tgtEl>
                                          <p:spTgt spid="149507">
                                            <p:txEl>
                                              <p:pRg st="11" end="11"/>
                                            </p:txEl>
                                          </p:spTgt>
                                        </p:tgtEl>
                                        <p:attrNameLst>
                                          <p:attrName>ppt_h</p:attrName>
                                        </p:attrNameLst>
                                      </p:cBhvr>
                                      <p:tavLst>
                                        <p:tav tm="0">
                                          <p:val>
                                            <p:strVal val="#ppt_h"/>
                                          </p:val>
                                        </p:tav>
                                        <p:tav tm="100000">
                                          <p:val>
                                            <p:strVal val="#ppt_h"/>
                                          </p:val>
                                        </p:tav>
                                      </p:tavLst>
                                    </p:anim>
                                    <p:anim calcmode="lin" valueType="num">
                                      <p:cBhvr>
                                        <p:cTn id="193" dur="500" decel="50000" fill="hold">
                                          <p:stCondLst>
                                            <p:cond delay="0"/>
                                          </p:stCondLst>
                                        </p:cTn>
                                        <p:tgtEl>
                                          <p:spTgt spid="149507">
                                            <p:txEl>
                                              <p:pRg st="11" end="11"/>
                                            </p:txEl>
                                          </p:spTgt>
                                        </p:tgtEl>
                                        <p:attrNameLst>
                                          <p:attrName>ppt_x</p:attrName>
                                        </p:attrNameLst>
                                      </p:cBhvr>
                                      <p:tavLst>
                                        <p:tav tm="0">
                                          <p:val>
                                            <p:strVal val="#ppt_x+.4"/>
                                          </p:val>
                                        </p:tav>
                                        <p:tav tm="100000">
                                          <p:val>
                                            <p:strVal val="#ppt_x"/>
                                          </p:val>
                                        </p:tav>
                                      </p:tavLst>
                                    </p:anim>
                                    <p:anim calcmode="lin" valueType="num">
                                      <p:cBhvr>
                                        <p:cTn id="194" dur="500" decel="50000" fill="hold">
                                          <p:stCondLst>
                                            <p:cond delay="0"/>
                                          </p:stCondLst>
                                        </p:cTn>
                                        <p:tgtEl>
                                          <p:spTgt spid="149507">
                                            <p:txEl>
                                              <p:pRg st="11" end="11"/>
                                            </p:txEl>
                                          </p:spTgt>
                                        </p:tgtEl>
                                        <p:attrNameLst>
                                          <p:attrName>ppt_y</p:attrName>
                                        </p:attrNameLst>
                                      </p:cBhvr>
                                      <p:tavLst>
                                        <p:tav tm="0">
                                          <p:val>
                                            <p:strVal val="#ppt_y-.2"/>
                                          </p:val>
                                        </p:tav>
                                        <p:tav tm="100000">
                                          <p:val>
                                            <p:strVal val="#ppt_y+.1"/>
                                          </p:val>
                                        </p:tav>
                                      </p:tavLst>
                                    </p:anim>
                                    <p:anim calcmode="lin" valueType="num">
                                      <p:cBhvr>
                                        <p:cTn id="195" dur="500" accel="50000" fill="hold">
                                          <p:stCondLst>
                                            <p:cond delay="500"/>
                                          </p:stCondLst>
                                        </p:cTn>
                                        <p:tgtEl>
                                          <p:spTgt spid="149507">
                                            <p:txEl>
                                              <p:pRg st="11" end="11"/>
                                            </p:txEl>
                                          </p:spTgt>
                                        </p:tgtEl>
                                        <p:attrNameLst>
                                          <p:attrName>ppt_y</p:attrName>
                                        </p:attrNameLst>
                                      </p:cBhvr>
                                      <p:tavLst>
                                        <p:tav tm="0">
                                          <p:val>
                                            <p:strVal val="#ppt_y+.1"/>
                                          </p:val>
                                        </p:tav>
                                        <p:tav tm="100000">
                                          <p:val>
                                            <p:strVal val="#ppt_y"/>
                                          </p:val>
                                        </p:tav>
                                      </p:tavLst>
                                    </p:anim>
                                    <p:animEffect transition="in" filter="fade">
                                      <p:cBhvr>
                                        <p:cTn id="196" dur="1000" decel="50000">
                                          <p:stCondLst>
                                            <p:cond delay="0"/>
                                          </p:stCondLst>
                                        </p:cTn>
                                        <p:tgtEl>
                                          <p:spTgt spid="149507">
                                            <p:txEl>
                                              <p:pRg st="11" end="11"/>
                                            </p:txEl>
                                          </p:spTgt>
                                        </p:tgtEl>
                                      </p:cBhvr>
                                    </p:animEffect>
                                  </p:childTnLst>
                                </p:cTn>
                              </p:par>
                              <p:par>
                                <p:cTn id="197" presetID="25" presetClass="entr" presetSubtype="0" fill="hold" grpId="0" nodeType="withEffect">
                                  <p:stCondLst>
                                    <p:cond delay="0"/>
                                  </p:stCondLst>
                                  <p:childTnLst>
                                    <p:set>
                                      <p:cBhvr>
                                        <p:cTn id="198" dur="1" fill="hold">
                                          <p:stCondLst>
                                            <p:cond delay="0"/>
                                          </p:stCondLst>
                                        </p:cTn>
                                        <p:tgtEl>
                                          <p:spTgt spid="149507">
                                            <p:txEl>
                                              <p:pRg st="12" end="12"/>
                                            </p:txEl>
                                          </p:spTgt>
                                        </p:tgtEl>
                                        <p:attrNameLst>
                                          <p:attrName>style.visibility</p:attrName>
                                        </p:attrNameLst>
                                      </p:cBhvr>
                                      <p:to>
                                        <p:strVal val="visible"/>
                                      </p:to>
                                    </p:set>
                                    <p:anim calcmode="lin" valueType="num">
                                      <p:cBhvr>
                                        <p:cTn id="199" dur="500" decel="50000" fill="hold">
                                          <p:stCondLst>
                                            <p:cond delay="0"/>
                                          </p:stCondLst>
                                        </p:cTn>
                                        <p:tgtEl>
                                          <p:spTgt spid="149507">
                                            <p:txEl>
                                              <p:pRg st="12" end="12"/>
                                            </p:txEl>
                                          </p:spTgt>
                                        </p:tgtEl>
                                        <p:attrNameLst>
                                          <p:attrName>style.rotation</p:attrName>
                                        </p:attrNameLst>
                                      </p:cBhvr>
                                      <p:tavLst>
                                        <p:tav tm="0">
                                          <p:val>
                                            <p:fltVal val="-90"/>
                                          </p:val>
                                        </p:tav>
                                        <p:tav tm="100000">
                                          <p:val>
                                            <p:fltVal val="0"/>
                                          </p:val>
                                        </p:tav>
                                      </p:tavLst>
                                    </p:anim>
                                    <p:anim calcmode="lin" valueType="num">
                                      <p:cBhvr>
                                        <p:cTn id="200" dur="500" decel="50000" fill="hold">
                                          <p:stCondLst>
                                            <p:cond delay="0"/>
                                          </p:stCondLst>
                                        </p:cTn>
                                        <p:tgtEl>
                                          <p:spTgt spid="149507">
                                            <p:txEl>
                                              <p:pRg st="12" end="12"/>
                                            </p:txEl>
                                          </p:spTgt>
                                        </p:tgtEl>
                                        <p:attrNameLst>
                                          <p:attrName>ppt_w</p:attrName>
                                        </p:attrNameLst>
                                      </p:cBhvr>
                                      <p:tavLst>
                                        <p:tav tm="0">
                                          <p:val>
                                            <p:strVal val="#ppt_w"/>
                                          </p:val>
                                        </p:tav>
                                        <p:tav tm="100000">
                                          <p:val>
                                            <p:strVal val="#ppt_w*.05"/>
                                          </p:val>
                                        </p:tav>
                                      </p:tavLst>
                                    </p:anim>
                                    <p:anim calcmode="lin" valueType="num">
                                      <p:cBhvr>
                                        <p:cTn id="201" dur="500" accel="50000" fill="hold">
                                          <p:stCondLst>
                                            <p:cond delay="500"/>
                                          </p:stCondLst>
                                        </p:cTn>
                                        <p:tgtEl>
                                          <p:spTgt spid="149507">
                                            <p:txEl>
                                              <p:pRg st="12" end="12"/>
                                            </p:txEl>
                                          </p:spTgt>
                                        </p:tgtEl>
                                        <p:attrNameLst>
                                          <p:attrName>ppt_w</p:attrName>
                                        </p:attrNameLst>
                                      </p:cBhvr>
                                      <p:tavLst>
                                        <p:tav tm="0">
                                          <p:val>
                                            <p:strVal val="#ppt_w*.05"/>
                                          </p:val>
                                        </p:tav>
                                        <p:tav tm="100000">
                                          <p:val>
                                            <p:strVal val="#ppt_w"/>
                                          </p:val>
                                        </p:tav>
                                      </p:tavLst>
                                    </p:anim>
                                    <p:anim calcmode="lin" valueType="num">
                                      <p:cBhvr>
                                        <p:cTn id="202" dur="1000" fill="hold"/>
                                        <p:tgtEl>
                                          <p:spTgt spid="149507">
                                            <p:txEl>
                                              <p:pRg st="12" end="12"/>
                                            </p:txEl>
                                          </p:spTgt>
                                        </p:tgtEl>
                                        <p:attrNameLst>
                                          <p:attrName>ppt_h</p:attrName>
                                        </p:attrNameLst>
                                      </p:cBhvr>
                                      <p:tavLst>
                                        <p:tav tm="0">
                                          <p:val>
                                            <p:strVal val="#ppt_h"/>
                                          </p:val>
                                        </p:tav>
                                        <p:tav tm="100000">
                                          <p:val>
                                            <p:strVal val="#ppt_h"/>
                                          </p:val>
                                        </p:tav>
                                      </p:tavLst>
                                    </p:anim>
                                    <p:anim calcmode="lin" valueType="num">
                                      <p:cBhvr>
                                        <p:cTn id="203" dur="500" decel="50000" fill="hold">
                                          <p:stCondLst>
                                            <p:cond delay="0"/>
                                          </p:stCondLst>
                                        </p:cTn>
                                        <p:tgtEl>
                                          <p:spTgt spid="149507">
                                            <p:txEl>
                                              <p:pRg st="12" end="12"/>
                                            </p:txEl>
                                          </p:spTgt>
                                        </p:tgtEl>
                                        <p:attrNameLst>
                                          <p:attrName>ppt_x</p:attrName>
                                        </p:attrNameLst>
                                      </p:cBhvr>
                                      <p:tavLst>
                                        <p:tav tm="0">
                                          <p:val>
                                            <p:strVal val="#ppt_x+.4"/>
                                          </p:val>
                                        </p:tav>
                                        <p:tav tm="100000">
                                          <p:val>
                                            <p:strVal val="#ppt_x"/>
                                          </p:val>
                                        </p:tav>
                                      </p:tavLst>
                                    </p:anim>
                                    <p:anim calcmode="lin" valueType="num">
                                      <p:cBhvr>
                                        <p:cTn id="204" dur="500" decel="50000" fill="hold">
                                          <p:stCondLst>
                                            <p:cond delay="0"/>
                                          </p:stCondLst>
                                        </p:cTn>
                                        <p:tgtEl>
                                          <p:spTgt spid="149507">
                                            <p:txEl>
                                              <p:pRg st="12" end="12"/>
                                            </p:txEl>
                                          </p:spTgt>
                                        </p:tgtEl>
                                        <p:attrNameLst>
                                          <p:attrName>ppt_y</p:attrName>
                                        </p:attrNameLst>
                                      </p:cBhvr>
                                      <p:tavLst>
                                        <p:tav tm="0">
                                          <p:val>
                                            <p:strVal val="#ppt_y-.2"/>
                                          </p:val>
                                        </p:tav>
                                        <p:tav tm="100000">
                                          <p:val>
                                            <p:strVal val="#ppt_y+.1"/>
                                          </p:val>
                                        </p:tav>
                                      </p:tavLst>
                                    </p:anim>
                                    <p:anim calcmode="lin" valueType="num">
                                      <p:cBhvr>
                                        <p:cTn id="205" dur="500" accel="50000" fill="hold">
                                          <p:stCondLst>
                                            <p:cond delay="500"/>
                                          </p:stCondLst>
                                        </p:cTn>
                                        <p:tgtEl>
                                          <p:spTgt spid="149507">
                                            <p:txEl>
                                              <p:pRg st="12" end="12"/>
                                            </p:txEl>
                                          </p:spTgt>
                                        </p:tgtEl>
                                        <p:attrNameLst>
                                          <p:attrName>ppt_y</p:attrName>
                                        </p:attrNameLst>
                                      </p:cBhvr>
                                      <p:tavLst>
                                        <p:tav tm="0">
                                          <p:val>
                                            <p:strVal val="#ppt_y+.1"/>
                                          </p:val>
                                        </p:tav>
                                        <p:tav tm="100000">
                                          <p:val>
                                            <p:strVal val="#ppt_y"/>
                                          </p:val>
                                        </p:tav>
                                      </p:tavLst>
                                    </p:anim>
                                    <p:animEffect transition="in" filter="fade">
                                      <p:cBhvr>
                                        <p:cTn id="206" dur="1000" decel="50000">
                                          <p:stCondLst>
                                            <p:cond delay="0"/>
                                          </p:stCondLst>
                                        </p:cTn>
                                        <p:tgtEl>
                                          <p:spTgt spid="149507">
                                            <p:txEl>
                                              <p:pRg st="12" end="12"/>
                                            </p:txEl>
                                          </p:spTgt>
                                        </p:tgtEl>
                                      </p:cBhvr>
                                    </p:animEffect>
                                  </p:childTnLst>
                                </p:cTn>
                              </p:par>
                            </p:childTnLst>
                          </p:cTn>
                        </p:par>
                      </p:childTnLst>
                    </p:cTn>
                  </p:par>
                  <p:par>
                    <p:cTn id="207" fill="hold">
                      <p:stCondLst>
                        <p:cond delay="indefinite"/>
                      </p:stCondLst>
                      <p:childTnLst>
                        <p:par>
                          <p:cTn id="208" fill="hold">
                            <p:stCondLst>
                              <p:cond delay="0"/>
                            </p:stCondLst>
                            <p:childTnLst>
                              <p:par>
                                <p:cTn id="209" presetID="25" presetClass="entr" presetSubtype="0" fill="hold" grpId="0" nodeType="clickEffect">
                                  <p:stCondLst>
                                    <p:cond delay="0"/>
                                  </p:stCondLst>
                                  <p:childTnLst>
                                    <p:set>
                                      <p:cBhvr>
                                        <p:cTn id="210" dur="1" fill="hold">
                                          <p:stCondLst>
                                            <p:cond delay="0"/>
                                          </p:stCondLst>
                                        </p:cTn>
                                        <p:tgtEl>
                                          <p:spTgt spid="149507">
                                            <p:txEl>
                                              <p:pRg st="13" end="13"/>
                                            </p:txEl>
                                          </p:spTgt>
                                        </p:tgtEl>
                                        <p:attrNameLst>
                                          <p:attrName>style.visibility</p:attrName>
                                        </p:attrNameLst>
                                      </p:cBhvr>
                                      <p:to>
                                        <p:strVal val="visible"/>
                                      </p:to>
                                    </p:set>
                                    <p:anim calcmode="lin" valueType="num">
                                      <p:cBhvr>
                                        <p:cTn id="211" dur="500" decel="50000" fill="hold">
                                          <p:stCondLst>
                                            <p:cond delay="0"/>
                                          </p:stCondLst>
                                        </p:cTn>
                                        <p:tgtEl>
                                          <p:spTgt spid="149507">
                                            <p:txEl>
                                              <p:pRg st="13" end="13"/>
                                            </p:txEl>
                                          </p:spTgt>
                                        </p:tgtEl>
                                        <p:attrNameLst>
                                          <p:attrName>style.rotation</p:attrName>
                                        </p:attrNameLst>
                                      </p:cBhvr>
                                      <p:tavLst>
                                        <p:tav tm="0">
                                          <p:val>
                                            <p:fltVal val="-90"/>
                                          </p:val>
                                        </p:tav>
                                        <p:tav tm="100000">
                                          <p:val>
                                            <p:fltVal val="0"/>
                                          </p:val>
                                        </p:tav>
                                      </p:tavLst>
                                    </p:anim>
                                    <p:anim calcmode="lin" valueType="num">
                                      <p:cBhvr>
                                        <p:cTn id="212" dur="500" decel="50000" fill="hold">
                                          <p:stCondLst>
                                            <p:cond delay="0"/>
                                          </p:stCondLst>
                                        </p:cTn>
                                        <p:tgtEl>
                                          <p:spTgt spid="149507">
                                            <p:txEl>
                                              <p:pRg st="13" end="13"/>
                                            </p:txEl>
                                          </p:spTgt>
                                        </p:tgtEl>
                                        <p:attrNameLst>
                                          <p:attrName>ppt_w</p:attrName>
                                        </p:attrNameLst>
                                      </p:cBhvr>
                                      <p:tavLst>
                                        <p:tav tm="0">
                                          <p:val>
                                            <p:strVal val="#ppt_w"/>
                                          </p:val>
                                        </p:tav>
                                        <p:tav tm="100000">
                                          <p:val>
                                            <p:strVal val="#ppt_w*.05"/>
                                          </p:val>
                                        </p:tav>
                                      </p:tavLst>
                                    </p:anim>
                                    <p:anim calcmode="lin" valueType="num">
                                      <p:cBhvr>
                                        <p:cTn id="213" dur="500" accel="50000" fill="hold">
                                          <p:stCondLst>
                                            <p:cond delay="500"/>
                                          </p:stCondLst>
                                        </p:cTn>
                                        <p:tgtEl>
                                          <p:spTgt spid="149507">
                                            <p:txEl>
                                              <p:pRg st="13" end="13"/>
                                            </p:txEl>
                                          </p:spTgt>
                                        </p:tgtEl>
                                        <p:attrNameLst>
                                          <p:attrName>ppt_w</p:attrName>
                                        </p:attrNameLst>
                                      </p:cBhvr>
                                      <p:tavLst>
                                        <p:tav tm="0">
                                          <p:val>
                                            <p:strVal val="#ppt_w*.05"/>
                                          </p:val>
                                        </p:tav>
                                        <p:tav tm="100000">
                                          <p:val>
                                            <p:strVal val="#ppt_w"/>
                                          </p:val>
                                        </p:tav>
                                      </p:tavLst>
                                    </p:anim>
                                    <p:anim calcmode="lin" valueType="num">
                                      <p:cBhvr>
                                        <p:cTn id="214" dur="1000" fill="hold"/>
                                        <p:tgtEl>
                                          <p:spTgt spid="149507">
                                            <p:txEl>
                                              <p:pRg st="13" end="13"/>
                                            </p:txEl>
                                          </p:spTgt>
                                        </p:tgtEl>
                                        <p:attrNameLst>
                                          <p:attrName>ppt_h</p:attrName>
                                        </p:attrNameLst>
                                      </p:cBhvr>
                                      <p:tavLst>
                                        <p:tav tm="0">
                                          <p:val>
                                            <p:strVal val="#ppt_h"/>
                                          </p:val>
                                        </p:tav>
                                        <p:tav tm="100000">
                                          <p:val>
                                            <p:strVal val="#ppt_h"/>
                                          </p:val>
                                        </p:tav>
                                      </p:tavLst>
                                    </p:anim>
                                    <p:anim calcmode="lin" valueType="num">
                                      <p:cBhvr>
                                        <p:cTn id="215" dur="500" decel="50000" fill="hold">
                                          <p:stCondLst>
                                            <p:cond delay="0"/>
                                          </p:stCondLst>
                                        </p:cTn>
                                        <p:tgtEl>
                                          <p:spTgt spid="149507">
                                            <p:txEl>
                                              <p:pRg st="13" end="13"/>
                                            </p:txEl>
                                          </p:spTgt>
                                        </p:tgtEl>
                                        <p:attrNameLst>
                                          <p:attrName>ppt_x</p:attrName>
                                        </p:attrNameLst>
                                      </p:cBhvr>
                                      <p:tavLst>
                                        <p:tav tm="0">
                                          <p:val>
                                            <p:strVal val="#ppt_x+.4"/>
                                          </p:val>
                                        </p:tav>
                                        <p:tav tm="100000">
                                          <p:val>
                                            <p:strVal val="#ppt_x"/>
                                          </p:val>
                                        </p:tav>
                                      </p:tavLst>
                                    </p:anim>
                                    <p:anim calcmode="lin" valueType="num">
                                      <p:cBhvr>
                                        <p:cTn id="216" dur="500" decel="50000" fill="hold">
                                          <p:stCondLst>
                                            <p:cond delay="0"/>
                                          </p:stCondLst>
                                        </p:cTn>
                                        <p:tgtEl>
                                          <p:spTgt spid="149507">
                                            <p:txEl>
                                              <p:pRg st="13" end="13"/>
                                            </p:txEl>
                                          </p:spTgt>
                                        </p:tgtEl>
                                        <p:attrNameLst>
                                          <p:attrName>ppt_y</p:attrName>
                                        </p:attrNameLst>
                                      </p:cBhvr>
                                      <p:tavLst>
                                        <p:tav tm="0">
                                          <p:val>
                                            <p:strVal val="#ppt_y-.2"/>
                                          </p:val>
                                        </p:tav>
                                        <p:tav tm="100000">
                                          <p:val>
                                            <p:strVal val="#ppt_y+.1"/>
                                          </p:val>
                                        </p:tav>
                                      </p:tavLst>
                                    </p:anim>
                                    <p:anim calcmode="lin" valueType="num">
                                      <p:cBhvr>
                                        <p:cTn id="217" dur="500" accel="50000" fill="hold">
                                          <p:stCondLst>
                                            <p:cond delay="500"/>
                                          </p:stCondLst>
                                        </p:cTn>
                                        <p:tgtEl>
                                          <p:spTgt spid="149507">
                                            <p:txEl>
                                              <p:pRg st="13" end="13"/>
                                            </p:txEl>
                                          </p:spTgt>
                                        </p:tgtEl>
                                        <p:attrNameLst>
                                          <p:attrName>ppt_y</p:attrName>
                                        </p:attrNameLst>
                                      </p:cBhvr>
                                      <p:tavLst>
                                        <p:tav tm="0">
                                          <p:val>
                                            <p:strVal val="#ppt_y+.1"/>
                                          </p:val>
                                        </p:tav>
                                        <p:tav tm="100000">
                                          <p:val>
                                            <p:strVal val="#ppt_y"/>
                                          </p:val>
                                        </p:tav>
                                      </p:tavLst>
                                    </p:anim>
                                    <p:animEffect transition="in" filter="fade">
                                      <p:cBhvr>
                                        <p:cTn id="218" dur="1000" decel="50000">
                                          <p:stCondLst>
                                            <p:cond delay="0"/>
                                          </p:stCondLst>
                                        </p:cTn>
                                        <p:tgtEl>
                                          <p:spTgt spid="149507">
                                            <p:txEl>
                                              <p:pRg st="13" end="13"/>
                                            </p:txEl>
                                          </p:spTgt>
                                        </p:tgtEl>
                                      </p:cBhvr>
                                    </p:animEffect>
                                  </p:childTnLst>
                                </p:cTn>
                              </p:par>
                              <p:par>
                                <p:cTn id="219" presetID="25" presetClass="entr" presetSubtype="0" fill="hold" grpId="0" nodeType="withEffect">
                                  <p:stCondLst>
                                    <p:cond delay="0"/>
                                  </p:stCondLst>
                                  <p:childTnLst>
                                    <p:set>
                                      <p:cBhvr>
                                        <p:cTn id="220" dur="1" fill="hold">
                                          <p:stCondLst>
                                            <p:cond delay="0"/>
                                          </p:stCondLst>
                                        </p:cTn>
                                        <p:tgtEl>
                                          <p:spTgt spid="149507">
                                            <p:txEl>
                                              <p:pRg st="14" end="14"/>
                                            </p:txEl>
                                          </p:spTgt>
                                        </p:tgtEl>
                                        <p:attrNameLst>
                                          <p:attrName>style.visibility</p:attrName>
                                        </p:attrNameLst>
                                      </p:cBhvr>
                                      <p:to>
                                        <p:strVal val="visible"/>
                                      </p:to>
                                    </p:set>
                                    <p:anim calcmode="lin" valueType="num">
                                      <p:cBhvr>
                                        <p:cTn id="221" dur="500" decel="50000" fill="hold">
                                          <p:stCondLst>
                                            <p:cond delay="0"/>
                                          </p:stCondLst>
                                        </p:cTn>
                                        <p:tgtEl>
                                          <p:spTgt spid="149507">
                                            <p:txEl>
                                              <p:pRg st="14" end="14"/>
                                            </p:txEl>
                                          </p:spTgt>
                                        </p:tgtEl>
                                        <p:attrNameLst>
                                          <p:attrName>style.rotation</p:attrName>
                                        </p:attrNameLst>
                                      </p:cBhvr>
                                      <p:tavLst>
                                        <p:tav tm="0">
                                          <p:val>
                                            <p:fltVal val="-90"/>
                                          </p:val>
                                        </p:tav>
                                        <p:tav tm="100000">
                                          <p:val>
                                            <p:fltVal val="0"/>
                                          </p:val>
                                        </p:tav>
                                      </p:tavLst>
                                    </p:anim>
                                    <p:anim calcmode="lin" valueType="num">
                                      <p:cBhvr>
                                        <p:cTn id="222" dur="500" decel="50000" fill="hold">
                                          <p:stCondLst>
                                            <p:cond delay="0"/>
                                          </p:stCondLst>
                                        </p:cTn>
                                        <p:tgtEl>
                                          <p:spTgt spid="149507">
                                            <p:txEl>
                                              <p:pRg st="14" end="14"/>
                                            </p:txEl>
                                          </p:spTgt>
                                        </p:tgtEl>
                                        <p:attrNameLst>
                                          <p:attrName>ppt_w</p:attrName>
                                        </p:attrNameLst>
                                      </p:cBhvr>
                                      <p:tavLst>
                                        <p:tav tm="0">
                                          <p:val>
                                            <p:strVal val="#ppt_w"/>
                                          </p:val>
                                        </p:tav>
                                        <p:tav tm="100000">
                                          <p:val>
                                            <p:strVal val="#ppt_w*.05"/>
                                          </p:val>
                                        </p:tav>
                                      </p:tavLst>
                                    </p:anim>
                                    <p:anim calcmode="lin" valueType="num">
                                      <p:cBhvr>
                                        <p:cTn id="223" dur="500" accel="50000" fill="hold">
                                          <p:stCondLst>
                                            <p:cond delay="500"/>
                                          </p:stCondLst>
                                        </p:cTn>
                                        <p:tgtEl>
                                          <p:spTgt spid="149507">
                                            <p:txEl>
                                              <p:pRg st="14" end="14"/>
                                            </p:txEl>
                                          </p:spTgt>
                                        </p:tgtEl>
                                        <p:attrNameLst>
                                          <p:attrName>ppt_w</p:attrName>
                                        </p:attrNameLst>
                                      </p:cBhvr>
                                      <p:tavLst>
                                        <p:tav tm="0">
                                          <p:val>
                                            <p:strVal val="#ppt_w*.05"/>
                                          </p:val>
                                        </p:tav>
                                        <p:tav tm="100000">
                                          <p:val>
                                            <p:strVal val="#ppt_w"/>
                                          </p:val>
                                        </p:tav>
                                      </p:tavLst>
                                    </p:anim>
                                    <p:anim calcmode="lin" valueType="num">
                                      <p:cBhvr>
                                        <p:cTn id="224" dur="1000" fill="hold"/>
                                        <p:tgtEl>
                                          <p:spTgt spid="149507">
                                            <p:txEl>
                                              <p:pRg st="14" end="14"/>
                                            </p:txEl>
                                          </p:spTgt>
                                        </p:tgtEl>
                                        <p:attrNameLst>
                                          <p:attrName>ppt_h</p:attrName>
                                        </p:attrNameLst>
                                      </p:cBhvr>
                                      <p:tavLst>
                                        <p:tav tm="0">
                                          <p:val>
                                            <p:strVal val="#ppt_h"/>
                                          </p:val>
                                        </p:tav>
                                        <p:tav tm="100000">
                                          <p:val>
                                            <p:strVal val="#ppt_h"/>
                                          </p:val>
                                        </p:tav>
                                      </p:tavLst>
                                    </p:anim>
                                    <p:anim calcmode="lin" valueType="num">
                                      <p:cBhvr>
                                        <p:cTn id="225" dur="500" decel="50000" fill="hold">
                                          <p:stCondLst>
                                            <p:cond delay="0"/>
                                          </p:stCondLst>
                                        </p:cTn>
                                        <p:tgtEl>
                                          <p:spTgt spid="149507">
                                            <p:txEl>
                                              <p:pRg st="14" end="14"/>
                                            </p:txEl>
                                          </p:spTgt>
                                        </p:tgtEl>
                                        <p:attrNameLst>
                                          <p:attrName>ppt_x</p:attrName>
                                        </p:attrNameLst>
                                      </p:cBhvr>
                                      <p:tavLst>
                                        <p:tav tm="0">
                                          <p:val>
                                            <p:strVal val="#ppt_x+.4"/>
                                          </p:val>
                                        </p:tav>
                                        <p:tav tm="100000">
                                          <p:val>
                                            <p:strVal val="#ppt_x"/>
                                          </p:val>
                                        </p:tav>
                                      </p:tavLst>
                                    </p:anim>
                                    <p:anim calcmode="lin" valueType="num">
                                      <p:cBhvr>
                                        <p:cTn id="226" dur="500" decel="50000" fill="hold">
                                          <p:stCondLst>
                                            <p:cond delay="0"/>
                                          </p:stCondLst>
                                        </p:cTn>
                                        <p:tgtEl>
                                          <p:spTgt spid="149507">
                                            <p:txEl>
                                              <p:pRg st="14" end="14"/>
                                            </p:txEl>
                                          </p:spTgt>
                                        </p:tgtEl>
                                        <p:attrNameLst>
                                          <p:attrName>ppt_y</p:attrName>
                                        </p:attrNameLst>
                                      </p:cBhvr>
                                      <p:tavLst>
                                        <p:tav tm="0">
                                          <p:val>
                                            <p:strVal val="#ppt_y-.2"/>
                                          </p:val>
                                        </p:tav>
                                        <p:tav tm="100000">
                                          <p:val>
                                            <p:strVal val="#ppt_y+.1"/>
                                          </p:val>
                                        </p:tav>
                                      </p:tavLst>
                                    </p:anim>
                                    <p:anim calcmode="lin" valueType="num">
                                      <p:cBhvr>
                                        <p:cTn id="227" dur="500" accel="50000" fill="hold">
                                          <p:stCondLst>
                                            <p:cond delay="500"/>
                                          </p:stCondLst>
                                        </p:cTn>
                                        <p:tgtEl>
                                          <p:spTgt spid="149507">
                                            <p:txEl>
                                              <p:pRg st="14" end="14"/>
                                            </p:txEl>
                                          </p:spTgt>
                                        </p:tgtEl>
                                        <p:attrNameLst>
                                          <p:attrName>ppt_y</p:attrName>
                                        </p:attrNameLst>
                                      </p:cBhvr>
                                      <p:tavLst>
                                        <p:tav tm="0">
                                          <p:val>
                                            <p:strVal val="#ppt_y+.1"/>
                                          </p:val>
                                        </p:tav>
                                        <p:tav tm="100000">
                                          <p:val>
                                            <p:strVal val="#ppt_y"/>
                                          </p:val>
                                        </p:tav>
                                      </p:tavLst>
                                    </p:anim>
                                    <p:animEffect transition="in" filter="fade">
                                      <p:cBhvr>
                                        <p:cTn id="228" dur="1000" decel="50000">
                                          <p:stCondLst>
                                            <p:cond delay="0"/>
                                          </p:stCondLst>
                                        </p:cTn>
                                        <p:tgtEl>
                                          <p:spTgt spid="149507">
                                            <p:txEl>
                                              <p:pRg st="14" end="14"/>
                                            </p:txEl>
                                          </p:spTgt>
                                        </p:tgtEl>
                                      </p:cBhvr>
                                    </p:animEffect>
                                  </p:childTnLst>
                                </p:cTn>
                              </p:par>
                              <p:par>
                                <p:cTn id="229" presetID="25" presetClass="entr" presetSubtype="0" fill="hold" grpId="0" nodeType="withEffect">
                                  <p:stCondLst>
                                    <p:cond delay="0"/>
                                  </p:stCondLst>
                                  <p:childTnLst>
                                    <p:set>
                                      <p:cBhvr>
                                        <p:cTn id="230" dur="1" fill="hold">
                                          <p:stCondLst>
                                            <p:cond delay="0"/>
                                          </p:stCondLst>
                                        </p:cTn>
                                        <p:tgtEl>
                                          <p:spTgt spid="149507">
                                            <p:txEl>
                                              <p:pRg st="15" end="15"/>
                                            </p:txEl>
                                          </p:spTgt>
                                        </p:tgtEl>
                                        <p:attrNameLst>
                                          <p:attrName>style.visibility</p:attrName>
                                        </p:attrNameLst>
                                      </p:cBhvr>
                                      <p:to>
                                        <p:strVal val="visible"/>
                                      </p:to>
                                    </p:set>
                                    <p:anim calcmode="lin" valueType="num">
                                      <p:cBhvr>
                                        <p:cTn id="231" dur="500" decel="50000" fill="hold">
                                          <p:stCondLst>
                                            <p:cond delay="0"/>
                                          </p:stCondLst>
                                        </p:cTn>
                                        <p:tgtEl>
                                          <p:spTgt spid="149507">
                                            <p:txEl>
                                              <p:pRg st="15" end="15"/>
                                            </p:txEl>
                                          </p:spTgt>
                                        </p:tgtEl>
                                        <p:attrNameLst>
                                          <p:attrName>style.rotation</p:attrName>
                                        </p:attrNameLst>
                                      </p:cBhvr>
                                      <p:tavLst>
                                        <p:tav tm="0">
                                          <p:val>
                                            <p:fltVal val="-90"/>
                                          </p:val>
                                        </p:tav>
                                        <p:tav tm="100000">
                                          <p:val>
                                            <p:fltVal val="0"/>
                                          </p:val>
                                        </p:tav>
                                      </p:tavLst>
                                    </p:anim>
                                    <p:anim calcmode="lin" valueType="num">
                                      <p:cBhvr>
                                        <p:cTn id="232" dur="500" decel="50000" fill="hold">
                                          <p:stCondLst>
                                            <p:cond delay="0"/>
                                          </p:stCondLst>
                                        </p:cTn>
                                        <p:tgtEl>
                                          <p:spTgt spid="149507">
                                            <p:txEl>
                                              <p:pRg st="15" end="15"/>
                                            </p:txEl>
                                          </p:spTgt>
                                        </p:tgtEl>
                                        <p:attrNameLst>
                                          <p:attrName>ppt_w</p:attrName>
                                        </p:attrNameLst>
                                      </p:cBhvr>
                                      <p:tavLst>
                                        <p:tav tm="0">
                                          <p:val>
                                            <p:strVal val="#ppt_w"/>
                                          </p:val>
                                        </p:tav>
                                        <p:tav tm="100000">
                                          <p:val>
                                            <p:strVal val="#ppt_w*.05"/>
                                          </p:val>
                                        </p:tav>
                                      </p:tavLst>
                                    </p:anim>
                                    <p:anim calcmode="lin" valueType="num">
                                      <p:cBhvr>
                                        <p:cTn id="233" dur="500" accel="50000" fill="hold">
                                          <p:stCondLst>
                                            <p:cond delay="500"/>
                                          </p:stCondLst>
                                        </p:cTn>
                                        <p:tgtEl>
                                          <p:spTgt spid="149507">
                                            <p:txEl>
                                              <p:pRg st="15" end="15"/>
                                            </p:txEl>
                                          </p:spTgt>
                                        </p:tgtEl>
                                        <p:attrNameLst>
                                          <p:attrName>ppt_w</p:attrName>
                                        </p:attrNameLst>
                                      </p:cBhvr>
                                      <p:tavLst>
                                        <p:tav tm="0">
                                          <p:val>
                                            <p:strVal val="#ppt_w*.05"/>
                                          </p:val>
                                        </p:tav>
                                        <p:tav tm="100000">
                                          <p:val>
                                            <p:strVal val="#ppt_w"/>
                                          </p:val>
                                        </p:tav>
                                      </p:tavLst>
                                    </p:anim>
                                    <p:anim calcmode="lin" valueType="num">
                                      <p:cBhvr>
                                        <p:cTn id="234" dur="1000" fill="hold"/>
                                        <p:tgtEl>
                                          <p:spTgt spid="149507">
                                            <p:txEl>
                                              <p:pRg st="15" end="15"/>
                                            </p:txEl>
                                          </p:spTgt>
                                        </p:tgtEl>
                                        <p:attrNameLst>
                                          <p:attrName>ppt_h</p:attrName>
                                        </p:attrNameLst>
                                      </p:cBhvr>
                                      <p:tavLst>
                                        <p:tav tm="0">
                                          <p:val>
                                            <p:strVal val="#ppt_h"/>
                                          </p:val>
                                        </p:tav>
                                        <p:tav tm="100000">
                                          <p:val>
                                            <p:strVal val="#ppt_h"/>
                                          </p:val>
                                        </p:tav>
                                      </p:tavLst>
                                    </p:anim>
                                    <p:anim calcmode="lin" valueType="num">
                                      <p:cBhvr>
                                        <p:cTn id="235" dur="500" decel="50000" fill="hold">
                                          <p:stCondLst>
                                            <p:cond delay="0"/>
                                          </p:stCondLst>
                                        </p:cTn>
                                        <p:tgtEl>
                                          <p:spTgt spid="149507">
                                            <p:txEl>
                                              <p:pRg st="15" end="15"/>
                                            </p:txEl>
                                          </p:spTgt>
                                        </p:tgtEl>
                                        <p:attrNameLst>
                                          <p:attrName>ppt_x</p:attrName>
                                        </p:attrNameLst>
                                      </p:cBhvr>
                                      <p:tavLst>
                                        <p:tav tm="0">
                                          <p:val>
                                            <p:strVal val="#ppt_x+.4"/>
                                          </p:val>
                                        </p:tav>
                                        <p:tav tm="100000">
                                          <p:val>
                                            <p:strVal val="#ppt_x"/>
                                          </p:val>
                                        </p:tav>
                                      </p:tavLst>
                                    </p:anim>
                                    <p:anim calcmode="lin" valueType="num">
                                      <p:cBhvr>
                                        <p:cTn id="236" dur="500" decel="50000" fill="hold">
                                          <p:stCondLst>
                                            <p:cond delay="0"/>
                                          </p:stCondLst>
                                        </p:cTn>
                                        <p:tgtEl>
                                          <p:spTgt spid="149507">
                                            <p:txEl>
                                              <p:pRg st="15" end="15"/>
                                            </p:txEl>
                                          </p:spTgt>
                                        </p:tgtEl>
                                        <p:attrNameLst>
                                          <p:attrName>ppt_y</p:attrName>
                                        </p:attrNameLst>
                                      </p:cBhvr>
                                      <p:tavLst>
                                        <p:tav tm="0">
                                          <p:val>
                                            <p:strVal val="#ppt_y-.2"/>
                                          </p:val>
                                        </p:tav>
                                        <p:tav tm="100000">
                                          <p:val>
                                            <p:strVal val="#ppt_y+.1"/>
                                          </p:val>
                                        </p:tav>
                                      </p:tavLst>
                                    </p:anim>
                                    <p:anim calcmode="lin" valueType="num">
                                      <p:cBhvr>
                                        <p:cTn id="237" dur="500" accel="50000" fill="hold">
                                          <p:stCondLst>
                                            <p:cond delay="500"/>
                                          </p:stCondLst>
                                        </p:cTn>
                                        <p:tgtEl>
                                          <p:spTgt spid="149507">
                                            <p:txEl>
                                              <p:pRg st="15" end="15"/>
                                            </p:txEl>
                                          </p:spTgt>
                                        </p:tgtEl>
                                        <p:attrNameLst>
                                          <p:attrName>ppt_y</p:attrName>
                                        </p:attrNameLst>
                                      </p:cBhvr>
                                      <p:tavLst>
                                        <p:tav tm="0">
                                          <p:val>
                                            <p:strVal val="#ppt_y+.1"/>
                                          </p:val>
                                        </p:tav>
                                        <p:tav tm="100000">
                                          <p:val>
                                            <p:strVal val="#ppt_y"/>
                                          </p:val>
                                        </p:tav>
                                      </p:tavLst>
                                    </p:anim>
                                    <p:animEffect transition="in" filter="fade">
                                      <p:cBhvr>
                                        <p:cTn id="238" dur="1000" decel="50000">
                                          <p:stCondLst>
                                            <p:cond delay="0"/>
                                          </p:stCondLst>
                                        </p:cTn>
                                        <p:tgtEl>
                                          <p:spTgt spid="149507">
                                            <p:txEl>
                                              <p:pRg st="15" end="15"/>
                                            </p:txEl>
                                          </p:spTgt>
                                        </p:tgtEl>
                                      </p:cBhvr>
                                    </p:animEffect>
                                  </p:childTnLst>
                                </p:cTn>
                              </p:par>
                              <p:par>
                                <p:cTn id="239" presetID="25" presetClass="entr" presetSubtype="0" fill="hold" nodeType="withEffect">
                                  <p:stCondLst>
                                    <p:cond delay="0"/>
                                  </p:stCondLst>
                                  <p:childTnLst>
                                    <p:set>
                                      <p:cBhvr>
                                        <p:cTn id="240" dur="1" fill="hold">
                                          <p:stCondLst>
                                            <p:cond delay="0"/>
                                          </p:stCondLst>
                                        </p:cTn>
                                        <p:tgtEl>
                                          <p:spTgt spid="6"/>
                                        </p:tgtEl>
                                        <p:attrNameLst>
                                          <p:attrName>style.visibility</p:attrName>
                                        </p:attrNameLst>
                                      </p:cBhvr>
                                      <p:to>
                                        <p:strVal val="visible"/>
                                      </p:to>
                                    </p:set>
                                    <p:anim calcmode="lin" valueType="num">
                                      <p:cBhvr>
                                        <p:cTn id="241"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42"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43"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44" dur="1000" fill="hold"/>
                                        <p:tgtEl>
                                          <p:spTgt spid="6"/>
                                        </p:tgtEl>
                                        <p:attrNameLst>
                                          <p:attrName>ppt_h</p:attrName>
                                        </p:attrNameLst>
                                      </p:cBhvr>
                                      <p:tavLst>
                                        <p:tav tm="0">
                                          <p:val>
                                            <p:strVal val="#ppt_h"/>
                                          </p:val>
                                        </p:tav>
                                        <p:tav tm="100000">
                                          <p:val>
                                            <p:strVal val="#ppt_h"/>
                                          </p:val>
                                        </p:tav>
                                      </p:tavLst>
                                    </p:anim>
                                    <p:anim calcmode="lin" valueType="num">
                                      <p:cBhvr>
                                        <p:cTn id="245"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46"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47"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48" dur="1000" decel="50000">
                                          <p:stCondLst>
                                            <p:cond delay="0"/>
                                          </p:stCondLst>
                                        </p:cTn>
                                        <p:tgtEl>
                                          <p:spTgt spid="6"/>
                                        </p:tgtEl>
                                      </p:cBhvr>
                                    </p:animEffect>
                                  </p:childTnLst>
                                </p:cTn>
                              </p:par>
                            </p:childTnLst>
                          </p:cTn>
                        </p:par>
                      </p:childTnLst>
                    </p:cTn>
                  </p:par>
                  <p:par>
                    <p:cTn id="249" fill="hold">
                      <p:stCondLst>
                        <p:cond delay="indefinite"/>
                      </p:stCondLst>
                      <p:childTnLst>
                        <p:par>
                          <p:cTn id="250" fill="hold">
                            <p:stCondLst>
                              <p:cond delay="0"/>
                            </p:stCondLst>
                            <p:childTnLst>
                              <p:par>
                                <p:cTn id="251" presetID="25" presetClass="entr" presetSubtype="0" fill="hold" grpId="0" nodeType="clickEffect">
                                  <p:stCondLst>
                                    <p:cond delay="0"/>
                                  </p:stCondLst>
                                  <p:childTnLst>
                                    <p:set>
                                      <p:cBhvr>
                                        <p:cTn id="252" dur="1" fill="hold">
                                          <p:stCondLst>
                                            <p:cond delay="0"/>
                                          </p:stCondLst>
                                        </p:cTn>
                                        <p:tgtEl>
                                          <p:spTgt spid="149507">
                                            <p:txEl>
                                              <p:pRg st="16" end="16"/>
                                            </p:txEl>
                                          </p:spTgt>
                                        </p:tgtEl>
                                        <p:attrNameLst>
                                          <p:attrName>style.visibility</p:attrName>
                                        </p:attrNameLst>
                                      </p:cBhvr>
                                      <p:to>
                                        <p:strVal val="visible"/>
                                      </p:to>
                                    </p:set>
                                    <p:anim calcmode="lin" valueType="num">
                                      <p:cBhvr>
                                        <p:cTn id="253" dur="500" decel="50000" fill="hold">
                                          <p:stCondLst>
                                            <p:cond delay="0"/>
                                          </p:stCondLst>
                                        </p:cTn>
                                        <p:tgtEl>
                                          <p:spTgt spid="149507">
                                            <p:txEl>
                                              <p:pRg st="16" end="16"/>
                                            </p:txEl>
                                          </p:spTgt>
                                        </p:tgtEl>
                                        <p:attrNameLst>
                                          <p:attrName>style.rotation</p:attrName>
                                        </p:attrNameLst>
                                      </p:cBhvr>
                                      <p:tavLst>
                                        <p:tav tm="0">
                                          <p:val>
                                            <p:fltVal val="-90"/>
                                          </p:val>
                                        </p:tav>
                                        <p:tav tm="100000">
                                          <p:val>
                                            <p:fltVal val="0"/>
                                          </p:val>
                                        </p:tav>
                                      </p:tavLst>
                                    </p:anim>
                                    <p:anim calcmode="lin" valueType="num">
                                      <p:cBhvr>
                                        <p:cTn id="254" dur="500" decel="50000" fill="hold">
                                          <p:stCondLst>
                                            <p:cond delay="0"/>
                                          </p:stCondLst>
                                        </p:cTn>
                                        <p:tgtEl>
                                          <p:spTgt spid="149507">
                                            <p:txEl>
                                              <p:pRg st="16" end="16"/>
                                            </p:txEl>
                                          </p:spTgt>
                                        </p:tgtEl>
                                        <p:attrNameLst>
                                          <p:attrName>ppt_w</p:attrName>
                                        </p:attrNameLst>
                                      </p:cBhvr>
                                      <p:tavLst>
                                        <p:tav tm="0">
                                          <p:val>
                                            <p:strVal val="#ppt_w"/>
                                          </p:val>
                                        </p:tav>
                                        <p:tav tm="100000">
                                          <p:val>
                                            <p:strVal val="#ppt_w*.05"/>
                                          </p:val>
                                        </p:tav>
                                      </p:tavLst>
                                    </p:anim>
                                    <p:anim calcmode="lin" valueType="num">
                                      <p:cBhvr>
                                        <p:cTn id="255" dur="500" accel="50000" fill="hold">
                                          <p:stCondLst>
                                            <p:cond delay="500"/>
                                          </p:stCondLst>
                                        </p:cTn>
                                        <p:tgtEl>
                                          <p:spTgt spid="149507">
                                            <p:txEl>
                                              <p:pRg st="16" end="16"/>
                                            </p:txEl>
                                          </p:spTgt>
                                        </p:tgtEl>
                                        <p:attrNameLst>
                                          <p:attrName>ppt_w</p:attrName>
                                        </p:attrNameLst>
                                      </p:cBhvr>
                                      <p:tavLst>
                                        <p:tav tm="0">
                                          <p:val>
                                            <p:strVal val="#ppt_w*.05"/>
                                          </p:val>
                                        </p:tav>
                                        <p:tav tm="100000">
                                          <p:val>
                                            <p:strVal val="#ppt_w"/>
                                          </p:val>
                                        </p:tav>
                                      </p:tavLst>
                                    </p:anim>
                                    <p:anim calcmode="lin" valueType="num">
                                      <p:cBhvr>
                                        <p:cTn id="256" dur="1000" fill="hold"/>
                                        <p:tgtEl>
                                          <p:spTgt spid="149507">
                                            <p:txEl>
                                              <p:pRg st="16" end="16"/>
                                            </p:txEl>
                                          </p:spTgt>
                                        </p:tgtEl>
                                        <p:attrNameLst>
                                          <p:attrName>ppt_h</p:attrName>
                                        </p:attrNameLst>
                                      </p:cBhvr>
                                      <p:tavLst>
                                        <p:tav tm="0">
                                          <p:val>
                                            <p:strVal val="#ppt_h"/>
                                          </p:val>
                                        </p:tav>
                                        <p:tav tm="100000">
                                          <p:val>
                                            <p:strVal val="#ppt_h"/>
                                          </p:val>
                                        </p:tav>
                                      </p:tavLst>
                                    </p:anim>
                                    <p:anim calcmode="lin" valueType="num">
                                      <p:cBhvr>
                                        <p:cTn id="257" dur="500" decel="50000" fill="hold">
                                          <p:stCondLst>
                                            <p:cond delay="0"/>
                                          </p:stCondLst>
                                        </p:cTn>
                                        <p:tgtEl>
                                          <p:spTgt spid="149507">
                                            <p:txEl>
                                              <p:pRg st="16" end="16"/>
                                            </p:txEl>
                                          </p:spTgt>
                                        </p:tgtEl>
                                        <p:attrNameLst>
                                          <p:attrName>ppt_x</p:attrName>
                                        </p:attrNameLst>
                                      </p:cBhvr>
                                      <p:tavLst>
                                        <p:tav tm="0">
                                          <p:val>
                                            <p:strVal val="#ppt_x+.4"/>
                                          </p:val>
                                        </p:tav>
                                        <p:tav tm="100000">
                                          <p:val>
                                            <p:strVal val="#ppt_x"/>
                                          </p:val>
                                        </p:tav>
                                      </p:tavLst>
                                    </p:anim>
                                    <p:anim calcmode="lin" valueType="num">
                                      <p:cBhvr>
                                        <p:cTn id="258" dur="500" decel="50000" fill="hold">
                                          <p:stCondLst>
                                            <p:cond delay="0"/>
                                          </p:stCondLst>
                                        </p:cTn>
                                        <p:tgtEl>
                                          <p:spTgt spid="149507">
                                            <p:txEl>
                                              <p:pRg st="16" end="16"/>
                                            </p:txEl>
                                          </p:spTgt>
                                        </p:tgtEl>
                                        <p:attrNameLst>
                                          <p:attrName>ppt_y</p:attrName>
                                        </p:attrNameLst>
                                      </p:cBhvr>
                                      <p:tavLst>
                                        <p:tav tm="0">
                                          <p:val>
                                            <p:strVal val="#ppt_y-.2"/>
                                          </p:val>
                                        </p:tav>
                                        <p:tav tm="100000">
                                          <p:val>
                                            <p:strVal val="#ppt_y+.1"/>
                                          </p:val>
                                        </p:tav>
                                      </p:tavLst>
                                    </p:anim>
                                    <p:anim calcmode="lin" valueType="num">
                                      <p:cBhvr>
                                        <p:cTn id="259" dur="500" accel="50000" fill="hold">
                                          <p:stCondLst>
                                            <p:cond delay="500"/>
                                          </p:stCondLst>
                                        </p:cTn>
                                        <p:tgtEl>
                                          <p:spTgt spid="149507">
                                            <p:txEl>
                                              <p:pRg st="16" end="16"/>
                                            </p:txEl>
                                          </p:spTgt>
                                        </p:tgtEl>
                                        <p:attrNameLst>
                                          <p:attrName>ppt_y</p:attrName>
                                        </p:attrNameLst>
                                      </p:cBhvr>
                                      <p:tavLst>
                                        <p:tav tm="0">
                                          <p:val>
                                            <p:strVal val="#ppt_y+.1"/>
                                          </p:val>
                                        </p:tav>
                                        <p:tav tm="100000">
                                          <p:val>
                                            <p:strVal val="#ppt_y"/>
                                          </p:val>
                                        </p:tav>
                                      </p:tavLst>
                                    </p:anim>
                                    <p:animEffect transition="in" filter="fade">
                                      <p:cBhvr>
                                        <p:cTn id="260" dur="1000" decel="50000">
                                          <p:stCondLst>
                                            <p:cond delay="0"/>
                                          </p:stCondLst>
                                        </p:cTn>
                                        <p:tgtEl>
                                          <p:spTgt spid="149507">
                                            <p:txEl>
                                              <p:pRg st="16" end="16"/>
                                            </p:txEl>
                                          </p:spTgt>
                                        </p:tgtEl>
                                      </p:cBhvr>
                                    </p:animEffect>
                                  </p:childTnLst>
                                </p:cTn>
                              </p:par>
                              <p:par>
                                <p:cTn id="261" presetID="25" presetClass="entr" presetSubtype="0" fill="hold" nodeType="withEffect">
                                  <p:stCondLst>
                                    <p:cond delay="0"/>
                                  </p:stCondLst>
                                  <p:childTnLst>
                                    <p:set>
                                      <p:cBhvr>
                                        <p:cTn id="262" dur="1" fill="hold">
                                          <p:stCondLst>
                                            <p:cond delay="0"/>
                                          </p:stCondLst>
                                        </p:cTn>
                                        <p:tgtEl>
                                          <p:spTgt spid="7"/>
                                        </p:tgtEl>
                                        <p:attrNameLst>
                                          <p:attrName>style.visibility</p:attrName>
                                        </p:attrNameLst>
                                      </p:cBhvr>
                                      <p:to>
                                        <p:strVal val="visible"/>
                                      </p:to>
                                    </p:set>
                                    <p:anim calcmode="lin" valueType="num">
                                      <p:cBhvr>
                                        <p:cTn id="263"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64"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65"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66" dur="1000" fill="hold"/>
                                        <p:tgtEl>
                                          <p:spTgt spid="7"/>
                                        </p:tgtEl>
                                        <p:attrNameLst>
                                          <p:attrName>ppt_h</p:attrName>
                                        </p:attrNameLst>
                                      </p:cBhvr>
                                      <p:tavLst>
                                        <p:tav tm="0">
                                          <p:val>
                                            <p:strVal val="#ppt_h"/>
                                          </p:val>
                                        </p:tav>
                                        <p:tav tm="100000">
                                          <p:val>
                                            <p:strVal val="#ppt_h"/>
                                          </p:val>
                                        </p:tav>
                                      </p:tavLst>
                                    </p:anim>
                                    <p:anim calcmode="lin" valueType="num">
                                      <p:cBhvr>
                                        <p:cTn id="267"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68"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69"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70" dur="1000" decel="50000">
                                          <p:stCondLst>
                                            <p:cond delay="0"/>
                                          </p:stCondLst>
                                        </p:cTn>
                                        <p:tgtEl>
                                          <p:spTgt spid="7"/>
                                        </p:tgtEl>
                                      </p:cBhvr>
                                    </p:animEffect>
                                  </p:childTnLst>
                                </p:cTn>
                              </p:par>
                              <p:par>
                                <p:cTn id="271" presetID="25" presetClass="entr" presetSubtype="0" fill="hold" grpId="0" nodeType="withEffect">
                                  <p:stCondLst>
                                    <p:cond delay="0"/>
                                  </p:stCondLst>
                                  <p:childTnLst>
                                    <p:set>
                                      <p:cBhvr>
                                        <p:cTn id="272" dur="1" fill="hold">
                                          <p:stCondLst>
                                            <p:cond delay="0"/>
                                          </p:stCondLst>
                                        </p:cTn>
                                        <p:tgtEl>
                                          <p:spTgt spid="149507">
                                            <p:txEl>
                                              <p:pRg st="17" end="17"/>
                                            </p:txEl>
                                          </p:spTgt>
                                        </p:tgtEl>
                                        <p:attrNameLst>
                                          <p:attrName>style.visibility</p:attrName>
                                        </p:attrNameLst>
                                      </p:cBhvr>
                                      <p:to>
                                        <p:strVal val="visible"/>
                                      </p:to>
                                    </p:set>
                                    <p:anim calcmode="lin" valueType="num">
                                      <p:cBhvr>
                                        <p:cTn id="273" dur="500" decel="50000" fill="hold">
                                          <p:stCondLst>
                                            <p:cond delay="0"/>
                                          </p:stCondLst>
                                        </p:cTn>
                                        <p:tgtEl>
                                          <p:spTgt spid="149507">
                                            <p:txEl>
                                              <p:pRg st="17" end="17"/>
                                            </p:txEl>
                                          </p:spTgt>
                                        </p:tgtEl>
                                        <p:attrNameLst>
                                          <p:attrName>style.rotation</p:attrName>
                                        </p:attrNameLst>
                                      </p:cBhvr>
                                      <p:tavLst>
                                        <p:tav tm="0">
                                          <p:val>
                                            <p:fltVal val="-90"/>
                                          </p:val>
                                        </p:tav>
                                        <p:tav tm="100000">
                                          <p:val>
                                            <p:fltVal val="0"/>
                                          </p:val>
                                        </p:tav>
                                      </p:tavLst>
                                    </p:anim>
                                    <p:anim calcmode="lin" valueType="num">
                                      <p:cBhvr>
                                        <p:cTn id="274" dur="500" decel="50000" fill="hold">
                                          <p:stCondLst>
                                            <p:cond delay="0"/>
                                          </p:stCondLst>
                                        </p:cTn>
                                        <p:tgtEl>
                                          <p:spTgt spid="149507">
                                            <p:txEl>
                                              <p:pRg st="17" end="17"/>
                                            </p:txEl>
                                          </p:spTgt>
                                        </p:tgtEl>
                                        <p:attrNameLst>
                                          <p:attrName>ppt_w</p:attrName>
                                        </p:attrNameLst>
                                      </p:cBhvr>
                                      <p:tavLst>
                                        <p:tav tm="0">
                                          <p:val>
                                            <p:strVal val="#ppt_w"/>
                                          </p:val>
                                        </p:tav>
                                        <p:tav tm="100000">
                                          <p:val>
                                            <p:strVal val="#ppt_w*.05"/>
                                          </p:val>
                                        </p:tav>
                                      </p:tavLst>
                                    </p:anim>
                                    <p:anim calcmode="lin" valueType="num">
                                      <p:cBhvr>
                                        <p:cTn id="275" dur="500" accel="50000" fill="hold">
                                          <p:stCondLst>
                                            <p:cond delay="500"/>
                                          </p:stCondLst>
                                        </p:cTn>
                                        <p:tgtEl>
                                          <p:spTgt spid="149507">
                                            <p:txEl>
                                              <p:pRg st="17" end="17"/>
                                            </p:txEl>
                                          </p:spTgt>
                                        </p:tgtEl>
                                        <p:attrNameLst>
                                          <p:attrName>ppt_w</p:attrName>
                                        </p:attrNameLst>
                                      </p:cBhvr>
                                      <p:tavLst>
                                        <p:tav tm="0">
                                          <p:val>
                                            <p:strVal val="#ppt_w*.05"/>
                                          </p:val>
                                        </p:tav>
                                        <p:tav tm="100000">
                                          <p:val>
                                            <p:strVal val="#ppt_w"/>
                                          </p:val>
                                        </p:tav>
                                      </p:tavLst>
                                    </p:anim>
                                    <p:anim calcmode="lin" valueType="num">
                                      <p:cBhvr>
                                        <p:cTn id="276" dur="1000" fill="hold"/>
                                        <p:tgtEl>
                                          <p:spTgt spid="149507">
                                            <p:txEl>
                                              <p:pRg st="17" end="17"/>
                                            </p:txEl>
                                          </p:spTgt>
                                        </p:tgtEl>
                                        <p:attrNameLst>
                                          <p:attrName>ppt_h</p:attrName>
                                        </p:attrNameLst>
                                      </p:cBhvr>
                                      <p:tavLst>
                                        <p:tav tm="0">
                                          <p:val>
                                            <p:strVal val="#ppt_h"/>
                                          </p:val>
                                        </p:tav>
                                        <p:tav tm="100000">
                                          <p:val>
                                            <p:strVal val="#ppt_h"/>
                                          </p:val>
                                        </p:tav>
                                      </p:tavLst>
                                    </p:anim>
                                    <p:anim calcmode="lin" valueType="num">
                                      <p:cBhvr>
                                        <p:cTn id="277" dur="500" decel="50000" fill="hold">
                                          <p:stCondLst>
                                            <p:cond delay="0"/>
                                          </p:stCondLst>
                                        </p:cTn>
                                        <p:tgtEl>
                                          <p:spTgt spid="149507">
                                            <p:txEl>
                                              <p:pRg st="17" end="17"/>
                                            </p:txEl>
                                          </p:spTgt>
                                        </p:tgtEl>
                                        <p:attrNameLst>
                                          <p:attrName>ppt_x</p:attrName>
                                        </p:attrNameLst>
                                      </p:cBhvr>
                                      <p:tavLst>
                                        <p:tav tm="0">
                                          <p:val>
                                            <p:strVal val="#ppt_x+.4"/>
                                          </p:val>
                                        </p:tav>
                                        <p:tav tm="100000">
                                          <p:val>
                                            <p:strVal val="#ppt_x"/>
                                          </p:val>
                                        </p:tav>
                                      </p:tavLst>
                                    </p:anim>
                                    <p:anim calcmode="lin" valueType="num">
                                      <p:cBhvr>
                                        <p:cTn id="278" dur="500" decel="50000" fill="hold">
                                          <p:stCondLst>
                                            <p:cond delay="0"/>
                                          </p:stCondLst>
                                        </p:cTn>
                                        <p:tgtEl>
                                          <p:spTgt spid="149507">
                                            <p:txEl>
                                              <p:pRg st="17" end="17"/>
                                            </p:txEl>
                                          </p:spTgt>
                                        </p:tgtEl>
                                        <p:attrNameLst>
                                          <p:attrName>ppt_y</p:attrName>
                                        </p:attrNameLst>
                                      </p:cBhvr>
                                      <p:tavLst>
                                        <p:tav tm="0">
                                          <p:val>
                                            <p:strVal val="#ppt_y-.2"/>
                                          </p:val>
                                        </p:tav>
                                        <p:tav tm="100000">
                                          <p:val>
                                            <p:strVal val="#ppt_y+.1"/>
                                          </p:val>
                                        </p:tav>
                                      </p:tavLst>
                                    </p:anim>
                                    <p:anim calcmode="lin" valueType="num">
                                      <p:cBhvr>
                                        <p:cTn id="279" dur="500" accel="50000" fill="hold">
                                          <p:stCondLst>
                                            <p:cond delay="500"/>
                                          </p:stCondLst>
                                        </p:cTn>
                                        <p:tgtEl>
                                          <p:spTgt spid="149507">
                                            <p:txEl>
                                              <p:pRg st="17" end="17"/>
                                            </p:txEl>
                                          </p:spTgt>
                                        </p:tgtEl>
                                        <p:attrNameLst>
                                          <p:attrName>ppt_y</p:attrName>
                                        </p:attrNameLst>
                                      </p:cBhvr>
                                      <p:tavLst>
                                        <p:tav tm="0">
                                          <p:val>
                                            <p:strVal val="#ppt_y+.1"/>
                                          </p:val>
                                        </p:tav>
                                        <p:tav tm="100000">
                                          <p:val>
                                            <p:strVal val="#ppt_y"/>
                                          </p:val>
                                        </p:tav>
                                      </p:tavLst>
                                    </p:anim>
                                    <p:animEffect transition="in" filter="fade">
                                      <p:cBhvr>
                                        <p:cTn id="280" dur="1000" decel="50000">
                                          <p:stCondLst>
                                            <p:cond delay="0"/>
                                          </p:stCondLst>
                                        </p:cTn>
                                        <p:tgtEl>
                                          <p:spTgt spid="149507">
                                            <p:txEl>
                                              <p:pRg st="17" end="17"/>
                                            </p:txEl>
                                          </p:spTgt>
                                        </p:tgtEl>
                                      </p:cBhvr>
                                    </p:animEffect>
                                  </p:childTnLst>
                                </p:cTn>
                              </p:par>
                            </p:childTnLst>
                          </p:cTn>
                        </p:par>
                      </p:childTnLst>
                    </p:cTn>
                  </p:par>
                  <p:par>
                    <p:cTn id="281" fill="hold">
                      <p:stCondLst>
                        <p:cond delay="indefinite"/>
                      </p:stCondLst>
                      <p:childTnLst>
                        <p:par>
                          <p:cTn id="282" fill="hold">
                            <p:stCondLst>
                              <p:cond delay="0"/>
                            </p:stCondLst>
                            <p:childTnLst>
                              <p:par>
                                <p:cTn id="283" presetID="34" presetClass="emph" presetSubtype="0" fill="hold" grpId="1" nodeType="clickEffect">
                                  <p:stCondLst>
                                    <p:cond delay="0"/>
                                  </p:stCondLst>
                                  <p:childTnLst>
                                    <p:animMotion origin="layout" path="M 0.0 0.0 L 0.0 -0.07213" pathEditMode="relative" ptsTypes="">
                                      <p:cBhvr>
                                        <p:cTn id="284" dur="250" accel="50000" decel="50000" autoRev="1" fill="hold">
                                          <p:stCondLst>
                                            <p:cond delay="0"/>
                                          </p:stCondLst>
                                        </p:cTn>
                                        <p:tgtEl>
                                          <p:spTgt spid="149507">
                                            <p:txEl>
                                              <p:pRg st="0" end="0"/>
                                            </p:txEl>
                                          </p:spTgt>
                                        </p:tgtEl>
                                        <p:attrNameLst>
                                          <p:attrName>ppt_x</p:attrName>
                                          <p:attrName>ppt_y</p:attrName>
                                        </p:attrNameLst>
                                      </p:cBhvr>
                                    </p:animMotion>
                                    <p:animRot by="1500000">
                                      <p:cBhvr>
                                        <p:cTn id="285" dur="125" fill="hold">
                                          <p:stCondLst>
                                            <p:cond delay="0"/>
                                          </p:stCondLst>
                                        </p:cTn>
                                        <p:tgtEl>
                                          <p:spTgt spid="149507">
                                            <p:txEl>
                                              <p:pRg st="0" end="0"/>
                                            </p:txEl>
                                          </p:spTgt>
                                        </p:tgtEl>
                                        <p:attrNameLst>
                                          <p:attrName>r</p:attrName>
                                        </p:attrNameLst>
                                      </p:cBhvr>
                                    </p:animRot>
                                    <p:animRot by="-1500000">
                                      <p:cBhvr>
                                        <p:cTn id="286" dur="125" fill="hold">
                                          <p:stCondLst>
                                            <p:cond delay="125"/>
                                          </p:stCondLst>
                                        </p:cTn>
                                        <p:tgtEl>
                                          <p:spTgt spid="149507">
                                            <p:txEl>
                                              <p:pRg st="0" end="0"/>
                                            </p:txEl>
                                          </p:spTgt>
                                        </p:tgtEl>
                                        <p:attrNameLst>
                                          <p:attrName>r</p:attrName>
                                        </p:attrNameLst>
                                      </p:cBhvr>
                                    </p:animRot>
                                    <p:animRot by="-1500000">
                                      <p:cBhvr>
                                        <p:cTn id="287" dur="125" fill="hold">
                                          <p:stCondLst>
                                            <p:cond delay="250"/>
                                          </p:stCondLst>
                                        </p:cTn>
                                        <p:tgtEl>
                                          <p:spTgt spid="149507">
                                            <p:txEl>
                                              <p:pRg st="0" end="0"/>
                                            </p:txEl>
                                          </p:spTgt>
                                        </p:tgtEl>
                                        <p:attrNameLst>
                                          <p:attrName>r</p:attrName>
                                        </p:attrNameLst>
                                      </p:cBhvr>
                                    </p:animRot>
                                    <p:animRot by="1500000">
                                      <p:cBhvr>
                                        <p:cTn id="288" dur="125" fill="hold">
                                          <p:stCondLst>
                                            <p:cond delay="375"/>
                                          </p:stCondLst>
                                        </p:cTn>
                                        <p:tgtEl>
                                          <p:spTgt spid="149507">
                                            <p:txEl>
                                              <p:pRg st="0" end="0"/>
                                            </p:txEl>
                                          </p:spTgt>
                                        </p:tgtEl>
                                        <p:attrNameLst>
                                          <p:attrName>r</p:attrName>
                                        </p:attrNameLst>
                                      </p:cBhvr>
                                    </p:animRot>
                                  </p:childTnLst>
                                </p:cTn>
                              </p:par>
                              <p:par>
                                <p:cTn id="289" presetID="34" presetClass="emph" presetSubtype="0" fill="hold" grpId="1" nodeType="withEffect">
                                  <p:stCondLst>
                                    <p:cond delay="0"/>
                                  </p:stCondLst>
                                  <p:childTnLst>
                                    <p:animMotion origin="layout" path="M 0.0 0.0 L 0.0 -0.07213" pathEditMode="relative" ptsTypes="">
                                      <p:cBhvr>
                                        <p:cTn id="290" dur="250" accel="50000" decel="50000" autoRev="1" fill="hold">
                                          <p:stCondLst>
                                            <p:cond delay="0"/>
                                          </p:stCondLst>
                                        </p:cTn>
                                        <p:tgtEl>
                                          <p:spTgt spid="149507">
                                            <p:txEl>
                                              <p:pRg st="1" end="1"/>
                                            </p:txEl>
                                          </p:spTgt>
                                        </p:tgtEl>
                                        <p:attrNameLst>
                                          <p:attrName>ppt_x</p:attrName>
                                          <p:attrName>ppt_y</p:attrName>
                                        </p:attrNameLst>
                                      </p:cBhvr>
                                    </p:animMotion>
                                    <p:animRot by="1500000">
                                      <p:cBhvr>
                                        <p:cTn id="291" dur="125" fill="hold">
                                          <p:stCondLst>
                                            <p:cond delay="0"/>
                                          </p:stCondLst>
                                        </p:cTn>
                                        <p:tgtEl>
                                          <p:spTgt spid="149507">
                                            <p:txEl>
                                              <p:pRg st="1" end="1"/>
                                            </p:txEl>
                                          </p:spTgt>
                                        </p:tgtEl>
                                        <p:attrNameLst>
                                          <p:attrName>r</p:attrName>
                                        </p:attrNameLst>
                                      </p:cBhvr>
                                    </p:animRot>
                                    <p:animRot by="-1500000">
                                      <p:cBhvr>
                                        <p:cTn id="292" dur="125" fill="hold">
                                          <p:stCondLst>
                                            <p:cond delay="125"/>
                                          </p:stCondLst>
                                        </p:cTn>
                                        <p:tgtEl>
                                          <p:spTgt spid="149507">
                                            <p:txEl>
                                              <p:pRg st="1" end="1"/>
                                            </p:txEl>
                                          </p:spTgt>
                                        </p:tgtEl>
                                        <p:attrNameLst>
                                          <p:attrName>r</p:attrName>
                                        </p:attrNameLst>
                                      </p:cBhvr>
                                    </p:animRot>
                                    <p:animRot by="-1500000">
                                      <p:cBhvr>
                                        <p:cTn id="293" dur="125" fill="hold">
                                          <p:stCondLst>
                                            <p:cond delay="250"/>
                                          </p:stCondLst>
                                        </p:cTn>
                                        <p:tgtEl>
                                          <p:spTgt spid="149507">
                                            <p:txEl>
                                              <p:pRg st="1" end="1"/>
                                            </p:txEl>
                                          </p:spTgt>
                                        </p:tgtEl>
                                        <p:attrNameLst>
                                          <p:attrName>r</p:attrName>
                                        </p:attrNameLst>
                                      </p:cBhvr>
                                    </p:animRot>
                                    <p:animRot by="1500000">
                                      <p:cBhvr>
                                        <p:cTn id="294" dur="125" fill="hold">
                                          <p:stCondLst>
                                            <p:cond delay="375"/>
                                          </p:stCondLst>
                                        </p:cTn>
                                        <p:tgtEl>
                                          <p:spTgt spid="149507">
                                            <p:txEl>
                                              <p:pRg st="1" end="1"/>
                                            </p:txEl>
                                          </p:spTgt>
                                        </p:tgtEl>
                                        <p:attrNameLst>
                                          <p:attrName>r</p:attrName>
                                        </p:attrNameLst>
                                      </p:cBhvr>
                                    </p:animRot>
                                  </p:childTnLst>
                                </p:cTn>
                              </p:par>
                              <p:par>
                                <p:cTn id="295" presetID="34" presetClass="emph" presetSubtype="0" fill="hold" grpId="1" nodeType="withEffect">
                                  <p:stCondLst>
                                    <p:cond delay="0"/>
                                  </p:stCondLst>
                                  <p:childTnLst>
                                    <p:animMotion origin="layout" path="M 0.0 0.0 L 0.0 -0.07213" pathEditMode="relative" ptsTypes="">
                                      <p:cBhvr>
                                        <p:cTn id="296" dur="250" accel="50000" decel="50000" autoRev="1" fill="hold">
                                          <p:stCondLst>
                                            <p:cond delay="0"/>
                                          </p:stCondLst>
                                        </p:cTn>
                                        <p:tgtEl>
                                          <p:spTgt spid="149507">
                                            <p:txEl>
                                              <p:pRg st="2" end="2"/>
                                            </p:txEl>
                                          </p:spTgt>
                                        </p:tgtEl>
                                        <p:attrNameLst>
                                          <p:attrName>ppt_x</p:attrName>
                                          <p:attrName>ppt_y</p:attrName>
                                        </p:attrNameLst>
                                      </p:cBhvr>
                                    </p:animMotion>
                                    <p:animRot by="1500000">
                                      <p:cBhvr>
                                        <p:cTn id="297" dur="125" fill="hold">
                                          <p:stCondLst>
                                            <p:cond delay="0"/>
                                          </p:stCondLst>
                                        </p:cTn>
                                        <p:tgtEl>
                                          <p:spTgt spid="149507">
                                            <p:txEl>
                                              <p:pRg st="2" end="2"/>
                                            </p:txEl>
                                          </p:spTgt>
                                        </p:tgtEl>
                                        <p:attrNameLst>
                                          <p:attrName>r</p:attrName>
                                        </p:attrNameLst>
                                      </p:cBhvr>
                                    </p:animRot>
                                    <p:animRot by="-1500000">
                                      <p:cBhvr>
                                        <p:cTn id="298" dur="125" fill="hold">
                                          <p:stCondLst>
                                            <p:cond delay="125"/>
                                          </p:stCondLst>
                                        </p:cTn>
                                        <p:tgtEl>
                                          <p:spTgt spid="149507">
                                            <p:txEl>
                                              <p:pRg st="2" end="2"/>
                                            </p:txEl>
                                          </p:spTgt>
                                        </p:tgtEl>
                                        <p:attrNameLst>
                                          <p:attrName>r</p:attrName>
                                        </p:attrNameLst>
                                      </p:cBhvr>
                                    </p:animRot>
                                    <p:animRot by="-1500000">
                                      <p:cBhvr>
                                        <p:cTn id="299" dur="125" fill="hold">
                                          <p:stCondLst>
                                            <p:cond delay="250"/>
                                          </p:stCondLst>
                                        </p:cTn>
                                        <p:tgtEl>
                                          <p:spTgt spid="149507">
                                            <p:txEl>
                                              <p:pRg st="2" end="2"/>
                                            </p:txEl>
                                          </p:spTgt>
                                        </p:tgtEl>
                                        <p:attrNameLst>
                                          <p:attrName>r</p:attrName>
                                        </p:attrNameLst>
                                      </p:cBhvr>
                                    </p:animRot>
                                    <p:animRot by="1500000">
                                      <p:cBhvr>
                                        <p:cTn id="300" dur="125" fill="hold">
                                          <p:stCondLst>
                                            <p:cond delay="375"/>
                                          </p:stCondLst>
                                        </p:cTn>
                                        <p:tgtEl>
                                          <p:spTgt spid="149507">
                                            <p:txEl>
                                              <p:pRg st="2" end="2"/>
                                            </p:txEl>
                                          </p:spTgt>
                                        </p:tgtEl>
                                        <p:attrNameLst>
                                          <p:attrName>r</p:attrName>
                                        </p:attrNameLst>
                                      </p:cBhvr>
                                    </p:animRot>
                                  </p:childTnLst>
                                </p:cTn>
                              </p:par>
                              <p:par>
                                <p:cTn id="301" presetID="34" presetClass="emph" presetSubtype="0" fill="hold" grpId="1" nodeType="withEffect">
                                  <p:stCondLst>
                                    <p:cond delay="0"/>
                                  </p:stCondLst>
                                  <p:childTnLst>
                                    <p:animMotion origin="layout" path="M 0.0 0.0 L 0.0 -0.07213" pathEditMode="relative" ptsTypes="">
                                      <p:cBhvr>
                                        <p:cTn id="302" dur="250" accel="50000" decel="50000" autoRev="1" fill="hold">
                                          <p:stCondLst>
                                            <p:cond delay="0"/>
                                          </p:stCondLst>
                                        </p:cTn>
                                        <p:tgtEl>
                                          <p:spTgt spid="149507">
                                            <p:txEl>
                                              <p:pRg st="3" end="3"/>
                                            </p:txEl>
                                          </p:spTgt>
                                        </p:tgtEl>
                                        <p:attrNameLst>
                                          <p:attrName>ppt_x</p:attrName>
                                          <p:attrName>ppt_y</p:attrName>
                                        </p:attrNameLst>
                                      </p:cBhvr>
                                    </p:animMotion>
                                    <p:animRot by="1500000">
                                      <p:cBhvr>
                                        <p:cTn id="303" dur="125" fill="hold">
                                          <p:stCondLst>
                                            <p:cond delay="0"/>
                                          </p:stCondLst>
                                        </p:cTn>
                                        <p:tgtEl>
                                          <p:spTgt spid="149507">
                                            <p:txEl>
                                              <p:pRg st="3" end="3"/>
                                            </p:txEl>
                                          </p:spTgt>
                                        </p:tgtEl>
                                        <p:attrNameLst>
                                          <p:attrName>r</p:attrName>
                                        </p:attrNameLst>
                                      </p:cBhvr>
                                    </p:animRot>
                                    <p:animRot by="-1500000">
                                      <p:cBhvr>
                                        <p:cTn id="304" dur="125" fill="hold">
                                          <p:stCondLst>
                                            <p:cond delay="125"/>
                                          </p:stCondLst>
                                        </p:cTn>
                                        <p:tgtEl>
                                          <p:spTgt spid="149507">
                                            <p:txEl>
                                              <p:pRg st="3" end="3"/>
                                            </p:txEl>
                                          </p:spTgt>
                                        </p:tgtEl>
                                        <p:attrNameLst>
                                          <p:attrName>r</p:attrName>
                                        </p:attrNameLst>
                                      </p:cBhvr>
                                    </p:animRot>
                                    <p:animRot by="-1500000">
                                      <p:cBhvr>
                                        <p:cTn id="305" dur="125" fill="hold">
                                          <p:stCondLst>
                                            <p:cond delay="250"/>
                                          </p:stCondLst>
                                        </p:cTn>
                                        <p:tgtEl>
                                          <p:spTgt spid="149507">
                                            <p:txEl>
                                              <p:pRg st="3" end="3"/>
                                            </p:txEl>
                                          </p:spTgt>
                                        </p:tgtEl>
                                        <p:attrNameLst>
                                          <p:attrName>r</p:attrName>
                                        </p:attrNameLst>
                                      </p:cBhvr>
                                    </p:animRot>
                                    <p:animRot by="1500000">
                                      <p:cBhvr>
                                        <p:cTn id="306" dur="125" fill="hold">
                                          <p:stCondLst>
                                            <p:cond delay="375"/>
                                          </p:stCondLst>
                                        </p:cTn>
                                        <p:tgtEl>
                                          <p:spTgt spid="149507">
                                            <p:txEl>
                                              <p:pRg st="3" end="3"/>
                                            </p:txEl>
                                          </p:spTgt>
                                        </p:tgtEl>
                                        <p:attrNameLst>
                                          <p:attrName>r</p:attrName>
                                        </p:attrNameLst>
                                      </p:cBhvr>
                                    </p:animRot>
                                  </p:childTnLst>
                                </p:cTn>
                              </p:par>
                              <p:par>
                                <p:cTn id="307" presetID="34" presetClass="emph" presetSubtype="0" fill="hold" grpId="1" nodeType="withEffect">
                                  <p:stCondLst>
                                    <p:cond delay="0"/>
                                  </p:stCondLst>
                                  <p:childTnLst>
                                    <p:animMotion origin="layout" path="M 0.0 0.0 L 0.0 -0.07213" pathEditMode="relative" ptsTypes="">
                                      <p:cBhvr>
                                        <p:cTn id="308" dur="250" accel="50000" decel="50000" autoRev="1" fill="hold">
                                          <p:stCondLst>
                                            <p:cond delay="0"/>
                                          </p:stCondLst>
                                        </p:cTn>
                                        <p:tgtEl>
                                          <p:spTgt spid="149507">
                                            <p:txEl>
                                              <p:pRg st="4" end="4"/>
                                            </p:txEl>
                                          </p:spTgt>
                                        </p:tgtEl>
                                        <p:attrNameLst>
                                          <p:attrName>ppt_x</p:attrName>
                                          <p:attrName>ppt_y</p:attrName>
                                        </p:attrNameLst>
                                      </p:cBhvr>
                                    </p:animMotion>
                                    <p:animRot by="1500000">
                                      <p:cBhvr>
                                        <p:cTn id="309" dur="125" fill="hold">
                                          <p:stCondLst>
                                            <p:cond delay="0"/>
                                          </p:stCondLst>
                                        </p:cTn>
                                        <p:tgtEl>
                                          <p:spTgt spid="149507">
                                            <p:txEl>
                                              <p:pRg st="4" end="4"/>
                                            </p:txEl>
                                          </p:spTgt>
                                        </p:tgtEl>
                                        <p:attrNameLst>
                                          <p:attrName>r</p:attrName>
                                        </p:attrNameLst>
                                      </p:cBhvr>
                                    </p:animRot>
                                    <p:animRot by="-1500000">
                                      <p:cBhvr>
                                        <p:cTn id="310" dur="125" fill="hold">
                                          <p:stCondLst>
                                            <p:cond delay="125"/>
                                          </p:stCondLst>
                                        </p:cTn>
                                        <p:tgtEl>
                                          <p:spTgt spid="149507">
                                            <p:txEl>
                                              <p:pRg st="4" end="4"/>
                                            </p:txEl>
                                          </p:spTgt>
                                        </p:tgtEl>
                                        <p:attrNameLst>
                                          <p:attrName>r</p:attrName>
                                        </p:attrNameLst>
                                      </p:cBhvr>
                                    </p:animRot>
                                    <p:animRot by="-1500000">
                                      <p:cBhvr>
                                        <p:cTn id="311" dur="125" fill="hold">
                                          <p:stCondLst>
                                            <p:cond delay="250"/>
                                          </p:stCondLst>
                                        </p:cTn>
                                        <p:tgtEl>
                                          <p:spTgt spid="149507">
                                            <p:txEl>
                                              <p:pRg st="4" end="4"/>
                                            </p:txEl>
                                          </p:spTgt>
                                        </p:tgtEl>
                                        <p:attrNameLst>
                                          <p:attrName>r</p:attrName>
                                        </p:attrNameLst>
                                      </p:cBhvr>
                                    </p:animRot>
                                    <p:animRot by="1500000">
                                      <p:cBhvr>
                                        <p:cTn id="312" dur="125" fill="hold">
                                          <p:stCondLst>
                                            <p:cond delay="375"/>
                                          </p:stCondLst>
                                        </p:cTn>
                                        <p:tgtEl>
                                          <p:spTgt spid="149507">
                                            <p:txEl>
                                              <p:pRg st="4" end="4"/>
                                            </p:txEl>
                                          </p:spTgt>
                                        </p:tgtEl>
                                        <p:attrNameLst>
                                          <p:attrName>r</p:attrName>
                                        </p:attrNameLst>
                                      </p:cBhvr>
                                    </p:animRot>
                                  </p:childTnLst>
                                </p:cTn>
                              </p:par>
                              <p:par>
                                <p:cTn id="313" presetID="34" presetClass="emph" presetSubtype="0" fill="hold" grpId="1" nodeType="withEffect">
                                  <p:stCondLst>
                                    <p:cond delay="0"/>
                                  </p:stCondLst>
                                  <p:childTnLst>
                                    <p:animMotion origin="layout" path="M 0.0 0.0 L 0.0 -0.07213" pathEditMode="relative" ptsTypes="">
                                      <p:cBhvr>
                                        <p:cTn id="314" dur="250" accel="50000" decel="50000" autoRev="1" fill="hold">
                                          <p:stCondLst>
                                            <p:cond delay="0"/>
                                          </p:stCondLst>
                                        </p:cTn>
                                        <p:tgtEl>
                                          <p:spTgt spid="149507">
                                            <p:txEl>
                                              <p:pRg st="5" end="5"/>
                                            </p:txEl>
                                          </p:spTgt>
                                        </p:tgtEl>
                                        <p:attrNameLst>
                                          <p:attrName>ppt_x</p:attrName>
                                          <p:attrName>ppt_y</p:attrName>
                                        </p:attrNameLst>
                                      </p:cBhvr>
                                    </p:animMotion>
                                    <p:animRot by="1500000">
                                      <p:cBhvr>
                                        <p:cTn id="315" dur="125" fill="hold">
                                          <p:stCondLst>
                                            <p:cond delay="0"/>
                                          </p:stCondLst>
                                        </p:cTn>
                                        <p:tgtEl>
                                          <p:spTgt spid="149507">
                                            <p:txEl>
                                              <p:pRg st="5" end="5"/>
                                            </p:txEl>
                                          </p:spTgt>
                                        </p:tgtEl>
                                        <p:attrNameLst>
                                          <p:attrName>r</p:attrName>
                                        </p:attrNameLst>
                                      </p:cBhvr>
                                    </p:animRot>
                                    <p:animRot by="-1500000">
                                      <p:cBhvr>
                                        <p:cTn id="316" dur="125" fill="hold">
                                          <p:stCondLst>
                                            <p:cond delay="125"/>
                                          </p:stCondLst>
                                        </p:cTn>
                                        <p:tgtEl>
                                          <p:spTgt spid="149507">
                                            <p:txEl>
                                              <p:pRg st="5" end="5"/>
                                            </p:txEl>
                                          </p:spTgt>
                                        </p:tgtEl>
                                        <p:attrNameLst>
                                          <p:attrName>r</p:attrName>
                                        </p:attrNameLst>
                                      </p:cBhvr>
                                    </p:animRot>
                                    <p:animRot by="-1500000">
                                      <p:cBhvr>
                                        <p:cTn id="317" dur="125" fill="hold">
                                          <p:stCondLst>
                                            <p:cond delay="250"/>
                                          </p:stCondLst>
                                        </p:cTn>
                                        <p:tgtEl>
                                          <p:spTgt spid="149507">
                                            <p:txEl>
                                              <p:pRg st="5" end="5"/>
                                            </p:txEl>
                                          </p:spTgt>
                                        </p:tgtEl>
                                        <p:attrNameLst>
                                          <p:attrName>r</p:attrName>
                                        </p:attrNameLst>
                                      </p:cBhvr>
                                    </p:animRot>
                                    <p:animRot by="1500000">
                                      <p:cBhvr>
                                        <p:cTn id="318" dur="125" fill="hold">
                                          <p:stCondLst>
                                            <p:cond delay="375"/>
                                          </p:stCondLst>
                                        </p:cTn>
                                        <p:tgtEl>
                                          <p:spTgt spid="149507">
                                            <p:txEl>
                                              <p:pRg st="5" end="5"/>
                                            </p:txEl>
                                          </p:spTgt>
                                        </p:tgtEl>
                                        <p:attrNameLst>
                                          <p:attrName>r</p:attrName>
                                        </p:attrNameLst>
                                      </p:cBhvr>
                                    </p:animRot>
                                  </p:childTnLst>
                                </p:cTn>
                              </p:par>
                              <p:par>
                                <p:cTn id="319" presetID="34" presetClass="emph" presetSubtype="0" fill="hold" grpId="1" nodeType="withEffect">
                                  <p:stCondLst>
                                    <p:cond delay="0"/>
                                  </p:stCondLst>
                                  <p:childTnLst>
                                    <p:animMotion origin="layout" path="M 0.0 0.0 L 0.0 -0.07213" pathEditMode="relative" ptsTypes="">
                                      <p:cBhvr>
                                        <p:cTn id="320" dur="250" accel="50000" decel="50000" autoRev="1" fill="hold">
                                          <p:stCondLst>
                                            <p:cond delay="0"/>
                                          </p:stCondLst>
                                        </p:cTn>
                                        <p:tgtEl>
                                          <p:spTgt spid="149507">
                                            <p:txEl>
                                              <p:pRg st="6" end="6"/>
                                            </p:txEl>
                                          </p:spTgt>
                                        </p:tgtEl>
                                        <p:attrNameLst>
                                          <p:attrName>ppt_x</p:attrName>
                                          <p:attrName>ppt_y</p:attrName>
                                        </p:attrNameLst>
                                      </p:cBhvr>
                                    </p:animMotion>
                                    <p:animRot by="1500000">
                                      <p:cBhvr>
                                        <p:cTn id="321" dur="125" fill="hold">
                                          <p:stCondLst>
                                            <p:cond delay="0"/>
                                          </p:stCondLst>
                                        </p:cTn>
                                        <p:tgtEl>
                                          <p:spTgt spid="149507">
                                            <p:txEl>
                                              <p:pRg st="6" end="6"/>
                                            </p:txEl>
                                          </p:spTgt>
                                        </p:tgtEl>
                                        <p:attrNameLst>
                                          <p:attrName>r</p:attrName>
                                        </p:attrNameLst>
                                      </p:cBhvr>
                                    </p:animRot>
                                    <p:animRot by="-1500000">
                                      <p:cBhvr>
                                        <p:cTn id="322" dur="125" fill="hold">
                                          <p:stCondLst>
                                            <p:cond delay="125"/>
                                          </p:stCondLst>
                                        </p:cTn>
                                        <p:tgtEl>
                                          <p:spTgt spid="149507">
                                            <p:txEl>
                                              <p:pRg st="6" end="6"/>
                                            </p:txEl>
                                          </p:spTgt>
                                        </p:tgtEl>
                                        <p:attrNameLst>
                                          <p:attrName>r</p:attrName>
                                        </p:attrNameLst>
                                      </p:cBhvr>
                                    </p:animRot>
                                    <p:animRot by="-1500000">
                                      <p:cBhvr>
                                        <p:cTn id="323" dur="125" fill="hold">
                                          <p:stCondLst>
                                            <p:cond delay="250"/>
                                          </p:stCondLst>
                                        </p:cTn>
                                        <p:tgtEl>
                                          <p:spTgt spid="149507">
                                            <p:txEl>
                                              <p:pRg st="6" end="6"/>
                                            </p:txEl>
                                          </p:spTgt>
                                        </p:tgtEl>
                                        <p:attrNameLst>
                                          <p:attrName>r</p:attrName>
                                        </p:attrNameLst>
                                      </p:cBhvr>
                                    </p:animRot>
                                    <p:animRot by="1500000">
                                      <p:cBhvr>
                                        <p:cTn id="324" dur="125" fill="hold">
                                          <p:stCondLst>
                                            <p:cond delay="375"/>
                                          </p:stCondLst>
                                        </p:cTn>
                                        <p:tgtEl>
                                          <p:spTgt spid="149507">
                                            <p:txEl>
                                              <p:pRg st="6" end="6"/>
                                            </p:txEl>
                                          </p:spTgt>
                                        </p:tgtEl>
                                        <p:attrNameLst>
                                          <p:attrName>r</p:attrName>
                                        </p:attrNameLst>
                                      </p:cBhvr>
                                    </p:animRot>
                                  </p:childTnLst>
                                </p:cTn>
                              </p:par>
                              <p:par>
                                <p:cTn id="325" presetID="34" presetClass="emph" presetSubtype="0" fill="hold" grpId="1" nodeType="withEffect">
                                  <p:stCondLst>
                                    <p:cond delay="0"/>
                                  </p:stCondLst>
                                  <p:childTnLst>
                                    <p:animMotion origin="layout" path="M 0.0 0.0 L 0.0 -0.07213" pathEditMode="relative" ptsTypes="">
                                      <p:cBhvr>
                                        <p:cTn id="326" dur="250" accel="50000" decel="50000" autoRev="1" fill="hold">
                                          <p:stCondLst>
                                            <p:cond delay="0"/>
                                          </p:stCondLst>
                                        </p:cTn>
                                        <p:tgtEl>
                                          <p:spTgt spid="149507">
                                            <p:txEl>
                                              <p:pRg st="7" end="7"/>
                                            </p:txEl>
                                          </p:spTgt>
                                        </p:tgtEl>
                                        <p:attrNameLst>
                                          <p:attrName>ppt_x</p:attrName>
                                          <p:attrName>ppt_y</p:attrName>
                                        </p:attrNameLst>
                                      </p:cBhvr>
                                    </p:animMotion>
                                    <p:animRot by="1500000">
                                      <p:cBhvr>
                                        <p:cTn id="327" dur="125" fill="hold">
                                          <p:stCondLst>
                                            <p:cond delay="0"/>
                                          </p:stCondLst>
                                        </p:cTn>
                                        <p:tgtEl>
                                          <p:spTgt spid="149507">
                                            <p:txEl>
                                              <p:pRg st="7" end="7"/>
                                            </p:txEl>
                                          </p:spTgt>
                                        </p:tgtEl>
                                        <p:attrNameLst>
                                          <p:attrName>r</p:attrName>
                                        </p:attrNameLst>
                                      </p:cBhvr>
                                    </p:animRot>
                                    <p:animRot by="-1500000">
                                      <p:cBhvr>
                                        <p:cTn id="328" dur="125" fill="hold">
                                          <p:stCondLst>
                                            <p:cond delay="125"/>
                                          </p:stCondLst>
                                        </p:cTn>
                                        <p:tgtEl>
                                          <p:spTgt spid="149507">
                                            <p:txEl>
                                              <p:pRg st="7" end="7"/>
                                            </p:txEl>
                                          </p:spTgt>
                                        </p:tgtEl>
                                        <p:attrNameLst>
                                          <p:attrName>r</p:attrName>
                                        </p:attrNameLst>
                                      </p:cBhvr>
                                    </p:animRot>
                                    <p:animRot by="-1500000">
                                      <p:cBhvr>
                                        <p:cTn id="329" dur="125" fill="hold">
                                          <p:stCondLst>
                                            <p:cond delay="250"/>
                                          </p:stCondLst>
                                        </p:cTn>
                                        <p:tgtEl>
                                          <p:spTgt spid="149507">
                                            <p:txEl>
                                              <p:pRg st="7" end="7"/>
                                            </p:txEl>
                                          </p:spTgt>
                                        </p:tgtEl>
                                        <p:attrNameLst>
                                          <p:attrName>r</p:attrName>
                                        </p:attrNameLst>
                                      </p:cBhvr>
                                    </p:animRot>
                                    <p:animRot by="1500000">
                                      <p:cBhvr>
                                        <p:cTn id="330" dur="125" fill="hold">
                                          <p:stCondLst>
                                            <p:cond delay="375"/>
                                          </p:stCondLst>
                                        </p:cTn>
                                        <p:tgtEl>
                                          <p:spTgt spid="149507">
                                            <p:txEl>
                                              <p:pRg st="7" end="7"/>
                                            </p:txEl>
                                          </p:spTgt>
                                        </p:tgtEl>
                                        <p:attrNameLst>
                                          <p:attrName>r</p:attrName>
                                        </p:attrNameLst>
                                      </p:cBhvr>
                                    </p:animRot>
                                  </p:childTnLst>
                                </p:cTn>
                              </p:par>
                              <p:par>
                                <p:cTn id="331" presetID="34" presetClass="emph" presetSubtype="0" fill="hold" grpId="1" nodeType="withEffect">
                                  <p:stCondLst>
                                    <p:cond delay="0"/>
                                  </p:stCondLst>
                                  <p:childTnLst>
                                    <p:animMotion origin="layout" path="M 0.0 0.0 L 0.0 -0.07213" pathEditMode="relative" ptsTypes="">
                                      <p:cBhvr>
                                        <p:cTn id="332" dur="250" accel="50000" decel="50000" autoRev="1" fill="hold">
                                          <p:stCondLst>
                                            <p:cond delay="0"/>
                                          </p:stCondLst>
                                        </p:cTn>
                                        <p:tgtEl>
                                          <p:spTgt spid="149507">
                                            <p:txEl>
                                              <p:pRg st="8" end="8"/>
                                            </p:txEl>
                                          </p:spTgt>
                                        </p:tgtEl>
                                        <p:attrNameLst>
                                          <p:attrName>ppt_x</p:attrName>
                                          <p:attrName>ppt_y</p:attrName>
                                        </p:attrNameLst>
                                      </p:cBhvr>
                                    </p:animMotion>
                                    <p:animRot by="1500000">
                                      <p:cBhvr>
                                        <p:cTn id="333" dur="125" fill="hold">
                                          <p:stCondLst>
                                            <p:cond delay="0"/>
                                          </p:stCondLst>
                                        </p:cTn>
                                        <p:tgtEl>
                                          <p:spTgt spid="149507">
                                            <p:txEl>
                                              <p:pRg st="8" end="8"/>
                                            </p:txEl>
                                          </p:spTgt>
                                        </p:tgtEl>
                                        <p:attrNameLst>
                                          <p:attrName>r</p:attrName>
                                        </p:attrNameLst>
                                      </p:cBhvr>
                                    </p:animRot>
                                    <p:animRot by="-1500000">
                                      <p:cBhvr>
                                        <p:cTn id="334" dur="125" fill="hold">
                                          <p:stCondLst>
                                            <p:cond delay="125"/>
                                          </p:stCondLst>
                                        </p:cTn>
                                        <p:tgtEl>
                                          <p:spTgt spid="149507">
                                            <p:txEl>
                                              <p:pRg st="8" end="8"/>
                                            </p:txEl>
                                          </p:spTgt>
                                        </p:tgtEl>
                                        <p:attrNameLst>
                                          <p:attrName>r</p:attrName>
                                        </p:attrNameLst>
                                      </p:cBhvr>
                                    </p:animRot>
                                    <p:animRot by="-1500000">
                                      <p:cBhvr>
                                        <p:cTn id="335" dur="125" fill="hold">
                                          <p:stCondLst>
                                            <p:cond delay="250"/>
                                          </p:stCondLst>
                                        </p:cTn>
                                        <p:tgtEl>
                                          <p:spTgt spid="149507">
                                            <p:txEl>
                                              <p:pRg st="8" end="8"/>
                                            </p:txEl>
                                          </p:spTgt>
                                        </p:tgtEl>
                                        <p:attrNameLst>
                                          <p:attrName>r</p:attrName>
                                        </p:attrNameLst>
                                      </p:cBhvr>
                                    </p:animRot>
                                    <p:animRot by="1500000">
                                      <p:cBhvr>
                                        <p:cTn id="336" dur="125" fill="hold">
                                          <p:stCondLst>
                                            <p:cond delay="375"/>
                                          </p:stCondLst>
                                        </p:cTn>
                                        <p:tgtEl>
                                          <p:spTgt spid="149507">
                                            <p:txEl>
                                              <p:pRg st="8" end="8"/>
                                            </p:txEl>
                                          </p:spTgt>
                                        </p:tgtEl>
                                        <p:attrNameLst>
                                          <p:attrName>r</p:attrName>
                                        </p:attrNameLst>
                                      </p:cBhvr>
                                    </p:animRot>
                                  </p:childTnLst>
                                </p:cTn>
                              </p:par>
                              <p:par>
                                <p:cTn id="337" presetID="34" presetClass="emph" presetSubtype="0" fill="hold" grpId="1" nodeType="withEffect">
                                  <p:stCondLst>
                                    <p:cond delay="0"/>
                                  </p:stCondLst>
                                  <p:childTnLst>
                                    <p:animMotion origin="layout" path="M 0.0 0.0 L 0.0 -0.07213" pathEditMode="relative" ptsTypes="">
                                      <p:cBhvr>
                                        <p:cTn id="338" dur="250" accel="50000" decel="50000" autoRev="1" fill="hold">
                                          <p:stCondLst>
                                            <p:cond delay="0"/>
                                          </p:stCondLst>
                                        </p:cTn>
                                        <p:tgtEl>
                                          <p:spTgt spid="149507">
                                            <p:txEl>
                                              <p:pRg st="9" end="9"/>
                                            </p:txEl>
                                          </p:spTgt>
                                        </p:tgtEl>
                                        <p:attrNameLst>
                                          <p:attrName>ppt_x</p:attrName>
                                          <p:attrName>ppt_y</p:attrName>
                                        </p:attrNameLst>
                                      </p:cBhvr>
                                    </p:animMotion>
                                    <p:animRot by="1500000">
                                      <p:cBhvr>
                                        <p:cTn id="339" dur="125" fill="hold">
                                          <p:stCondLst>
                                            <p:cond delay="0"/>
                                          </p:stCondLst>
                                        </p:cTn>
                                        <p:tgtEl>
                                          <p:spTgt spid="149507">
                                            <p:txEl>
                                              <p:pRg st="9" end="9"/>
                                            </p:txEl>
                                          </p:spTgt>
                                        </p:tgtEl>
                                        <p:attrNameLst>
                                          <p:attrName>r</p:attrName>
                                        </p:attrNameLst>
                                      </p:cBhvr>
                                    </p:animRot>
                                    <p:animRot by="-1500000">
                                      <p:cBhvr>
                                        <p:cTn id="340" dur="125" fill="hold">
                                          <p:stCondLst>
                                            <p:cond delay="125"/>
                                          </p:stCondLst>
                                        </p:cTn>
                                        <p:tgtEl>
                                          <p:spTgt spid="149507">
                                            <p:txEl>
                                              <p:pRg st="9" end="9"/>
                                            </p:txEl>
                                          </p:spTgt>
                                        </p:tgtEl>
                                        <p:attrNameLst>
                                          <p:attrName>r</p:attrName>
                                        </p:attrNameLst>
                                      </p:cBhvr>
                                    </p:animRot>
                                    <p:animRot by="-1500000">
                                      <p:cBhvr>
                                        <p:cTn id="341" dur="125" fill="hold">
                                          <p:stCondLst>
                                            <p:cond delay="250"/>
                                          </p:stCondLst>
                                        </p:cTn>
                                        <p:tgtEl>
                                          <p:spTgt spid="149507">
                                            <p:txEl>
                                              <p:pRg st="9" end="9"/>
                                            </p:txEl>
                                          </p:spTgt>
                                        </p:tgtEl>
                                        <p:attrNameLst>
                                          <p:attrName>r</p:attrName>
                                        </p:attrNameLst>
                                      </p:cBhvr>
                                    </p:animRot>
                                    <p:animRot by="1500000">
                                      <p:cBhvr>
                                        <p:cTn id="342" dur="125" fill="hold">
                                          <p:stCondLst>
                                            <p:cond delay="375"/>
                                          </p:stCondLst>
                                        </p:cTn>
                                        <p:tgtEl>
                                          <p:spTgt spid="149507">
                                            <p:txEl>
                                              <p:pRg st="9" end="9"/>
                                            </p:txEl>
                                          </p:spTgt>
                                        </p:tgtEl>
                                        <p:attrNameLst>
                                          <p:attrName>r</p:attrName>
                                        </p:attrNameLst>
                                      </p:cBhvr>
                                    </p:animRot>
                                  </p:childTnLst>
                                </p:cTn>
                              </p:par>
                              <p:par>
                                <p:cTn id="343" presetID="34" presetClass="emph" presetSubtype="0" fill="hold" grpId="1" nodeType="withEffect">
                                  <p:stCondLst>
                                    <p:cond delay="0"/>
                                  </p:stCondLst>
                                  <p:childTnLst>
                                    <p:animMotion origin="layout" path="M 0.0 0.0 L 0.0 -0.07213" pathEditMode="relative" ptsTypes="">
                                      <p:cBhvr>
                                        <p:cTn id="344" dur="250" accel="50000" decel="50000" autoRev="1" fill="hold">
                                          <p:stCondLst>
                                            <p:cond delay="0"/>
                                          </p:stCondLst>
                                        </p:cTn>
                                        <p:tgtEl>
                                          <p:spTgt spid="149507">
                                            <p:txEl>
                                              <p:pRg st="10" end="10"/>
                                            </p:txEl>
                                          </p:spTgt>
                                        </p:tgtEl>
                                        <p:attrNameLst>
                                          <p:attrName>ppt_x</p:attrName>
                                          <p:attrName>ppt_y</p:attrName>
                                        </p:attrNameLst>
                                      </p:cBhvr>
                                    </p:animMotion>
                                    <p:animRot by="1500000">
                                      <p:cBhvr>
                                        <p:cTn id="345" dur="125" fill="hold">
                                          <p:stCondLst>
                                            <p:cond delay="0"/>
                                          </p:stCondLst>
                                        </p:cTn>
                                        <p:tgtEl>
                                          <p:spTgt spid="149507">
                                            <p:txEl>
                                              <p:pRg st="10" end="10"/>
                                            </p:txEl>
                                          </p:spTgt>
                                        </p:tgtEl>
                                        <p:attrNameLst>
                                          <p:attrName>r</p:attrName>
                                        </p:attrNameLst>
                                      </p:cBhvr>
                                    </p:animRot>
                                    <p:animRot by="-1500000">
                                      <p:cBhvr>
                                        <p:cTn id="346" dur="125" fill="hold">
                                          <p:stCondLst>
                                            <p:cond delay="125"/>
                                          </p:stCondLst>
                                        </p:cTn>
                                        <p:tgtEl>
                                          <p:spTgt spid="149507">
                                            <p:txEl>
                                              <p:pRg st="10" end="10"/>
                                            </p:txEl>
                                          </p:spTgt>
                                        </p:tgtEl>
                                        <p:attrNameLst>
                                          <p:attrName>r</p:attrName>
                                        </p:attrNameLst>
                                      </p:cBhvr>
                                    </p:animRot>
                                    <p:animRot by="-1500000">
                                      <p:cBhvr>
                                        <p:cTn id="347" dur="125" fill="hold">
                                          <p:stCondLst>
                                            <p:cond delay="250"/>
                                          </p:stCondLst>
                                        </p:cTn>
                                        <p:tgtEl>
                                          <p:spTgt spid="149507">
                                            <p:txEl>
                                              <p:pRg st="10" end="10"/>
                                            </p:txEl>
                                          </p:spTgt>
                                        </p:tgtEl>
                                        <p:attrNameLst>
                                          <p:attrName>r</p:attrName>
                                        </p:attrNameLst>
                                      </p:cBhvr>
                                    </p:animRot>
                                    <p:animRot by="1500000">
                                      <p:cBhvr>
                                        <p:cTn id="348" dur="125" fill="hold">
                                          <p:stCondLst>
                                            <p:cond delay="375"/>
                                          </p:stCondLst>
                                        </p:cTn>
                                        <p:tgtEl>
                                          <p:spTgt spid="149507">
                                            <p:txEl>
                                              <p:pRg st="10" end="10"/>
                                            </p:txEl>
                                          </p:spTgt>
                                        </p:tgtEl>
                                        <p:attrNameLst>
                                          <p:attrName>r</p:attrName>
                                        </p:attrNameLst>
                                      </p:cBhvr>
                                    </p:animRot>
                                  </p:childTnLst>
                                </p:cTn>
                              </p:par>
                              <p:par>
                                <p:cTn id="349" presetID="34" presetClass="emph" presetSubtype="0" fill="hold" grpId="1" nodeType="withEffect">
                                  <p:stCondLst>
                                    <p:cond delay="0"/>
                                  </p:stCondLst>
                                  <p:childTnLst>
                                    <p:animMotion origin="layout" path="M 0.0 0.0 L 0.0 -0.07213" pathEditMode="relative" ptsTypes="">
                                      <p:cBhvr>
                                        <p:cTn id="350" dur="250" accel="50000" decel="50000" autoRev="1" fill="hold">
                                          <p:stCondLst>
                                            <p:cond delay="0"/>
                                          </p:stCondLst>
                                        </p:cTn>
                                        <p:tgtEl>
                                          <p:spTgt spid="149507">
                                            <p:txEl>
                                              <p:pRg st="11" end="11"/>
                                            </p:txEl>
                                          </p:spTgt>
                                        </p:tgtEl>
                                        <p:attrNameLst>
                                          <p:attrName>ppt_x</p:attrName>
                                          <p:attrName>ppt_y</p:attrName>
                                        </p:attrNameLst>
                                      </p:cBhvr>
                                    </p:animMotion>
                                    <p:animRot by="1500000">
                                      <p:cBhvr>
                                        <p:cTn id="351" dur="125" fill="hold">
                                          <p:stCondLst>
                                            <p:cond delay="0"/>
                                          </p:stCondLst>
                                        </p:cTn>
                                        <p:tgtEl>
                                          <p:spTgt spid="149507">
                                            <p:txEl>
                                              <p:pRg st="11" end="11"/>
                                            </p:txEl>
                                          </p:spTgt>
                                        </p:tgtEl>
                                        <p:attrNameLst>
                                          <p:attrName>r</p:attrName>
                                        </p:attrNameLst>
                                      </p:cBhvr>
                                    </p:animRot>
                                    <p:animRot by="-1500000">
                                      <p:cBhvr>
                                        <p:cTn id="352" dur="125" fill="hold">
                                          <p:stCondLst>
                                            <p:cond delay="125"/>
                                          </p:stCondLst>
                                        </p:cTn>
                                        <p:tgtEl>
                                          <p:spTgt spid="149507">
                                            <p:txEl>
                                              <p:pRg st="11" end="11"/>
                                            </p:txEl>
                                          </p:spTgt>
                                        </p:tgtEl>
                                        <p:attrNameLst>
                                          <p:attrName>r</p:attrName>
                                        </p:attrNameLst>
                                      </p:cBhvr>
                                    </p:animRot>
                                    <p:animRot by="-1500000">
                                      <p:cBhvr>
                                        <p:cTn id="353" dur="125" fill="hold">
                                          <p:stCondLst>
                                            <p:cond delay="250"/>
                                          </p:stCondLst>
                                        </p:cTn>
                                        <p:tgtEl>
                                          <p:spTgt spid="149507">
                                            <p:txEl>
                                              <p:pRg st="11" end="11"/>
                                            </p:txEl>
                                          </p:spTgt>
                                        </p:tgtEl>
                                        <p:attrNameLst>
                                          <p:attrName>r</p:attrName>
                                        </p:attrNameLst>
                                      </p:cBhvr>
                                    </p:animRot>
                                    <p:animRot by="1500000">
                                      <p:cBhvr>
                                        <p:cTn id="354" dur="125" fill="hold">
                                          <p:stCondLst>
                                            <p:cond delay="375"/>
                                          </p:stCondLst>
                                        </p:cTn>
                                        <p:tgtEl>
                                          <p:spTgt spid="149507">
                                            <p:txEl>
                                              <p:pRg st="11" end="11"/>
                                            </p:txEl>
                                          </p:spTgt>
                                        </p:tgtEl>
                                        <p:attrNameLst>
                                          <p:attrName>r</p:attrName>
                                        </p:attrNameLst>
                                      </p:cBhvr>
                                    </p:animRot>
                                  </p:childTnLst>
                                </p:cTn>
                              </p:par>
                              <p:par>
                                <p:cTn id="355" presetID="34" presetClass="emph" presetSubtype="0" fill="hold" grpId="1" nodeType="withEffect">
                                  <p:stCondLst>
                                    <p:cond delay="0"/>
                                  </p:stCondLst>
                                  <p:childTnLst>
                                    <p:animMotion origin="layout" path="M 0.0 0.0 L 0.0 -0.07213" pathEditMode="relative" ptsTypes="">
                                      <p:cBhvr>
                                        <p:cTn id="356" dur="250" accel="50000" decel="50000" autoRev="1" fill="hold">
                                          <p:stCondLst>
                                            <p:cond delay="0"/>
                                          </p:stCondLst>
                                        </p:cTn>
                                        <p:tgtEl>
                                          <p:spTgt spid="149507">
                                            <p:txEl>
                                              <p:pRg st="12" end="12"/>
                                            </p:txEl>
                                          </p:spTgt>
                                        </p:tgtEl>
                                        <p:attrNameLst>
                                          <p:attrName>ppt_x</p:attrName>
                                          <p:attrName>ppt_y</p:attrName>
                                        </p:attrNameLst>
                                      </p:cBhvr>
                                    </p:animMotion>
                                    <p:animRot by="1500000">
                                      <p:cBhvr>
                                        <p:cTn id="357" dur="125" fill="hold">
                                          <p:stCondLst>
                                            <p:cond delay="0"/>
                                          </p:stCondLst>
                                        </p:cTn>
                                        <p:tgtEl>
                                          <p:spTgt spid="149507">
                                            <p:txEl>
                                              <p:pRg st="12" end="12"/>
                                            </p:txEl>
                                          </p:spTgt>
                                        </p:tgtEl>
                                        <p:attrNameLst>
                                          <p:attrName>r</p:attrName>
                                        </p:attrNameLst>
                                      </p:cBhvr>
                                    </p:animRot>
                                    <p:animRot by="-1500000">
                                      <p:cBhvr>
                                        <p:cTn id="358" dur="125" fill="hold">
                                          <p:stCondLst>
                                            <p:cond delay="125"/>
                                          </p:stCondLst>
                                        </p:cTn>
                                        <p:tgtEl>
                                          <p:spTgt spid="149507">
                                            <p:txEl>
                                              <p:pRg st="12" end="12"/>
                                            </p:txEl>
                                          </p:spTgt>
                                        </p:tgtEl>
                                        <p:attrNameLst>
                                          <p:attrName>r</p:attrName>
                                        </p:attrNameLst>
                                      </p:cBhvr>
                                    </p:animRot>
                                    <p:animRot by="-1500000">
                                      <p:cBhvr>
                                        <p:cTn id="359" dur="125" fill="hold">
                                          <p:stCondLst>
                                            <p:cond delay="250"/>
                                          </p:stCondLst>
                                        </p:cTn>
                                        <p:tgtEl>
                                          <p:spTgt spid="149507">
                                            <p:txEl>
                                              <p:pRg st="12" end="12"/>
                                            </p:txEl>
                                          </p:spTgt>
                                        </p:tgtEl>
                                        <p:attrNameLst>
                                          <p:attrName>r</p:attrName>
                                        </p:attrNameLst>
                                      </p:cBhvr>
                                    </p:animRot>
                                    <p:animRot by="1500000">
                                      <p:cBhvr>
                                        <p:cTn id="360" dur="125" fill="hold">
                                          <p:stCondLst>
                                            <p:cond delay="375"/>
                                          </p:stCondLst>
                                        </p:cTn>
                                        <p:tgtEl>
                                          <p:spTgt spid="149507">
                                            <p:txEl>
                                              <p:pRg st="12" end="12"/>
                                            </p:txEl>
                                          </p:spTgt>
                                        </p:tgtEl>
                                        <p:attrNameLst>
                                          <p:attrName>r</p:attrName>
                                        </p:attrNameLst>
                                      </p:cBhvr>
                                    </p:animRot>
                                  </p:childTnLst>
                                </p:cTn>
                              </p:par>
                              <p:par>
                                <p:cTn id="361" presetID="34" presetClass="emph" presetSubtype="0" fill="hold" grpId="1" nodeType="withEffect">
                                  <p:stCondLst>
                                    <p:cond delay="0"/>
                                  </p:stCondLst>
                                  <p:childTnLst>
                                    <p:animMotion origin="layout" path="M 0.0 0.0 L 0.0 -0.07213" pathEditMode="relative" ptsTypes="">
                                      <p:cBhvr>
                                        <p:cTn id="362" dur="250" accel="50000" decel="50000" autoRev="1" fill="hold">
                                          <p:stCondLst>
                                            <p:cond delay="0"/>
                                          </p:stCondLst>
                                        </p:cTn>
                                        <p:tgtEl>
                                          <p:spTgt spid="149507">
                                            <p:txEl>
                                              <p:pRg st="13" end="13"/>
                                            </p:txEl>
                                          </p:spTgt>
                                        </p:tgtEl>
                                        <p:attrNameLst>
                                          <p:attrName>ppt_x</p:attrName>
                                          <p:attrName>ppt_y</p:attrName>
                                        </p:attrNameLst>
                                      </p:cBhvr>
                                    </p:animMotion>
                                    <p:animRot by="1500000">
                                      <p:cBhvr>
                                        <p:cTn id="363" dur="125" fill="hold">
                                          <p:stCondLst>
                                            <p:cond delay="0"/>
                                          </p:stCondLst>
                                        </p:cTn>
                                        <p:tgtEl>
                                          <p:spTgt spid="149507">
                                            <p:txEl>
                                              <p:pRg st="13" end="13"/>
                                            </p:txEl>
                                          </p:spTgt>
                                        </p:tgtEl>
                                        <p:attrNameLst>
                                          <p:attrName>r</p:attrName>
                                        </p:attrNameLst>
                                      </p:cBhvr>
                                    </p:animRot>
                                    <p:animRot by="-1500000">
                                      <p:cBhvr>
                                        <p:cTn id="364" dur="125" fill="hold">
                                          <p:stCondLst>
                                            <p:cond delay="125"/>
                                          </p:stCondLst>
                                        </p:cTn>
                                        <p:tgtEl>
                                          <p:spTgt spid="149507">
                                            <p:txEl>
                                              <p:pRg st="13" end="13"/>
                                            </p:txEl>
                                          </p:spTgt>
                                        </p:tgtEl>
                                        <p:attrNameLst>
                                          <p:attrName>r</p:attrName>
                                        </p:attrNameLst>
                                      </p:cBhvr>
                                    </p:animRot>
                                    <p:animRot by="-1500000">
                                      <p:cBhvr>
                                        <p:cTn id="365" dur="125" fill="hold">
                                          <p:stCondLst>
                                            <p:cond delay="250"/>
                                          </p:stCondLst>
                                        </p:cTn>
                                        <p:tgtEl>
                                          <p:spTgt spid="149507">
                                            <p:txEl>
                                              <p:pRg st="13" end="13"/>
                                            </p:txEl>
                                          </p:spTgt>
                                        </p:tgtEl>
                                        <p:attrNameLst>
                                          <p:attrName>r</p:attrName>
                                        </p:attrNameLst>
                                      </p:cBhvr>
                                    </p:animRot>
                                    <p:animRot by="1500000">
                                      <p:cBhvr>
                                        <p:cTn id="366" dur="125" fill="hold">
                                          <p:stCondLst>
                                            <p:cond delay="375"/>
                                          </p:stCondLst>
                                        </p:cTn>
                                        <p:tgtEl>
                                          <p:spTgt spid="149507">
                                            <p:txEl>
                                              <p:pRg st="13" end="13"/>
                                            </p:txEl>
                                          </p:spTgt>
                                        </p:tgtEl>
                                        <p:attrNameLst>
                                          <p:attrName>r</p:attrName>
                                        </p:attrNameLst>
                                      </p:cBhvr>
                                    </p:animRot>
                                  </p:childTnLst>
                                </p:cTn>
                              </p:par>
                              <p:par>
                                <p:cTn id="367" presetID="34" presetClass="emph" presetSubtype="0" fill="hold" grpId="1" nodeType="withEffect">
                                  <p:stCondLst>
                                    <p:cond delay="0"/>
                                  </p:stCondLst>
                                  <p:childTnLst>
                                    <p:animMotion origin="layout" path="M 0.0 0.0 L 0.0 -0.07213" pathEditMode="relative" ptsTypes="">
                                      <p:cBhvr>
                                        <p:cTn id="368" dur="250" accel="50000" decel="50000" autoRev="1" fill="hold">
                                          <p:stCondLst>
                                            <p:cond delay="0"/>
                                          </p:stCondLst>
                                        </p:cTn>
                                        <p:tgtEl>
                                          <p:spTgt spid="149507">
                                            <p:txEl>
                                              <p:pRg st="14" end="14"/>
                                            </p:txEl>
                                          </p:spTgt>
                                        </p:tgtEl>
                                        <p:attrNameLst>
                                          <p:attrName>ppt_x</p:attrName>
                                          <p:attrName>ppt_y</p:attrName>
                                        </p:attrNameLst>
                                      </p:cBhvr>
                                    </p:animMotion>
                                    <p:animRot by="1500000">
                                      <p:cBhvr>
                                        <p:cTn id="369" dur="125" fill="hold">
                                          <p:stCondLst>
                                            <p:cond delay="0"/>
                                          </p:stCondLst>
                                        </p:cTn>
                                        <p:tgtEl>
                                          <p:spTgt spid="149507">
                                            <p:txEl>
                                              <p:pRg st="14" end="14"/>
                                            </p:txEl>
                                          </p:spTgt>
                                        </p:tgtEl>
                                        <p:attrNameLst>
                                          <p:attrName>r</p:attrName>
                                        </p:attrNameLst>
                                      </p:cBhvr>
                                    </p:animRot>
                                    <p:animRot by="-1500000">
                                      <p:cBhvr>
                                        <p:cTn id="370" dur="125" fill="hold">
                                          <p:stCondLst>
                                            <p:cond delay="125"/>
                                          </p:stCondLst>
                                        </p:cTn>
                                        <p:tgtEl>
                                          <p:spTgt spid="149507">
                                            <p:txEl>
                                              <p:pRg st="14" end="14"/>
                                            </p:txEl>
                                          </p:spTgt>
                                        </p:tgtEl>
                                        <p:attrNameLst>
                                          <p:attrName>r</p:attrName>
                                        </p:attrNameLst>
                                      </p:cBhvr>
                                    </p:animRot>
                                    <p:animRot by="-1500000">
                                      <p:cBhvr>
                                        <p:cTn id="371" dur="125" fill="hold">
                                          <p:stCondLst>
                                            <p:cond delay="250"/>
                                          </p:stCondLst>
                                        </p:cTn>
                                        <p:tgtEl>
                                          <p:spTgt spid="149507">
                                            <p:txEl>
                                              <p:pRg st="14" end="14"/>
                                            </p:txEl>
                                          </p:spTgt>
                                        </p:tgtEl>
                                        <p:attrNameLst>
                                          <p:attrName>r</p:attrName>
                                        </p:attrNameLst>
                                      </p:cBhvr>
                                    </p:animRot>
                                    <p:animRot by="1500000">
                                      <p:cBhvr>
                                        <p:cTn id="372" dur="125" fill="hold">
                                          <p:stCondLst>
                                            <p:cond delay="375"/>
                                          </p:stCondLst>
                                        </p:cTn>
                                        <p:tgtEl>
                                          <p:spTgt spid="149507">
                                            <p:txEl>
                                              <p:pRg st="14" end="14"/>
                                            </p:txEl>
                                          </p:spTgt>
                                        </p:tgtEl>
                                        <p:attrNameLst>
                                          <p:attrName>r</p:attrName>
                                        </p:attrNameLst>
                                      </p:cBhvr>
                                    </p:animRot>
                                  </p:childTnLst>
                                </p:cTn>
                              </p:par>
                              <p:par>
                                <p:cTn id="373" presetID="34" presetClass="emph" presetSubtype="0" fill="hold" grpId="1" nodeType="withEffect">
                                  <p:stCondLst>
                                    <p:cond delay="0"/>
                                  </p:stCondLst>
                                  <p:childTnLst>
                                    <p:animMotion origin="layout" path="M 0.0 0.0 L 0.0 -0.07213" pathEditMode="relative" ptsTypes="">
                                      <p:cBhvr>
                                        <p:cTn id="374" dur="250" accel="50000" decel="50000" autoRev="1" fill="hold">
                                          <p:stCondLst>
                                            <p:cond delay="0"/>
                                          </p:stCondLst>
                                        </p:cTn>
                                        <p:tgtEl>
                                          <p:spTgt spid="149507">
                                            <p:txEl>
                                              <p:pRg st="15" end="15"/>
                                            </p:txEl>
                                          </p:spTgt>
                                        </p:tgtEl>
                                        <p:attrNameLst>
                                          <p:attrName>ppt_x</p:attrName>
                                          <p:attrName>ppt_y</p:attrName>
                                        </p:attrNameLst>
                                      </p:cBhvr>
                                    </p:animMotion>
                                    <p:animRot by="1500000">
                                      <p:cBhvr>
                                        <p:cTn id="375" dur="125" fill="hold">
                                          <p:stCondLst>
                                            <p:cond delay="0"/>
                                          </p:stCondLst>
                                        </p:cTn>
                                        <p:tgtEl>
                                          <p:spTgt spid="149507">
                                            <p:txEl>
                                              <p:pRg st="15" end="15"/>
                                            </p:txEl>
                                          </p:spTgt>
                                        </p:tgtEl>
                                        <p:attrNameLst>
                                          <p:attrName>r</p:attrName>
                                        </p:attrNameLst>
                                      </p:cBhvr>
                                    </p:animRot>
                                    <p:animRot by="-1500000">
                                      <p:cBhvr>
                                        <p:cTn id="376" dur="125" fill="hold">
                                          <p:stCondLst>
                                            <p:cond delay="125"/>
                                          </p:stCondLst>
                                        </p:cTn>
                                        <p:tgtEl>
                                          <p:spTgt spid="149507">
                                            <p:txEl>
                                              <p:pRg st="15" end="15"/>
                                            </p:txEl>
                                          </p:spTgt>
                                        </p:tgtEl>
                                        <p:attrNameLst>
                                          <p:attrName>r</p:attrName>
                                        </p:attrNameLst>
                                      </p:cBhvr>
                                    </p:animRot>
                                    <p:animRot by="-1500000">
                                      <p:cBhvr>
                                        <p:cTn id="377" dur="125" fill="hold">
                                          <p:stCondLst>
                                            <p:cond delay="250"/>
                                          </p:stCondLst>
                                        </p:cTn>
                                        <p:tgtEl>
                                          <p:spTgt spid="149507">
                                            <p:txEl>
                                              <p:pRg st="15" end="15"/>
                                            </p:txEl>
                                          </p:spTgt>
                                        </p:tgtEl>
                                        <p:attrNameLst>
                                          <p:attrName>r</p:attrName>
                                        </p:attrNameLst>
                                      </p:cBhvr>
                                    </p:animRot>
                                    <p:animRot by="1500000">
                                      <p:cBhvr>
                                        <p:cTn id="378" dur="125" fill="hold">
                                          <p:stCondLst>
                                            <p:cond delay="375"/>
                                          </p:stCondLst>
                                        </p:cTn>
                                        <p:tgtEl>
                                          <p:spTgt spid="149507">
                                            <p:txEl>
                                              <p:pRg st="15" end="15"/>
                                            </p:txEl>
                                          </p:spTgt>
                                        </p:tgtEl>
                                        <p:attrNameLst>
                                          <p:attrName>r</p:attrName>
                                        </p:attrNameLst>
                                      </p:cBhvr>
                                    </p:animRot>
                                  </p:childTnLst>
                                </p:cTn>
                              </p:par>
                              <p:par>
                                <p:cTn id="379" presetID="34" presetClass="emph" presetSubtype="0" fill="hold" grpId="1" nodeType="withEffect">
                                  <p:stCondLst>
                                    <p:cond delay="0"/>
                                  </p:stCondLst>
                                  <p:childTnLst>
                                    <p:animMotion origin="layout" path="M 0.0 0.0 L 0.0 -0.07213" pathEditMode="relative" ptsTypes="">
                                      <p:cBhvr>
                                        <p:cTn id="380" dur="250" accel="50000" decel="50000" autoRev="1" fill="hold">
                                          <p:stCondLst>
                                            <p:cond delay="0"/>
                                          </p:stCondLst>
                                        </p:cTn>
                                        <p:tgtEl>
                                          <p:spTgt spid="149507">
                                            <p:txEl>
                                              <p:pRg st="16" end="16"/>
                                            </p:txEl>
                                          </p:spTgt>
                                        </p:tgtEl>
                                        <p:attrNameLst>
                                          <p:attrName>ppt_x</p:attrName>
                                          <p:attrName>ppt_y</p:attrName>
                                        </p:attrNameLst>
                                      </p:cBhvr>
                                    </p:animMotion>
                                    <p:animRot by="1500000">
                                      <p:cBhvr>
                                        <p:cTn id="381" dur="125" fill="hold">
                                          <p:stCondLst>
                                            <p:cond delay="0"/>
                                          </p:stCondLst>
                                        </p:cTn>
                                        <p:tgtEl>
                                          <p:spTgt spid="149507">
                                            <p:txEl>
                                              <p:pRg st="16" end="16"/>
                                            </p:txEl>
                                          </p:spTgt>
                                        </p:tgtEl>
                                        <p:attrNameLst>
                                          <p:attrName>r</p:attrName>
                                        </p:attrNameLst>
                                      </p:cBhvr>
                                    </p:animRot>
                                    <p:animRot by="-1500000">
                                      <p:cBhvr>
                                        <p:cTn id="382" dur="125" fill="hold">
                                          <p:stCondLst>
                                            <p:cond delay="125"/>
                                          </p:stCondLst>
                                        </p:cTn>
                                        <p:tgtEl>
                                          <p:spTgt spid="149507">
                                            <p:txEl>
                                              <p:pRg st="16" end="16"/>
                                            </p:txEl>
                                          </p:spTgt>
                                        </p:tgtEl>
                                        <p:attrNameLst>
                                          <p:attrName>r</p:attrName>
                                        </p:attrNameLst>
                                      </p:cBhvr>
                                    </p:animRot>
                                    <p:animRot by="-1500000">
                                      <p:cBhvr>
                                        <p:cTn id="383" dur="125" fill="hold">
                                          <p:stCondLst>
                                            <p:cond delay="250"/>
                                          </p:stCondLst>
                                        </p:cTn>
                                        <p:tgtEl>
                                          <p:spTgt spid="149507">
                                            <p:txEl>
                                              <p:pRg st="16" end="16"/>
                                            </p:txEl>
                                          </p:spTgt>
                                        </p:tgtEl>
                                        <p:attrNameLst>
                                          <p:attrName>r</p:attrName>
                                        </p:attrNameLst>
                                      </p:cBhvr>
                                    </p:animRot>
                                    <p:animRot by="1500000">
                                      <p:cBhvr>
                                        <p:cTn id="384" dur="125" fill="hold">
                                          <p:stCondLst>
                                            <p:cond delay="375"/>
                                          </p:stCondLst>
                                        </p:cTn>
                                        <p:tgtEl>
                                          <p:spTgt spid="149507">
                                            <p:txEl>
                                              <p:pRg st="16" end="16"/>
                                            </p:txEl>
                                          </p:spTgt>
                                        </p:tgtEl>
                                        <p:attrNameLst>
                                          <p:attrName>r</p:attrName>
                                        </p:attrNameLst>
                                      </p:cBhvr>
                                    </p:animRot>
                                  </p:childTnLst>
                                </p:cTn>
                              </p:par>
                              <p:par>
                                <p:cTn id="385" presetID="34" presetClass="emph" presetSubtype="0" fill="hold" grpId="1" nodeType="withEffect">
                                  <p:stCondLst>
                                    <p:cond delay="0"/>
                                  </p:stCondLst>
                                  <p:childTnLst>
                                    <p:animMotion origin="layout" path="M 0.0 0.0 L 0.0 -0.07213" pathEditMode="relative" ptsTypes="">
                                      <p:cBhvr>
                                        <p:cTn id="386" dur="250" accel="50000" decel="50000" autoRev="1" fill="hold">
                                          <p:stCondLst>
                                            <p:cond delay="0"/>
                                          </p:stCondLst>
                                        </p:cTn>
                                        <p:tgtEl>
                                          <p:spTgt spid="149507">
                                            <p:txEl>
                                              <p:pRg st="17" end="17"/>
                                            </p:txEl>
                                          </p:spTgt>
                                        </p:tgtEl>
                                        <p:attrNameLst>
                                          <p:attrName>ppt_x</p:attrName>
                                          <p:attrName>ppt_y</p:attrName>
                                        </p:attrNameLst>
                                      </p:cBhvr>
                                    </p:animMotion>
                                    <p:animRot by="1500000">
                                      <p:cBhvr>
                                        <p:cTn id="387" dur="125" fill="hold">
                                          <p:stCondLst>
                                            <p:cond delay="0"/>
                                          </p:stCondLst>
                                        </p:cTn>
                                        <p:tgtEl>
                                          <p:spTgt spid="149507">
                                            <p:txEl>
                                              <p:pRg st="17" end="17"/>
                                            </p:txEl>
                                          </p:spTgt>
                                        </p:tgtEl>
                                        <p:attrNameLst>
                                          <p:attrName>r</p:attrName>
                                        </p:attrNameLst>
                                      </p:cBhvr>
                                    </p:animRot>
                                    <p:animRot by="-1500000">
                                      <p:cBhvr>
                                        <p:cTn id="388" dur="125" fill="hold">
                                          <p:stCondLst>
                                            <p:cond delay="125"/>
                                          </p:stCondLst>
                                        </p:cTn>
                                        <p:tgtEl>
                                          <p:spTgt spid="149507">
                                            <p:txEl>
                                              <p:pRg st="17" end="17"/>
                                            </p:txEl>
                                          </p:spTgt>
                                        </p:tgtEl>
                                        <p:attrNameLst>
                                          <p:attrName>r</p:attrName>
                                        </p:attrNameLst>
                                      </p:cBhvr>
                                    </p:animRot>
                                    <p:animRot by="-1500000">
                                      <p:cBhvr>
                                        <p:cTn id="389" dur="125" fill="hold">
                                          <p:stCondLst>
                                            <p:cond delay="250"/>
                                          </p:stCondLst>
                                        </p:cTn>
                                        <p:tgtEl>
                                          <p:spTgt spid="149507">
                                            <p:txEl>
                                              <p:pRg st="17" end="17"/>
                                            </p:txEl>
                                          </p:spTgt>
                                        </p:tgtEl>
                                        <p:attrNameLst>
                                          <p:attrName>r</p:attrName>
                                        </p:attrNameLst>
                                      </p:cBhvr>
                                    </p:animRot>
                                    <p:animRot by="1500000">
                                      <p:cBhvr>
                                        <p:cTn id="390" dur="125" fill="hold">
                                          <p:stCondLst>
                                            <p:cond delay="375"/>
                                          </p:stCondLst>
                                        </p:cTn>
                                        <p:tgtEl>
                                          <p:spTgt spid="149507">
                                            <p:txEl>
                                              <p:pRg st="17" end="17"/>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7" grpId="0" build="p" bldLvl="2"/>
      <p:bldP spid="149507" grpId="1" build="p"/>
    </p:bldLst>
  </p:timing>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p:txBody>
          <a:bodyPr/>
          <a:lstStyle/>
          <a:p>
            <a:r>
              <a:rPr lang="en-US" smtClean="0"/>
              <a:t>© Tom@Gilb.com  www.gilb.com</a:t>
            </a:r>
            <a:endParaRPr lang="en-US"/>
          </a:p>
        </p:txBody>
      </p:sp>
      <p:sp>
        <p:nvSpPr>
          <p:cNvPr id="11" name="Slide Number Placeholder 5"/>
          <p:cNvSpPr>
            <a:spLocks noGrp="1"/>
          </p:cNvSpPr>
          <p:nvPr>
            <p:ph type="sldNum" sz="quarter" idx="12"/>
          </p:nvPr>
        </p:nvSpPr>
        <p:spPr/>
        <p:txBody>
          <a:bodyPr/>
          <a:lstStyle/>
          <a:p>
            <a:fld id="{8371411C-BD88-BA45-AD8B-9922A16E6AD1}" type="slidenum">
              <a:rPr lang="en-US"/>
              <a:pPr/>
              <a:t>147</a:t>
            </a:fld>
            <a:endParaRPr lang="en-US"/>
          </a:p>
        </p:txBody>
      </p:sp>
      <p:sp>
        <p:nvSpPr>
          <p:cNvPr id="150530" name="Rectangle 2"/>
          <p:cNvSpPr>
            <a:spLocks noGrp="1" noChangeArrowheads="1"/>
          </p:cNvSpPr>
          <p:nvPr>
            <p:ph type="title"/>
          </p:nvPr>
        </p:nvSpPr>
        <p:spPr>
          <a:xfrm>
            <a:off x="0" y="-228600"/>
            <a:ext cx="9144000" cy="1143000"/>
          </a:xfrm>
        </p:spPr>
        <p:txBody>
          <a:bodyPr/>
          <a:lstStyle/>
          <a:p>
            <a:r>
              <a:rPr lang="en-US" sz="3600" dirty="0"/>
              <a:t>Agile project Management;</a:t>
            </a:r>
            <a:r>
              <a:rPr lang="en-US" sz="3600" dirty="0" smtClean="0"/>
              <a:t> </a:t>
            </a:r>
            <a:r>
              <a:rPr lang="en-US" sz="3600" dirty="0" err="1" smtClean="0"/>
              <a:t>Evo</a:t>
            </a:r>
            <a:r>
              <a:rPr lang="en-US" sz="3600" dirty="0" smtClean="0"/>
              <a:t> </a:t>
            </a:r>
            <a:r>
              <a:rPr lang="en-US" sz="3600" dirty="0"/>
              <a:t>Policy</a:t>
            </a:r>
          </a:p>
        </p:txBody>
      </p:sp>
      <p:sp>
        <p:nvSpPr>
          <p:cNvPr id="150531" name="Rectangle 3"/>
          <p:cNvSpPr>
            <a:spLocks noGrp="1" noChangeArrowheads="1"/>
          </p:cNvSpPr>
          <p:nvPr>
            <p:ph type="body" idx="1"/>
          </p:nvPr>
        </p:nvSpPr>
        <p:spPr>
          <a:xfrm>
            <a:off x="152401" y="914400"/>
            <a:ext cx="8077200" cy="5441950"/>
          </a:xfrm>
        </p:spPr>
        <p:txBody>
          <a:bodyPr>
            <a:normAutofit lnSpcReduction="10000"/>
          </a:bodyPr>
          <a:lstStyle/>
          <a:p>
            <a:pPr>
              <a:lnSpc>
                <a:spcPct val="90000"/>
              </a:lnSpc>
            </a:pPr>
            <a:r>
              <a:rPr lang="en-US" sz="2800" b="1" dirty="0">
                <a:solidFill>
                  <a:schemeClr val="hlink"/>
                </a:solidFill>
                <a:latin typeface="Arial"/>
                <a:cs typeface="Arial"/>
              </a:rPr>
              <a:t>Policy</a:t>
            </a:r>
          </a:p>
          <a:p>
            <a:pPr>
              <a:lnSpc>
                <a:spcPct val="90000"/>
              </a:lnSpc>
            </a:pPr>
            <a:r>
              <a:rPr lang="en-US" sz="2000" b="1" dirty="0">
                <a:latin typeface="Arial"/>
                <a:cs typeface="Arial"/>
              </a:rPr>
              <a:t> The project manager, and the project, will be </a:t>
            </a:r>
            <a:r>
              <a:rPr lang="en-US" sz="2000" b="1" dirty="0">
                <a:solidFill>
                  <a:schemeClr val="hlink"/>
                </a:solidFill>
                <a:latin typeface="Arial"/>
                <a:cs typeface="Arial"/>
              </a:rPr>
              <a:t>judged</a:t>
            </a:r>
            <a:r>
              <a:rPr lang="en-US" sz="2000" b="1" dirty="0">
                <a:latin typeface="Arial"/>
                <a:cs typeface="Arial"/>
              </a:rPr>
              <a:t> exclusively on </a:t>
            </a:r>
          </a:p>
          <a:p>
            <a:pPr lvl="1">
              <a:lnSpc>
                <a:spcPct val="90000"/>
              </a:lnSpc>
            </a:pPr>
            <a:r>
              <a:rPr lang="en-US" sz="1800" b="1" dirty="0">
                <a:latin typeface="Arial"/>
                <a:cs typeface="Arial"/>
              </a:rPr>
              <a:t>the relationship of progress towards achieving the goals </a:t>
            </a:r>
          </a:p>
          <a:p>
            <a:pPr lvl="1">
              <a:lnSpc>
                <a:spcPct val="90000"/>
              </a:lnSpc>
            </a:pPr>
            <a:r>
              <a:rPr lang="en-US" sz="1800" b="1" dirty="0">
                <a:latin typeface="Arial"/>
                <a:cs typeface="Arial"/>
              </a:rPr>
              <a:t>versus the amounts of the budgets used. </a:t>
            </a:r>
          </a:p>
          <a:p>
            <a:pPr lvl="1">
              <a:lnSpc>
                <a:spcPct val="90000"/>
              </a:lnSpc>
            </a:pPr>
            <a:r>
              <a:rPr lang="en-US" sz="1800" b="1" dirty="0">
                <a:latin typeface="Arial"/>
                <a:cs typeface="Arial"/>
              </a:rPr>
              <a:t>The project team will do anything legal and ethical to deliver the goal levels within the budgets.</a:t>
            </a:r>
          </a:p>
          <a:p>
            <a:pPr>
              <a:lnSpc>
                <a:spcPct val="90000"/>
              </a:lnSpc>
            </a:pPr>
            <a:r>
              <a:rPr lang="en-US" sz="2000" b="1" dirty="0">
                <a:latin typeface="Arial"/>
                <a:cs typeface="Arial"/>
              </a:rPr>
              <a:t> The team will be paid and </a:t>
            </a:r>
            <a:r>
              <a:rPr lang="en-US" sz="2000" b="1" dirty="0">
                <a:solidFill>
                  <a:schemeClr val="hlink"/>
                </a:solidFill>
                <a:latin typeface="Arial"/>
                <a:cs typeface="Arial"/>
              </a:rPr>
              <a:t>rewarded</a:t>
            </a:r>
            <a:r>
              <a:rPr lang="en-US" sz="2000" b="1" dirty="0">
                <a:latin typeface="Arial"/>
                <a:cs typeface="Arial"/>
              </a:rPr>
              <a:t> for </a:t>
            </a:r>
          </a:p>
          <a:p>
            <a:pPr lvl="1">
              <a:lnSpc>
                <a:spcPct val="90000"/>
              </a:lnSpc>
            </a:pPr>
            <a:r>
              <a:rPr lang="en-US" sz="1800" b="1" dirty="0">
                <a:latin typeface="Arial"/>
                <a:cs typeface="Arial"/>
              </a:rPr>
              <a:t>benefits delivered </a:t>
            </a:r>
          </a:p>
          <a:p>
            <a:pPr lvl="1">
              <a:lnSpc>
                <a:spcPct val="90000"/>
              </a:lnSpc>
            </a:pPr>
            <a:r>
              <a:rPr lang="en-US" sz="1800" b="1" dirty="0">
                <a:latin typeface="Arial"/>
                <a:cs typeface="Arial"/>
              </a:rPr>
              <a:t>in relation to cost.</a:t>
            </a:r>
          </a:p>
          <a:p>
            <a:pPr>
              <a:lnSpc>
                <a:spcPct val="90000"/>
              </a:lnSpc>
            </a:pPr>
            <a:r>
              <a:rPr lang="en-US" sz="2000" b="1" dirty="0">
                <a:latin typeface="Arial"/>
                <a:cs typeface="Arial"/>
              </a:rPr>
              <a:t> The team will </a:t>
            </a:r>
            <a:r>
              <a:rPr lang="en-US" sz="2000" b="1" dirty="0">
                <a:solidFill>
                  <a:schemeClr val="hlink"/>
                </a:solidFill>
                <a:latin typeface="Arial"/>
                <a:cs typeface="Arial"/>
              </a:rPr>
              <a:t>find their own work process</a:t>
            </a:r>
            <a:r>
              <a:rPr lang="en-US" sz="2000" b="1" dirty="0">
                <a:latin typeface="Arial"/>
                <a:cs typeface="Arial"/>
              </a:rPr>
              <a:t> and their own </a:t>
            </a:r>
            <a:r>
              <a:rPr lang="en-US" sz="2000" b="1" dirty="0">
                <a:solidFill>
                  <a:schemeClr val="hlink"/>
                </a:solidFill>
                <a:latin typeface="Arial"/>
                <a:cs typeface="Arial"/>
              </a:rPr>
              <a:t>design</a:t>
            </a:r>
            <a:r>
              <a:rPr lang="en-US" sz="2000" b="1" dirty="0">
                <a:latin typeface="Arial"/>
                <a:cs typeface="Arial"/>
              </a:rPr>
              <a:t>.</a:t>
            </a:r>
          </a:p>
          <a:p>
            <a:pPr>
              <a:lnSpc>
                <a:spcPct val="90000"/>
              </a:lnSpc>
            </a:pPr>
            <a:r>
              <a:rPr lang="en-US" sz="2000" b="1" dirty="0">
                <a:latin typeface="Arial"/>
                <a:cs typeface="Arial"/>
              </a:rPr>
              <a:t>  As experience dictates, the team will be free to suggest to the project sponsors (stakeholders) adjustments to ‘</a:t>
            </a:r>
            <a:r>
              <a:rPr lang="en-US" sz="2000" b="1" dirty="0">
                <a:solidFill>
                  <a:schemeClr val="hlink"/>
                </a:solidFill>
                <a:latin typeface="Arial"/>
                <a:cs typeface="Arial"/>
              </a:rPr>
              <a:t>more realistic levels’</a:t>
            </a:r>
            <a:r>
              <a:rPr lang="en-US" sz="2000" b="1" dirty="0">
                <a:latin typeface="Arial"/>
                <a:cs typeface="Arial"/>
              </a:rPr>
              <a:t> of the goals and budgets.</a:t>
            </a:r>
          </a:p>
          <a:p>
            <a:pPr>
              <a:lnSpc>
                <a:spcPct val="90000"/>
              </a:lnSpc>
            </a:pPr>
            <a:endParaRPr lang="en-US" sz="2000" b="1" dirty="0">
              <a:latin typeface="Arial"/>
              <a:cs typeface="Arial"/>
            </a:endParaRPr>
          </a:p>
        </p:txBody>
      </p:sp>
      <p:pic>
        <p:nvPicPr>
          <p:cNvPr id="150532" name="Picture 4" descr="money 8"/>
          <p:cNvPicPr>
            <a:picLocks noChangeAspect="1" noChangeArrowheads="1"/>
          </p:cNvPicPr>
          <p:nvPr/>
        </p:nvPicPr>
        <p:blipFill>
          <a:blip r:embed="rId2"/>
          <a:srcRect/>
          <a:stretch>
            <a:fillRect/>
          </a:stretch>
        </p:blipFill>
        <p:spPr bwMode="auto">
          <a:xfrm>
            <a:off x="5715000" y="2971800"/>
            <a:ext cx="1062038" cy="1308100"/>
          </a:xfrm>
          <a:prstGeom prst="rect">
            <a:avLst/>
          </a:prstGeom>
          <a:noFill/>
        </p:spPr>
      </p:pic>
      <p:pic>
        <p:nvPicPr>
          <p:cNvPr id="150533" name="Picture 5" descr="turtle 18"/>
          <p:cNvPicPr>
            <a:picLocks noChangeAspect="1" noChangeArrowheads="1"/>
          </p:cNvPicPr>
          <p:nvPr/>
        </p:nvPicPr>
        <p:blipFill>
          <a:blip r:embed="rId3"/>
          <a:srcRect/>
          <a:stretch>
            <a:fillRect/>
          </a:stretch>
        </p:blipFill>
        <p:spPr bwMode="auto">
          <a:xfrm>
            <a:off x="7391400" y="1590675"/>
            <a:ext cx="1752600" cy="1101725"/>
          </a:xfrm>
          <a:prstGeom prst="rect">
            <a:avLst/>
          </a:prstGeom>
          <a:noFill/>
        </p:spPr>
      </p:pic>
      <p:pic>
        <p:nvPicPr>
          <p:cNvPr id="150534" name="Picture 6" descr="soldier 17"/>
          <p:cNvPicPr>
            <a:picLocks noChangeAspect="1" noChangeArrowheads="1"/>
          </p:cNvPicPr>
          <p:nvPr/>
        </p:nvPicPr>
        <p:blipFill>
          <a:blip r:embed="rId4"/>
          <a:srcRect/>
          <a:stretch>
            <a:fillRect/>
          </a:stretch>
        </p:blipFill>
        <p:spPr bwMode="auto">
          <a:xfrm>
            <a:off x="7899400" y="3657600"/>
            <a:ext cx="1244600" cy="1295400"/>
          </a:xfrm>
          <a:prstGeom prst="rect">
            <a:avLst/>
          </a:prstGeom>
          <a:noFill/>
        </p:spPr>
      </p:pic>
      <p:pic>
        <p:nvPicPr>
          <p:cNvPr id="150535" name="Picture 7" descr="stop signal"/>
          <p:cNvPicPr>
            <a:picLocks noChangeAspect="1" noChangeArrowheads="1"/>
          </p:cNvPicPr>
          <p:nvPr/>
        </p:nvPicPr>
        <p:blipFill>
          <a:blip r:embed="rId5"/>
          <a:srcRect/>
          <a:stretch>
            <a:fillRect/>
          </a:stretch>
        </p:blipFill>
        <p:spPr bwMode="auto">
          <a:xfrm>
            <a:off x="6858000" y="5334000"/>
            <a:ext cx="858838" cy="1524000"/>
          </a:xfrm>
          <a:prstGeom prst="rect">
            <a:avLst/>
          </a:prstGeom>
          <a:noFill/>
        </p:spPr>
      </p:pic>
      <p:pic>
        <p:nvPicPr>
          <p:cNvPr id="150536" name="Picture 8" descr="speed limit 60"/>
          <p:cNvPicPr>
            <a:picLocks noChangeAspect="1" noChangeArrowheads="1"/>
          </p:cNvPicPr>
          <p:nvPr/>
        </p:nvPicPr>
        <p:blipFill>
          <a:blip r:embed="rId6"/>
          <a:srcRect/>
          <a:stretch>
            <a:fillRect/>
          </a:stretch>
        </p:blipFill>
        <p:spPr bwMode="auto">
          <a:xfrm>
            <a:off x="8229600" y="2819400"/>
            <a:ext cx="914400" cy="900113"/>
          </a:xfrm>
          <a:prstGeom prst="rect">
            <a:avLst/>
          </a:prstGeom>
          <a:noFill/>
        </p:spPr>
      </p:pic>
      <p:sp>
        <p:nvSpPr>
          <p:cNvPr id="12" name="Date Placeholder 11"/>
          <p:cNvSpPr>
            <a:spLocks noGrp="1"/>
          </p:cNvSpPr>
          <p:nvPr>
            <p:ph type="dt" sz="half" idx="10"/>
          </p:nvPr>
        </p:nvSpPr>
        <p:spPr/>
        <p:txBody>
          <a:bodyPr/>
          <a:lstStyle/>
          <a:p>
            <a:fld id="{E3C707E4-32CD-0740-9283-522613C51AC4}" type="datetime4">
              <a:rPr lang="en-US" smtClean="0"/>
              <a:pPr/>
              <a:t>October 2, 2009</a:t>
            </a:fld>
            <a:endParaRPr lang="en-GB"/>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150531">
                                            <p:txEl>
                                              <p:pRg st="0" end="0"/>
                                            </p:txEl>
                                          </p:spTgt>
                                        </p:tgtEl>
                                        <p:attrNameLst>
                                          <p:attrName>style.visibility</p:attrName>
                                        </p:attrNameLst>
                                      </p:cBhvr>
                                      <p:to>
                                        <p:strVal val="visible"/>
                                      </p:to>
                                    </p:set>
                                    <p:anim calcmode="lin" valueType="num">
                                      <p:cBhvr>
                                        <p:cTn id="7" dur="500" fill="hold"/>
                                        <p:tgtEl>
                                          <p:spTgt spid="150531">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150531">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150531">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150531">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15053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150531">
                                            <p:txEl>
                                              <p:pRg st="1" end="1"/>
                                            </p:txEl>
                                          </p:spTgt>
                                        </p:tgtEl>
                                        <p:attrNameLst>
                                          <p:attrName>style.visibility</p:attrName>
                                        </p:attrNameLst>
                                      </p:cBhvr>
                                      <p:to>
                                        <p:strVal val="visible"/>
                                      </p:to>
                                    </p:set>
                                    <p:anim calcmode="lin" valueType="num">
                                      <p:cBhvr>
                                        <p:cTn id="16" dur="500" fill="hold"/>
                                        <p:tgtEl>
                                          <p:spTgt spid="150531">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150531">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150531">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150531">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15053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150531">
                                            <p:txEl>
                                              <p:pRg st="2" end="2"/>
                                            </p:txEl>
                                          </p:spTgt>
                                        </p:tgtEl>
                                        <p:attrNameLst>
                                          <p:attrName>style.visibility</p:attrName>
                                        </p:attrNameLst>
                                      </p:cBhvr>
                                      <p:to>
                                        <p:strVal val="visible"/>
                                      </p:to>
                                    </p:set>
                                    <p:anim calcmode="lin" valueType="num">
                                      <p:cBhvr>
                                        <p:cTn id="25" dur="500" fill="hold"/>
                                        <p:tgtEl>
                                          <p:spTgt spid="150531">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150531">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150531">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150531">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150531">
                                            <p:txEl>
                                              <p:pRg st="2" end="2"/>
                                            </p:txEl>
                                          </p:spTgt>
                                        </p:tgtEl>
                                      </p:cBhvr>
                                    </p:animEffect>
                                  </p:childTnLst>
                                </p:cTn>
                              </p:par>
                              <p:par>
                                <p:cTn id="30" presetID="25" presetClass="entr" presetSubtype="0" fill="hold" nodeType="withEffect">
                                  <p:stCondLst>
                                    <p:cond delay="0"/>
                                  </p:stCondLst>
                                  <p:childTnLst>
                                    <p:set>
                                      <p:cBhvr>
                                        <p:cTn id="31" dur="1" fill="hold">
                                          <p:stCondLst>
                                            <p:cond delay="0"/>
                                          </p:stCondLst>
                                        </p:cTn>
                                        <p:tgtEl>
                                          <p:spTgt spid="150533"/>
                                        </p:tgtEl>
                                        <p:attrNameLst>
                                          <p:attrName>style.visibility</p:attrName>
                                        </p:attrNameLst>
                                      </p:cBhvr>
                                      <p:to>
                                        <p:strVal val="visible"/>
                                      </p:to>
                                    </p:set>
                                    <p:anim calcmode="lin" valueType="num">
                                      <p:cBhvr>
                                        <p:cTn id="32" dur="500" decel="50000" fill="hold">
                                          <p:stCondLst>
                                            <p:cond delay="0"/>
                                          </p:stCondLst>
                                        </p:cTn>
                                        <p:tgtEl>
                                          <p:spTgt spid="150533"/>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150533"/>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150533"/>
                                        </p:tgtEl>
                                        <p:attrNameLst>
                                          <p:attrName>ppt_w</p:attrName>
                                        </p:attrNameLst>
                                      </p:cBhvr>
                                      <p:tavLst>
                                        <p:tav tm="0">
                                          <p:val>
                                            <p:strVal val="#ppt_w*.05"/>
                                          </p:val>
                                        </p:tav>
                                        <p:tav tm="100000">
                                          <p:val>
                                            <p:strVal val="#ppt_w"/>
                                          </p:val>
                                        </p:tav>
                                      </p:tavLst>
                                    </p:anim>
                                    <p:anim calcmode="lin" valueType="num">
                                      <p:cBhvr>
                                        <p:cTn id="35" dur="1000" fill="hold"/>
                                        <p:tgtEl>
                                          <p:spTgt spid="150533"/>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150533"/>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150533"/>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150533"/>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150533"/>
                                        </p:tgtEl>
                                      </p:cBhvr>
                                    </p:animEffect>
                                  </p:childTnLst>
                                </p:cTn>
                              </p:par>
                            </p:childTnLst>
                          </p:cTn>
                        </p:par>
                      </p:childTnLst>
                    </p:cTn>
                  </p:par>
                  <p:par>
                    <p:cTn id="40" fill="hold">
                      <p:stCondLst>
                        <p:cond delay="indefinite"/>
                      </p:stCondLst>
                      <p:childTnLst>
                        <p:par>
                          <p:cTn id="41" fill="hold">
                            <p:stCondLst>
                              <p:cond delay="0"/>
                            </p:stCondLst>
                            <p:childTnLst>
                              <p:par>
                                <p:cTn id="42" presetID="54" presetClass="entr" presetSubtype="0" accel="100000" fill="hold" grpId="0" nodeType="clickEffect">
                                  <p:stCondLst>
                                    <p:cond delay="0"/>
                                  </p:stCondLst>
                                  <p:childTnLst>
                                    <p:set>
                                      <p:cBhvr>
                                        <p:cTn id="43" dur="1" fill="hold">
                                          <p:stCondLst>
                                            <p:cond delay="0"/>
                                          </p:stCondLst>
                                        </p:cTn>
                                        <p:tgtEl>
                                          <p:spTgt spid="150531">
                                            <p:txEl>
                                              <p:pRg st="3" end="3"/>
                                            </p:txEl>
                                          </p:spTgt>
                                        </p:tgtEl>
                                        <p:attrNameLst>
                                          <p:attrName>style.visibility</p:attrName>
                                        </p:attrNameLst>
                                      </p:cBhvr>
                                      <p:to>
                                        <p:strVal val="visible"/>
                                      </p:to>
                                    </p:set>
                                    <p:anim calcmode="lin" valueType="num">
                                      <p:cBhvr>
                                        <p:cTn id="44" dur="500" fill="hold"/>
                                        <p:tgtEl>
                                          <p:spTgt spid="150531">
                                            <p:txEl>
                                              <p:pRg st="3" end="3"/>
                                            </p:txEl>
                                          </p:spTgt>
                                        </p:tgtEl>
                                        <p:attrNameLst>
                                          <p:attrName>ppt_w</p:attrName>
                                        </p:attrNameLst>
                                      </p:cBhvr>
                                      <p:tavLst>
                                        <p:tav tm="0">
                                          <p:val>
                                            <p:strVal val="#ppt_w*0.05"/>
                                          </p:val>
                                        </p:tav>
                                        <p:tav tm="100000">
                                          <p:val>
                                            <p:strVal val="#ppt_w"/>
                                          </p:val>
                                        </p:tav>
                                      </p:tavLst>
                                    </p:anim>
                                    <p:anim calcmode="lin" valueType="num">
                                      <p:cBhvr>
                                        <p:cTn id="45" dur="500" fill="hold"/>
                                        <p:tgtEl>
                                          <p:spTgt spid="150531">
                                            <p:txEl>
                                              <p:pRg st="3" end="3"/>
                                            </p:txEl>
                                          </p:spTgt>
                                        </p:tgtEl>
                                        <p:attrNameLst>
                                          <p:attrName>ppt_h</p:attrName>
                                        </p:attrNameLst>
                                      </p:cBhvr>
                                      <p:tavLst>
                                        <p:tav tm="0">
                                          <p:val>
                                            <p:strVal val="#ppt_h"/>
                                          </p:val>
                                        </p:tav>
                                        <p:tav tm="100000">
                                          <p:val>
                                            <p:strVal val="#ppt_h"/>
                                          </p:val>
                                        </p:tav>
                                      </p:tavLst>
                                    </p:anim>
                                    <p:anim calcmode="lin" valueType="num">
                                      <p:cBhvr>
                                        <p:cTn id="46" dur="500" fill="hold"/>
                                        <p:tgtEl>
                                          <p:spTgt spid="150531">
                                            <p:txEl>
                                              <p:pRg st="3" end="3"/>
                                            </p:txEl>
                                          </p:spTgt>
                                        </p:tgtEl>
                                        <p:attrNameLst>
                                          <p:attrName>ppt_x</p:attrName>
                                        </p:attrNameLst>
                                      </p:cBhvr>
                                      <p:tavLst>
                                        <p:tav tm="0">
                                          <p:val>
                                            <p:strVal val="#ppt_x-.2"/>
                                          </p:val>
                                        </p:tav>
                                        <p:tav tm="100000">
                                          <p:val>
                                            <p:strVal val="#ppt_x"/>
                                          </p:val>
                                        </p:tav>
                                      </p:tavLst>
                                    </p:anim>
                                    <p:anim calcmode="lin" valueType="num">
                                      <p:cBhvr>
                                        <p:cTn id="47" dur="500" fill="hold"/>
                                        <p:tgtEl>
                                          <p:spTgt spid="150531">
                                            <p:txEl>
                                              <p:pRg st="3" end="3"/>
                                            </p:txEl>
                                          </p:spTgt>
                                        </p:tgtEl>
                                        <p:attrNameLst>
                                          <p:attrName>ppt_y</p:attrName>
                                        </p:attrNameLst>
                                      </p:cBhvr>
                                      <p:tavLst>
                                        <p:tav tm="0">
                                          <p:val>
                                            <p:strVal val="#ppt_y"/>
                                          </p:val>
                                        </p:tav>
                                        <p:tav tm="100000">
                                          <p:val>
                                            <p:strVal val="#ppt_y"/>
                                          </p:val>
                                        </p:tav>
                                      </p:tavLst>
                                    </p:anim>
                                    <p:animEffect transition="in" filter="fade">
                                      <p:cBhvr>
                                        <p:cTn id="48" dur="500"/>
                                        <p:tgtEl>
                                          <p:spTgt spid="150531">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4" presetClass="entr" presetSubtype="0" accel="100000" fill="hold" grpId="0" nodeType="clickEffect">
                                  <p:stCondLst>
                                    <p:cond delay="0"/>
                                  </p:stCondLst>
                                  <p:childTnLst>
                                    <p:set>
                                      <p:cBhvr>
                                        <p:cTn id="52" dur="1" fill="hold">
                                          <p:stCondLst>
                                            <p:cond delay="0"/>
                                          </p:stCondLst>
                                        </p:cTn>
                                        <p:tgtEl>
                                          <p:spTgt spid="150531">
                                            <p:txEl>
                                              <p:pRg st="4" end="4"/>
                                            </p:txEl>
                                          </p:spTgt>
                                        </p:tgtEl>
                                        <p:attrNameLst>
                                          <p:attrName>style.visibility</p:attrName>
                                        </p:attrNameLst>
                                      </p:cBhvr>
                                      <p:to>
                                        <p:strVal val="visible"/>
                                      </p:to>
                                    </p:set>
                                    <p:anim calcmode="lin" valueType="num">
                                      <p:cBhvr>
                                        <p:cTn id="53" dur="500" fill="hold"/>
                                        <p:tgtEl>
                                          <p:spTgt spid="150531">
                                            <p:txEl>
                                              <p:pRg st="4" end="4"/>
                                            </p:txEl>
                                          </p:spTgt>
                                        </p:tgtEl>
                                        <p:attrNameLst>
                                          <p:attrName>ppt_w</p:attrName>
                                        </p:attrNameLst>
                                      </p:cBhvr>
                                      <p:tavLst>
                                        <p:tav tm="0">
                                          <p:val>
                                            <p:strVal val="#ppt_w*0.05"/>
                                          </p:val>
                                        </p:tav>
                                        <p:tav tm="100000">
                                          <p:val>
                                            <p:strVal val="#ppt_w"/>
                                          </p:val>
                                        </p:tav>
                                      </p:tavLst>
                                    </p:anim>
                                    <p:anim calcmode="lin" valueType="num">
                                      <p:cBhvr>
                                        <p:cTn id="54" dur="500" fill="hold"/>
                                        <p:tgtEl>
                                          <p:spTgt spid="150531">
                                            <p:txEl>
                                              <p:pRg st="4" end="4"/>
                                            </p:txEl>
                                          </p:spTgt>
                                        </p:tgtEl>
                                        <p:attrNameLst>
                                          <p:attrName>ppt_h</p:attrName>
                                        </p:attrNameLst>
                                      </p:cBhvr>
                                      <p:tavLst>
                                        <p:tav tm="0">
                                          <p:val>
                                            <p:strVal val="#ppt_h"/>
                                          </p:val>
                                        </p:tav>
                                        <p:tav tm="100000">
                                          <p:val>
                                            <p:strVal val="#ppt_h"/>
                                          </p:val>
                                        </p:tav>
                                      </p:tavLst>
                                    </p:anim>
                                    <p:anim calcmode="lin" valueType="num">
                                      <p:cBhvr>
                                        <p:cTn id="55" dur="500" fill="hold"/>
                                        <p:tgtEl>
                                          <p:spTgt spid="150531">
                                            <p:txEl>
                                              <p:pRg st="4" end="4"/>
                                            </p:txEl>
                                          </p:spTgt>
                                        </p:tgtEl>
                                        <p:attrNameLst>
                                          <p:attrName>ppt_x</p:attrName>
                                        </p:attrNameLst>
                                      </p:cBhvr>
                                      <p:tavLst>
                                        <p:tav tm="0">
                                          <p:val>
                                            <p:strVal val="#ppt_x-.2"/>
                                          </p:val>
                                        </p:tav>
                                        <p:tav tm="100000">
                                          <p:val>
                                            <p:strVal val="#ppt_x"/>
                                          </p:val>
                                        </p:tav>
                                      </p:tavLst>
                                    </p:anim>
                                    <p:anim calcmode="lin" valueType="num">
                                      <p:cBhvr>
                                        <p:cTn id="56" dur="500" fill="hold"/>
                                        <p:tgtEl>
                                          <p:spTgt spid="150531">
                                            <p:txEl>
                                              <p:pRg st="4" end="4"/>
                                            </p:txEl>
                                          </p:spTgt>
                                        </p:tgtEl>
                                        <p:attrNameLst>
                                          <p:attrName>ppt_y</p:attrName>
                                        </p:attrNameLst>
                                      </p:cBhvr>
                                      <p:tavLst>
                                        <p:tav tm="0">
                                          <p:val>
                                            <p:strVal val="#ppt_y"/>
                                          </p:val>
                                        </p:tav>
                                        <p:tav tm="100000">
                                          <p:val>
                                            <p:strVal val="#ppt_y"/>
                                          </p:val>
                                        </p:tav>
                                      </p:tavLst>
                                    </p:anim>
                                    <p:animEffect transition="in" filter="fade">
                                      <p:cBhvr>
                                        <p:cTn id="57" dur="500"/>
                                        <p:tgtEl>
                                          <p:spTgt spid="150531">
                                            <p:txEl>
                                              <p:pRg st="4" end="4"/>
                                            </p:txEl>
                                          </p:spTgt>
                                        </p:tgtEl>
                                      </p:cBhvr>
                                    </p:animEffect>
                                  </p:childTnLst>
                                </p:cTn>
                              </p:par>
                              <p:par>
                                <p:cTn id="58" presetID="34" presetClass="entr" presetSubtype="0" fill="hold" nodeType="withEffect">
                                  <p:stCondLst>
                                    <p:cond delay="0"/>
                                  </p:stCondLst>
                                  <p:childTnLst>
                                    <p:set>
                                      <p:cBhvr>
                                        <p:cTn id="59" dur="1" fill="hold">
                                          <p:stCondLst>
                                            <p:cond delay="0"/>
                                          </p:stCondLst>
                                        </p:cTn>
                                        <p:tgtEl>
                                          <p:spTgt spid="150536"/>
                                        </p:tgtEl>
                                        <p:attrNameLst>
                                          <p:attrName>style.visibility</p:attrName>
                                        </p:attrNameLst>
                                      </p:cBhvr>
                                      <p:to>
                                        <p:strVal val="visible"/>
                                      </p:to>
                                    </p:set>
                                    <p:anim from="(-#ppt_w/2)" to="(#ppt_x)" calcmode="lin" valueType="num">
                                      <p:cBhvr>
                                        <p:cTn id="60" dur="600" fill="hold">
                                          <p:stCondLst>
                                            <p:cond delay="0"/>
                                          </p:stCondLst>
                                        </p:cTn>
                                        <p:tgtEl>
                                          <p:spTgt spid="150536"/>
                                        </p:tgtEl>
                                        <p:attrNameLst>
                                          <p:attrName>ppt_x</p:attrName>
                                        </p:attrNameLst>
                                      </p:cBhvr>
                                    </p:anim>
                                    <p:anim from="0" to="-1.0" calcmode="lin" valueType="num">
                                      <p:cBhvr>
                                        <p:cTn id="61" dur="200" decel="50000" autoRev="1" fill="hold">
                                          <p:stCondLst>
                                            <p:cond delay="600"/>
                                          </p:stCondLst>
                                        </p:cTn>
                                        <p:tgtEl>
                                          <p:spTgt spid="150536"/>
                                        </p:tgtEl>
                                        <p:attrNameLst>
                                          <p:attrName>xshear</p:attrName>
                                        </p:attrNameLst>
                                      </p:cBhvr>
                                    </p:anim>
                                    <p:animScale>
                                      <p:cBhvr>
                                        <p:cTn id="62" dur="200" decel="100000" autoRev="1" fill="hold">
                                          <p:stCondLst>
                                            <p:cond delay="600"/>
                                          </p:stCondLst>
                                        </p:cTn>
                                        <p:tgtEl>
                                          <p:spTgt spid="150536"/>
                                        </p:tgtEl>
                                      </p:cBhvr>
                                      <p:from x="100000" y="100000"/>
                                      <p:to x="80000" y="100000"/>
                                    </p:animScale>
                                    <p:anim by="(#ppt_h/3+#ppt_w*0.1)" calcmode="lin" valueType="num">
                                      <p:cBhvr additive="sum">
                                        <p:cTn id="63" dur="200" decel="100000" autoRev="1" fill="hold">
                                          <p:stCondLst>
                                            <p:cond delay="600"/>
                                          </p:stCondLst>
                                        </p:cTn>
                                        <p:tgtEl>
                                          <p:spTgt spid="150536"/>
                                        </p:tgtEl>
                                        <p:attrNameLst>
                                          <p:attrName>ppt_x</p:attrName>
                                        </p:attrNameLst>
                                      </p:cBhvr>
                                    </p:anim>
                                  </p:childTnLst>
                                </p:cTn>
                              </p:par>
                            </p:childTnLst>
                          </p:cTn>
                        </p:par>
                      </p:childTnLst>
                    </p:cTn>
                  </p:par>
                  <p:par>
                    <p:cTn id="64" fill="hold">
                      <p:stCondLst>
                        <p:cond delay="indefinite"/>
                      </p:stCondLst>
                      <p:childTnLst>
                        <p:par>
                          <p:cTn id="65" fill="hold">
                            <p:stCondLst>
                              <p:cond delay="0"/>
                            </p:stCondLst>
                            <p:childTnLst>
                              <p:par>
                                <p:cTn id="66" presetID="54" presetClass="entr" presetSubtype="0" accel="100000" fill="hold" grpId="0" nodeType="clickEffect">
                                  <p:stCondLst>
                                    <p:cond delay="0"/>
                                  </p:stCondLst>
                                  <p:childTnLst>
                                    <p:set>
                                      <p:cBhvr>
                                        <p:cTn id="67" dur="1" fill="hold">
                                          <p:stCondLst>
                                            <p:cond delay="0"/>
                                          </p:stCondLst>
                                        </p:cTn>
                                        <p:tgtEl>
                                          <p:spTgt spid="150531">
                                            <p:txEl>
                                              <p:pRg st="5" end="5"/>
                                            </p:txEl>
                                          </p:spTgt>
                                        </p:tgtEl>
                                        <p:attrNameLst>
                                          <p:attrName>style.visibility</p:attrName>
                                        </p:attrNameLst>
                                      </p:cBhvr>
                                      <p:to>
                                        <p:strVal val="visible"/>
                                      </p:to>
                                    </p:set>
                                    <p:anim calcmode="lin" valueType="num">
                                      <p:cBhvr>
                                        <p:cTn id="68" dur="500" fill="hold"/>
                                        <p:tgtEl>
                                          <p:spTgt spid="150531">
                                            <p:txEl>
                                              <p:pRg st="5" end="5"/>
                                            </p:txEl>
                                          </p:spTgt>
                                        </p:tgtEl>
                                        <p:attrNameLst>
                                          <p:attrName>ppt_w</p:attrName>
                                        </p:attrNameLst>
                                      </p:cBhvr>
                                      <p:tavLst>
                                        <p:tav tm="0">
                                          <p:val>
                                            <p:strVal val="#ppt_w*0.05"/>
                                          </p:val>
                                        </p:tav>
                                        <p:tav tm="100000">
                                          <p:val>
                                            <p:strVal val="#ppt_w"/>
                                          </p:val>
                                        </p:tav>
                                      </p:tavLst>
                                    </p:anim>
                                    <p:anim calcmode="lin" valueType="num">
                                      <p:cBhvr>
                                        <p:cTn id="69" dur="500" fill="hold"/>
                                        <p:tgtEl>
                                          <p:spTgt spid="150531">
                                            <p:txEl>
                                              <p:pRg st="5" end="5"/>
                                            </p:txEl>
                                          </p:spTgt>
                                        </p:tgtEl>
                                        <p:attrNameLst>
                                          <p:attrName>ppt_h</p:attrName>
                                        </p:attrNameLst>
                                      </p:cBhvr>
                                      <p:tavLst>
                                        <p:tav tm="0">
                                          <p:val>
                                            <p:strVal val="#ppt_h"/>
                                          </p:val>
                                        </p:tav>
                                        <p:tav tm="100000">
                                          <p:val>
                                            <p:strVal val="#ppt_h"/>
                                          </p:val>
                                        </p:tav>
                                      </p:tavLst>
                                    </p:anim>
                                    <p:anim calcmode="lin" valueType="num">
                                      <p:cBhvr>
                                        <p:cTn id="70" dur="500" fill="hold"/>
                                        <p:tgtEl>
                                          <p:spTgt spid="150531">
                                            <p:txEl>
                                              <p:pRg st="5" end="5"/>
                                            </p:txEl>
                                          </p:spTgt>
                                        </p:tgtEl>
                                        <p:attrNameLst>
                                          <p:attrName>ppt_x</p:attrName>
                                        </p:attrNameLst>
                                      </p:cBhvr>
                                      <p:tavLst>
                                        <p:tav tm="0">
                                          <p:val>
                                            <p:strVal val="#ppt_x-.2"/>
                                          </p:val>
                                        </p:tav>
                                        <p:tav tm="100000">
                                          <p:val>
                                            <p:strVal val="#ppt_x"/>
                                          </p:val>
                                        </p:tav>
                                      </p:tavLst>
                                    </p:anim>
                                    <p:anim calcmode="lin" valueType="num">
                                      <p:cBhvr>
                                        <p:cTn id="71" dur="500" fill="hold"/>
                                        <p:tgtEl>
                                          <p:spTgt spid="150531">
                                            <p:txEl>
                                              <p:pRg st="5" end="5"/>
                                            </p:txEl>
                                          </p:spTgt>
                                        </p:tgtEl>
                                        <p:attrNameLst>
                                          <p:attrName>ppt_y</p:attrName>
                                        </p:attrNameLst>
                                      </p:cBhvr>
                                      <p:tavLst>
                                        <p:tav tm="0">
                                          <p:val>
                                            <p:strVal val="#ppt_y"/>
                                          </p:val>
                                        </p:tav>
                                        <p:tav tm="100000">
                                          <p:val>
                                            <p:strVal val="#ppt_y"/>
                                          </p:val>
                                        </p:tav>
                                      </p:tavLst>
                                    </p:anim>
                                    <p:animEffect transition="in" filter="fade">
                                      <p:cBhvr>
                                        <p:cTn id="72" dur="500"/>
                                        <p:tgtEl>
                                          <p:spTgt spid="150531">
                                            <p:txEl>
                                              <p:pRg st="5" end="5"/>
                                            </p:txEl>
                                          </p:spTgt>
                                        </p:tgtEl>
                                      </p:cBhvr>
                                    </p:animEffect>
                                  </p:childTnLst>
                                </p:cTn>
                              </p:par>
                              <p:par>
                                <p:cTn id="73" presetID="34" presetClass="entr" presetSubtype="0" fill="hold" nodeType="withEffect">
                                  <p:stCondLst>
                                    <p:cond delay="0"/>
                                  </p:stCondLst>
                                  <p:childTnLst>
                                    <p:set>
                                      <p:cBhvr>
                                        <p:cTn id="74" dur="1" fill="hold">
                                          <p:stCondLst>
                                            <p:cond delay="0"/>
                                          </p:stCondLst>
                                        </p:cTn>
                                        <p:tgtEl>
                                          <p:spTgt spid="150532"/>
                                        </p:tgtEl>
                                        <p:attrNameLst>
                                          <p:attrName>style.visibility</p:attrName>
                                        </p:attrNameLst>
                                      </p:cBhvr>
                                      <p:to>
                                        <p:strVal val="visible"/>
                                      </p:to>
                                    </p:set>
                                    <p:anim from="(-#ppt_w/2)" to="(#ppt_x)" calcmode="lin" valueType="num">
                                      <p:cBhvr>
                                        <p:cTn id="75" dur="600" fill="hold">
                                          <p:stCondLst>
                                            <p:cond delay="0"/>
                                          </p:stCondLst>
                                        </p:cTn>
                                        <p:tgtEl>
                                          <p:spTgt spid="150532"/>
                                        </p:tgtEl>
                                        <p:attrNameLst>
                                          <p:attrName>ppt_x</p:attrName>
                                        </p:attrNameLst>
                                      </p:cBhvr>
                                    </p:anim>
                                    <p:anim from="0" to="-1.0" calcmode="lin" valueType="num">
                                      <p:cBhvr>
                                        <p:cTn id="76" dur="200" decel="50000" autoRev="1" fill="hold">
                                          <p:stCondLst>
                                            <p:cond delay="600"/>
                                          </p:stCondLst>
                                        </p:cTn>
                                        <p:tgtEl>
                                          <p:spTgt spid="150532"/>
                                        </p:tgtEl>
                                        <p:attrNameLst>
                                          <p:attrName>xshear</p:attrName>
                                        </p:attrNameLst>
                                      </p:cBhvr>
                                    </p:anim>
                                    <p:animScale>
                                      <p:cBhvr>
                                        <p:cTn id="77" dur="200" decel="100000" autoRev="1" fill="hold">
                                          <p:stCondLst>
                                            <p:cond delay="600"/>
                                          </p:stCondLst>
                                        </p:cTn>
                                        <p:tgtEl>
                                          <p:spTgt spid="150532"/>
                                        </p:tgtEl>
                                      </p:cBhvr>
                                      <p:from x="100000" y="100000"/>
                                      <p:to x="80000" y="100000"/>
                                    </p:animScale>
                                    <p:anim by="(#ppt_h/3+#ppt_w*0.1)" calcmode="lin" valueType="num">
                                      <p:cBhvr additive="sum">
                                        <p:cTn id="78" dur="200" decel="100000" autoRev="1" fill="hold">
                                          <p:stCondLst>
                                            <p:cond delay="600"/>
                                          </p:stCondLst>
                                        </p:cTn>
                                        <p:tgtEl>
                                          <p:spTgt spid="150532"/>
                                        </p:tgtEl>
                                        <p:attrNameLst>
                                          <p:attrName>ppt_x</p:attrName>
                                        </p:attrNameLst>
                                      </p:cBhvr>
                                    </p:anim>
                                  </p:childTnLst>
                                </p:cTn>
                              </p:par>
                            </p:childTnLst>
                          </p:cTn>
                        </p:par>
                      </p:childTnLst>
                    </p:cTn>
                  </p:par>
                  <p:par>
                    <p:cTn id="79" fill="hold">
                      <p:stCondLst>
                        <p:cond delay="indefinite"/>
                      </p:stCondLst>
                      <p:childTnLst>
                        <p:par>
                          <p:cTn id="80" fill="hold">
                            <p:stCondLst>
                              <p:cond delay="0"/>
                            </p:stCondLst>
                            <p:childTnLst>
                              <p:par>
                                <p:cTn id="81" presetID="54" presetClass="entr" presetSubtype="0" accel="100000" fill="hold" grpId="0" nodeType="clickEffect">
                                  <p:stCondLst>
                                    <p:cond delay="0"/>
                                  </p:stCondLst>
                                  <p:childTnLst>
                                    <p:set>
                                      <p:cBhvr>
                                        <p:cTn id="82" dur="1" fill="hold">
                                          <p:stCondLst>
                                            <p:cond delay="0"/>
                                          </p:stCondLst>
                                        </p:cTn>
                                        <p:tgtEl>
                                          <p:spTgt spid="150531">
                                            <p:txEl>
                                              <p:pRg st="6" end="6"/>
                                            </p:txEl>
                                          </p:spTgt>
                                        </p:tgtEl>
                                        <p:attrNameLst>
                                          <p:attrName>style.visibility</p:attrName>
                                        </p:attrNameLst>
                                      </p:cBhvr>
                                      <p:to>
                                        <p:strVal val="visible"/>
                                      </p:to>
                                    </p:set>
                                    <p:anim calcmode="lin" valueType="num">
                                      <p:cBhvr>
                                        <p:cTn id="83" dur="500" fill="hold"/>
                                        <p:tgtEl>
                                          <p:spTgt spid="150531">
                                            <p:txEl>
                                              <p:pRg st="6" end="6"/>
                                            </p:txEl>
                                          </p:spTgt>
                                        </p:tgtEl>
                                        <p:attrNameLst>
                                          <p:attrName>ppt_w</p:attrName>
                                        </p:attrNameLst>
                                      </p:cBhvr>
                                      <p:tavLst>
                                        <p:tav tm="0">
                                          <p:val>
                                            <p:strVal val="#ppt_w*0.05"/>
                                          </p:val>
                                        </p:tav>
                                        <p:tav tm="100000">
                                          <p:val>
                                            <p:strVal val="#ppt_w"/>
                                          </p:val>
                                        </p:tav>
                                      </p:tavLst>
                                    </p:anim>
                                    <p:anim calcmode="lin" valueType="num">
                                      <p:cBhvr>
                                        <p:cTn id="84" dur="500" fill="hold"/>
                                        <p:tgtEl>
                                          <p:spTgt spid="150531">
                                            <p:txEl>
                                              <p:pRg st="6" end="6"/>
                                            </p:txEl>
                                          </p:spTgt>
                                        </p:tgtEl>
                                        <p:attrNameLst>
                                          <p:attrName>ppt_h</p:attrName>
                                        </p:attrNameLst>
                                      </p:cBhvr>
                                      <p:tavLst>
                                        <p:tav tm="0">
                                          <p:val>
                                            <p:strVal val="#ppt_h"/>
                                          </p:val>
                                        </p:tav>
                                        <p:tav tm="100000">
                                          <p:val>
                                            <p:strVal val="#ppt_h"/>
                                          </p:val>
                                        </p:tav>
                                      </p:tavLst>
                                    </p:anim>
                                    <p:anim calcmode="lin" valueType="num">
                                      <p:cBhvr>
                                        <p:cTn id="85" dur="500" fill="hold"/>
                                        <p:tgtEl>
                                          <p:spTgt spid="150531">
                                            <p:txEl>
                                              <p:pRg st="6" end="6"/>
                                            </p:txEl>
                                          </p:spTgt>
                                        </p:tgtEl>
                                        <p:attrNameLst>
                                          <p:attrName>ppt_x</p:attrName>
                                        </p:attrNameLst>
                                      </p:cBhvr>
                                      <p:tavLst>
                                        <p:tav tm="0">
                                          <p:val>
                                            <p:strVal val="#ppt_x-.2"/>
                                          </p:val>
                                        </p:tav>
                                        <p:tav tm="100000">
                                          <p:val>
                                            <p:strVal val="#ppt_x"/>
                                          </p:val>
                                        </p:tav>
                                      </p:tavLst>
                                    </p:anim>
                                    <p:anim calcmode="lin" valueType="num">
                                      <p:cBhvr>
                                        <p:cTn id="86" dur="500" fill="hold"/>
                                        <p:tgtEl>
                                          <p:spTgt spid="150531">
                                            <p:txEl>
                                              <p:pRg st="6" end="6"/>
                                            </p:txEl>
                                          </p:spTgt>
                                        </p:tgtEl>
                                        <p:attrNameLst>
                                          <p:attrName>ppt_y</p:attrName>
                                        </p:attrNameLst>
                                      </p:cBhvr>
                                      <p:tavLst>
                                        <p:tav tm="0">
                                          <p:val>
                                            <p:strVal val="#ppt_y"/>
                                          </p:val>
                                        </p:tav>
                                        <p:tav tm="100000">
                                          <p:val>
                                            <p:strVal val="#ppt_y"/>
                                          </p:val>
                                        </p:tav>
                                      </p:tavLst>
                                    </p:anim>
                                    <p:animEffect transition="in" filter="fade">
                                      <p:cBhvr>
                                        <p:cTn id="87" dur="500"/>
                                        <p:tgtEl>
                                          <p:spTgt spid="150531">
                                            <p:txEl>
                                              <p:pRg st="6" end="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54" presetClass="entr" presetSubtype="0" accel="100000" fill="hold" grpId="0" nodeType="clickEffect">
                                  <p:stCondLst>
                                    <p:cond delay="0"/>
                                  </p:stCondLst>
                                  <p:childTnLst>
                                    <p:set>
                                      <p:cBhvr>
                                        <p:cTn id="91" dur="1" fill="hold">
                                          <p:stCondLst>
                                            <p:cond delay="0"/>
                                          </p:stCondLst>
                                        </p:cTn>
                                        <p:tgtEl>
                                          <p:spTgt spid="150531">
                                            <p:txEl>
                                              <p:pRg st="7" end="7"/>
                                            </p:txEl>
                                          </p:spTgt>
                                        </p:tgtEl>
                                        <p:attrNameLst>
                                          <p:attrName>style.visibility</p:attrName>
                                        </p:attrNameLst>
                                      </p:cBhvr>
                                      <p:to>
                                        <p:strVal val="visible"/>
                                      </p:to>
                                    </p:set>
                                    <p:anim calcmode="lin" valueType="num">
                                      <p:cBhvr>
                                        <p:cTn id="92" dur="500" fill="hold"/>
                                        <p:tgtEl>
                                          <p:spTgt spid="150531">
                                            <p:txEl>
                                              <p:pRg st="7" end="7"/>
                                            </p:txEl>
                                          </p:spTgt>
                                        </p:tgtEl>
                                        <p:attrNameLst>
                                          <p:attrName>ppt_w</p:attrName>
                                        </p:attrNameLst>
                                      </p:cBhvr>
                                      <p:tavLst>
                                        <p:tav tm="0">
                                          <p:val>
                                            <p:strVal val="#ppt_w*0.05"/>
                                          </p:val>
                                        </p:tav>
                                        <p:tav tm="100000">
                                          <p:val>
                                            <p:strVal val="#ppt_w"/>
                                          </p:val>
                                        </p:tav>
                                      </p:tavLst>
                                    </p:anim>
                                    <p:anim calcmode="lin" valueType="num">
                                      <p:cBhvr>
                                        <p:cTn id="93" dur="500" fill="hold"/>
                                        <p:tgtEl>
                                          <p:spTgt spid="150531">
                                            <p:txEl>
                                              <p:pRg st="7" end="7"/>
                                            </p:txEl>
                                          </p:spTgt>
                                        </p:tgtEl>
                                        <p:attrNameLst>
                                          <p:attrName>ppt_h</p:attrName>
                                        </p:attrNameLst>
                                      </p:cBhvr>
                                      <p:tavLst>
                                        <p:tav tm="0">
                                          <p:val>
                                            <p:strVal val="#ppt_h"/>
                                          </p:val>
                                        </p:tav>
                                        <p:tav tm="100000">
                                          <p:val>
                                            <p:strVal val="#ppt_h"/>
                                          </p:val>
                                        </p:tav>
                                      </p:tavLst>
                                    </p:anim>
                                    <p:anim calcmode="lin" valueType="num">
                                      <p:cBhvr>
                                        <p:cTn id="94" dur="500" fill="hold"/>
                                        <p:tgtEl>
                                          <p:spTgt spid="150531">
                                            <p:txEl>
                                              <p:pRg st="7" end="7"/>
                                            </p:txEl>
                                          </p:spTgt>
                                        </p:tgtEl>
                                        <p:attrNameLst>
                                          <p:attrName>ppt_x</p:attrName>
                                        </p:attrNameLst>
                                      </p:cBhvr>
                                      <p:tavLst>
                                        <p:tav tm="0">
                                          <p:val>
                                            <p:strVal val="#ppt_x-.2"/>
                                          </p:val>
                                        </p:tav>
                                        <p:tav tm="100000">
                                          <p:val>
                                            <p:strVal val="#ppt_x"/>
                                          </p:val>
                                        </p:tav>
                                      </p:tavLst>
                                    </p:anim>
                                    <p:anim calcmode="lin" valueType="num">
                                      <p:cBhvr>
                                        <p:cTn id="95" dur="500" fill="hold"/>
                                        <p:tgtEl>
                                          <p:spTgt spid="150531">
                                            <p:txEl>
                                              <p:pRg st="7" end="7"/>
                                            </p:txEl>
                                          </p:spTgt>
                                        </p:tgtEl>
                                        <p:attrNameLst>
                                          <p:attrName>ppt_y</p:attrName>
                                        </p:attrNameLst>
                                      </p:cBhvr>
                                      <p:tavLst>
                                        <p:tav tm="0">
                                          <p:val>
                                            <p:strVal val="#ppt_y"/>
                                          </p:val>
                                        </p:tav>
                                        <p:tav tm="100000">
                                          <p:val>
                                            <p:strVal val="#ppt_y"/>
                                          </p:val>
                                        </p:tav>
                                      </p:tavLst>
                                    </p:anim>
                                    <p:animEffect transition="in" filter="fade">
                                      <p:cBhvr>
                                        <p:cTn id="96" dur="500"/>
                                        <p:tgtEl>
                                          <p:spTgt spid="150531">
                                            <p:txEl>
                                              <p:pRg st="7" end="7"/>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54" presetClass="entr" presetSubtype="0" accel="100000" fill="hold" grpId="0" nodeType="clickEffect">
                                  <p:stCondLst>
                                    <p:cond delay="0"/>
                                  </p:stCondLst>
                                  <p:childTnLst>
                                    <p:set>
                                      <p:cBhvr>
                                        <p:cTn id="100" dur="1" fill="hold">
                                          <p:stCondLst>
                                            <p:cond delay="0"/>
                                          </p:stCondLst>
                                        </p:cTn>
                                        <p:tgtEl>
                                          <p:spTgt spid="150531">
                                            <p:txEl>
                                              <p:pRg st="8" end="8"/>
                                            </p:txEl>
                                          </p:spTgt>
                                        </p:tgtEl>
                                        <p:attrNameLst>
                                          <p:attrName>style.visibility</p:attrName>
                                        </p:attrNameLst>
                                      </p:cBhvr>
                                      <p:to>
                                        <p:strVal val="visible"/>
                                      </p:to>
                                    </p:set>
                                    <p:anim calcmode="lin" valueType="num">
                                      <p:cBhvr>
                                        <p:cTn id="101" dur="500" fill="hold"/>
                                        <p:tgtEl>
                                          <p:spTgt spid="150531">
                                            <p:txEl>
                                              <p:pRg st="8" end="8"/>
                                            </p:txEl>
                                          </p:spTgt>
                                        </p:tgtEl>
                                        <p:attrNameLst>
                                          <p:attrName>ppt_w</p:attrName>
                                        </p:attrNameLst>
                                      </p:cBhvr>
                                      <p:tavLst>
                                        <p:tav tm="0">
                                          <p:val>
                                            <p:strVal val="#ppt_w*0.05"/>
                                          </p:val>
                                        </p:tav>
                                        <p:tav tm="100000">
                                          <p:val>
                                            <p:strVal val="#ppt_w"/>
                                          </p:val>
                                        </p:tav>
                                      </p:tavLst>
                                    </p:anim>
                                    <p:anim calcmode="lin" valueType="num">
                                      <p:cBhvr>
                                        <p:cTn id="102" dur="500" fill="hold"/>
                                        <p:tgtEl>
                                          <p:spTgt spid="150531">
                                            <p:txEl>
                                              <p:pRg st="8" end="8"/>
                                            </p:txEl>
                                          </p:spTgt>
                                        </p:tgtEl>
                                        <p:attrNameLst>
                                          <p:attrName>ppt_h</p:attrName>
                                        </p:attrNameLst>
                                      </p:cBhvr>
                                      <p:tavLst>
                                        <p:tav tm="0">
                                          <p:val>
                                            <p:strVal val="#ppt_h"/>
                                          </p:val>
                                        </p:tav>
                                        <p:tav tm="100000">
                                          <p:val>
                                            <p:strVal val="#ppt_h"/>
                                          </p:val>
                                        </p:tav>
                                      </p:tavLst>
                                    </p:anim>
                                    <p:anim calcmode="lin" valueType="num">
                                      <p:cBhvr>
                                        <p:cTn id="103" dur="500" fill="hold"/>
                                        <p:tgtEl>
                                          <p:spTgt spid="150531">
                                            <p:txEl>
                                              <p:pRg st="8" end="8"/>
                                            </p:txEl>
                                          </p:spTgt>
                                        </p:tgtEl>
                                        <p:attrNameLst>
                                          <p:attrName>ppt_x</p:attrName>
                                        </p:attrNameLst>
                                      </p:cBhvr>
                                      <p:tavLst>
                                        <p:tav tm="0">
                                          <p:val>
                                            <p:strVal val="#ppt_x-.2"/>
                                          </p:val>
                                        </p:tav>
                                        <p:tav tm="100000">
                                          <p:val>
                                            <p:strVal val="#ppt_x"/>
                                          </p:val>
                                        </p:tav>
                                      </p:tavLst>
                                    </p:anim>
                                    <p:anim calcmode="lin" valueType="num">
                                      <p:cBhvr>
                                        <p:cTn id="104" dur="500" fill="hold"/>
                                        <p:tgtEl>
                                          <p:spTgt spid="150531">
                                            <p:txEl>
                                              <p:pRg st="8" end="8"/>
                                            </p:txEl>
                                          </p:spTgt>
                                        </p:tgtEl>
                                        <p:attrNameLst>
                                          <p:attrName>ppt_y</p:attrName>
                                        </p:attrNameLst>
                                      </p:cBhvr>
                                      <p:tavLst>
                                        <p:tav tm="0">
                                          <p:val>
                                            <p:strVal val="#ppt_y"/>
                                          </p:val>
                                        </p:tav>
                                        <p:tav tm="100000">
                                          <p:val>
                                            <p:strVal val="#ppt_y"/>
                                          </p:val>
                                        </p:tav>
                                      </p:tavLst>
                                    </p:anim>
                                    <p:animEffect transition="in" filter="fade">
                                      <p:cBhvr>
                                        <p:cTn id="105" dur="500"/>
                                        <p:tgtEl>
                                          <p:spTgt spid="150531">
                                            <p:txEl>
                                              <p:pRg st="8" end="8"/>
                                            </p:txEl>
                                          </p:spTgt>
                                        </p:tgtEl>
                                      </p:cBhvr>
                                    </p:animEffect>
                                  </p:childTnLst>
                                </p:cTn>
                              </p:par>
                              <p:par>
                                <p:cTn id="106" presetID="25" presetClass="entr" presetSubtype="0" fill="hold" nodeType="withEffect">
                                  <p:stCondLst>
                                    <p:cond delay="0"/>
                                  </p:stCondLst>
                                  <p:childTnLst>
                                    <p:set>
                                      <p:cBhvr>
                                        <p:cTn id="107" dur="1" fill="hold">
                                          <p:stCondLst>
                                            <p:cond delay="0"/>
                                          </p:stCondLst>
                                        </p:cTn>
                                        <p:tgtEl>
                                          <p:spTgt spid="150534"/>
                                        </p:tgtEl>
                                        <p:attrNameLst>
                                          <p:attrName>style.visibility</p:attrName>
                                        </p:attrNameLst>
                                      </p:cBhvr>
                                      <p:to>
                                        <p:strVal val="visible"/>
                                      </p:to>
                                    </p:set>
                                    <p:anim calcmode="lin" valueType="num">
                                      <p:cBhvr>
                                        <p:cTn id="108" dur="500" decel="50000" fill="hold">
                                          <p:stCondLst>
                                            <p:cond delay="0"/>
                                          </p:stCondLst>
                                        </p:cTn>
                                        <p:tgtEl>
                                          <p:spTgt spid="150534"/>
                                        </p:tgtEl>
                                        <p:attrNameLst>
                                          <p:attrName>style.rotation</p:attrName>
                                        </p:attrNameLst>
                                      </p:cBhvr>
                                      <p:tavLst>
                                        <p:tav tm="0">
                                          <p:val>
                                            <p:fltVal val="-90"/>
                                          </p:val>
                                        </p:tav>
                                        <p:tav tm="100000">
                                          <p:val>
                                            <p:fltVal val="0"/>
                                          </p:val>
                                        </p:tav>
                                      </p:tavLst>
                                    </p:anim>
                                    <p:anim calcmode="lin" valueType="num">
                                      <p:cBhvr>
                                        <p:cTn id="109" dur="500" decel="50000" fill="hold">
                                          <p:stCondLst>
                                            <p:cond delay="0"/>
                                          </p:stCondLst>
                                        </p:cTn>
                                        <p:tgtEl>
                                          <p:spTgt spid="150534"/>
                                        </p:tgtEl>
                                        <p:attrNameLst>
                                          <p:attrName>ppt_w</p:attrName>
                                        </p:attrNameLst>
                                      </p:cBhvr>
                                      <p:tavLst>
                                        <p:tav tm="0">
                                          <p:val>
                                            <p:strVal val="#ppt_w"/>
                                          </p:val>
                                        </p:tav>
                                        <p:tav tm="100000">
                                          <p:val>
                                            <p:strVal val="#ppt_w*.05"/>
                                          </p:val>
                                        </p:tav>
                                      </p:tavLst>
                                    </p:anim>
                                    <p:anim calcmode="lin" valueType="num">
                                      <p:cBhvr>
                                        <p:cTn id="110" dur="500" accel="50000" fill="hold">
                                          <p:stCondLst>
                                            <p:cond delay="500"/>
                                          </p:stCondLst>
                                        </p:cTn>
                                        <p:tgtEl>
                                          <p:spTgt spid="150534"/>
                                        </p:tgtEl>
                                        <p:attrNameLst>
                                          <p:attrName>ppt_w</p:attrName>
                                        </p:attrNameLst>
                                      </p:cBhvr>
                                      <p:tavLst>
                                        <p:tav tm="0">
                                          <p:val>
                                            <p:strVal val="#ppt_w*.05"/>
                                          </p:val>
                                        </p:tav>
                                        <p:tav tm="100000">
                                          <p:val>
                                            <p:strVal val="#ppt_w"/>
                                          </p:val>
                                        </p:tav>
                                      </p:tavLst>
                                    </p:anim>
                                    <p:anim calcmode="lin" valueType="num">
                                      <p:cBhvr>
                                        <p:cTn id="111" dur="1000" fill="hold"/>
                                        <p:tgtEl>
                                          <p:spTgt spid="150534"/>
                                        </p:tgtEl>
                                        <p:attrNameLst>
                                          <p:attrName>ppt_h</p:attrName>
                                        </p:attrNameLst>
                                      </p:cBhvr>
                                      <p:tavLst>
                                        <p:tav tm="0">
                                          <p:val>
                                            <p:strVal val="#ppt_h"/>
                                          </p:val>
                                        </p:tav>
                                        <p:tav tm="100000">
                                          <p:val>
                                            <p:strVal val="#ppt_h"/>
                                          </p:val>
                                        </p:tav>
                                      </p:tavLst>
                                    </p:anim>
                                    <p:anim calcmode="lin" valueType="num">
                                      <p:cBhvr>
                                        <p:cTn id="112" dur="500" decel="50000" fill="hold">
                                          <p:stCondLst>
                                            <p:cond delay="0"/>
                                          </p:stCondLst>
                                        </p:cTn>
                                        <p:tgtEl>
                                          <p:spTgt spid="150534"/>
                                        </p:tgtEl>
                                        <p:attrNameLst>
                                          <p:attrName>ppt_x</p:attrName>
                                        </p:attrNameLst>
                                      </p:cBhvr>
                                      <p:tavLst>
                                        <p:tav tm="0">
                                          <p:val>
                                            <p:strVal val="#ppt_x+.4"/>
                                          </p:val>
                                        </p:tav>
                                        <p:tav tm="100000">
                                          <p:val>
                                            <p:strVal val="#ppt_x"/>
                                          </p:val>
                                        </p:tav>
                                      </p:tavLst>
                                    </p:anim>
                                    <p:anim calcmode="lin" valueType="num">
                                      <p:cBhvr>
                                        <p:cTn id="113" dur="500" decel="50000" fill="hold">
                                          <p:stCondLst>
                                            <p:cond delay="0"/>
                                          </p:stCondLst>
                                        </p:cTn>
                                        <p:tgtEl>
                                          <p:spTgt spid="150534"/>
                                        </p:tgtEl>
                                        <p:attrNameLst>
                                          <p:attrName>ppt_y</p:attrName>
                                        </p:attrNameLst>
                                      </p:cBhvr>
                                      <p:tavLst>
                                        <p:tav tm="0">
                                          <p:val>
                                            <p:strVal val="#ppt_y-.2"/>
                                          </p:val>
                                        </p:tav>
                                        <p:tav tm="100000">
                                          <p:val>
                                            <p:strVal val="#ppt_y+.1"/>
                                          </p:val>
                                        </p:tav>
                                      </p:tavLst>
                                    </p:anim>
                                    <p:anim calcmode="lin" valueType="num">
                                      <p:cBhvr>
                                        <p:cTn id="114" dur="500" accel="50000" fill="hold">
                                          <p:stCondLst>
                                            <p:cond delay="500"/>
                                          </p:stCondLst>
                                        </p:cTn>
                                        <p:tgtEl>
                                          <p:spTgt spid="150534"/>
                                        </p:tgtEl>
                                        <p:attrNameLst>
                                          <p:attrName>ppt_y</p:attrName>
                                        </p:attrNameLst>
                                      </p:cBhvr>
                                      <p:tavLst>
                                        <p:tav tm="0">
                                          <p:val>
                                            <p:strVal val="#ppt_y+.1"/>
                                          </p:val>
                                        </p:tav>
                                        <p:tav tm="100000">
                                          <p:val>
                                            <p:strVal val="#ppt_y"/>
                                          </p:val>
                                        </p:tav>
                                      </p:tavLst>
                                    </p:anim>
                                    <p:animEffect transition="in" filter="fade">
                                      <p:cBhvr>
                                        <p:cTn id="115" dur="1000" decel="50000">
                                          <p:stCondLst>
                                            <p:cond delay="0"/>
                                          </p:stCondLst>
                                        </p:cTn>
                                        <p:tgtEl>
                                          <p:spTgt spid="150534"/>
                                        </p:tgtEl>
                                      </p:cBhvr>
                                    </p:animEffect>
                                  </p:childTnLst>
                                </p:cTn>
                              </p:par>
                            </p:childTnLst>
                          </p:cTn>
                        </p:par>
                      </p:childTnLst>
                    </p:cTn>
                  </p:par>
                  <p:par>
                    <p:cTn id="116" fill="hold">
                      <p:stCondLst>
                        <p:cond delay="indefinite"/>
                      </p:stCondLst>
                      <p:childTnLst>
                        <p:par>
                          <p:cTn id="117" fill="hold">
                            <p:stCondLst>
                              <p:cond delay="0"/>
                            </p:stCondLst>
                            <p:childTnLst>
                              <p:par>
                                <p:cTn id="118" presetID="54" presetClass="entr" presetSubtype="0" accel="100000" fill="hold" grpId="0" nodeType="clickEffect">
                                  <p:stCondLst>
                                    <p:cond delay="0"/>
                                  </p:stCondLst>
                                  <p:childTnLst>
                                    <p:set>
                                      <p:cBhvr>
                                        <p:cTn id="119" dur="1" fill="hold">
                                          <p:stCondLst>
                                            <p:cond delay="0"/>
                                          </p:stCondLst>
                                        </p:cTn>
                                        <p:tgtEl>
                                          <p:spTgt spid="150531">
                                            <p:txEl>
                                              <p:pRg st="9" end="9"/>
                                            </p:txEl>
                                          </p:spTgt>
                                        </p:tgtEl>
                                        <p:attrNameLst>
                                          <p:attrName>style.visibility</p:attrName>
                                        </p:attrNameLst>
                                      </p:cBhvr>
                                      <p:to>
                                        <p:strVal val="visible"/>
                                      </p:to>
                                    </p:set>
                                    <p:anim calcmode="lin" valueType="num">
                                      <p:cBhvr>
                                        <p:cTn id="120" dur="500" fill="hold"/>
                                        <p:tgtEl>
                                          <p:spTgt spid="150531">
                                            <p:txEl>
                                              <p:pRg st="9" end="9"/>
                                            </p:txEl>
                                          </p:spTgt>
                                        </p:tgtEl>
                                        <p:attrNameLst>
                                          <p:attrName>ppt_w</p:attrName>
                                        </p:attrNameLst>
                                      </p:cBhvr>
                                      <p:tavLst>
                                        <p:tav tm="0">
                                          <p:val>
                                            <p:strVal val="#ppt_w*0.05"/>
                                          </p:val>
                                        </p:tav>
                                        <p:tav tm="100000">
                                          <p:val>
                                            <p:strVal val="#ppt_w"/>
                                          </p:val>
                                        </p:tav>
                                      </p:tavLst>
                                    </p:anim>
                                    <p:anim calcmode="lin" valueType="num">
                                      <p:cBhvr>
                                        <p:cTn id="121" dur="500" fill="hold"/>
                                        <p:tgtEl>
                                          <p:spTgt spid="150531">
                                            <p:txEl>
                                              <p:pRg st="9" end="9"/>
                                            </p:txEl>
                                          </p:spTgt>
                                        </p:tgtEl>
                                        <p:attrNameLst>
                                          <p:attrName>ppt_h</p:attrName>
                                        </p:attrNameLst>
                                      </p:cBhvr>
                                      <p:tavLst>
                                        <p:tav tm="0">
                                          <p:val>
                                            <p:strVal val="#ppt_h"/>
                                          </p:val>
                                        </p:tav>
                                        <p:tav tm="100000">
                                          <p:val>
                                            <p:strVal val="#ppt_h"/>
                                          </p:val>
                                        </p:tav>
                                      </p:tavLst>
                                    </p:anim>
                                    <p:anim calcmode="lin" valueType="num">
                                      <p:cBhvr>
                                        <p:cTn id="122" dur="500" fill="hold"/>
                                        <p:tgtEl>
                                          <p:spTgt spid="150531">
                                            <p:txEl>
                                              <p:pRg st="9" end="9"/>
                                            </p:txEl>
                                          </p:spTgt>
                                        </p:tgtEl>
                                        <p:attrNameLst>
                                          <p:attrName>ppt_x</p:attrName>
                                        </p:attrNameLst>
                                      </p:cBhvr>
                                      <p:tavLst>
                                        <p:tav tm="0">
                                          <p:val>
                                            <p:strVal val="#ppt_x-.2"/>
                                          </p:val>
                                        </p:tav>
                                        <p:tav tm="100000">
                                          <p:val>
                                            <p:strVal val="#ppt_x"/>
                                          </p:val>
                                        </p:tav>
                                      </p:tavLst>
                                    </p:anim>
                                    <p:anim calcmode="lin" valueType="num">
                                      <p:cBhvr>
                                        <p:cTn id="123" dur="500" fill="hold"/>
                                        <p:tgtEl>
                                          <p:spTgt spid="150531">
                                            <p:txEl>
                                              <p:pRg st="9" end="9"/>
                                            </p:txEl>
                                          </p:spTgt>
                                        </p:tgtEl>
                                        <p:attrNameLst>
                                          <p:attrName>ppt_y</p:attrName>
                                        </p:attrNameLst>
                                      </p:cBhvr>
                                      <p:tavLst>
                                        <p:tav tm="0">
                                          <p:val>
                                            <p:strVal val="#ppt_y"/>
                                          </p:val>
                                        </p:tav>
                                        <p:tav tm="100000">
                                          <p:val>
                                            <p:strVal val="#ppt_y"/>
                                          </p:val>
                                        </p:tav>
                                      </p:tavLst>
                                    </p:anim>
                                    <p:animEffect transition="in" filter="fade">
                                      <p:cBhvr>
                                        <p:cTn id="124" dur="500"/>
                                        <p:tgtEl>
                                          <p:spTgt spid="150531">
                                            <p:txEl>
                                              <p:pRg st="9" end="9"/>
                                            </p:txEl>
                                          </p:spTgt>
                                        </p:tgtEl>
                                      </p:cBhvr>
                                    </p:animEffect>
                                  </p:childTnLst>
                                </p:cTn>
                              </p:par>
                              <p:par>
                                <p:cTn id="125" presetID="25" presetClass="entr" presetSubtype="0" fill="hold" nodeType="withEffect">
                                  <p:stCondLst>
                                    <p:cond delay="0"/>
                                  </p:stCondLst>
                                  <p:childTnLst>
                                    <p:set>
                                      <p:cBhvr>
                                        <p:cTn id="126" dur="1" fill="hold">
                                          <p:stCondLst>
                                            <p:cond delay="0"/>
                                          </p:stCondLst>
                                        </p:cTn>
                                        <p:tgtEl>
                                          <p:spTgt spid="150535"/>
                                        </p:tgtEl>
                                        <p:attrNameLst>
                                          <p:attrName>style.visibility</p:attrName>
                                        </p:attrNameLst>
                                      </p:cBhvr>
                                      <p:to>
                                        <p:strVal val="visible"/>
                                      </p:to>
                                    </p:set>
                                    <p:anim calcmode="lin" valueType="num">
                                      <p:cBhvr>
                                        <p:cTn id="127" dur="500" decel="50000" fill="hold">
                                          <p:stCondLst>
                                            <p:cond delay="0"/>
                                          </p:stCondLst>
                                        </p:cTn>
                                        <p:tgtEl>
                                          <p:spTgt spid="150535"/>
                                        </p:tgtEl>
                                        <p:attrNameLst>
                                          <p:attrName>style.rotation</p:attrName>
                                        </p:attrNameLst>
                                      </p:cBhvr>
                                      <p:tavLst>
                                        <p:tav tm="0">
                                          <p:val>
                                            <p:fltVal val="-90"/>
                                          </p:val>
                                        </p:tav>
                                        <p:tav tm="100000">
                                          <p:val>
                                            <p:fltVal val="0"/>
                                          </p:val>
                                        </p:tav>
                                      </p:tavLst>
                                    </p:anim>
                                    <p:anim calcmode="lin" valueType="num">
                                      <p:cBhvr>
                                        <p:cTn id="128" dur="500" decel="50000" fill="hold">
                                          <p:stCondLst>
                                            <p:cond delay="0"/>
                                          </p:stCondLst>
                                        </p:cTn>
                                        <p:tgtEl>
                                          <p:spTgt spid="150535"/>
                                        </p:tgtEl>
                                        <p:attrNameLst>
                                          <p:attrName>ppt_w</p:attrName>
                                        </p:attrNameLst>
                                      </p:cBhvr>
                                      <p:tavLst>
                                        <p:tav tm="0">
                                          <p:val>
                                            <p:strVal val="#ppt_w"/>
                                          </p:val>
                                        </p:tav>
                                        <p:tav tm="100000">
                                          <p:val>
                                            <p:strVal val="#ppt_w*.05"/>
                                          </p:val>
                                        </p:tav>
                                      </p:tavLst>
                                    </p:anim>
                                    <p:anim calcmode="lin" valueType="num">
                                      <p:cBhvr>
                                        <p:cTn id="129" dur="500" accel="50000" fill="hold">
                                          <p:stCondLst>
                                            <p:cond delay="500"/>
                                          </p:stCondLst>
                                        </p:cTn>
                                        <p:tgtEl>
                                          <p:spTgt spid="150535"/>
                                        </p:tgtEl>
                                        <p:attrNameLst>
                                          <p:attrName>ppt_w</p:attrName>
                                        </p:attrNameLst>
                                      </p:cBhvr>
                                      <p:tavLst>
                                        <p:tav tm="0">
                                          <p:val>
                                            <p:strVal val="#ppt_w*.05"/>
                                          </p:val>
                                        </p:tav>
                                        <p:tav tm="100000">
                                          <p:val>
                                            <p:strVal val="#ppt_w"/>
                                          </p:val>
                                        </p:tav>
                                      </p:tavLst>
                                    </p:anim>
                                    <p:anim calcmode="lin" valueType="num">
                                      <p:cBhvr>
                                        <p:cTn id="130" dur="1000" fill="hold"/>
                                        <p:tgtEl>
                                          <p:spTgt spid="150535"/>
                                        </p:tgtEl>
                                        <p:attrNameLst>
                                          <p:attrName>ppt_h</p:attrName>
                                        </p:attrNameLst>
                                      </p:cBhvr>
                                      <p:tavLst>
                                        <p:tav tm="0">
                                          <p:val>
                                            <p:strVal val="#ppt_h"/>
                                          </p:val>
                                        </p:tav>
                                        <p:tav tm="100000">
                                          <p:val>
                                            <p:strVal val="#ppt_h"/>
                                          </p:val>
                                        </p:tav>
                                      </p:tavLst>
                                    </p:anim>
                                    <p:anim calcmode="lin" valueType="num">
                                      <p:cBhvr>
                                        <p:cTn id="131" dur="500" decel="50000" fill="hold">
                                          <p:stCondLst>
                                            <p:cond delay="0"/>
                                          </p:stCondLst>
                                        </p:cTn>
                                        <p:tgtEl>
                                          <p:spTgt spid="150535"/>
                                        </p:tgtEl>
                                        <p:attrNameLst>
                                          <p:attrName>ppt_x</p:attrName>
                                        </p:attrNameLst>
                                      </p:cBhvr>
                                      <p:tavLst>
                                        <p:tav tm="0">
                                          <p:val>
                                            <p:strVal val="#ppt_x+.4"/>
                                          </p:val>
                                        </p:tav>
                                        <p:tav tm="100000">
                                          <p:val>
                                            <p:strVal val="#ppt_x"/>
                                          </p:val>
                                        </p:tav>
                                      </p:tavLst>
                                    </p:anim>
                                    <p:anim calcmode="lin" valueType="num">
                                      <p:cBhvr>
                                        <p:cTn id="132" dur="500" decel="50000" fill="hold">
                                          <p:stCondLst>
                                            <p:cond delay="0"/>
                                          </p:stCondLst>
                                        </p:cTn>
                                        <p:tgtEl>
                                          <p:spTgt spid="150535"/>
                                        </p:tgtEl>
                                        <p:attrNameLst>
                                          <p:attrName>ppt_y</p:attrName>
                                        </p:attrNameLst>
                                      </p:cBhvr>
                                      <p:tavLst>
                                        <p:tav tm="0">
                                          <p:val>
                                            <p:strVal val="#ppt_y-.2"/>
                                          </p:val>
                                        </p:tav>
                                        <p:tav tm="100000">
                                          <p:val>
                                            <p:strVal val="#ppt_y+.1"/>
                                          </p:val>
                                        </p:tav>
                                      </p:tavLst>
                                    </p:anim>
                                    <p:anim calcmode="lin" valueType="num">
                                      <p:cBhvr>
                                        <p:cTn id="133" dur="500" accel="50000" fill="hold">
                                          <p:stCondLst>
                                            <p:cond delay="500"/>
                                          </p:stCondLst>
                                        </p:cTn>
                                        <p:tgtEl>
                                          <p:spTgt spid="150535"/>
                                        </p:tgtEl>
                                        <p:attrNameLst>
                                          <p:attrName>ppt_y</p:attrName>
                                        </p:attrNameLst>
                                      </p:cBhvr>
                                      <p:tavLst>
                                        <p:tav tm="0">
                                          <p:val>
                                            <p:strVal val="#ppt_y+.1"/>
                                          </p:val>
                                        </p:tav>
                                        <p:tav tm="100000">
                                          <p:val>
                                            <p:strVal val="#ppt_y"/>
                                          </p:val>
                                        </p:tav>
                                      </p:tavLst>
                                    </p:anim>
                                    <p:animEffect transition="in" filter="fade">
                                      <p:cBhvr>
                                        <p:cTn id="134" dur="1000" decel="50000">
                                          <p:stCondLst>
                                            <p:cond delay="0"/>
                                          </p:stCondLst>
                                        </p:cTn>
                                        <p:tgtEl>
                                          <p:spTgt spid="150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1" grpId="0" build="p" bldLvl="2"/>
    </p:bldLst>
  </p:timing>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sz="5600" b="1" kern="1200" dirty="0" smtClean="0">
                <a:solidFill>
                  <a:schemeClr val="tx1"/>
                </a:solidFill>
                <a:effectLst>
                  <a:outerShdw blurRad="101600" dist="63500" dir="2700000" algn="tl" rotWithShape="0">
                    <a:prstClr val="black">
                      <a:alpha val="75000"/>
                    </a:prstClr>
                  </a:outerShdw>
                </a:effectLst>
                <a:latin typeface="+mj-lt"/>
                <a:ea typeface="+mj-ea"/>
                <a:cs typeface="+mj-cs"/>
              </a:rPr>
              <a:t> Quantify Maintainability Requirements: </a:t>
            </a:r>
            <a:endParaRPr lang="en-GB" dirty="0"/>
          </a:p>
        </p:txBody>
      </p:sp>
      <p:sp>
        <p:nvSpPr>
          <p:cNvPr id="3" name="Content Placeholder 2"/>
          <p:cNvSpPr>
            <a:spLocks noGrp="1"/>
          </p:cNvSpPr>
          <p:nvPr>
            <p:ph idx="1"/>
          </p:nvPr>
        </p:nvSpPr>
        <p:spPr/>
        <p:style>
          <a:lnRef idx="1">
            <a:schemeClr val="accent6"/>
          </a:lnRef>
          <a:fillRef idx="2">
            <a:schemeClr val="accent6"/>
          </a:fillRef>
          <a:effectRef idx="1">
            <a:schemeClr val="accent6"/>
          </a:effectRef>
          <a:fontRef idx="minor">
            <a:schemeClr val="dk1"/>
          </a:fontRef>
        </p:style>
        <p:txBody>
          <a:bodyPr>
            <a:normAutofit fontScale="85000" lnSpcReduction="10000"/>
          </a:bodyPr>
          <a:lstStyle/>
          <a:p>
            <a:pPr lvl="0"/>
            <a:r>
              <a:rPr lang="en-US" sz="5600" b="1" kern="1200" dirty="0" smtClean="0">
                <a:solidFill>
                  <a:srgbClr val="FFFFFF"/>
                </a:solidFill>
                <a:effectLst>
                  <a:outerShdw blurRad="101600" dist="63500" dir="2700000" algn="tl" rotWithShape="0">
                    <a:prstClr val="black">
                      <a:alpha val="75000"/>
                    </a:prstClr>
                  </a:outerShdw>
                </a:effectLst>
                <a:latin typeface="+mj-lt"/>
                <a:ea typeface="+mj-ea"/>
                <a:cs typeface="+mj-cs"/>
              </a:rPr>
              <a:t>Long term thinking </a:t>
            </a:r>
          </a:p>
          <a:p>
            <a:pPr lvl="0"/>
            <a:r>
              <a:rPr lang="en-US" sz="5600" b="1" kern="1200" dirty="0" smtClean="0">
                <a:solidFill>
                  <a:srgbClr val="FFFFFF"/>
                </a:solidFill>
                <a:effectLst>
                  <a:outerShdw blurRad="101600" dist="63500" dir="2700000" algn="tl" rotWithShape="0">
                    <a:prstClr val="black">
                      <a:alpha val="75000"/>
                    </a:prstClr>
                  </a:outerShdw>
                </a:effectLst>
                <a:latin typeface="+mj-lt"/>
                <a:ea typeface="+mj-ea"/>
                <a:cs typeface="+mj-cs"/>
              </a:rPr>
              <a:t>about maintenance and change capabilities: </a:t>
            </a:r>
          </a:p>
          <a:p>
            <a:pPr lvl="0"/>
            <a:r>
              <a:rPr lang="en-US" sz="5600" b="1" kern="1200" dirty="0" smtClean="0">
                <a:solidFill>
                  <a:srgbClr val="FFFFFF"/>
                </a:solidFill>
                <a:effectLst>
                  <a:outerShdw blurRad="101600" dist="63500" dir="2700000" algn="tl" rotWithShape="0">
                    <a:prstClr val="black">
                      <a:alpha val="75000"/>
                    </a:prstClr>
                  </a:outerShdw>
                </a:effectLst>
                <a:latin typeface="+mj-lt"/>
                <a:ea typeface="+mj-ea"/>
                <a:cs typeface="+mj-cs"/>
              </a:rPr>
              <a:t>avoid short sightedness. </a:t>
            </a:r>
          </a:p>
        </p:txBody>
      </p:sp>
      <p:sp>
        <p:nvSpPr>
          <p:cNvPr id="5" name="Slide Number Placeholder 4"/>
          <p:cNvSpPr>
            <a:spLocks noGrp="1"/>
          </p:cNvSpPr>
          <p:nvPr>
            <p:ph type="sldNum" sz="quarter" idx="12"/>
          </p:nvPr>
        </p:nvSpPr>
        <p:spPr/>
        <p:txBody>
          <a:bodyPr/>
          <a:lstStyle/>
          <a:p>
            <a:fld id="{4B86B0F5-22FE-1F4C-B79C-31CD8CB2974C}" type="slidenum">
              <a:rPr lang="en-GB" smtClean="0"/>
              <a:pPr/>
              <a:t>148</a:t>
            </a:fld>
            <a:endParaRPr lang="en-GB"/>
          </a:p>
        </p:txBody>
      </p:sp>
      <p:sp>
        <p:nvSpPr>
          <p:cNvPr id="6" name="Footer Placeholder 5"/>
          <p:cNvSpPr>
            <a:spLocks noGrp="1"/>
          </p:cNvSpPr>
          <p:nvPr>
            <p:ph type="ftr" sz="quarter" idx="11"/>
          </p:nvPr>
        </p:nvSpPr>
        <p:spPr/>
        <p:txBody>
          <a:bodyPr/>
          <a:lstStyle/>
          <a:p>
            <a:r>
              <a:rPr lang="en-US" smtClean="0"/>
              <a:t>© Tom@Gilb.com  www.gilb.com</a:t>
            </a:r>
            <a:endParaRPr lang="en-GB"/>
          </a:p>
        </p:txBody>
      </p:sp>
      <p:sp>
        <p:nvSpPr>
          <p:cNvPr id="7" name="Date Placeholder 6"/>
          <p:cNvSpPr>
            <a:spLocks noGrp="1"/>
          </p:cNvSpPr>
          <p:nvPr>
            <p:ph type="dt" sz="half" idx="10"/>
          </p:nvPr>
        </p:nvSpPr>
        <p:spPr/>
        <p:txBody>
          <a:bodyPr/>
          <a:lstStyle/>
          <a:p>
            <a:fld id="{8EC60999-C838-D84A-82D1-6D3CF8EC6E0C}"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Assertions: Maintainability</a:t>
            </a:r>
            <a:endParaRPr lang="en-GB" dirty="0"/>
          </a:p>
        </p:txBody>
      </p:sp>
      <p:sp>
        <p:nvSpPr>
          <p:cNvPr id="3" name="Content Placeholder 2"/>
          <p:cNvSpPr>
            <a:spLocks noGrp="1"/>
          </p:cNvSpPr>
          <p:nvPr>
            <p:ph idx="1"/>
          </p:nvPr>
        </p:nvSpPr>
        <p:spPr/>
        <p:txBody>
          <a:bodyPr>
            <a:normAutofit fontScale="92500"/>
          </a:bodyPr>
          <a:lstStyle/>
          <a:p>
            <a:r>
              <a:rPr lang="en-GB" dirty="0" smtClean="0"/>
              <a:t>There are many quantifiable aspects of maintainability: adaptability, changeability, portability, scalability.</a:t>
            </a:r>
          </a:p>
          <a:p>
            <a:r>
              <a:rPr lang="en-GB" dirty="0" smtClean="0"/>
              <a:t>The need for these qualities is economic and practical, and varies from system to system</a:t>
            </a:r>
          </a:p>
          <a:p>
            <a:r>
              <a:rPr lang="en-GB" dirty="0" smtClean="0"/>
              <a:t>Architecture must develop suitable solutions to serve the stated quality requirements</a:t>
            </a:r>
          </a:p>
          <a:p>
            <a:r>
              <a:rPr lang="en-GB" dirty="0" smtClean="0"/>
              <a:t>The architecture can be developed evolutionarily – it does not have to be finished up front</a:t>
            </a:r>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149</a:t>
            </a:fld>
            <a:endParaRPr lang="en-GB"/>
          </a:p>
        </p:txBody>
      </p:sp>
      <p:sp>
        <p:nvSpPr>
          <p:cNvPr id="7" name="Date Placeholder 6"/>
          <p:cNvSpPr>
            <a:spLocks noGrp="1"/>
          </p:cNvSpPr>
          <p:nvPr>
            <p:ph type="dt" sz="half" idx="10"/>
          </p:nvPr>
        </p:nvSpPr>
        <p:spPr/>
        <p:txBody>
          <a:bodyPr/>
          <a:lstStyle/>
          <a:p>
            <a:fld id="{55EFCA2A-58E1-7244-BBDF-78FBDB71F2FB}"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107577"/>
            <a:ext cx="5741988" cy="1653988"/>
          </a:xfrm>
        </p:spPr>
        <p:txBody>
          <a:bodyPr/>
          <a:lstStyle/>
          <a:p>
            <a:r>
              <a:rPr lang="en-US" sz="5600" b="1" kern="1200" dirty="0" smtClean="0">
                <a:solidFill>
                  <a:schemeClr val="tx1"/>
                </a:solidFill>
                <a:effectLst>
                  <a:outerShdw blurRad="101600" dist="63500" dir="2700000" algn="tl" rotWithShape="0">
                    <a:prstClr val="black">
                      <a:alpha val="75000"/>
                    </a:prstClr>
                  </a:outerShdw>
                </a:effectLst>
                <a:latin typeface="+mj-lt"/>
                <a:ea typeface="+mj-ea"/>
                <a:cs typeface="+mj-cs"/>
              </a:rPr>
              <a:t>All Real Stakeholders: </a:t>
            </a:r>
            <a:endParaRPr lang="en-GB" dirty="0"/>
          </a:p>
        </p:txBody>
      </p:sp>
      <p:sp>
        <p:nvSpPr>
          <p:cNvPr id="3" name="Content Placeholder 2"/>
          <p:cNvSpPr>
            <a:spLocks noGrp="1"/>
          </p:cNvSpPr>
          <p:nvPr>
            <p:ph idx="1"/>
          </p:nvPr>
        </p:nvSpPr>
        <p:spPr/>
        <p:style>
          <a:lnRef idx="1">
            <a:schemeClr val="accent6"/>
          </a:lnRef>
          <a:fillRef idx="2">
            <a:schemeClr val="accent6"/>
          </a:fillRef>
          <a:effectRef idx="1">
            <a:schemeClr val="accent6"/>
          </a:effectRef>
          <a:fontRef idx="minor">
            <a:schemeClr val="dk1"/>
          </a:fontRef>
        </p:style>
        <p:txBody>
          <a:bodyPr>
            <a:normAutofit fontScale="47500" lnSpcReduction="20000"/>
          </a:bodyPr>
          <a:lstStyle/>
          <a:p>
            <a:pPr lvl="0"/>
            <a:r>
              <a:rPr lang="en-US" sz="5600" b="1" kern="1200" dirty="0" smtClean="0">
                <a:solidFill>
                  <a:srgbClr val="FFFFFF"/>
                </a:solidFill>
                <a:effectLst>
                  <a:outerShdw blurRad="101600" dist="63500" dir="2700000" algn="tl" rotWithShape="0">
                    <a:prstClr val="black">
                      <a:alpha val="75000"/>
                    </a:prstClr>
                  </a:outerShdw>
                </a:effectLst>
                <a:latin typeface="+mj-lt"/>
                <a:ea typeface="+mj-ea"/>
                <a:cs typeface="+mj-cs"/>
              </a:rPr>
              <a:t>Many (30-40) multiple stakeholders to consider in QA:</a:t>
            </a:r>
          </a:p>
          <a:p>
            <a:pPr lvl="0"/>
            <a:r>
              <a:rPr lang="en-US" sz="5600" b="1" kern="1200" dirty="0" smtClean="0">
                <a:solidFill>
                  <a:srgbClr val="FFFFFF"/>
                </a:solidFill>
                <a:effectLst>
                  <a:outerShdw blurRad="101600" dist="63500" dir="2700000" algn="tl" rotWithShape="0">
                    <a:prstClr val="black">
                      <a:alpha val="75000"/>
                    </a:prstClr>
                  </a:outerShdw>
                </a:effectLst>
                <a:latin typeface="+mj-lt"/>
                <a:ea typeface="+mj-ea"/>
                <a:cs typeface="+mj-cs"/>
              </a:rPr>
              <a:t> not just 'user' and 'customer'.</a:t>
            </a:r>
          </a:p>
          <a:p>
            <a:pPr lvl="0"/>
            <a:r>
              <a:rPr lang="en-US" sz="5600" b="1" kern="1200" dirty="0" smtClean="0">
                <a:solidFill>
                  <a:srgbClr val="FFFFFF"/>
                </a:solidFill>
                <a:effectLst>
                  <a:outerShdw blurRad="101600" dist="63500" dir="2700000" algn="tl" rotWithShape="0">
                    <a:prstClr val="black">
                      <a:alpha val="75000"/>
                    </a:prstClr>
                  </a:outerShdw>
                </a:effectLst>
                <a:latin typeface="+mj-lt"/>
                <a:ea typeface="+mj-ea"/>
                <a:cs typeface="+mj-cs"/>
              </a:rPr>
              <a:t> This is a Scrum 'Product owner' responsibility: </a:t>
            </a:r>
          </a:p>
          <a:p>
            <a:pPr lvl="1"/>
            <a:r>
              <a:rPr lang="en-US" sz="5400" b="1" kern="1200" dirty="0" smtClean="0">
                <a:solidFill>
                  <a:srgbClr val="FFFFFF"/>
                </a:solidFill>
                <a:effectLst>
                  <a:outerShdw blurRad="101600" dist="63500" dir="2700000" algn="tl" rotWithShape="0">
                    <a:prstClr val="black">
                      <a:alpha val="75000"/>
                    </a:prstClr>
                  </a:outerShdw>
                </a:effectLst>
                <a:latin typeface="+mj-lt"/>
                <a:ea typeface="+mj-ea"/>
                <a:cs typeface="+mj-cs"/>
              </a:rPr>
              <a:t>but how well is it done in practice? </a:t>
            </a:r>
          </a:p>
          <a:p>
            <a:r>
              <a:rPr lang="en-US" sz="5600" b="1" kern="1200" dirty="0" smtClean="0">
                <a:solidFill>
                  <a:srgbClr val="FFFFFF"/>
                </a:solidFill>
                <a:effectLst>
                  <a:outerShdw blurRad="101600" dist="63500" dir="2700000" algn="tl" rotWithShape="0">
                    <a:prstClr val="black">
                      <a:alpha val="75000"/>
                    </a:prstClr>
                  </a:outerShdw>
                </a:effectLst>
                <a:latin typeface="+mj-lt"/>
                <a:ea typeface="+mj-ea"/>
                <a:cs typeface="+mj-cs"/>
              </a:rPr>
              <a:t>We believe it is done badly, </a:t>
            </a:r>
          </a:p>
          <a:p>
            <a:pPr lvl="1"/>
            <a:r>
              <a:rPr lang="en-US" sz="5400" b="1" kern="1200" dirty="0" smtClean="0">
                <a:solidFill>
                  <a:srgbClr val="FFFFFF"/>
                </a:solidFill>
                <a:effectLst>
                  <a:outerShdw blurRad="101600" dist="63500" dir="2700000" algn="tl" rotWithShape="0">
                    <a:prstClr val="black">
                      <a:alpha val="75000"/>
                    </a:prstClr>
                  </a:outerShdw>
                </a:effectLst>
                <a:latin typeface="+mj-lt"/>
                <a:ea typeface="+mj-ea"/>
                <a:cs typeface="+mj-cs"/>
              </a:rPr>
              <a:t>and have constructive advice for doing it better.</a:t>
            </a:r>
            <a:endParaRPr lang="en-GB" dirty="0">
              <a:solidFill>
                <a:srgbClr val="FFFFFF"/>
              </a:solidFill>
            </a:endParaRPr>
          </a:p>
        </p:txBody>
      </p:sp>
      <p:sp>
        <p:nvSpPr>
          <p:cNvPr id="5" name="Slide Number Placeholder 4"/>
          <p:cNvSpPr>
            <a:spLocks noGrp="1"/>
          </p:cNvSpPr>
          <p:nvPr>
            <p:ph type="sldNum" sz="quarter" idx="12"/>
          </p:nvPr>
        </p:nvSpPr>
        <p:spPr/>
        <p:txBody>
          <a:bodyPr/>
          <a:lstStyle/>
          <a:p>
            <a:fld id="{4B86B0F5-22FE-1F4C-B79C-31CD8CB2974C}" type="slidenum">
              <a:rPr lang="en-GB" smtClean="0"/>
              <a:pPr/>
              <a:t>15</a:t>
            </a:fld>
            <a:endParaRPr lang="en-GB"/>
          </a:p>
        </p:txBody>
      </p:sp>
      <p:sp>
        <p:nvSpPr>
          <p:cNvPr id="6" name="Footer Placeholder 5"/>
          <p:cNvSpPr>
            <a:spLocks noGrp="1"/>
          </p:cNvSpPr>
          <p:nvPr>
            <p:ph type="ftr" sz="quarter" idx="11"/>
          </p:nvPr>
        </p:nvSpPr>
        <p:spPr/>
        <p:txBody>
          <a:bodyPr/>
          <a:lstStyle/>
          <a:p>
            <a:r>
              <a:rPr lang="en-US" smtClean="0"/>
              <a:t>© Tom@Gilb.com  www.gilb.com</a:t>
            </a:r>
            <a:endParaRPr lang="en-GB"/>
          </a:p>
        </p:txBody>
      </p:sp>
      <p:pic>
        <p:nvPicPr>
          <p:cNvPr id="7" name="Picture 6"/>
          <p:cNvPicPr>
            <a:picLocks noChangeAspect="1"/>
          </p:cNvPicPr>
          <p:nvPr/>
        </p:nvPicPr>
        <p:blipFill>
          <a:blip r:embed="rId3"/>
          <a:stretch>
            <a:fillRect/>
          </a:stretch>
        </p:blipFill>
        <p:spPr>
          <a:xfrm>
            <a:off x="6521450" y="32613"/>
            <a:ext cx="2622550" cy="1849975"/>
          </a:xfrm>
          <a:prstGeom prst="rect">
            <a:avLst/>
          </a:prstGeom>
        </p:spPr>
      </p:pic>
      <p:sp>
        <p:nvSpPr>
          <p:cNvPr id="8" name="Date Placeholder 7"/>
          <p:cNvSpPr>
            <a:spLocks noGrp="1"/>
          </p:cNvSpPr>
          <p:nvPr>
            <p:ph type="dt" sz="half" idx="10"/>
          </p:nvPr>
        </p:nvSpPr>
        <p:spPr/>
        <p:txBody>
          <a:bodyPr/>
          <a:lstStyle/>
          <a:p>
            <a:fld id="{7EE36106-A96E-614A-A1A1-F33BAF6BEF62}"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Current Malpractice: Maintainability</a:t>
            </a:r>
            <a:endParaRPr lang="en-GB" dirty="0"/>
          </a:p>
        </p:txBody>
      </p:sp>
      <p:sp>
        <p:nvSpPr>
          <p:cNvPr id="3" name="Content Placeholder 2"/>
          <p:cNvSpPr>
            <a:spLocks noGrp="1"/>
          </p:cNvSpPr>
          <p:nvPr>
            <p:ph idx="1"/>
          </p:nvPr>
        </p:nvSpPr>
        <p:spPr/>
        <p:txBody>
          <a:bodyPr/>
          <a:lstStyle/>
          <a:p>
            <a:r>
              <a:rPr lang="en-GB" dirty="0" smtClean="0"/>
              <a:t>No quantified Maintainability requirements at all</a:t>
            </a:r>
          </a:p>
          <a:p>
            <a:r>
              <a:rPr lang="en-GB" dirty="0" smtClean="0"/>
              <a:t>“Architecture” based on no quantified Maintainability requirements</a:t>
            </a:r>
          </a:p>
          <a:p>
            <a:r>
              <a:rPr lang="en-GB" dirty="0" smtClean="0"/>
              <a:t>Maintainability given low priority compared to deadline, function, bug-freeness</a:t>
            </a:r>
          </a:p>
          <a:p>
            <a:r>
              <a:rPr lang="en-GB" dirty="0" smtClean="0"/>
              <a:t>No serious analysis of long term costs of ‘legacy’ systems – which are not designed to be easy to maintain</a:t>
            </a:r>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150</a:t>
            </a:fld>
            <a:endParaRPr lang="en-GB"/>
          </a:p>
        </p:txBody>
      </p:sp>
      <p:sp>
        <p:nvSpPr>
          <p:cNvPr id="7" name="Date Placeholder 6"/>
          <p:cNvSpPr>
            <a:spLocks noGrp="1"/>
          </p:cNvSpPr>
          <p:nvPr>
            <p:ph type="dt" sz="half" idx="10"/>
          </p:nvPr>
        </p:nvSpPr>
        <p:spPr/>
        <p:txBody>
          <a:bodyPr/>
          <a:lstStyle/>
          <a:p>
            <a:fld id="{3CA73F75-E603-4A45-A6D6-AC9AF6C8986A}"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730623"/>
          </a:xfrm>
        </p:spPr>
        <p:txBody>
          <a:bodyPr>
            <a:normAutofit/>
          </a:bodyPr>
          <a:lstStyle/>
          <a:p>
            <a:r>
              <a:rPr lang="en-GB" dirty="0" smtClean="0"/>
              <a:t>Basics: Maintainability</a:t>
            </a:r>
            <a:endParaRPr lang="en-GB" dirty="0"/>
          </a:p>
        </p:txBody>
      </p:sp>
      <p:sp>
        <p:nvSpPr>
          <p:cNvPr id="3" name="Content Placeholder 2"/>
          <p:cNvSpPr>
            <a:spLocks noGrp="1"/>
          </p:cNvSpPr>
          <p:nvPr>
            <p:ph idx="1"/>
          </p:nvPr>
        </p:nvSpPr>
        <p:spPr>
          <a:xfrm>
            <a:off x="354106" y="1003300"/>
            <a:ext cx="8612094" cy="5143500"/>
          </a:xfrm>
        </p:spPr>
        <p:txBody>
          <a:bodyPr>
            <a:normAutofit fontScale="77500" lnSpcReduction="20000"/>
          </a:bodyPr>
          <a:lstStyle/>
          <a:p>
            <a:r>
              <a:rPr lang="en-GB" dirty="0" smtClean="0"/>
              <a:t>The multiple maintenance concerns are </a:t>
            </a:r>
            <a:r>
              <a:rPr lang="en-GB" u="sng" dirty="0" smtClean="0"/>
              <a:t>identified </a:t>
            </a:r>
            <a:r>
              <a:rPr lang="en-GB" i="1" dirty="0" smtClean="0"/>
              <a:t>at all</a:t>
            </a:r>
            <a:r>
              <a:rPr lang="en-GB" dirty="0" smtClean="0"/>
              <a:t>: clear conceptual differences.</a:t>
            </a:r>
          </a:p>
          <a:p>
            <a:pPr lvl="1"/>
            <a:r>
              <a:rPr lang="en-GB" dirty="0" smtClean="0"/>
              <a:t>Like: Portability, Scalability, Maintainability, Adaptability, Testability</a:t>
            </a:r>
          </a:p>
          <a:p>
            <a:r>
              <a:rPr lang="en-GB" dirty="0" smtClean="0"/>
              <a:t>The concepts are exploded/</a:t>
            </a:r>
            <a:r>
              <a:rPr lang="en-GB" u="sng" dirty="0" smtClean="0"/>
              <a:t>detailed </a:t>
            </a:r>
            <a:r>
              <a:rPr lang="en-GB" dirty="0" smtClean="0"/>
              <a:t>to appropriate sub-concepts:</a:t>
            </a:r>
          </a:p>
          <a:p>
            <a:pPr lvl="1"/>
            <a:r>
              <a:rPr lang="en-GB" dirty="0" smtClean="0"/>
              <a:t>Example: Maintainability to about 10 </a:t>
            </a:r>
            <a:r>
              <a:rPr lang="en-GB" dirty="0" err="1" smtClean="0"/>
              <a:t>subconcepts</a:t>
            </a:r>
            <a:endParaRPr lang="en-GB" dirty="0" smtClean="0"/>
          </a:p>
          <a:p>
            <a:pPr lvl="1"/>
            <a:r>
              <a:rPr lang="en-GB" dirty="0" smtClean="0"/>
              <a:t>Example: Portability for Code, Data, User Manual Language, User Interface </a:t>
            </a:r>
            <a:r>
              <a:rPr lang="en-GB" dirty="0" err="1" smtClean="0"/>
              <a:t>tex</a:t>
            </a:r>
            <a:endParaRPr lang="en-GB" dirty="0" smtClean="0"/>
          </a:p>
          <a:p>
            <a:r>
              <a:rPr lang="en-GB" dirty="0" smtClean="0"/>
              <a:t>The Maintainability concepts are </a:t>
            </a:r>
            <a:r>
              <a:rPr lang="en-GB" u="sng" dirty="0" smtClean="0"/>
              <a:t>defined using scales </a:t>
            </a:r>
            <a:r>
              <a:rPr lang="en-GB" dirty="0" smtClean="0"/>
              <a:t>of measure</a:t>
            </a:r>
          </a:p>
          <a:p>
            <a:pPr lvl="1"/>
            <a:r>
              <a:rPr lang="en-GB" dirty="0" smtClean="0"/>
              <a:t>Example: </a:t>
            </a:r>
            <a:r>
              <a:rPr lang="en-GB" u="sng" dirty="0" smtClean="0"/>
              <a:t>Code Maintainability</a:t>
            </a:r>
            <a:r>
              <a:rPr lang="en-GB" dirty="0" smtClean="0"/>
              <a:t>:  </a:t>
            </a:r>
            <a:r>
              <a:rPr lang="en-GB" b="0" dirty="0" smtClean="0"/>
              <a:t>Scale</a:t>
            </a:r>
            <a:r>
              <a:rPr lang="en-GB" dirty="0" smtClean="0"/>
              <a:t>: Average Time to correctly repair a bug (potential fault), from existence in live system, to confirmed non-existence, in clock hours.</a:t>
            </a:r>
          </a:p>
          <a:p>
            <a:r>
              <a:rPr lang="en-GB" dirty="0" smtClean="0"/>
              <a:t>Future Target and Constraint Levels (numeric requirements) are set for each concept – and for defined times, places and conditions.</a:t>
            </a:r>
          </a:p>
          <a:p>
            <a:pPr lvl="1"/>
            <a:r>
              <a:rPr lang="en-GB" dirty="0" smtClean="0"/>
              <a:t>Example: Goal [2012, Sweden, If USA in Iraq Occupation] 6 minutes.</a:t>
            </a:r>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151</a:t>
            </a:fld>
            <a:endParaRPr lang="en-GB"/>
          </a:p>
        </p:txBody>
      </p:sp>
      <p:sp>
        <p:nvSpPr>
          <p:cNvPr id="7" name="Date Placeholder 6"/>
          <p:cNvSpPr>
            <a:spLocks noGrp="1"/>
          </p:cNvSpPr>
          <p:nvPr>
            <p:ph type="dt" sz="half" idx="10"/>
          </p:nvPr>
        </p:nvSpPr>
        <p:spPr/>
        <p:txBody>
          <a:bodyPr/>
          <a:lstStyle/>
          <a:p>
            <a:fld id="{411537C3-5033-A24A-A65A-CDE8EA4DF9AE}"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Advanced Maintainability 1</a:t>
            </a:r>
            <a:endParaRPr lang="en-GB" dirty="0"/>
          </a:p>
        </p:txBody>
      </p:sp>
      <p:sp>
        <p:nvSpPr>
          <p:cNvPr id="3" name="Content Placeholder 2"/>
          <p:cNvSpPr>
            <a:spLocks noGrp="1"/>
          </p:cNvSpPr>
          <p:nvPr>
            <p:ph idx="1"/>
          </p:nvPr>
        </p:nvSpPr>
        <p:spPr>
          <a:xfrm>
            <a:off x="354106" y="1882588"/>
            <a:ext cx="8431306" cy="3953436"/>
          </a:xfrm>
        </p:spPr>
        <p:txBody>
          <a:bodyPr>
            <a:noAutofit/>
          </a:bodyPr>
          <a:lstStyle/>
          <a:p>
            <a:r>
              <a:rPr lang="en-GB" dirty="0" smtClean="0"/>
              <a:t>Benchmarks: a number of benchmark numbers are derived from analysis and measurement for our present systems, the trends, competitors</a:t>
            </a:r>
          </a:p>
          <a:p>
            <a:pPr lvl="1"/>
            <a:r>
              <a:rPr lang="en-GB" sz="2400" b="0" dirty="0" smtClean="0"/>
              <a:t>Example</a:t>
            </a:r>
            <a:r>
              <a:rPr lang="en-GB" sz="2400" dirty="0" smtClean="0"/>
              <a:t>: Past [2009, Oslo, System </a:t>
            </a:r>
            <a:r>
              <a:rPr lang="en-GB" sz="2400" dirty="0" err="1" smtClean="0"/>
              <a:t>x</a:t>
            </a:r>
            <a:r>
              <a:rPr lang="en-GB" sz="2400" dirty="0" smtClean="0"/>
              <a:t>] 60 days.</a:t>
            </a:r>
          </a:p>
          <a:p>
            <a:r>
              <a:rPr lang="en-GB" dirty="0" smtClean="0"/>
              <a:t>Justification: for all required levels (Goal, Fail) a written justification for the numeric level will be given.</a:t>
            </a:r>
          </a:p>
          <a:p>
            <a:pPr lvl="1"/>
            <a:r>
              <a:rPr lang="en-GB" sz="2400" dirty="0" smtClean="0"/>
              <a:t>Example:  Justification: Corp. Policy 23B, Lean Systems</a:t>
            </a:r>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152</a:t>
            </a:fld>
            <a:endParaRPr lang="en-GB"/>
          </a:p>
        </p:txBody>
      </p:sp>
      <p:sp>
        <p:nvSpPr>
          <p:cNvPr id="7" name="Date Placeholder 6"/>
          <p:cNvSpPr>
            <a:spLocks noGrp="1"/>
          </p:cNvSpPr>
          <p:nvPr>
            <p:ph type="dt" sz="half" idx="10"/>
          </p:nvPr>
        </p:nvSpPr>
        <p:spPr/>
        <p:txBody>
          <a:bodyPr/>
          <a:lstStyle/>
          <a:p>
            <a:fld id="{0D03932D-A71F-B744-8D51-A4CBCE560807}"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Advanced Maintainability 2</a:t>
            </a:r>
            <a:endParaRPr lang="en-GB" dirty="0"/>
          </a:p>
        </p:txBody>
      </p:sp>
      <p:sp>
        <p:nvSpPr>
          <p:cNvPr id="3" name="Content Placeholder 2"/>
          <p:cNvSpPr>
            <a:spLocks noGrp="1"/>
          </p:cNvSpPr>
          <p:nvPr>
            <p:ph idx="1"/>
          </p:nvPr>
        </p:nvSpPr>
        <p:spPr/>
        <p:txBody>
          <a:bodyPr>
            <a:normAutofit lnSpcReduction="10000"/>
          </a:bodyPr>
          <a:lstStyle/>
          <a:p>
            <a:r>
              <a:rPr lang="en-GB" dirty="0" smtClean="0"/>
              <a:t>The Proposed Architecture for reaching the required levels will be cross referenced, along with any impact assessments.</a:t>
            </a:r>
          </a:p>
          <a:p>
            <a:pPr lvl="1"/>
            <a:r>
              <a:rPr lang="en-GB" dirty="0" smtClean="0"/>
              <a:t>Example:  Code Maintainability:</a:t>
            </a:r>
          </a:p>
          <a:p>
            <a:pPr lvl="5"/>
            <a:r>
              <a:rPr lang="en-GB" dirty="0" smtClean="0"/>
              <a:t>Impacted by : Dynamic Interfaces Architecture.</a:t>
            </a:r>
          </a:p>
          <a:p>
            <a:r>
              <a:rPr lang="en-GB" dirty="0" smtClean="0"/>
              <a:t>Allocate one week iteration each month to let your development team work towards delivering the Maintainability level improvements</a:t>
            </a:r>
          </a:p>
          <a:p>
            <a:pPr lvl="1"/>
            <a:r>
              <a:rPr lang="en-GB" dirty="0" smtClean="0"/>
              <a:t>Like </a:t>
            </a:r>
            <a:r>
              <a:rPr lang="en-GB" dirty="0" err="1" smtClean="0"/>
              <a:t>Confirmit</a:t>
            </a:r>
            <a:r>
              <a:rPr lang="en-GB" dirty="0" smtClean="0"/>
              <a:t>, Norway did (2005)</a:t>
            </a:r>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153</a:t>
            </a:fld>
            <a:endParaRPr lang="en-GB"/>
          </a:p>
        </p:txBody>
      </p:sp>
      <p:sp>
        <p:nvSpPr>
          <p:cNvPr id="7" name="Date Placeholder 6"/>
          <p:cNvSpPr>
            <a:spLocks noGrp="1"/>
          </p:cNvSpPr>
          <p:nvPr>
            <p:ph type="dt" sz="half" idx="10"/>
          </p:nvPr>
        </p:nvSpPr>
        <p:spPr/>
        <p:txBody>
          <a:bodyPr/>
          <a:lstStyle/>
          <a:p>
            <a:fld id="{0D03932D-A71F-B744-8D51-A4CBCE560807}"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Effects of Maintainability Engineering</a:t>
            </a:r>
            <a:endParaRPr lang="en-GB" sz="3600" dirty="0"/>
          </a:p>
        </p:txBody>
      </p:sp>
      <p:sp>
        <p:nvSpPr>
          <p:cNvPr id="3" name="Content Placeholder 2"/>
          <p:cNvSpPr>
            <a:spLocks noGrp="1"/>
          </p:cNvSpPr>
          <p:nvPr>
            <p:ph idx="1"/>
          </p:nvPr>
        </p:nvSpPr>
        <p:spPr/>
        <p:txBody>
          <a:bodyPr/>
          <a:lstStyle/>
          <a:p>
            <a:r>
              <a:rPr lang="en-GB" dirty="0" smtClean="0"/>
              <a:t>Specific Maintainability requirements will be met earlier, and at all</a:t>
            </a:r>
          </a:p>
          <a:p>
            <a:r>
              <a:rPr lang="en-GB" dirty="0" smtClean="0"/>
              <a:t>The temptation to not take this seriously initially will be removed – the reasons for doing so will be justified</a:t>
            </a:r>
          </a:p>
          <a:p>
            <a:r>
              <a:rPr lang="en-GB" dirty="0" smtClean="0"/>
              <a:t>The short term improvement will probably pay for itself during an initial development period,</a:t>
            </a:r>
          </a:p>
          <a:p>
            <a:pPr lvl="1"/>
            <a:r>
              <a:rPr lang="en-GB" dirty="0" smtClean="0"/>
              <a:t>And repay itself many times over in the lifetime of the system </a:t>
            </a:r>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154</a:t>
            </a:fld>
            <a:endParaRPr lang="en-GB"/>
          </a:p>
        </p:txBody>
      </p:sp>
      <p:sp>
        <p:nvSpPr>
          <p:cNvPr id="7" name="Date Placeholder 6"/>
          <p:cNvSpPr>
            <a:spLocks noGrp="1"/>
          </p:cNvSpPr>
          <p:nvPr>
            <p:ph type="dt" sz="half" idx="10"/>
          </p:nvPr>
        </p:nvSpPr>
        <p:spPr/>
        <p:txBody>
          <a:bodyPr/>
          <a:lstStyle/>
          <a:p>
            <a:fld id="{6B360AFB-A42F-0D45-A7E0-74C8A8707018}"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743323"/>
          </a:xfrm>
        </p:spPr>
        <p:txBody>
          <a:bodyPr>
            <a:normAutofit/>
          </a:bodyPr>
          <a:lstStyle/>
          <a:p>
            <a:r>
              <a:rPr lang="en-GB" dirty="0" smtClean="0"/>
              <a:t>Summary Maintainability</a:t>
            </a:r>
            <a:endParaRPr lang="en-GB" dirty="0"/>
          </a:p>
        </p:txBody>
      </p:sp>
      <p:sp>
        <p:nvSpPr>
          <p:cNvPr id="3" name="Content Placeholder 2"/>
          <p:cNvSpPr>
            <a:spLocks noGrp="1"/>
          </p:cNvSpPr>
          <p:nvPr>
            <p:ph idx="1"/>
          </p:nvPr>
        </p:nvSpPr>
        <p:spPr>
          <a:xfrm>
            <a:off x="354106" y="1066800"/>
            <a:ext cx="8637494" cy="5054600"/>
          </a:xfrm>
        </p:spPr>
        <p:txBody>
          <a:bodyPr>
            <a:normAutofit lnSpcReduction="10000"/>
          </a:bodyPr>
          <a:lstStyle/>
          <a:p>
            <a:r>
              <a:rPr lang="en-GB" dirty="0" smtClean="0"/>
              <a:t>Maintainability</a:t>
            </a:r>
          </a:p>
          <a:p>
            <a:pPr lvl="1"/>
            <a:r>
              <a:rPr lang="en-GB" dirty="0" smtClean="0"/>
              <a:t>Can be treated as a serious engineering subject</a:t>
            </a:r>
          </a:p>
          <a:p>
            <a:pPr lvl="2"/>
            <a:r>
              <a:rPr lang="en-GB" dirty="0" smtClean="0"/>
              <a:t>Quantified requirements, and estimable/measurable results of the engineering design to get it</a:t>
            </a:r>
          </a:p>
          <a:p>
            <a:r>
              <a:rPr lang="en-GB" dirty="0" smtClean="0"/>
              <a:t>It probably costs more, even under short term deadline pressure to NOT do something like this, than to invest in it.</a:t>
            </a:r>
          </a:p>
          <a:p>
            <a:r>
              <a:rPr lang="en-GB" dirty="0" smtClean="0"/>
              <a:t>These conclusions are my intuition, and we do not have really quantitative case studies to back this up!</a:t>
            </a:r>
          </a:p>
          <a:p>
            <a:pPr lvl="1"/>
            <a:r>
              <a:rPr lang="en-GB" dirty="0" smtClean="0"/>
              <a:t>Let me know when you do! I’d love to help.</a:t>
            </a:r>
          </a:p>
          <a:p>
            <a:pPr lvl="1"/>
            <a:r>
              <a:rPr lang="en-GB" dirty="0" err="1" smtClean="0"/>
              <a:t>Confirmit</a:t>
            </a:r>
            <a:r>
              <a:rPr lang="en-GB" dirty="0" smtClean="0"/>
              <a:t> did this, but did not give me good measures of the Maintainability factors. They were satisfactory, and did not feel the need to measure in an academic sense.</a:t>
            </a:r>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155</a:t>
            </a:fld>
            <a:endParaRPr lang="en-GB"/>
          </a:p>
        </p:txBody>
      </p:sp>
      <p:sp>
        <p:nvSpPr>
          <p:cNvPr id="7" name="Date Placeholder 6"/>
          <p:cNvSpPr>
            <a:spLocks noGrp="1"/>
          </p:cNvSpPr>
          <p:nvPr>
            <p:ph type="dt" sz="half" idx="10"/>
          </p:nvPr>
        </p:nvSpPr>
        <p:spPr/>
        <p:txBody>
          <a:bodyPr/>
          <a:lstStyle/>
          <a:p>
            <a:fld id="{CD34F3A7-061A-524E-B218-87BF4B0881C8}"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5676900" y="152400"/>
            <a:ext cx="3467100" cy="563562"/>
          </a:xfrm>
        </p:spPr>
        <p:txBody>
          <a:bodyPr>
            <a:noAutofit/>
          </a:bodyPr>
          <a:lstStyle/>
          <a:p>
            <a:pPr eaLnBrk="1" hangingPunct="1"/>
            <a:r>
              <a:rPr lang="en-GB" sz="2000" dirty="0" smtClean="0"/>
              <a:t>	A ‘Bad’ Requirement</a:t>
            </a:r>
            <a:br>
              <a:rPr lang="en-GB" sz="2000" dirty="0" smtClean="0"/>
            </a:br>
            <a:r>
              <a:rPr lang="en-GB" sz="2000" dirty="0" smtClean="0"/>
              <a:t>“Rock </a:t>
            </a:r>
            <a:r>
              <a:rPr lang="en-GB" sz="2000" dirty="0"/>
              <a:t>solid </a:t>
            </a:r>
            <a:r>
              <a:rPr lang="en-GB" sz="2000" dirty="0" smtClean="0"/>
              <a:t>robustness”</a:t>
            </a:r>
            <a:endParaRPr lang="en-US" sz="2000" dirty="0"/>
          </a:p>
        </p:txBody>
      </p:sp>
      <p:sp>
        <p:nvSpPr>
          <p:cNvPr id="33795" name="Rectangle 3"/>
          <p:cNvSpPr>
            <a:spLocks noGrp="1" noChangeArrowheads="1"/>
          </p:cNvSpPr>
          <p:nvPr>
            <p:ph type="body" sz="half" idx="1"/>
          </p:nvPr>
        </p:nvSpPr>
        <p:spPr>
          <a:xfrm>
            <a:off x="228600" y="152400"/>
            <a:ext cx="5448300" cy="6248400"/>
          </a:xfrm>
          <a:ln w="28575" cmpd="sng">
            <a:solidFill>
              <a:schemeClr val="tx1"/>
            </a:solidFill>
          </a:ln>
        </p:spPr>
        <p:txBody>
          <a:bodyPr>
            <a:normAutofit lnSpcReduction="10000"/>
          </a:bodyPr>
          <a:lstStyle/>
          <a:p>
            <a:pPr marL="0" indent="0" eaLnBrk="1" hangingPunct="1">
              <a:lnSpc>
                <a:spcPct val="80000"/>
              </a:lnSpc>
            </a:pPr>
            <a:r>
              <a:rPr lang="en-GB" sz="1400" i="1" dirty="0" smtClean="0">
                <a:latin typeface="Arial"/>
                <a:cs typeface="Arial"/>
              </a:rPr>
              <a:t>	</a:t>
            </a:r>
            <a:r>
              <a:rPr lang="en-GB" sz="1400" i="1" dirty="0">
                <a:latin typeface="Arial"/>
                <a:cs typeface="Arial"/>
              </a:rPr>
              <a:t>While </a:t>
            </a:r>
            <a:r>
              <a:rPr lang="en-GB" sz="1400" b="1" i="1" dirty="0">
                <a:latin typeface="Arial"/>
                <a:cs typeface="Arial"/>
              </a:rPr>
              <a:t>robustness </a:t>
            </a:r>
            <a:r>
              <a:rPr lang="en-GB" sz="1400" i="1" dirty="0">
                <a:latin typeface="Arial"/>
                <a:cs typeface="Arial"/>
              </a:rPr>
              <a:t>is an </a:t>
            </a:r>
            <a:r>
              <a:rPr lang="en-GB" sz="1400" b="1" i="1" dirty="0">
                <a:latin typeface="Arial"/>
                <a:cs typeface="Arial"/>
              </a:rPr>
              <a:t>essential </a:t>
            </a:r>
            <a:r>
              <a:rPr lang="en-GB" sz="1400" i="1" dirty="0">
                <a:latin typeface="Arial"/>
                <a:cs typeface="Arial"/>
              </a:rPr>
              <a:t>HORROR requirement in all its uses, it is especially critical in MINING applications where the much longer job durations afford software defects (e.g. memory leaks) a greatly expanded opportunity to surface</a:t>
            </a:r>
            <a:r>
              <a:rPr lang="en-GB" sz="1400" i="1" dirty="0" smtClean="0">
                <a:latin typeface="Arial"/>
                <a:cs typeface="Arial"/>
              </a:rPr>
              <a:t>.</a:t>
            </a:r>
          </a:p>
          <a:p>
            <a:pPr marL="0" indent="0" eaLnBrk="1" hangingPunct="1">
              <a:lnSpc>
                <a:spcPct val="80000"/>
              </a:lnSpc>
            </a:pPr>
            <a:r>
              <a:rPr lang="en-GB" sz="1400" dirty="0" smtClean="0">
                <a:latin typeface="Arial"/>
                <a:cs typeface="Arial"/>
              </a:rPr>
              <a:t>  </a:t>
            </a:r>
            <a:r>
              <a:rPr lang="en-GB" sz="1400" dirty="0">
                <a:latin typeface="Arial"/>
                <a:cs typeface="Arial"/>
              </a:rPr>
              <a:t>In this regard,</a:t>
            </a:r>
            <a:r>
              <a:rPr lang="en-GB" sz="1400" dirty="0" smtClean="0">
                <a:latin typeface="Arial"/>
                <a:cs typeface="Arial"/>
              </a:rPr>
              <a:t> </a:t>
            </a:r>
          </a:p>
          <a:p>
            <a:pPr marL="0" indent="0" eaLnBrk="1" hangingPunct="1">
              <a:lnSpc>
                <a:spcPct val="80000"/>
              </a:lnSpc>
            </a:pPr>
            <a:r>
              <a:rPr lang="en-GB" sz="1400" dirty="0" smtClean="0">
                <a:latin typeface="Arial"/>
                <a:cs typeface="Arial"/>
              </a:rPr>
              <a:t>HORROR </a:t>
            </a:r>
            <a:r>
              <a:rPr lang="en-GB" sz="1400" dirty="0">
                <a:latin typeface="Arial"/>
                <a:cs typeface="Arial"/>
              </a:rPr>
              <a:t>will provide the following features or attributes:</a:t>
            </a:r>
            <a:endParaRPr lang="en-GB" sz="1400" dirty="0" smtClean="0">
              <a:latin typeface="Arial"/>
              <a:cs typeface="Arial"/>
            </a:endParaRPr>
          </a:p>
          <a:p>
            <a:pPr marL="379413" lvl="1" indent="0" eaLnBrk="1" hangingPunct="1">
              <a:lnSpc>
                <a:spcPct val="80000"/>
              </a:lnSpc>
            </a:pPr>
            <a:r>
              <a:rPr lang="en-GB" sz="1200" dirty="0" smtClean="0">
                <a:latin typeface="Arial"/>
                <a:cs typeface="Arial"/>
              </a:rPr>
              <a:t>	</a:t>
            </a:r>
            <a:r>
              <a:rPr lang="en-GB" sz="2000" b="1" i="1" dirty="0">
                <a:latin typeface="Arial"/>
                <a:cs typeface="Arial"/>
              </a:rPr>
              <a:t>Minimal down-</a:t>
            </a:r>
            <a:r>
              <a:rPr lang="en-GB" sz="2000" b="1" i="1" dirty="0" smtClean="0">
                <a:latin typeface="Arial"/>
                <a:cs typeface="Arial"/>
              </a:rPr>
              <a:t>time</a:t>
            </a:r>
          </a:p>
          <a:p>
            <a:pPr marL="0" indent="0" eaLnBrk="1" hangingPunct="1">
              <a:lnSpc>
                <a:spcPct val="80000"/>
              </a:lnSpc>
            </a:pPr>
            <a:r>
              <a:rPr lang="en-GB" sz="1400" dirty="0" smtClean="0">
                <a:latin typeface="Arial"/>
                <a:cs typeface="Arial"/>
              </a:rPr>
              <a:t>	</a:t>
            </a:r>
            <a:r>
              <a:rPr lang="en-GB" sz="1400" dirty="0">
                <a:latin typeface="Arial"/>
                <a:cs typeface="Arial"/>
              </a:rPr>
              <a:t>A critical HORROR objective is to have </a:t>
            </a:r>
            <a:r>
              <a:rPr lang="en-GB" sz="1400" b="1" dirty="0">
                <a:latin typeface="Arial"/>
                <a:cs typeface="Arial"/>
              </a:rPr>
              <a:t>minimal downtime </a:t>
            </a:r>
            <a:r>
              <a:rPr lang="en-GB" sz="1400" i="1" u="sng" dirty="0">
                <a:latin typeface="Arial"/>
                <a:cs typeface="Arial"/>
              </a:rPr>
              <a:t>due to </a:t>
            </a:r>
            <a:r>
              <a:rPr lang="en-GB" sz="1400" b="1" dirty="0">
                <a:latin typeface="Arial"/>
                <a:cs typeface="Arial"/>
              </a:rPr>
              <a:t>software failures</a:t>
            </a:r>
            <a:r>
              <a:rPr lang="en-GB" sz="1400" dirty="0">
                <a:latin typeface="Arial"/>
                <a:cs typeface="Arial"/>
              </a:rPr>
              <a:t>. </a:t>
            </a:r>
            <a:r>
              <a:rPr lang="en-GB" sz="1400" dirty="0" smtClean="0">
                <a:latin typeface="Arial"/>
                <a:cs typeface="Arial"/>
              </a:rPr>
              <a:t> </a:t>
            </a:r>
          </a:p>
          <a:p>
            <a:pPr marL="0" indent="0" eaLnBrk="1" hangingPunct="1">
              <a:lnSpc>
                <a:spcPct val="80000"/>
              </a:lnSpc>
            </a:pPr>
            <a:r>
              <a:rPr lang="en-GB" sz="1400" dirty="0" smtClean="0">
                <a:latin typeface="Arial"/>
                <a:cs typeface="Arial"/>
              </a:rPr>
              <a:t>This </a:t>
            </a:r>
            <a:r>
              <a:rPr lang="en-GB" sz="1400" dirty="0">
                <a:latin typeface="Arial"/>
                <a:cs typeface="Arial"/>
              </a:rPr>
              <a:t>objective includes:</a:t>
            </a:r>
            <a:endParaRPr lang="en-GB" sz="1400" dirty="0" smtClean="0">
              <a:latin typeface="Arial"/>
              <a:cs typeface="Arial"/>
            </a:endParaRPr>
          </a:p>
          <a:p>
            <a:pPr marL="379413" lvl="1" indent="0" eaLnBrk="1" hangingPunct="1">
              <a:lnSpc>
                <a:spcPct val="80000"/>
              </a:lnSpc>
            </a:pPr>
            <a:r>
              <a:rPr lang="en-GB" sz="1200" dirty="0" smtClean="0">
                <a:latin typeface="Arial"/>
                <a:cs typeface="Arial"/>
              </a:rPr>
              <a:t>	</a:t>
            </a:r>
            <a:r>
              <a:rPr lang="en-GB" sz="1600" b="1" dirty="0">
                <a:latin typeface="Arial"/>
                <a:cs typeface="Arial"/>
              </a:rPr>
              <a:t>Mean time between forced restarts &gt; 14 days</a:t>
            </a:r>
            <a:r>
              <a:rPr lang="en-GB" sz="1600" b="1" dirty="0" smtClean="0">
                <a:latin typeface="Arial"/>
                <a:cs typeface="Arial"/>
              </a:rPr>
              <a:t> </a:t>
            </a:r>
          </a:p>
          <a:p>
            <a:pPr marL="0" indent="0" eaLnBrk="1" hangingPunct="1">
              <a:lnSpc>
                <a:spcPct val="80000"/>
              </a:lnSpc>
            </a:pPr>
            <a:r>
              <a:rPr lang="en-GB" sz="1400" dirty="0" smtClean="0">
                <a:latin typeface="Arial"/>
                <a:cs typeface="Arial"/>
              </a:rPr>
              <a:t>	</a:t>
            </a:r>
            <a:r>
              <a:rPr lang="en-GB" sz="1400" dirty="0" err="1">
                <a:latin typeface="Arial"/>
                <a:cs typeface="Arial"/>
              </a:rPr>
              <a:t>HORROR’s</a:t>
            </a:r>
            <a:r>
              <a:rPr lang="en-GB" sz="1400" dirty="0">
                <a:latin typeface="Arial"/>
                <a:cs typeface="Arial"/>
              </a:rPr>
              <a:t> goal for mean time between forced restarts </a:t>
            </a:r>
            <a:r>
              <a:rPr lang="en-GB" sz="1400" b="1" dirty="0">
                <a:latin typeface="Arial"/>
                <a:cs typeface="Arial"/>
              </a:rPr>
              <a:t>is greater than 14 days</a:t>
            </a:r>
            <a:r>
              <a:rPr lang="en-GB" sz="1400" dirty="0">
                <a:latin typeface="Arial"/>
                <a:cs typeface="Arial"/>
              </a:rPr>
              <a:t>.</a:t>
            </a:r>
            <a:endParaRPr lang="en-GB" sz="1400" dirty="0" smtClean="0">
              <a:latin typeface="Arial"/>
              <a:cs typeface="Arial"/>
            </a:endParaRPr>
          </a:p>
          <a:p>
            <a:pPr marL="0" indent="0" eaLnBrk="1" hangingPunct="1">
              <a:lnSpc>
                <a:spcPct val="80000"/>
              </a:lnSpc>
            </a:pPr>
            <a:r>
              <a:rPr lang="en-GB" sz="1400" dirty="0" smtClean="0">
                <a:latin typeface="Arial"/>
                <a:cs typeface="Arial"/>
              </a:rPr>
              <a:t>	</a:t>
            </a:r>
            <a:r>
              <a:rPr lang="en-GB" sz="1400" i="1" dirty="0">
                <a:latin typeface="Arial"/>
                <a:cs typeface="Arial"/>
              </a:rPr>
              <a:t>Comment:  This figure does not include restarts caused by hardware problems, e.g. poorly seated cards or communication hardware that locks up the system.  MTBF for these items falls under the domain of the hardware groups.</a:t>
            </a:r>
            <a:endParaRPr lang="en-GB" sz="1400" i="1" dirty="0" smtClean="0">
              <a:latin typeface="Arial"/>
              <a:cs typeface="Arial"/>
            </a:endParaRPr>
          </a:p>
          <a:p>
            <a:pPr marL="379413" lvl="1" indent="0" eaLnBrk="1" hangingPunct="1">
              <a:lnSpc>
                <a:spcPct val="80000"/>
              </a:lnSpc>
            </a:pPr>
            <a:r>
              <a:rPr lang="en-GB" sz="1200" dirty="0" smtClean="0">
                <a:latin typeface="Arial"/>
                <a:cs typeface="Arial"/>
              </a:rPr>
              <a:t>	</a:t>
            </a:r>
            <a:r>
              <a:rPr lang="en-GB" sz="1700" b="1" dirty="0">
                <a:latin typeface="Arial"/>
                <a:cs typeface="Arial"/>
              </a:rPr>
              <a:t>Restore system state &lt; 10 minutes</a:t>
            </a:r>
            <a:r>
              <a:rPr lang="en-GB" sz="1700" b="1" dirty="0" smtClean="0">
                <a:latin typeface="Arial"/>
                <a:cs typeface="Arial"/>
              </a:rPr>
              <a:t> </a:t>
            </a:r>
          </a:p>
          <a:p>
            <a:pPr marL="0" indent="0" eaLnBrk="1" hangingPunct="1">
              <a:lnSpc>
                <a:spcPct val="80000"/>
              </a:lnSpc>
            </a:pPr>
            <a:r>
              <a:rPr lang="en-GB" sz="1400" dirty="0" smtClean="0">
                <a:latin typeface="Arial"/>
                <a:cs typeface="Arial"/>
              </a:rPr>
              <a:t> Log </a:t>
            </a:r>
            <a:r>
              <a:rPr lang="en-GB" sz="1400" dirty="0">
                <a:latin typeface="Arial"/>
                <a:cs typeface="Arial"/>
              </a:rPr>
              <a:t>scripts and test scripts, subsystem </a:t>
            </a:r>
            <a:r>
              <a:rPr lang="en-GB" sz="1400" dirty="0" smtClean="0">
                <a:latin typeface="Arial"/>
                <a:cs typeface="Arial"/>
              </a:rPr>
              <a:t>tests</a:t>
            </a:r>
          </a:p>
          <a:p>
            <a:pPr marL="379413" lvl="1" indent="0" eaLnBrk="1" hangingPunct="1">
              <a:lnSpc>
                <a:spcPct val="80000"/>
              </a:lnSpc>
            </a:pPr>
            <a:r>
              <a:rPr lang="en-GB" sz="1200" dirty="0" smtClean="0">
                <a:latin typeface="Arial"/>
                <a:cs typeface="Arial"/>
              </a:rPr>
              <a:t>	</a:t>
            </a:r>
            <a:r>
              <a:rPr lang="en-GB" sz="1200" b="1" i="1" dirty="0">
                <a:latin typeface="Arial"/>
                <a:cs typeface="Arial"/>
              </a:rPr>
              <a:t>Built-in </a:t>
            </a:r>
            <a:r>
              <a:rPr lang="en-GB" sz="1200" b="1" i="1" dirty="0" smtClean="0">
                <a:latin typeface="Arial"/>
                <a:cs typeface="Arial"/>
              </a:rPr>
              <a:t>testability</a:t>
            </a:r>
          </a:p>
          <a:p>
            <a:pPr marL="0" indent="0" eaLnBrk="1" hangingPunct="1">
              <a:lnSpc>
                <a:spcPct val="80000"/>
              </a:lnSpc>
            </a:pPr>
            <a:r>
              <a:rPr lang="en-GB" sz="1400" dirty="0" smtClean="0">
                <a:latin typeface="Arial"/>
                <a:cs typeface="Arial"/>
              </a:rPr>
              <a:t>	</a:t>
            </a:r>
            <a:r>
              <a:rPr lang="en-GB" sz="1400" dirty="0">
                <a:latin typeface="Arial"/>
                <a:cs typeface="Arial"/>
              </a:rPr>
              <a:t>HORROR will provide the following features and attributes to facilitate testing.</a:t>
            </a:r>
            <a:endParaRPr lang="en-GB" sz="1400" dirty="0" smtClean="0">
              <a:latin typeface="Arial"/>
              <a:cs typeface="Arial"/>
            </a:endParaRPr>
          </a:p>
          <a:p>
            <a:pPr marL="379413" lvl="1" indent="0" eaLnBrk="1" hangingPunct="1">
              <a:lnSpc>
                <a:spcPct val="80000"/>
              </a:lnSpc>
            </a:pPr>
            <a:r>
              <a:rPr lang="en-GB" sz="1200" dirty="0" smtClean="0">
                <a:latin typeface="Arial"/>
                <a:cs typeface="Arial"/>
              </a:rPr>
              <a:t>	</a:t>
            </a:r>
            <a:r>
              <a:rPr lang="en-GB" sz="1200" b="1" dirty="0">
                <a:latin typeface="Arial"/>
                <a:cs typeface="Arial"/>
              </a:rPr>
              <a:t>Tool simulators</a:t>
            </a:r>
            <a:r>
              <a:rPr lang="en-GB" sz="1200" b="1" dirty="0" smtClean="0">
                <a:latin typeface="Arial"/>
                <a:cs typeface="Arial"/>
              </a:rPr>
              <a:t> </a:t>
            </a:r>
            <a:endParaRPr lang="en-GB" sz="2000" b="1" dirty="0" smtClean="0">
              <a:latin typeface="Arial"/>
              <a:cs typeface="Arial"/>
            </a:endParaRPr>
          </a:p>
          <a:p>
            <a:pPr marL="0" indent="0" eaLnBrk="1" hangingPunct="1">
              <a:lnSpc>
                <a:spcPct val="80000"/>
              </a:lnSpc>
            </a:pPr>
            <a:endParaRPr lang="en-US" sz="2400" dirty="0">
              <a:latin typeface="Arial"/>
              <a:cs typeface="Arial"/>
            </a:endParaRPr>
          </a:p>
        </p:txBody>
      </p:sp>
      <p:sp>
        <p:nvSpPr>
          <p:cNvPr id="33796" name="Rectangle 4"/>
          <p:cNvSpPr>
            <a:spLocks noGrp="1" noChangeArrowheads="1"/>
          </p:cNvSpPr>
          <p:nvPr>
            <p:ph type="body" sz="half" idx="2"/>
          </p:nvPr>
        </p:nvSpPr>
        <p:spPr>
          <a:xfrm>
            <a:off x="5676900" y="762000"/>
            <a:ext cx="3467099" cy="3652940"/>
          </a:xfrm>
          <a:ln w="28575" cmpd="sng">
            <a:solidFill>
              <a:schemeClr val="tx1"/>
            </a:solidFill>
          </a:ln>
        </p:spPr>
        <p:txBody>
          <a:bodyPr>
            <a:normAutofit lnSpcReduction="10000"/>
          </a:bodyPr>
          <a:lstStyle/>
          <a:p>
            <a:pPr marL="0" indent="0" eaLnBrk="1" hangingPunct="1">
              <a:lnSpc>
                <a:spcPct val="80000"/>
              </a:lnSpc>
            </a:pPr>
            <a:r>
              <a:rPr lang="en-GB" sz="1600" dirty="0" smtClean="0">
                <a:latin typeface="Arial"/>
                <a:cs typeface="Arial"/>
              </a:rPr>
              <a:t>	</a:t>
            </a:r>
            <a:r>
              <a:rPr lang="en-GB" sz="1600" i="1" dirty="0">
                <a:latin typeface="Arial"/>
                <a:cs typeface="Arial"/>
              </a:rPr>
              <a:t>GILB COMMENT:</a:t>
            </a:r>
            <a:endParaRPr lang="en-GB" sz="1600" i="1" dirty="0" smtClean="0">
              <a:latin typeface="Arial"/>
              <a:cs typeface="Arial"/>
            </a:endParaRPr>
          </a:p>
          <a:p>
            <a:pPr marL="379413" lvl="1" indent="0" eaLnBrk="1" hangingPunct="1">
              <a:lnSpc>
                <a:spcPct val="80000"/>
              </a:lnSpc>
            </a:pPr>
            <a:r>
              <a:rPr lang="en-GB" sz="1400" dirty="0" smtClean="0">
                <a:latin typeface="Arial"/>
                <a:cs typeface="Arial"/>
              </a:rPr>
              <a:t>	</a:t>
            </a:r>
            <a:r>
              <a:rPr lang="en-GB" sz="1400" i="1" dirty="0">
                <a:latin typeface="Arial"/>
                <a:cs typeface="Arial"/>
              </a:rPr>
              <a:t>For once a reasonable attempt was made to quantify the meaning of the requirement!</a:t>
            </a:r>
            <a:endParaRPr lang="en-GB" sz="1400" i="1" dirty="0" smtClean="0">
              <a:latin typeface="Arial"/>
              <a:cs typeface="Arial"/>
            </a:endParaRPr>
          </a:p>
          <a:p>
            <a:pPr marL="379413" lvl="1" indent="0" eaLnBrk="1" hangingPunct="1">
              <a:lnSpc>
                <a:spcPct val="80000"/>
              </a:lnSpc>
            </a:pPr>
            <a:r>
              <a:rPr lang="en-GB" sz="1400" dirty="0" smtClean="0">
                <a:latin typeface="Arial"/>
                <a:cs typeface="Arial"/>
              </a:rPr>
              <a:t>	</a:t>
            </a:r>
            <a:r>
              <a:rPr lang="en-GB" sz="1400" i="1" dirty="0">
                <a:latin typeface="Arial"/>
                <a:cs typeface="Arial"/>
              </a:rPr>
              <a:t>But is could be done much better </a:t>
            </a:r>
            <a:endParaRPr lang="en-GB" sz="1400" i="1" dirty="0" smtClean="0">
              <a:latin typeface="Arial"/>
              <a:cs typeface="Arial"/>
            </a:endParaRPr>
          </a:p>
          <a:p>
            <a:pPr marL="379413" lvl="1" indent="0" eaLnBrk="1" hangingPunct="1">
              <a:lnSpc>
                <a:spcPct val="80000"/>
              </a:lnSpc>
            </a:pPr>
            <a:r>
              <a:rPr lang="en-GB" sz="1400" dirty="0" smtClean="0">
                <a:latin typeface="Arial"/>
                <a:cs typeface="Arial"/>
              </a:rPr>
              <a:t> </a:t>
            </a:r>
            <a:endParaRPr lang="en-GB" sz="1400" i="1" dirty="0" smtClean="0">
              <a:latin typeface="Arial"/>
              <a:cs typeface="Arial"/>
            </a:endParaRPr>
          </a:p>
          <a:p>
            <a:pPr marL="379413" lvl="1" indent="0" eaLnBrk="1" hangingPunct="1">
              <a:lnSpc>
                <a:spcPct val="80000"/>
              </a:lnSpc>
            </a:pPr>
            <a:r>
              <a:rPr lang="en-GB" sz="1400" dirty="0" smtClean="0">
                <a:latin typeface="Arial"/>
                <a:cs typeface="Arial"/>
              </a:rPr>
              <a:t>	</a:t>
            </a:r>
            <a:r>
              <a:rPr lang="en-GB" sz="1400" i="1" dirty="0">
                <a:latin typeface="Arial"/>
                <a:cs typeface="Arial"/>
              </a:rPr>
              <a:t>As usual the </a:t>
            </a:r>
            <a:r>
              <a:rPr lang="en-GB" sz="1400" b="1" i="1" dirty="0">
                <a:latin typeface="Arial"/>
                <a:cs typeface="Arial"/>
              </a:rPr>
              <a:t>set of designs </a:t>
            </a:r>
            <a:r>
              <a:rPr lang="en-GB" sz="1400" i="1" dirty="0">
                <a:latin typeface="Arial"/>
                <a:cs typeface="Arial"/>
              </a:rPr>
              <a:t>to </a:t>
            </a:r>
            <a:r>
              <a:rPr lang="en-GB" sz="1400" b="1" i="1" dirty="0">
                <a:latin typeface="Arial"/>
                <a:cs typeface="Arial"/>
              </a:rPr>
              <a:t>meet the requiremen</a:t>
            </a:r>
            <a:r>
              <a:rPr lang="en-GB" sz="1400" i="1" dirty="0">
                <a:latin typeface="Arial"/>
                <a:cs typeface="Arial"/>
              </a:rPr>
              <a:t>t do not belong here.</a:t>
            </a:r>
            <a:r>
              <a:rPr lang="en-GB" sz="1400" i="1" dirty="0" smtClean="0">
                <a:latin typeface="Arial"/>
                <a:cs typeface="Arial"/>
              </a:rPr>
              <a:t> </a:t>
            </a:r>
          </a:p>
          <a:p>
            <a:pPr marL="379413" lvl="1" indent="0" eaLnBrk="1" hangingPunct="1">
              <a:lnSpc>
                <a:spcPct val="80000"/>
              </a:lnSpc>
            </a:pPr>
            <a:r>
              <a:rPr lang="en-GB" sz="1400" i="1" dirty="0" smtClean="0">
                <a:latin typeface="Arial"/>
                <a:cs typeface="Arial"/>
              </a:rPr>
              <a:t>And </a:t>
            </a:r>
            <a:r>
              <a:rPr lang="en-GB" sz="1400" i="1" dirty="0">
                <a:latin typeface="Arial"/>
                <a:cs typeface="Arial"/>
              </a:rPr>
              <a:t>none of</a:t>
            </a:r>
            <a:r>
              <a:rPr lang="en-GB" sz="1400" i="1" dirty="0" smtClean="0">
                <a:latin typeface="Arial"/>
                <a:cs typeface="Arial"/>
              </a:rPr>
              <a:t> the designs make </a:t>
            </a:r>
            <a:r>
              <a:rPr lang="en-GB" sz="1400" i="1" dirty="0">
                <a:latin typeface="Arial"/>
                <a:cs typeface="Arial"/>
              </a:rPr>
              <a:t>any </a:t>
            </a:r>
            <a:r>
              <a:rPr lang="en-GB" sz="1400" b="1" i="1" dirty="0">
                <a:latin typeface="Arial"/>
                <a:cs typeface="Arial"/>
              </a:rPr>
              <a:t>assertion </a:t>
            </a:r>
            <a:r>
              <a:rPr lang="en-GB" sz="1400" i="1" dirty="0">
                <a:latin typeface="Arial"/>
                <a:cs typeface="Arial"/>
              </a:rPr>
              <a:t>about how </a:t>
            </a:r>
            <a:r>
              <a:rPr lang="en-GB" sz="1400" i="1" dirty="0" smtClean="0">
                <a:latin typeface="Arial"/>
                <a:cs typeface="Arial"/>
              </a:rPr>
              <a:t>well (</a:t>
            </a:r>
            <a:r>
              <a:rPr lang="en-GB" sz="1400" i="1" dirty="0">
                <a:latin typeface="Arial"/>
                <a:cs typeface="Arial"/>
              </a:rPr>
              <a:t>to what degree) </a:t>
            </a:r>
            <a:r>
              <a:rPr lang="en-GB" sz="1400" i="1" dirty="0" smtClean="0">
                <a:latin typeface="Arial"/>
                <a:cs typeface="Arial"/>
              </a:rPr>
              <a:t>they </a:t>
            </a:r>
            <a:r>
              <a:rPr lang="en-GB" sz="1400" i="1" dirty="0">
                <a:latin typeface="Arial"/>
                <a:cs typeface="Arial"/>
              </a:rPr>
              <a:t>will meet the defined numeric requirements.</a:t>
            </a:r>
            <a:endParaRPr lang="en-GB" sz="1400" i="1" dirty="0" smtClean="0">
              <a:latin typeface="Arial"/>
              <a:cs typeface="Arial"/>
            </a:endParaRPr>
          </a:p>
          <a:p>
            <a:pPr marL="379413" lvl="1" indent="0" eaLnBrk="1" hangingPunct="1">
              <a:lnSpc>
                <a:spcPct val="80000"/>
              </a:lnSpc>
            </a:pPr>
            <a:r>
              <a:rPr lang="en-GB" sz="1400" dirty="0" smtClean="0">
                <a:latin typeface="Arial"/>
                <a:cs typeface="Arial"/>
              </a:rPr>
              <a:t>	</a:t>
            </a:r>
            <a:r>
              <a:rPr lang="en-GB" sz="1400" i="1" dirty="0">
                <a:latin typeface="Arial"/>
                <a:cs typeface="Arial"/>
              </a:rPr>
              <a:t>And as usual another guarantee of eternal costs</a:t>
            </a:r>
            <a:r>
              <a:rPr lang="en-GB" sz="1400" i="1" dirty="0" smtClean="0">
                <a:latin typeface="Arial"/>
                <a:cs typeface="Arial"/>
              </a:rPr>
              <a:t> in </a:t>
            </a:r>
            <a:r>
              <a:rPr lang="en-GB" sz="1400" i="1" dirty="0">
                <a:latin typeface="Arial"/>
                <a:cs typeface="Arial"/>
              </a:rPr>
              <a:t>pursuit of a poorly defined </a:t>
            </a:r>
            <a:r>
              <a:rPr lang="en-GB" sz="1400" i="1" dirty="0" smtClean="0">
                <a:latin typeface="Arial"/>
                <a:cs typeface="Arial"/>
              </a:rPr>
              <a:t>requirement </a:t>
            </a:r>
            <a:r>
              <a:rPr lang="en-GB" sz="1400" i="1" dirty="0">
                <a:latin typeface="Arial"/>
                <a:cs typeface="Arial"/>
              </a:rPr>
              <a:t>is most of the content</a:t>
            </a:r>
            <a:r>
              <a:rPr lang="en-GB" sz="1400" i="1" dirty="0" smtClean="0">
                <a:latin typeface="Arial"/>
                <a:cs typeface="Arial"/>
              </a:rPr>
              <a:t>.</a:t>
            </a:r>
          </a:p>
        </p:txBody>
      </p:sp>
      <p:pic>
        <p:nvPicPr>
          <p:cNvPr id="7" name="Picture 6" descr="Picture 1.png"/>
          <p:cNvPicPr>
            <a:picLocks noChangeAspect="1"/>
          </p:cNvPicPr>
          <p:nvPr/>
        </p:nvPicPr>
        <p:blipFill>
          <a:blip r:embed="rId3"/>
          <a:stretch>
            <a:fillRect/>
          </a:stretch>
        </p:blipFill>
        <p:spPr>
          <a:xfrm>
            <a:off x="6982012" y="4414940"/>
            <a:ext cx="1803400" cy="2023960"/>
          </a:xfrm>
          <a:prstGeom prst="rect">
            <a:avLst/>
          </a:prstGeom>
        </p:spPr>
      </p:pic>
      <p:sp>
        <p:nvSpPr>
          <p:cNvPr id="6" name="TextBox 5"/>
          <p:cNvSpPr txBox="1"/>
          <p:nvPr/>
        </p:nvSpPr>
        <p:spPr>
          <a:xfrm>
            <a:off x="0" y="6477000"/>
            <a:ext cx="7899118" cy="307777"/>
          </a:xfrm>
          <a:prstGeom prst="rect">
            <a:avLst/>
          </a:prstGeom>
          <a:solidFill>
            <a:schemeClr val="bg1">
              <a:lumMod val="20000"/>
              <a:lumOff val="80000"/>
            </a:schemeClr>
          </a:solidFill>
          <a:ln>
            <a:solidFill>
              <a:srgbClr val="FFFFFF"/>
            </a:solidFill>
          </a:ln>
        </p:spPr>
        <p:txBody>
          <a:bodyPr wrap="none" rtlCol="0">
            <a:spAutoFit/>
          </a:bodyPr>
          <a:lstStyle/>
          <a:p>
            <a:r>
              <a:rPr lang="en-US" sz="1400" dirty="0" smtClean="0">
                <a:latin typeface="Arial"/>
                <a:cs typeface="Arial"/>
              </a:rPr>
              <a:t>Real case of requirement for project costing over $100,000,000 without delivering testable results</a:t>
            </a:r>
            <a:endParaRPr lang="en-US" sz="1400" dirty="0">
              <a:latin typeface="Arial"/>
              <a:cs typeface="Arial"/>
            </a:endParaRPr>
          </a:p>
        </p:txBody>
      </p:sp>
      <p:sp>
        <p:nvSpPr>
          <p:cNvPr id="9" name="Slide Number Placeholder 8"/>
          <p:cNvSpPr>
            <a:spLocks noGrp="1"/>
          </p:cNvSpPr>
          <p:nvPr>
            <p:ph type="sldNum" sz="quarter" idx="12"/>
          </p:nvPr>
        </p:nvSpPr>
        <p:spPr/>
        <p:txBody>
          <a:bodyPr/>
          <a:lstStyle/>
          <a:p>
            <a:fld id="{E9D94E64-4786-A34B-9252-0E179C932AB4}" type="slidenum">
              <a:rPr lang="en-US" smtClean="0"/>
              <a:pPr/>
              <a:t>156</a:t>
            </a:fld>
            <a:endParaRPr lang="en-US"/>
          </a:p>
        </p:txBody>
      </p:sp>
      <p:sp>
        <p:nvSpPr>
          <p:cNvPr id="10" name="Footer Placeholder 9"/>
          <p:cNvSpPr>
            <a:spLocks noGrp="1"/>
          </p:cNvSpPr>
          <p:nvPr>
            <p:ph type="ftr" sz="quarter" idx="11"/>
          </p:nvPr>
        </p:nvSpPr>
        <p:spPr/>
        <p:txBody>
          <a:bodyPr/>
          <a:lstStyle/>
          <a:p>
            <a:r>
              <a:rPr lang="en-US" smtClean="0"/>
              <a:t>© Tom@Gilb.com  www.gilb.com</a:t>
            </a:r>
            <a:endParaRPr lang="en-US"/>
          </a:p>
        </p:txBody>
      </p:sp>
      <p:sp>
        <p:nvSpPr>
          <p:cNvPr id="11" name="Date Placeholder 10"/>
          <p:cNvSpPr>
            <a:spLocks noGrp="1"/>
          </p:cNvSpPr>
          <p:nvPr>
            <p:ph type="dt" sz="half" idx="10"/>
          </p:nvPr>
        </p:nvSpPr>
        <p:spPr/>
        <p:txBody>
          <a:bodyPr/>
          <a:lstStyle/>
          <a:p>
            <a:fld id="{5F12C156-4961-E742-A002-5F21CBE2C18D}"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52400" y="0"/>
            <a:ext cx="8001000" cy="1096962"/>
          </a:xfrm>
        </p:spPr>
        <p:txBody>
          <a:bodyPr>
            <a:noAutofit/>
          </a:bodyPr>
          <a:lstStyle/>
          <a:p>
            <a:pPr eaLnBrk="1" hangingPunct="1"/>
            <a:r>
              <a:rPr lang="en-GB" sz="3200" dirty="0" smtClean="0"/>
              <a:t>Better Testable Definition </a:t>
            </a:r>
            <a:br>
              <a:rPr lang="en-GB" sz="3200" dirty="0" smtClean="0"/>
            </a:br>
            <a:r>
              <a:rPr lang="en-GB" sz="3200" dirty="0" smtClean="0"/>
              <a:t>of the Requirement:</a:t>
            </a:r>
            <a:endParaRPr lang="en-US" sz="3200" dirty="0"/>
          </a:p>
        </p:txBody>
      </p:sp>
      <p:sp>
        <p:nvSpPr>
          <p:cNvPr id="35843" name="Rectangle 3"/>
          <p:cNvSpPr>
            <a:spLocks noGrp="1" noChangeArrowheads="1"/>
          </p:cNvSpPr>
          <p:nvPr>
            <p:ph type="body" sz="half" idx="1"/>
          </p:nvPr>
        </p:nvSpPr>
        <p:spPr>
          <a:xfrm>
            <a:off x="228600" y="1371600"/>
            <a:ext cx="6858000" cy="5029200"/>
          </a:xfrm>
        </p:spPr>
        <p:txBody>
          <a:bodyPr>
            <a:noAutofit/>
          </a:bodyPr>
          <a:lstStyle/>
          <a:p>
            <a:pPr marL="0" indent="0" eaLnBrk="1" hangingPunct="1">
              <a:buFontTx/>
              <a:buNone/>
            </a:pPr>
            <a:r>
              <a:rPr lang="en-GB" sz="2800" u="sng" dirty="0">
                <a:latin typeface="Arial Black"/>
                <a:cs typeface="Arial Black"/>
              </a:rPr>
              <a:t>Rock Solid Robustness</a:t>
            </a:r>
            <a:r>
              <a:rPr lang="en-GB" sz="2800" dirty="0">
                <a:latin typeface="Arial Black"/>
                <a:cs typeface="Arial Black"/>
              </a:rPr>
              <a:t>:</a:t>
            </a:r>
          </a:p>
          <a:p>
            <a:pPr marL="0" indent="0" eaLnBrk="1" hangingPunct="1">
              <a:buFontTx/>
              <a:buNone/>
            </a:pPr>
            <a:r>
              <a:rPr lang="en-GB" sz="2800" dirty="0">
                <a:latin typeface="Arial Black"/>
                <a:cs typeface="Arial Black"/>
              </a:rPr>
              <a:t>Type: </a:t>
            </a:r>
            <a:r>
              <a:rPr lang="en-GB" sz="2800" i="1" dirty="0">
                <a:latin typeface="Arial Black"/>
                <a:cs typeface="Arial Black"/>
              </a:rPr>
              <a:t>Complex</a:t>
            </a:r>
            <a:r>
              <a:rPr lang="en-GB" sz="2800" dirty="0">
                <a:latin typeface="Arial Black"/>
                <a:cs typeface="Arial Black"/>
              </a:rPr>
              <a:t> Product Quality Requirement.</a:t>
            </a:r>
          </a:p>
          <a:p>
            <a:pPr marL="0" indent="0" eaLnBrk="1" hangingPunct="1">
              <a:buFontTx/>
              <a:buNone/>
            </a:pPr>
            <a:r>
              <a:rPr lang="en-GB" sz="2800" i="1" u="sng" dirty="0">
                <a:latin typeface="Arial Black"/>
                <a:cs typeface="Arial Black"/>
              </a:rPr>
              <a:t>Includes</a:t>
            </a:r>
            <a:r>
              <a:rPr lang="en-GB" sz="2800" dirty="0">
                <a:latin typeface="Arial Black"/>
                <a:cs typeface="Arial Black"/>
              </a:rPr>
              <a:t>: { Software Downtime, Restore Speed, Testability,  Fault Prevention Capability, Fault Isolation Capability, Fault Analysis Capability, Hardware Debugging Capability}.</a:t>
            </a:r>
          </a:p>
          <a:p>
            <a:pPr marL="0" indent="0" eaLnBrk="1" hangingPunct="1">
              <a:buFontTx/>
              <a:buNone/>
            </a:pPr>
            <a:endParaRPr lang="en-GB" sz="2800" dirty="0">
              <a:latin typeface="Arial Black"/>
              <a:cs typeface="Arial Black"/>
            </a:endParaRPr>
          </a:p>
          <a:p>
            <a:pPr marL="0" indent="0" eaLnBrk="1" hangingPunct="1">
              <a:buFontTx/>
              <a:buNone/>
            </a:pPr>
            <a:endParaRPr lang="en-GB" sz="2800" u="sng" dirty="0">
              <a:latin typeface="Arial Black"/>
              <a:cs typeface="Arial Black"/>
            </a:endParaRPr>
          </a:p>
        </p:txBody>
      </p:sp>
      <p:pic>
        <p:nvPicPr>
          <p:cNvPr id="4" name="Picture 3" descr="761917-Some-of-the-famous-granite-rocks-1.jpg"/>
          <p:cNvPicPr>
            <a:picLocks noChangeAspect="1"/>
          </p:cNvPicPr>
          <p:nvPr/>
        </p:nvPicPr>
        <p:blipFill>
          <a:blip r:embed="rId3"/>
          <a:stretch>
            <a:fillRect/>
          </a:stretch>
        </p:blipFill>
        <p:spPr>
          <a:xfrm>
            <a:off x="6858000" y="3581400"/>
            <a:ext cx="2171700" cy="2895600"/>
          </a:xfrm>
          <a:prstGeom prst="rect">
            <a:avLst/>
          </a:prstGeom>
        </p:spPr>
      </p:pic>
      <p:pic>
        <p:nvPicPr>
          <p:cNvPr id="5" name="Picture 4" descr="beer-glass-half-moon-bay-2007.jpg"/>
          <p:cNvPicPr>
            <a:picLocks noChangeAspect="1"/>
          </p:cNvPicPr>
          <p:nvPr/>
        </p:nvPicPr>
        <p:blipFill>
          <a:blip r:embed="rId4"/>
          <a:stretch>
            <a:fillRect/>
          </a:stretch>
        </p:blipFill>
        <p:spPr>
          <a:xfrm>
            <a:off x="8039101" y="0"/>
            <a:ext cx="1104900" cy="1473200"/>
          </a:xfrm>
          <a:prstGeom prst="rect">
            <a:avLst/>
          </a:prstGeom>
        </p:spPr>
      </p:pic>
      <p:sp>
        <p:nvSpPr>
          <p:cNvPr id="7" name="Slide Number Placeholder 6"/>
          <p:cNvSpPr>
            <a:spLocks noGrp="1"/>
          </p:cNvSpPr>
          <p:nvPr>
            <p:ph type="sldNum" sz="quarter" idx="12"/>
          </p:nvPr>
        </p:nvSpPr>
        <p:spPr/>
        <p:txBody>
          <a:bodyPr/>
          <a:lstStyle/>
          <a:p>
            <a:fld id="{E9D94E64-4786-A34B-9252-0E179C932AB4}" type="slidenum">
              <a:rPr lang="en-US" smtClean="0"/>
              <a:pPr/>
              <a:t>157</a:t>
            </a:fld>
            <a:endParaRPr lang="en-US"/>
          </a:p>
        </p:txBody>
      </p:sp>
      <p:sp>
        <p:nvSpPr>
          <p:cNvPr id="8" name="Footer Placeholder 7"/>
          <p:cNvSpPr>
            <a:spLocks noGrp="1"/>
          </p:cNvSpPr>
          <p:nvPr>
            <p:ph type="ftr" sz="quarter" idx="11"/>
          </p:nvPr>
        </p:nvSpPr>
        <p:spPr/>
        <p:txBody>
          <a:bodyPr/>
          <a:lstStyle/>
          <a:p>
            <a:r>
              <a:rPr lang="en-US" smtClean="0"/>
              <a:t>© Tom@Gilb.com  www.gilb.com</a:t>
            </a:r>
            <a:endParaRPr lang="en-US"/>
          </a:p>
        </p:txBody>
      </p:sp>
      <p:sp>
        <p:nvSpPr>
          <p:cNvPr id="9" name="Date Placeholder 8"/>
          <p:cNvSpPr>
            <a:spLocks noGrp="1"/>
          </p:cNvSpPr>
          <p:nvPr>
            <p:ph type="dt" sz="half" idx="10"/>
          </p:nvPr>
        </p:nvSpPr>
        <p:spPr/>
        <p:txBody>
          <a:bodyPr/>
          <a:lstStyle/>
          <a:p>
            <a:fld id="{D92833F2-38DB-2F44-9A32-2CB81686406A}"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152400"/>
            <a:ext cx="5791200" cy="639762"/>
          </a:xfrm>
        </p:spPr>
        <p:txBody>
          <a:bodyPr>
            <a:noAutofit/>
          </a:bodyPr>
          <a:lstStyle/>
          <a:p>
            <a:pPr eaLnBrk="1" hangingPunct="1"/>
            <a:r>
              <a:rPr lang="en-GB" sz="2600" b="0" u="sng" dirty="0" smtClean="0">
                <a:latin typeface="Times New Roman" pitchFamily="-65" charset="0"/>
              </a:rPr>
              <a:t>Defining One Component Clearly</a:t>
            </a:r>
            <a:r>
              <a:rPr lang="en-GB" sz="2600" dirty="0" smtClean="0">
                <a:latin typeface="Times New Roman" pitchFamily="-65" charset="0"/>
              </a:rPr>
              <a:t>:</a:t>
            </a:r>
            <a:endParaRPr lang="en-GB" sz="2600" dirty="0">
              <a:latin typeface="Times New Roman" pitchFamily="-65" charset="0"/>
            </a:endParaRPr>
          </a:p>
        </p:txBody>
      </p:sp>
      <p:sp>
        <p:nvSpPr>
          <p:cNvPr id="37891" name="Rectangle 3"/>
          <p:cNvSpPr>
            <a:spLocks noGrp="1" noChangeArrowheads="1"/>
          </p:cNvSpPr>
          <p:nvPr>
            <p:ph type="body" sz="half" idx="1"/>
          </p:nvPr>
        </p:nvSpPr>
        <p:spPr>
          <a:xfrm>
            <a:off x="228600" y="914400"/>
            <a:ext cx="8763000" cy="5410200"/>
          </a:xfrm>
        </p:spPr>
        <p:txBody>
          <a:bodyPr>
            <a:normAutofit fontScale="77500" lnSpcReduction="20000"/>
          </a:bodyPr>
          <a:lstStyle/>
          <a:p>
            <a:pPr marL="0" indent="0" eaLnBrk="1" hangingPunct="1">
              <a:lnSpc>
                <a:spcPct val="80000"/>
              </a:lnSpc>
              <a:spcAft>
                <a:spcPts val="1200"/>
              </a:spcAft>
              <a:buFontTx/>
              <a:buNone/>
            </a:pPr>
            <a:r>
              <a:rPr lang="en-GB" sz="2400" b="1" u="sng" dirty="0">
                <a:latin typeface="Arial Black"/>
                <a:cs typeface="Arial Black"/>
              </a:rPr>
              <a:t>Software Downtime</a:t>
            </a:r>
            <a:r>
              <a:rPr lang="en-GB" sz="2400" dirty="0">
                <a:latin typeface="Arial Black"/>
                <a:cs typeface="Arial Black"/>
              </a:rPr>
              <a:t>:</a:t>
            </a:r>
          </a:p>
          <a:p>
            <a:pPr marL="0" indent="0" eaLnBrk="1" hangingPunct="1">
              <a:lnSpc>
                <a:spcPct val="80000"/>
              </a:lnSpc>
              <a:spcAft>
                <a:spcPts val="1200"/>
              </a:spcAft>
              <a:buFontTx/>
              <a:buNone/>
            </a:pPr>
            <a:r>
              <a:rPr lang="en-GB" sz="2400" b="1" dirty="0">
                <a:latin typeface="Arial Black"/>
                <a:cs typeface="Arial Black"/>
              </a:rPr>
              <a:t>Type</a:t>
            </a:r>
            <a:r>
              <a:rPr lang="en-GB" sz="2400" dirty="0">
                <a:latin typeface="Arial Black"/>
                <a:cs typeface="Arial Black"/>
              </a:rPr>
              <a:t>: Software Quality Requirement.</a:t>
            </a:r>
          </a:p>
          <a:p>
            <a:pPr marL="0" indent="0" eaLnBrk="1" hangingPunct="1">
              <a:lnSpc>
                <a:spcPct val="80000"/>
              </a:lnSpc>
              <a:spcAft>
                <a:spcPts val="600"/>
              </a:spcAft>
              <a:buFontTx/>
              <a:buNone/>
            </a:pPr>
            <a:r>
              <a:rPr lang="en-GB" sz="2400" b="1" dirty="0">
                <a:latin typeface="Arial Black"/>
                <a:cs typeface="Arial Black"/>
              </a:rPr>
              <a:t>Ambition</a:t>
            </a:r>
            <a:r>
              <a:rPr lang="en-GB" sz="2400" dirty="0">
                <a:latin typeface="Arial Black"/>
                <a:cs typeface="Arial Black"/>
              </a:rPr>
              <a:t>: </a:t>
            </a:r>
            <a:r>
              <a:rPr lang="en-GB" sz="2400" i="1" dirty="0">
                <a:latin typeface="Arial Black"/>
                <a:cs typeface="Arial Black"/>
              </a:rPr>
              <a:t>to have minimal downtime</a:t>
            </a:r>
            <a:r>
              <a:rPr lang="en-GB" sz="2400" i="1" dirty="0" smtClean="0">
                <a:latin typeface="Arial Black"/>
                <a:cs typeface="Arial Black"/>
              </a:rPr>
              <a:t> due </a:t>
            </a:r>
            <a:r>
              <a:rPr lang="en-GB" sz="2400" i="1" dirty="0">
                <a:latin typeface="Arial Black"/>
                <a:cs typeface="Arial Black"/>
              </a:rPr>
              <a:t>to software failures &lt;- HFA 6.1</a:t>
            </a:r>
          </a:p>
          <a:p>
            <a:pPr marL="0" indent="0" eaLnBrk="1" hangingPunct="1">
              <a:lnSpc>
                <a:spcPct val="80000"/>
              </a:lnSpc>
              <a:spcAft>
                <a:spcPts val="1200"/>
              </a:spcAft>
              <a:buFontTx/>
              <a:buNone/>
            </a:pPr>
            <a:r>
              <a:rPr lang="en-GB" sz="2400" b="1" i="1" dirty="0">
                <a:latin typeface="Arial Black"/>
                <a:cs typeface="Arial Black"/>
              </a:rPr>
              <a:t>Issue</a:t>
            </a:r>
            <a:r>
              <a:rPr lang="en-GB" sz="2400" i="1" dirty="0">
                <a:latin typeface="Arial Black"/>
                <a:cs typeface="Arial Black"/>
              </a:rPr>
              <a:t>: does this not imply that there is a system wide downtime </a:t>
            </a:r>
            <a:r>
              <a:rPr lang="en-GB" sz="2400" i="1" dirty="0" smtClean="0">
                <a:latin typeface="Arial Black"/>
                <a:cs typeface="Arial Black"/>
              </a:rPr>
              <a:t>requirement</a:t>
            </a:r>
            <a:endParaRPr lang="en-GB" sz="2400" dirty="0" smtClean="0">
              <a:latin typeface="Arial Black"/>
              <a:cs typeface="Arial Black"/>
            </a:endParaRPr>
          </a:p>
          <a:p>
            <a:pPr marL="0" indent="0" eaLnBrk="1" hangingPunct="1">
              <a:lnSpc>
                <a:spcPct val="80000"/>
              </a:lnSpc>
              <a:spcAft>
                <a:spcPts val="1200"/>
              </a:spcAft>
              <a:buFontTx/>
              <a:buNone/>
            </a:pPr>
            <a:r>
              <a:rPr lang="en-GB" sz="2700" b="1" dirty="0">
                <a:latin typeface="Arial Black"/>
                <a:cs typeface="Arial Black"/>
              </a:rPr>
              <a:t>Scale</a:t>
            </a:r>
            <a:r>
              <a:rPr lang="en-GB" sz="2700" dirty="0">
                <a:latin typeface="Arial Black"/>
                <a:cs typeface="Arial Black"/>
              </a:rPr>
              <a:t>: &lt;mean time between forced restarts for defined [Activity], for a defined [Intensity].&gt;</a:t>
            </a:r>
            <a:endParaRPr lang="en-GB" sz="2700" dirty="0" smtClean="0">
              <a:latin typeface="Arial Black"/>
              <a:cs typeface="Arial Black"/>
            </a:endParaRPr>
          </a:p>
          <a:p>
            <a:pPr marL="0" indent="0" eaLnBrk="1" hangingPunct="1">
              <a:lnSpc>
                <a:spcPct val="80000"/>
              </a:lnSpc>
              <a:spcAft>
                <a:spcPts val="1200"/>
              </a:spcAft>
              <a:buFontTx/>
              <a:buNone/>
            </a:pPr>
            <a:r>
              <a:rPr lang="en-GB" sz="2400" b="1" dirty="0" smtClean="0">
                <a:latin typeface="Arial Black"/>
                <a:cs typeface="Arial Black"/>
              </a:rPr>
              <a:t>Fail</a:t>
            </a:r>
            <a:r>
              <a:rPr lang="en-GB" sz="2400" dirty="0" smtClean="0">
                <a:latin typeface="Arial Black"/>
                <a:cs typeface="Arial Black"/>
              </a:rPr>
              <a:t> </a:t>
            </a:r>
            <a:r>
              <a:rPr lang="en-GB" sz="2400" dirty="0">
                <a:latin typeface="Arial Black"/>
                <a:cs typeface="Arial Black"/>
              </a:rPr>
              <a:t>[Any Release or </a:t>
            </a:r>
            <a:r>
              <a:rPr lang="en-GB" sz="2400" dirty="0" err="1">
                <a:latin typeface="Arial Black"/>
                <a:cs typeface="Arial Black"/>
              </a:rPr>
              <a:t>Evo</a:t>
            </a:r>
            <a:r>
              <a:rPr lang="en-GB" sz="2400" dirty="0">
                <a:latin typeface="Arial Black"/>
                <a:cs typeface="Arial Black"/>
              </a:rPr>
              <a:t> Step, Activity = </a:t>
            </a:r>
            <a:r>
              <a:rPr lang="en-GB" sz="2400" dirty="0" err="1">
                <a:latin typeface="Arial Black"/>
                <a:cs typeface="Arial Black"/>
              </a:rPr>
              <a:t>Recompute</a:t>
            </a:r>
            <a:r>
              <a:rPr lang="en-GB" sz="2400" dirty="0">
                <a:latin typeface="Arial Black"/>
                <a:cs typeface="Arial Black"/>
              </a:rPr>
              <a:t>, </a:t>
            </a:r>
            <a:r>
              <a:rPr lang="en-GB" sz="2400" dirty="0" smtClean="0">
                <a:latin typeface="Arial Black"/>
                <a:cs typeface="Arial Black"/>
              </a:rPr>
              <a:t>Intensity </a:t>
            </a:r>
            <a:r>
              <a:rPr lang="en-GB" sz="2400" dirty="0">
                <a:latin typeface="Arial Black"/>
                <a:cs typeface="Arial Black"/>
              </a:rPr>
              <a:t>= Peak Level]  14 days &lt;- HFA 6.1.1</a:t>
            </a:r>
            <a:endParaRPr lang="en-GB" sz="2400" dirty="0" smtClean="0">
              <a:latin typeface="Arial Black"/>
              <a:cs typeface="Arial Black"/>
            </a:endParaRPr>
          </a:p>
          <a:p>
            <a:pPr marL="0" indent="0" eaLnBrk="1" hangingPunct="1">
              <a:lnSpc>
                <a:spcPct val="80000"/>
              </a:lnSpc>
              <a:spcAft>
                <a:spcPts val="1200"/>
              </a:spcAft>
              <a:buFontTx/>
              <a:buNone/>
            </a:pPr>
            <a:r>
              <a:rPr lang="en-GB" sz="2400" b="1" dirty="0" smtClean="0">
                <a:latin typeface="Arial Black"/>
                <a:cs typeface="Arial Black"/>
              </a:rPr>
              <a:t>Goal</a:t>
            </a:r>
            <a:r>
              <a:rPr lang="en-GB" sz="2400" dirty="0" smtClean="0">
                <a:latin typeface="Arial Black"/>
                <a:cs typeface="Arial Black"/>
              </a:rPr>
              <a:t> </a:t>
            </a:r>
            <a:r>
              <a:rPr lang="en-GB" sz="2400" dirty="0">
                <a:latin typeface="Arial Black"/>
                <a:cs typeface="Arial Black"/>
              </a:rPr>
              <a:t>[By 2008?, Activity = Data Acquisition, Intensity = Lowest level] : 300 days ??</a:t>
            </a:r>
          </a:p>
          <a:p>
            <a:pPr marL="0" indent="0" eaLnBrk="1" hangingPunct="1">
              <a:lnSpc>
                <a:spcPct val="80000"/>
              </a:lnSpc>
              <a:spcAft>
                <a:spcPts val="1200"/>
              </a:spcAft>
              <a:buFontTx/>
              <a:buNone/>
            </a:pPr>
            <a:r>
              <a:rPr lang="en-GB" sz="2400" b="1" dirty="0">
                <a:latin typeface="Arial Black"/>
                <a:cs typeface="Arial Black"/>
              </a:rPr>
              <a:t>Stretch</a:t>
            </a:r>
            <a:r>
              <a:rPr lang="en-GB" sz="2400" dirty="0">
                <a:latin typeface="Arial Black"/>
                <a:cs typeface="Arial Black"/>
              </a:rPr>
              <a:t>: 600 days</a:t>
            </a:r>
          </a:p>
          <a:p>
            <a:pPr marL="0" indent="0" eaLnBrk="1" hangingPunct="1">
              <a:lnSpc>
                <a:spcPct val="80000"/>
              </a:lnSpc>
              <a:spcAft>
                <a:spcPts val="1200"/>
              </a:spcAft>
              <a:buFontTx/>
              <a:buNone/>
            </a:pPr>
            <a:endParaRPr lang="en-GB" sz="2400" dirty="0">
              <a:latin typeface="Arial Black"/>
              <a:cs typeface="Arial Black"/>
            </a:endParaRPr>
          </a:p>
        </p:txBody>
      </p:sp>
      <p:pic>
        <p:nvPicPr>
          <p:cNvPr id="4" name="Picture 3" descr="Globe-&amp;-Clock.png"/>
          <p:cNvPicPr>
            <a:picLocks noChangeAspect="1"/>
          </p:cNvPicPr>
          <p:nvPr/>
        </p:nvPicPr>
        <p:blipFill>
          <a:blip r:embed="rId3"/>
          <a:stretch>
            <a:fillRect/>
          </a:stretch>
        </p:blipFill>
        <p:spPr>
          <a:xfrm>
            <a:off x="6781800" y="0"/>
            <a:ext cx="2362200" cy="1872044"/>
          </a:xfrm>
          <a:prstGeom prst="rect">
            <a:avLst/>
          </a:prstGeom>
        </p:spPr>
      </p:pic>
      <p:pic>
        <p:nvPicPr>
          <p:cNvPr id="6" name="Picture 5" descr="Picture 2.png"/>
          <p:cNvPicPr>
            <a:picLocks noChangeAspect="1"/>
          </p:cNvPicPr>
          <p:nvPr/>
        </p:nvPicPr>
        <p:blipFill>
          <a:blip r:embed="rId4"/>
          <a:stretch>
            <a:fillRect/>
          </a:stretch>
        </p:blipFill>
        <p:spPr>
          <a:xfrm>
            <a:off x="8113798" y="5562600"/>
            <a:ext cx="1030201" cy="1295400"/>
          </a:xfrm>
          <a:prstGeom prst="rect">
            <a:avLst/>
          </a:prstGeom>
        </p:spPr>
      </p:pic>
      <p:sp>
        <p:nvSpPr>
          <p:cNvPr id="8" name="Slide Number Placeholder 7"/>
          <p:cNvSpPr>
            <a:spLocks noGrp="1"/>
          </p:cNvSpPr>
          <p:nvPr>
            <p:ph type="sldNum" sz="quarter" idx="12"/>
          </p:nvPr>
        </p:nvSpPr>
        <p:spPr/>
        <p:txBody>
          <a:bodyPr/>
          <a:lstStyle/>
          <a:p>
            <a:fld id="{E9D94E64-4786-A34B-9252-0E179C932AB4}" type="slidenum">
              <a:rPr lang="en-US" smtClean="0"/>
              <a:pPr/>
              <a:t>158</a:t>
            </a:fld>
            <a:endParaRPr lang="en-US"/>
          </a:p>
        </p:txBody>
      </p:sp>
      <p:sp>
        <p:nvSpPr>
          <p:cNvPr id="9" name="Footer Placeholder 8"/>
          <p:cNvSpPr>
            <a:spLocks noGrp="1"/>
          </p:cNvSpPr>
          <p:nvPr>
            <p:ph type="ftr" sz="quarter" idx="11"/>
          </p:nvPr>
        </p:nvSpPr>
        <p:spPr/>
        <p:txBody>
          <a:bodyPr/>
          <a:lstStyle/>
          <a:p>
            <a:r>
              <a:rPr lang="en-US" smtClean="0"/>
              <a:t>© Tom@Gilb.com  www.gilb.com</a:t>
            </a:r>
            <a:endParaRPr lang="en-US"/>
          </a:p>
        </p:txBody>
      </p:sp>
      <p:sp>
        <p:nvSpPr>
          <p:cNvPr id="10" name="Date Placeholder 9"/>
          <p:cNvSpPr>
            <a:spLocks noGrp="1"/>
          </p:cNvSpPr>
          <p:nvPr>
            <p:ph type="dt" sz="half" idx="10"/>
          </p:nvPr>
        </p:nvSpPr>
        <p:spPr/>
        <p:txBody>
          <a:bodyPr/>
          <a:lstStyle/>
          <a:p>
            <a:fld id="{F56B2E13-EA76-AE43-A043-391EA94B3C4D}"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0"/>
            <a:ext cx="8229600" cy="411162"/>
          </a:xfrm>
        </p:spPr>
        <p:txBody>
          <a:bodyPr>
            <a:noAutofit/>
          </a:bodyPr>
          <a:lstStyle/>
          <a:p>
            <a:pPr eaLnBrk="1" hangingPunct="1"/>
            <a:r>
              <a:rPr lang="en-GB" sz="3000" b="0" u="sng" dirty="0" smtClean="0">
                <a:latin typeface="Times New Roman" pitchFamily="-65" charset="0"/>
              </a:rPr>
              <a:t>Defining a Second Component Clearly:</a:t>
            </a:r>
            <a:endParaRPr lang="en-GB" sz="3000" b="0" u="sng" dirty="0">
              <a:latin typeface="Times New Roman" pitchFamily="-65" charset="0"/>
            </a:endParaRPr>
          </a:p>
        </p:txBody>
      </p:sp>
      <p:sp>
        <p:nvSpPr>
          <p:cNvPr id="39939" name="Rectangle 3"/>
          <p:cNvSpPr>
            <a:spLocks noGrp="1" noChangeArrowheads="1"/>
          </p:cNvSpPr>
          <p:nvPr>
            <p:ph type="body" sz="half" idx="1"/>
          </p:nvPr>
        </p:nvSpPr>
        <p:spPr>
          <a:xfrm>
            <a:off x="228600" y="685800"/>
            <a:ext cx="5553465" cy="6172200"/>
          </a:xfrm>
        </p:spPr>
        <p:txBody>
          <a:bodyPr anchor="ctr">
            <a:normAutofit fontScale="77500" lnSpcReduction="20000"/>
          </a:bodyPr>
          <a:lstStyle/>
          <a:p>
            <a:pPr marL="0" indent="0" eaLnBrk="1" hangingPunct="1">
              <a:lnSpc>
                <a:spcPct val="80000"/>
              </a:lnSpc>
              <a:buFontTx/>
              <a:buNone/>
            </a:pPr>
            <a:r>
              <a:rPr lang="en-GB" sz="2400" u="sng" dirty="0">
                <a:latin typeface="Arial Black"/>
                <a:cs typeface="Arial Black"/>
              </a:rPr>
              <a:t>Restore Speed:</a:t>
            </a:r>
          </a:p>
          <a:p>
            <a:pPr marL="0" indent="0" eaLnBrk="1" hangingPunct="1">
              <a:lnSpc>
                <a:spcPct val="80000"/>
              </a:lnSpc>
              <a:buFontTx/>
              <a:buNone/>
            </a:pPr>
            <a:r>
              <a:rPr lang="en-GB" sz="2400" b="1" dirty="0">
                <a:latin typeface="Arial Black"/>
                <a:cs typeface="Arial Black"/>
              </a:rPr>
              <a:t>Type</a:t>
            </a:r>
            <a:r>
              <a:rPr lang="en-GB" sz="2400" dirty="0">
                <a:latin typeface="Arial Black"/>
                <a:cs typeface="Arial Black"/>
              </a:rPr>
              <a:t>: Software Quality Requirement</a:t>
            </a:r>
            <a:r>
              <a:rPr lang="en-GB" sz="2400" dirty="0" smtClean="0">
                <a:latin typeface="Arial Black"/>
                <a:cs typeface="Arial Black"/>
              </a:rPr>
              <a:t>.</a:t>
            </a:r>
            <a:endParaRPr lang="en-GB" sz="2400" b="1" dirty="0" smtClean="0">
              <a:latin typeface="Arial Black"/>
              <a:cs typeface="Arial Black"/>
            </a:endParaRPr>
          </a:p>
          <a:p>
            <a:pPr marL="0" indent="0" eaLnBrk="1" hangingPunct="1">
              <a:lnSpc>
                <a:spcPct val="80000"/>
              </a:lnSpc>
              <a:buFontTx/>
              <a:buNone/>
            </a:pPr>
            <a:r>
              <a:rPr lang="en-GB" sz="2400" b="1" dirty="0" smtClean="0">
                <a:latin typeface="Arial Black"/>
                <a:cs typeface="Arial Black"/>
              </a:rPr>
              <a:t>Ambition</a:t>
            </a:r>
            <a:r>
              <a:rPr lang="en-GB" sz="2400" dirty="0">
                <a:latin typeface="Arial Black"/>
                <a:cs typeface="Arial Black"/>
              </a:rPr>
              <a:t>: </a:t>
            </a:r>
            <a:r>
              <a:rPr lang="en-GB" sz="2400" b="0" dirty="0">
                <a:latin typeface="Arial"/>
                <a:cs typeface="Arial"/>
              </a:rPr>
              <a:t>Should an error occur (or the user otherwise desire to do so), Horizon shall be able to restore the system to </a:t>
            </a:r>
            <a:r>
              <a:rPr lang="en-GB" sz="2400" b="0" dirty="0" smtClean="0">
                <a:latin typeface="Arial"/>
                <a:cs typeface="Arial"/>
              </a:rPr>
              <a:t>a previously </a:t>
            </a:r>
            <a:r>
              <a:rPr lang="en-GB" sz="2400" b="0" dirty="0">
                <a:latin typeface="Arial"/>
                <a:cs typeface="Arial"/>
              </a:rPr>
              <a:t>saved state in less than 10 minutes. &lt;-6.1.2 HFA</a:t>
            </a:r>
            <a:r>
              <a:rPr lang="en-GB" sz="2400" b="0" dirty="0" smtClean="0">
                <a:latin typeface="Arial"/>
                <a:cs typeface="Arial"/>
              </a:rPr>
              <a:t>.</a:t>
            </a:r>
          </a:p>
          <a:p>
            <a:pPr marL="0" indent="0" eaLnBrk="1" hangingPunct="1">
              <a:lnSpc>
                <a:spcPct val="80000"/>
              </a:lnSpc>
              <a:spcAft>
                <a:spcPts val="400"/>
              </a:spcAft>
              <a:buFontTx/>
              <a:buNone/>
            </a:pPr>
            <a:r>
              <a:rPr lang="en-GB" sz="2919" b="1" spc="100" dirty="0">
                <a:latin typeface="Arial Black"/>
                <a:cs typeface="Arial Black"/>
              </a:rPr>
              <a:t>Scale</a:t>
            </a:r>
            <a:r>
              <a:rPr lang="en-GB" sz="2919" spc="100" dirty="0">
                <a:latin typeface="Arial Black"/>
                <a:cs typeface="Arial Black"/>
              </a:rPr>
              <a:t>:  </a:t>
            </a:r>
            <a:r>
              <a:rPr lang="en-GB" sz="2919" spc="100" dirty="0" smtClean="0">
                <a:latin typeface="Arial Black"/>
                <a:cs typeface="Arial Black"/>
              </a:rPr>
              <a:t>Duration, </a:t>
            </a:r>
            <a:r>
              <a:rPr lang="en-GB" sz="2919" spc="100" dirty="0">
                <a:latin typeface="Arial Black"/>
                <a:cs typeface="Arial Black"/>
              </a:rPr>
              <a:t>from Initiation of </a:t>
            </a:r>
            <a:r>
              <a:rPr lang="en-GB" sz="2919" spc="100" dirty="0" smtClean="0">
                <a:latin typeface="Arial Black"/>
                <a:cs typeface="Arial Black"/>
              </a:rPr>
              <a:t>Restore, </a:t>
            </a:r>
            <a:r>
              <a:rPr lang="en-GB" sz="2919" spc="100" dirty="0">
                <a:latin typeface="Arial Black"/>
                <a:cs typeface="Arial Black"/>
              </a:rPr>
              <a:t>to Complete and verified state of a defined [Previous: Default =  Immediately Previous]] saved state</a:t>
            </a:r>
            <a:r>
              <a:rPr lang="en-GB" sz="2919" spc="100" dirty="0" smtClean="0">
                <a:latin typeface="Arial Black"/>
                <a:cs typeface="Arial Black"/>
              </a:rPr>
              <a:t>.</a:t>
            </a:r>
          </a:p>
          <a:p>
            <a:pPr marL="0" indent="0" eaLnBrk="1" hangingPunct="1">
              <a:lnSpc>
                <a:spcPct val="80000"/>
              </a:lnSpc>
              <a:buFontTx/>
              <a:buNone/>
            </a:pPr>
            <a:r>
              <a:rPr lang="en-GB" sz="2400" b="1" u="sng" dirty="0">
                <a:latin typeface="Arial Black"/>
                <a:cs typeface="Arial Black"/>
              </a:rPr>
              <a:t>Initiation</a:t>
            </a:r>
            <a:r>
              <a:rPr lang="en-GB" sz="2400" dirty="0">
                <a:latin typeface="Arial Black"/>
                <a:cs typeface="Arial Black"/>
              </a:rPr>
              <a:t>: defined as {Operator Initiation, System </a:t>
            </a:r>
            <a:r>
              <a:rPr lang="en-GB" sz="2400" dirty="0" smtClean="0">
                <a:latin typeface="Arial Black"/>
                <a:cs typeface="Arial Black"/>
              </a:rPr>
              <a:t>Initiation. </a:t>
            </a:r>
            <a:r>
              <a:rPr lang="en-GB" sz="2400" dirty="0">
                <a:latin typeface="Arial Black"/>
                <a:cs typeface="Arial Black"/>
              </a:rPr>
              <a:t>Default = Any</a:t>
            </a:r>
            <a:r>
              <a:rPr lang="en-GB" sz="2400" dirty="0" smtClean="0">
                <a:latin typeface="Arial Black"/>
                <a:cs typeface="Arial Black"/>
              </a:rPr>
              <a:t>.</a:t>
            </a:r>
          </a:p>
          <a:p>
            <a:pPr marL="0" indent="0" eaLnBrk="1" hangingPunct="1">
              <a:lnSpc>
                <a:spcPct val="80000"/>
              </a:lnSpc>
              <a:buFontTx/>
              <a:buNone/>
            </a:pPr>
            <a:r>
              <a:rPr lang="en-GB" sz="2400" b="1" dirty="0">
                <a:latin typeface="Arial Black"/>
                <a:cs typeface="Arial Black"/>
              </a:rPr>
              <a:t>Goal</a:t>
            </a:r>
            <a:r>
              <a:rPr lang="en-GB" sz="2400" dirty="0">
                <a:latin typeface="Arial Black"/>
                <a:cs typeface="Arial Black"/>
              </a:rPr>
              <a:t> [ Initial and all subsequent released and </a:t>
            </a:r>
            <a:r>
              <a:rPr lang="en-GB" sz="2400" dirty="0" err="1">
                <a:latin typeface="Arial Black"/>
                <a:cs typeface="Arial Black"/>
              </a:rPr>
              <a:t>Evo</a:t>
            </a:r>
            <a:r>
              <a:rPr lang="en-GB" sz="2400" dirty="0">
                <a:latin typeface="Arial Black"/>
                <a:cs typeface="Arial Black"/>
              </a:rPr>
              <a:t> steps]  1 minute</a:t>
            </a:r>
            <a:r>
              <a:rPr lang="en-GB" sz="2400" dirty="0" smtClean="0">
                <a:latin typeface="Arial Black"/>
                <a:cs typeface="Arial Black"/>
              </a:rPr>
              <a:t>?</a:t>
            </a:r>
            <a:endParaRPr lang="en-GB" sz="2400" b="1" dirty="0" smtClean="0">
              <a:latin typeface="Arial Black"/>
              <a:cs typeface="Arial Black"/>
            </a:endParaRPr>
          </a:p>
          <a:p>
            <a:pPr marL="0" indent="0" eaLnBrk="1" hangingPunct="1">
              <a:lnSpc>
                <a:spcPct val="80000"/>
              </a:lnSpc>
              <a:buFontTx/>
              <a:buNone/>
            </a:pPr>
            <a:r>
              <a:rPr lang="en-GB" sz="2400" b="1" dirty="0" smtClean="0">
                <a:latin typeface="Arial Black"/>
                <a:cs typeface="Arial Black"/>
              </a:rPr>
              <a:t>Fail</a:t>
            </a:r>
            <a:r>
              <a:rPr lang="en-GB" sz="2400" dirty="0" smtClean="0">
                <a:latin typeface="Arial Black"/>
                <a:cs typeface="Arial Black"/>
              </a:rPr>
              <a:t> </a:t>
            </a:r>
            <a:r>
              <a:rPr lang="en-GB" sz="2400" dirty="0">
                <a:latin typeface="Arial Black"/>
                <a:cs typeface="Arial Black"/>
              </a:rPr>
              <a:t>[ Initial and all subsequent released and </a:t>
            </a:r>
            <a:r>
              <a:rPr lang="en-GB" sz="2400" dirty="0" err="1">
                <a:latin typeface="Arial Black"/>
                <a:cs typeface="Arial Black"/>
              </a:rPr>
              <a:t>Evo</a:t>
            </a:r>
            <a:r>
              <a:rPr lang="en-GB" sz="2400" dirty="0">
                <a:latin typeface="Arial Black"/>
                <a:cs typeface="Arial Black"/>
              </a:rPr>
              <a:t> steps]  10 minutes. &lt;- 6.1.2 </a:t>
            </a:r>
            <a:r>
              <a:rPr lang="en-GB" sz="2400" dirty="0" smtClean="0">
                <a:latin typeface="Arial Black"/>
                <a:cs typeface="Arial Black"/>
              </a:rPr>
              <a:t>HFA</a:t>
            </a:r>
            <a:endParaRPr lang="en-GB" sz="2400" b="1" dirty="0" smtClean="0">
              <a:latin typeface="Arial Black"/>
              <a:cs typeface="Arial Black"/>
            </a:endParaRPr>
          </a:p>
          <a:p>
            <a:pPr marL="0" indent="0" eaLnBrk="1" hangingPunct="1">
              <a:lnSpc>
                <a:spcPct val="80000"/>
              </a:lnSpc>
              <a:buFontTx/>
              <a:buNone/>
            </a:pPr>
            <a:r>
              <a:rPr lang="en-GB" sz="2400" b="1" dirty="0" smtClean="0">
                <a:latin typeface="Arial Black"/>
                <a:cs typeface="Arial Black"/>
              </a:rPr>
              <a:t>Catastrophe</a:t>
            </a:r>
            <a:r>
              <a:rPr lang="en-GB" sz="2400" dirty="0">
                <a:latin typeface="Arial Black"/>
                <a:cs typeface="Arial Black"/>
              </a:rPr>
              <a:t>: 100 minutes.</a:t>
            </a:r>
          </a:p>
        </p:txBody>
      </p:sp>
      <p:pic>
        <p:nvPicPr>
          <p:cNvPr id="4" name="Picture 3" descr="69.jpg"/>
          <p:cNvPicPr>
            <a:picLocks noChangeAspect="1"/>
          </p:cNvPicPr>
          <p:nvPr/>
        </p:nvPicPr>
        <p:blipFill>
          <a:blip r:embed="rId3"/>
          <a:stretch>
            <a:fillRect/>
          </a:stretch>
        </p:blipFill>
        <p:spPr>
          <a:xfrm>
            <a:off x="6583947" y="1600200"/>
            <a:ext cx="2560053" cy="2291984"/>
          </a:xfrm>
          <a:prstGeom prst="rect">
            <a:avLst/>
          </a:prstGeom>
        </p:spPr>
      </p:pic>
      <p:pic>
        <p:nvPicPr>
          <p:cNvPr id="5" name="Picture 4" descr="Picture 5.png"/>
          <p:cNvPicPr>
            <a:picLocks noChangeAspect="1"/>
          </p:cNvPicPr>
          <p:nvPr/>
        </p:nvPicPr>
        <p:blipFill>
          <a:blip r:embed="rId4"/>
          <a:stretch>
            <a:fillRect/>
          </a:stretch>
        </p:blipFill>
        <p:spPr>
          <a:xfrm>
            <a:off x="8102730" y="5270698"/>
            <a:ext cx="1041270" cy="1587302"/>
          </a:xfrm>
          <a:prstGeom prst="rect">
            <a:avLst/>
          </a:prstGeom>
        </p:spPr>
      </p:pic>
      <p:sp>
        <p:nvSpPr>
          <p:cNvPr id="7" name="Slide Number Placeholder 6"/>
          <p:cNvSpPr>
            <a:spLocks noGrp="1"/>
          </p:cNvSpPr>
          <p:nvPr>
            <p:ph type="sldNum" sz="quarter" idx="12"/>
          </p:nvPr>
        </p:nvSpPr>
        <p:spPr/>
        <p:txBody>
          <a:bodyPr/>
          <a:lstStyle/>
          <a:p>
            <a:fld id="{E9D94E64-4786-A34B-9252-0E179C932AB4}" type="slidenum">
              <a:rPr lang="en-US" smtClean="0"/>
              <a:pPr/>
              <a:t>159</a:t>
            </a:fld>
            <a:endParaRPr lang="en-US"/>
          </a:p>
        </p:txBody>
      </p:sp>
      <p:sp>
        <p:nvSpPr>
          <p:cNvPr id="8" name="Footer Placeholder 7"/>
          <p:cNvSpPr>
            <a:spLocks noGrp="1"/>
          </p:cNvSpPr>
          <p:nvPr>
            <p:ph type="ftr" sz="quarter" idx="11"/>
          </p:nvPr>
        </p:nvSpPr>
        <p:spPr/>
        <p:txBody>
          <a:bodyPr/>
          <a:lstStyle/>
          <a:p>
            <a:r>
              <a:rPr lang="en-US" smtClean="0"/>
              <a:t>© Tom@Gilb.com  www.gilb.com</a:t>
            </a:r>
            <a:endParaRPr lang="en-US"/>
          </a:p>
        </p:txBody>
      </p:sp>
      <p:sp>
        <p:nvSpPr>
          <p:cNvPr id="9" name="Date Placeholder 8"/>
          <p:cNvSpPr>
            <a:spLocks noGrp="1"/>
          </p:cNvSpPr>
          <p:nvPr>
            <p:ph type="dt" sz="half" idx="10"/>
          </p:nvPr>
        </p:nvSpPr>
        <p:spPr/>
        <p:txBody>
          <a:bodyPr/>
          <a:lstStyle/>
          <a:p>
            <a:fld id="{C09D9460-9FD5-5E4E-98A2-10FF5FF47A09}"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1218" name="Rectangle 2"/>
          <p:cNvSpPr>
            <a:spLocks noGrp="1" noChangeArrowheads="1"/>
          </p:cNvSpPr>
          <p:nvPr>
            <p:ph type="title"/>
          </p:nvPr>
        </p:nvSpPr>
        <p:spPr>
          <a:xfrm>
            <a:off x="779462" y="107577"/>
            <a:ext cx="7581901" cy="883023"/>
          </a:xfrm>
        </p:spPr>
        <p:txBody>
          <a:bodyPr>
            <a:normAutofit/>
          </a:bodyPr>
          <a:lstStyle/>
          <a:p>
            <a:pPr>
              <a:defRPr/>
            </a:pPr>
            <a:r>
              <a:rPr lang="en-GB" sz="4600" dirty="0">
                <a:latin typeface="Times" pitchFamily="-108" charset="0"/>
                <a:ea typeface="+mj-ea"/>
                <a:cs typeface="+mj-cs"/>
              </a:rPr>
              <a:t>Stakeholder:  Concept *233 .</a:t>
            </a:r>
          </a:p>
        </p:txBody>
      </p:sp>
      <p:sp>
        <p:nvSpPr>
          <p:cNvPr id="309251" name="Rectangle 3"/>
          <p:cNvSpPr>
            <a:spLocks noGrp="1" noChangeArrowheads="1"/>
          </p:cNvSpPr>
          <p:nvPr>
            <p:ph type="body" idx="1"/>
          </p:nvPr>
        </p:nvSpPr>
        <p:spPr>
          <a:xfrm>
            <a:off x="393700" y="1193800"/>
            <a:ext cx="3746500" cy="5003800"/>
          </a:xfrm>
        </p:spPr>
        <p:txBody>
          <a:bodyPr>
            <a:noAutofit/>
          </a:bodyPr>
          <a:lstStyle/>
          <a:p>
            <a:pPr lvl="1">
              <a:spcBef>
                <a:spcPts val="1200"/>
              </a:spcBef>
              <a:spcAft>
                <a:spcPts val="300"/>
              </a:spcAft>
              <a:buFont typeface="Monotype Sorts" pitchFamily="-108" charset="2"/>
              <a:buNone/>
            </a:pPr>
            <a:r>
              <a:rPr lang="en-GB" sz="2100" dirty="0" smtClean="0">
                <a:latin typeface="Times" pitchFamily="-108" charset="0"/>
              </a:rPr>
              <a:t> </a:t>
            </a:r>
            <a:r>
              <a:rPr lang="en-GB" sz="2100" dirty="0" smtClean="0"/>
              <a:t>‘</a:t>
            </a:r>
            <a:r>
              <a:rPr lang="en-GB" sz="2100" dirty="0"/>
              <a:t>Stakeholders’ are: </a:t>
            </a:r>
          </a:p>
          <a:p>
            <a:pPr>
              <a:lnSpc>
                <a:spcPct val="104000"/>
              </a:lnSpc>
              <a:spcAft>
                <a:spcPts val="1100"/>
              </a:spcAft>
              <a:buFont typeface="Monotype Sorts" pitchFamily="-108" charset="2"/>
              <a:buNone/>
            </a:pPr>
            <a:r>
              <a:rPr lang="en-GB" sz="2100" dirty="0"/>
              <a:t>Any person, group or thing </a:t>
            </a:r>
          </a:p>
          <a:p>
            <a:pPr>
              <a:lnSpc>
                <a:spcPct val="104000"/>
              </a:lnSpc>
              <a:spcAft>
                <a:spcPts val="1100"/>
              </a:spcAft>
              <a:buFont typeface="Monotype Sorts" pitchFamily="-108" charset="2"/>
              <a:buNone/>
            </a:pPr>
            <a:r>
              <a:rPr lang="en-GB" sz="2100" dirty="0"/>
              <a:t>that can determine our systems degree of success or failure, </a:t>
            </a:r>
          </a:p>
          <a:p>
            <a:pPr>
              <a:lnSpc>
                <a:spcPct val="104000"/>
              </a:lnSpc>
              <a:spcAft>
                <a:spcPts val="1100"/>
              </a:spcAft>
              <a:buFont typeface="Monotype Sorts" pitchFamily="-108" charset="2"/>
              <a:buNone/>
            </a:pPr>
            <a:r>
              <a:rPr lang="en-GB" sz="2100" dirty="0"/>
              <a:t>by having an opinion about</a:t>
            </a:r>
          </a:p>
          <a:p>
            <a:pPr>
              <a:lnSpc>
                <a:spcPct val="104000"/>
              </a:lnSpc>
              <a:spcAft>
                <a:spcPts val="1100"/>
              </a:spcAft>
              <a:buFont typeface="Monotype Sorts" pitchFamily="-108" charset="2"/>
              <a:buNone/>
            </a:pPr>
            <a:r>
              <a:rPr lang="en-GB" sz="2100" dirty="0"/>
              <a:t> system performance characteristics and </a:t>
            </a:r>
          </a:p>
          <a:p>
            <a:pPr>
              <a:lnSpc>
                <a:spcPct val="104000"/>
              </a:lnSpc>
              <a:spcAft>
                <a:spcPts val="1100"/>
              </a:spcAft>
              <a:buFont typeface="Monotype Sorts" pitchFamily="-108" charset="2"/>
              <a:buNone/>
            </a:pPr>
            <a:r>
              <a:rPr lang="en-GB" sz="2100" dirty="0"/>
              <a:t> system lifecycle constraints </a:t>
            </a:r>
          </a:p>
          <a:p>
            <a:pPr>
              <a:buFont typeface="Monotype Sorts" pitchFamily="-108" charset="2"/>
              <a:buNone/>
            </a:pPr>
            <a:endParaRPr lang="en-GB" sz="2100" dirty="0"/>
          </a:p>
        </p:txBody>
      </p:sp>
      <p:pic>
        <p:nvPicPr>
          <p:cNvPr id="4" name="Picture 3"/>
          <p:cNvPicPr>
            <a:picLocks noChangeAspect="1"/>
          </p:cNvPicPr>
          <p:nvPr/>
        </p:nvPicPr>
        <p:blipFill>
          <a:blip r:embed="rId3"/>
          <a:stretch>
            <a:fillRect/>
          </a:stretch>
        </p:blipFill>
        <p:spPr>
          <a:xfrm>
            <a:off x="4140200" y="1193800"/>
            <a:ext cx="5003800" cy="5003800"/>
          </a:xfrm>
          <a:prstGeom prst="rect">
            <a:avLst/>
          </a:prstGeom>
        </p:spPr>
      </p:pic>
      <p:sp>
        <p:nvSpPr>
          <p:cNvPr id="6" name="Slide Number Placeholder 5"/>
          <p:cNvSpPr>
            <a:spLocks noGrp="1"/>
          </p:cNvSpPr>
          <p:nvPr>
            <p:ph type="sldNum" sz="quarter" idx="12"/>
          </p:nvPr>
        </p:nvSpPr>
        <p:spPr/>
        <p:txBody>
          <a:bodyPr/>
          <a:lstStyle/>
          <a:p>
            <a:fld id="{4B86B0F5-22FE-1F4C-B79C-31CD8CB2974C}" type="slidenum">
              <a:rPr lang="en-GB" smtClean="0"/>
              <a:pPr/>
              <a:t>16</a:t>
            </a:fld>
            <a:endParaRPr lang="en-GB"/>
          </a:p>
        </p:txBody>
      </p:sp>
      <p:sp>
        <p:nvSpPr>
          <p:cNvPr id="7" name="Footer Placeholder 6"/>
          <p:cNvSpPr>
            <a:spLocks noGrp="1"/>
          </p:cNvSpPr>
          <p:nvPr>
            <p:ph type="ftr" sz="quarter" idx="11"/>
          </p:nvPr>
        </p:nvSpPr>
        <p:spPr/>
        <p:txBody>
          <a:bodyPr/>
          <a:lstStyle/>
          <a:p>
            <a:r>
              <a:rPr lang="en-US" smtClean="0"/>
              <a:t>© Tom@Gilb.com  www.gilb.com</a:t>
            </a:r>
            <a:endParaRPr lang="en-GB"/>
          </a:p>
        </p:txBody>
      </p:sp>
      <p:sp>
        <p:nvSpPr>
          <p:cNvPr id="8" name="Date Placeholder 7"/>
          <p:cNvSpPr>
            <a:spLocks noGrp="1"/>
          </p:cNvSpPr>
          <p:nvPr>
            <p:ph type="dt" sz="half" idx="10"/>
          </p:nvPr>
        </p:nvSpPr>
        <p:spPr/>
        <p:txBody>
          <a:bodyPr/>
          <a:lstStyle/>
          <a:p>
            <a:fld id="{AF34B003-4AE1-B74E-8A0C-A532DCC420D5}"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5" name="Title 1"/>
          <p:cNvSpPr>
            <a:spLocks noGrp="1"/>
          </p:cNvSpPr>
          <p:nvPr>
            <p:ph type="title"/>
          </p:nvPr>
        </p:nvSpPr>
        <p:spPr>
          <a:xfrm>
            <a:off x="1062038" y="274638"/>
            <a:ext cx="7329487" cy="1143000"/>
          </a:xfrm>
        </p:spPr>
        <p:txBody>
          <a:bodyPr/>
          <a:lstStyle/>
          <a:p>
            <a:r>
              <a:rPr lang="en-US" sz="3400" dirty="0" smtClean="0">
                <a:ea typeface="ＭＳ Ｐゴシック" pitchFamily="-109" charset="-128"/>
                <a:cs typeface="ＭＳ Ｐゴシック" pitchFamily="-109" charset="-128"/>
              </a:rPr>
              <a:t>System Lifetime Expectancy: </a:t>
            </a:r>
            <a:br>
              <a:rPr lang="en-US" sz="3400" dirty="0" smtClean="0">
                <a:ea typeface="ＭＳ Ｐゴシック" pitchFamily="-109" charset="-128"/>
                <a:cs typeface="ＭＳ Ｐゴシック" pitchFamily="-109" charset="-128"/>
              </a:rPr>
            </a:br>
            <a:r>
              <a:rPr lang="en-US" sz="3400" dirty="0" smtClean="0">
                <a:ea typeface="ＭＳ Ｐゴシック" pitchFamily="-109" charset="-128"/>
                <a:cs typeface="ＭＳ Ｐゴシック" pitchFamily="-109" charset="-128"/>
              </a:rPr>
              <a:t>Capers Jones: Think 18-25 Years</a:t>
            </a:r>
          </a:p>
        </p:txBody>
      </p:sp>
      <p:pic>
        <p:nvPicPr>
          <p:cNvPr id="18436" name="Content Placeholder 8" descr="Picture 1.png"/>
          <p:cNvPicPr>
            <a:picLocks noGrp="1" noChangeAspect="1"/>
          </p:cNvPicPr>
          <p:nvPr>
            <p:ph idx="1"/>
          </p:nvPr>
        </p:nvPicPr>
        <p:blipFill>
          <a:blip r:embed="rId4"/>
          <a:srcRect/>
          <a:stretch>
            <a:fillRect/>
          </a:stretch>
        </p:blipFill>
        <p:spPr>
          <a:xfrm>
            <a:off x="1554163" y="1600200"/>
            <a:ext cx="6035675" cy="4525963"/>
          </a:xfrm>
        </p:spPr>
      </p:pic>
      <p:sp>
        <p:nvSpPr>
          <p:cNvPr id="4" name="Date Placeholder 3"/>
          <p:cNvSpPr>
            <a:spLocks noGrp="1"/>
          </p:cNvSpPr>
          <p:nvPr>
            <p:ph type="dt" sz="quarter" idx="10"/>
          </p:nvPr>
        </p:nvSpPr>
        <p:spPr/>
        <p:txBody>
          <a:bodyPr/>
          <a:lstStyle/>
          <a:p>
            <a:pPr>
              <a:defRPr/>
            </a:pPr>
            <a:fld id="{D1FF77B7-EDDC-1746-B8EE-CBE57849C709}" type="datetime4">
              <a:rPr lang="en-US" smtClean="0"/>
              <a:pPr>
                <a:defRPr/>
              </a:pPr>
              <a:t>October 2, 2009</a:t>
            </a:fld>
            <a:endParaRPr lang="en-US"/>
          </a:p>
        </p:txBody>
      </p:sp>
      <p:sp>
        <p:nvSpPr>
          <p:cNvPr id="18438" name="Footer Placeholder 4"/>
          <p:cNvSpPr>
            <a:spLocks noGrp="1"/>
          </p:cNvSpPr>
          <p:nvPr>
            <p:ph type="ftr" sz="quarter" idx="11"/>
          </p:nvPr>
        </p:nvSpPr>
        <p:spPr bwMode="auto">
          <a:xfrm>
            <a:off x="2286000" y="6264275"/>
            <a:ext cx="4724400" cy="365125"/>
          </a:xfrm>
          <a:noFill/>
          <a:ln>
            <a:miter lim="800000"/>
            <a:headEnd/>
            <a:tailEnd/>
          </a:ln>
        </p:spPr>
        <p:txBody>
          <a:bodyPr/>
          <a:lstStyle/>
          <a:p>
            <a:r>
              <a:rPr lang="en-US" b="1" smtClean="0">
                <a:solidFill>
                  <a:schemeClr val="tx1"/>
                </a:solidFill>
                <a:latin typeface="Calibri" pitchFamily="-109" charset="0"/>
                <a:ea typeface="ＭＳ Ｐゴシック" pitchFamily="-109" charset="-128"/>
                <a:cs typeface="ＭＳ Ｐゴシック" pitchFamily="-109" charset="-128"/>
              </a:rPr>
              <a:t>© Tom@Gilb.com  www.gilb.com</a:t>
            </a:r>
            <a:endParaRPr lang="en-US" smtClean="0">
              <a:latin typeface="Calibri" pitchFamily="-109" charset="0"/>
              <a:ea typeface="ＭＳ Ｐゴシック" pitchFamily="-109" charset="-128"/>
              <a:cs typeface="ＭＳ Ｐゴシック" pitchFamily="-109" charset="-128"/>
            </a:endParaRPr>
          </a:p>
        </p:txBody>
      </p:sp>
      <p:sp>
        <p:nvSpPr>
          <p:cNvPr id="6" name="Slide Number Placeholder 5"/>
          <p:cNvSpPr>
            <a:spLocks noGrp="1"/>
          </p:cNvSpPr>
          <p:nvPr>
            <p:ph type="sldNum" sz="quarter" idx="12"/>
          </p:nvPr>
        </p:nvSpPr>
        <p:spPr/>
        <p:txBody>
          <a:bodyPr/>
          <a:lstStyle/>
          <a:p>
            <a:pPr>
              <a:defRPr/>
            </a:pPr>
            <a:fld id="{9DA08E45-B05B-1344-8127-BB0836EDBADD}" type="slidenum">
              <a:rPr lang="en-US" smtClean="0"/>
              <a:pPr>
                <a:defRPr/>
              </a:pPr>
              <a:t>160</a:t>
            </a:fld>
            <a:endParaRPr lang="en-US"/>
          </a:p>
        </p:txBody>
      </p:sp>
      <p:graphicFrame>
        <p:nvGraphicFramePr>
          <p:cNvPr id="18434" name="Object 2"/>
          <p:cNvGraphicFramePr>
            <a:graphicFrameLocks noChangeAspect="1"/>
          </p:cNvGraphicFramePr>
          <p:nvPr/>
        </p:nvGraphicFramePr>
        <p:xfrm>
          <a:off x="457200" y="1600200"/>
          <a:ext cx="8142288" cy="4525963"/>
        </p:xfrm>
        <a:graphic>
          <a:graphicData uri="http://schemas.openxmlformats.org/presentationml/2006/ole">
            <p:oleObj spid="_x0000_s58370" name="Worksheet" r:id="rId5" imgW="10934700" imgH="2298700" progId="Excel.Sheet.8">
              <p:embed/>
            </p:oleObj>
          </a:graphicData>
        </a:graphic>
      </p:graphicFrame>
      <p:pic>
        <p:nvPicPr>
          <p:cNvPr id="18440" name="Picture 9" descr="capers.jpg"/>
          <p:cNvPicPr>
            <a:picLocks noChangeAspect="1"/>
          </p:cNvPicPr>
          <p:nvPr/>
        </p:nvPicPr>
        <p:blipFill>
          <a:blip r:embed="rId6"/>
          <a:srcRect/>
          <a:stretch>
            <a:fillRect/>
          </a:stretch>
        </p:blipFill>
        <p:spPr bwMode="auto">
          <a:xfrm>
            <a:off x="8391525" y="0"/>
            <a:ext cx="752475" cy="857250"/>
          </a:xfrm>
          <a:prstGeom prst="rect">
            <a:avLst/>
          </a:prstGeom>
          <a:noFill/>
          <a:ln w="9525">
            <a:noFill/>
            <a:miter lim="800000"/>
            <a:headEnd/>
            <a:tailEnd/>
          </a:ln>
        </p:spPr>
      </p:pic>
      <p:pic>
        <p:nvPicPr>
          <p:cNvPr id="18441" name="Picture 10" descr="jones book.jpg"/>
          <p:cNvPicPr>
            <a:picLocks noChangeAspect="1"/>
          </p:cNvPicPr>
          <p:nvPr/>
        </p:nvPicPr>
        <p:blipFill>
          <a:blip r:embed="rId7"/>
          <a:srcRect/>
          <a:stretch>
            <a:fillRect/>
          </a:stretch>
        </p:blipFill>
        <p:spPr bwMode="auto">
          <a:xfrm>
            <a:off x="8026400" y="1219200"/>
            <a:ext cx="1146175" cy="1828800"/>
          </a:xfrm>
          <a:prstGeom prst="rect">
            <a:avLst/>
          </a:prstGeom>
          <a:noFill/>
          <a:ln w="9525">
            <a:noFill/>
            <a:miter lim="800000"/>
            <a:headEnd/>
            <a:tailEnd/>
          </a:ln>
        </p:spPr>
      </p:pic>
      <p:pic>
        <p:nvPicPr>
          <p:cNvPr id="18442" name="Picture 9" descr="Picture 1.png"/>
          <p:cNvPicPr>
            <a:picLocks noChangeAspect="1"/>
          </p:cNvPicPr>
          <p:nvPr/>
        </p:nvPicPr>
        <p:blipFill>
          <a:blip r:embed="rId8"/>
          <a:srcRect/>
          <a:stretch>
            <a:fillRect/>
          </a:stretch>
        </p:blipFill>
        <p:spPr bwMode="auto">
          <a:xfrm>
            <a:off x="0" y="0"/>
            <a:ext cx="1062038" cy="160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Title 1"/>
          <p:cNvSpPr>
            <a:spLocks noGrp="1"/>
          </p:cNvSpPr>
          <p:nvPr>
            <p:ph type="title"/>
          </p:nvPr>
        </p:nvSpPr>
        <p:spPr>
          <a:xfrm>
            <a:off x="457200" y="-304800"/>
            <a:ext cx="8229600" cy="1143000"/>
          </a:xfrm>
        </p:spPr>
        <p:txBody>
          <a:bodyPr>
            <a:normAutofit fontScale="90000"/>
          </a:bodyPr>
          <a:lstStyle/>
          <a:p>
            <a:pPr eaLnBrk="1" hangingPunct="1"/>
            <a:r>
              <a:rPr lang="en-GB" b="1" dirty="0" smtClean="0">
                <a:ea typeface="ＭＳ Ｐゴシック" pitchFamily="-109" charset="-128"/>
                <a:cs typeface="ＭＳ Ｐゴシック" pitchFamily="-109" charset="-128"/>
              </a:rPr>
              <a:t>Broader Maintainability Concepts</a:t>
            </a:r>
            <a:endParaRPr lang="en-US" dirty="0" smtClean="0">
              <a:ea typeface="ＭＳ Ｐゴシック" pitchFamily="-109" charset="-128"/>
              <a:cs typeface="ＭＳ Ｐゴシック" pitchFamily="-109" charset="-128"/>
            </a:endParaRPr>
          </a:p>
        </p:txBody>
      </p:sp>
      <p:sp>
        <p:nvSpPr>
          <p:cNvPr id="3" name="Content Placeholder 2"/>
          <p:cNvSpPr>
            <a:spLocks noGrp="1"/>
          </p:cNvSpPr>
          <p:nvPr>
            <p:ph idx="1"/>
          </p:nvPr>
        </p:nvSpPr>
        <p:spPr>
          <a:xfrm>
            <a:off x="0" y="838200"/>
            <a:ext cx="4419600" cy="5518150"/>
          </a:xfrm>
        </p:spPr>
        <p:txBody>
          <a:bodyPr rtlCol="0">
            <a:normAutofit fontScale="85000" lnSpcReduction="20000"/>
          </a:bodyPr>
          <a:lstStyle/>
          <a:p>
            <a:pPr eaLnBrk="1" fontAlgn="auto" hangingPunct="1">
              <a:spcAft>
                <a:spcPts val="0"/>
              </a:spcAft>
              <a:buFont typeface="Arial"/>
              <a:buChar char="•"/>
              <a:defRPr/>
            </a:pPr>
            <a:r>
              <a:rPr lang="en-US" sz="1900" dirty="0" smtClean="0">
                <a:latin typeface="+mj-lt"/>
                <a:ea typeface="+mj-ea"/>
                <a:cs typeface="+mj-cs"/>
              </a:rPr>
              <a:t>Maintainability in the strict engineering sense is usually taken to mean </a:t>
            </a:r>
            <a:r>
              <a:rPr lang="en-US" sz="1900" b="1" dirty="0" smtClean="0">
                <a:latin typeface="+mj-lt"/>
                <a:ea typeface="+mj-ea"/>
                <a:cs typeface="+mj-cs"/>
              </a:rPr>
              <a:t>bug fixing.</a:t>
            </a:r>
          </a:p>
          <a:p>
            <a:pPr eaLnBrk="1" fontAlgn="auto" hangingPunct="1">
              <a:spcAft>
                <a:spcPts val="0"/>
              </a:spcAft>
              <a:buFont typeface="Arial"/>
              <a:buChar char="•"/>
              <a:defRPr/>
            </a:pPr>
            <a:r>
              <a:rPr lang="en-US" sz="1900" dirty="0" smtClean="0">
                <a:latin typeface="+mj-lt"/>
                <a:ea typeface="+mj-ea"/>
                <a:cs typeface="+mj-cs"/>
              </a:rPr>
              <a:t> I have however been using it </a:t>
            </a:r>
            <a:r>
              <a:rPr lang="en-US" sz="1900" i="1" dirty="0" smtClean="0">
                <a:latin typeface="+mj-lt"/>
                <a:ea typeface="+mj-ea"/>
                <a:cs typeface="+mj-cs"/>
              </a:rPr>
              <a:t>thus far </a:t>
            </a:r>
            <a:r>
              <a:rPr lang="en-US" sz="1900" dirty="0" smtClean="0">
                <a:latin typeface="+mj-lt"/>
                <a:ea typeface="+mj-ea"/>
                <a:cs typeface="+mj-cs"/>
              </a:rPr>
              <a:t>to describe </a:t>
            </a:r>
            <a:r>
              <a:rPr lang="en-US" sz="1900" b="1" i="1" dirty="0" smtClean="0">
                <a:latin typeface="+mj-lt"/>
                <a:ea typeface="+mj-ea"/>
                <a:cs typeface="+mj-cs"/>
              </a:rPr>
              <a:t>any software change activity or process. </a:t>
            </a:r>
          </a:p>
          <a:p>
            <a:pPr eaLnBrk="1" fontAlgn="auto" hangingPunct="1">
              <a:spcAft>
                <a:spcPts val="0"/>
              </a:spcAft>
              <a:buFont typeface="Arial"/>
              <a:buChar char="•"/>
              <a:defRPr/>
            </a:pPr>
            <a:r>
              <a:rPr lang="en-US" sz="1900" dirty="0" smtClean="0">
                <a:latin typeface="+mj-lt"/>
                <a:ea typeface="+mj-ea"/>
                <a:cs typeface="+mj-cs"/>
              </a:rPr>
              <a:t>We could perhaps better call it </a:t>
            </a:r>
            <a:r>
              <a:rPr lang="en-US" sz="1900" b="1" dirty="0" smtClean="0">
                <a:latin typeface="+mj-lt"/>
                <a:ea typeface="+mj-ea"/>
                <a:cs typeface="+mj-cs"/>
              </a:rPr>
              <a:t>‘software change ability’. </a:t>
            </a:r>
          </a:p>
          <a:p>
            <a:pPr eaLnBrk="1" fontAlgn="auto" hangingPunct="1">
              <a:spcAft>
                <a:spcPts val="0"/>
              </a:spcAft>
              <a:buFont typeface="Arial"/>
              <a:buChar char="•"/>
              <a:defRPr/>
            </a:pPr>
            <a:r>
              <a:rPr lang="en-US" sz="1900" dirty="0" smtClean="0">
                <a:latin typeface="+mj-lt"/>
                <a:ea typeface="+mj-ea"/>
                <a:cs typeface="+mj-cs"/>
              </a:rPr>
              <a:t>Different </a:t>
            </a:r>
            <a:r>
              <a:rPr lang="en-US" sz="1900" u="sng" dirty="0" smtClean="0">
                <a:latin typeface="+mj-lt"/>
                <a:ea typeface="+mj-ea"/>
                <a:cs typeface="+mj-cs"/>
              </a:rPr>
              <a:t>classes of change</a:t>
            </a:r>
            <a:r>
              <a:rPr lang="en-US" sz="1900" dirty="0" smtClean="0">
                <a:latin typeface="+mj-lt"/>
                <a:ea typeface="+mj-ea"/>
                <a:cs typeface="+mj-cs"/>
              </a:rPr>
              <a:t>, will have different </a:t>
            </a:r>
            <a:r>
              <a:rPr lang="en-US" sz="1900" u="sng" dirty="0" smtClean="0">
                <a:latin typeface="+mj-lt"/>
                <a:ea typeface="+mj-ea"/>
                <a:cs typeface="+mj-cs"/>
              </a:rPr>
              <a:t>requirements </a:t>
            </a:r>
            <a:r>
              <a:rPr lang="en-US" sz="1900" dirty="0" smtClean="0">
                <a:latin typeface="+mj-lt"/>
                <a:ea typeface="+mj-ea"/>
                <a:cs typeface="+mj-cs"/>
              </a:rPr>
              <a:t>related to them, </a:t>
            </a:r>
          </a:p>
          <a:p>
            <a:pPr lvl="1" eaLnBrk="1" fontAlgn="auto" hangingPunct="1">
              <a:spcAft>
                <a:spcPts val="0"/>
              </a:spcAft>
              <a:buFont typeface="Arial"/>
              <a:buChar char="•"/>
              <a:defRPr/>
            </a:pPr>
            <a:r>
              <a:rPr lang="en-US" sz="1900" dirty="0" smtClean="0">
                <a:latin typeface="+mj-lt"/>
                <a:ea typeface="+mj-ea"/>
                <a:cs typeface="+mj-cs"/>
              </a:rPr>
              <a:t>and consequently </a:t>
            </a:r>
            <a:r>
              <a:rPr lang="en-US" sz="1900" b="1" u="sng" dirty="0" smtClean="0">
                <a:latin typeface="+mj-lt"/>
                <a:ea typeface="+mj-ea"/>
                <a:cs typeface="+mj-cs"/>
              </a:rPr>
              <a:t>different technical solutions</a:t>
            </a:r>
            <a:r>
              <a:rPr lang="en-US" sz="1900" dirty="0" smtClean="0">
                <a:latin typeface="+mj-lt"/>
                <a:ea typeface="+mj-ea"/>
                <a:cs typeface="+mj-cs"/>
              </a:rPr>
              <a:t>.</a:t>
            </a:r>
          </a:p>
          <a:p>
            <a:pPr eaLnBrk="1" fontAlgn="auto" hangingPunct="1">
              <a:spcAft>
                <a:spcPts val="0"/>
              </a:spcAft>
              <a:buFont typeface="Arial"/>
              <a:buChar char="•"/>
              <a:defRPr/>
            </a:pPr>
            <a:r>
              <a:rPr lang="en-US" sz="1900" dirty="0" smtClean="0">
                <a:latin typeface="+mj-lt"/>
                <a:ea typeface="+mj-ea"/>
                <a:cs typeface="+mj-cs"/>
              </a:rPr>
              <a:t> It is important that we be very clear</a:t>
            </a:r>
          </a:p>
          <a:p>
            <a:pPr lvl="1" eaLnBrk="1" fontAlgn="auto" hangingPunct="1">
              <a:spcAft>
                <a:spcPts val="0"/>
              </a:spcAft>
              <a:buFont typeface="Arial"/>
              <a:buChar char="•"/>
              <a:defRPr/>
            </a:pPr>
            <a:r>
              <a:rPr lang="en-US" sz="1900" dirty="0" smtClean="0">
                <a:latin typeface="+mj-lt"/>
                <a:ea typeface="+mj-ea"/>
                <a:cs typeface="+mj-cs"/>
              </a:rPr>
              <a:t> in setting requirements, </a:t>
            </a:r>
          </a:p>
          <a:p>
            <a:pPr lvl="1" eaLnBrk="1" fontAlgn="auto" hangingPunct="1">
              <a:spcAft>
                <a:spcPts val="0"/>
              </a:spcAft>
              <a:buFont typeface="Arial"/>
              <a:buChar char="•"/>
              <a:defRPr/>
            </a:pPr>
            <a:r>
              <a:rPr lang="en-US" sz="1900" dirty="0" smtClean="0">
                <a:latin typeface="+mj-lt"/>
                <a:ea typeface="+mj-ea"/>
                <a:cs typeface="+mj-cs"/>
              </a:rPr>
              <a:t>and doing corresponding design, </a:t>
            </a:r>
          </a:p>
          <a:p>
            <a:pPr lvl="1" eaLnBrk="1" fontAlgn="auto" hangingPunct="1">
              <a:spcAft>
                <a:spcPts val="0"/>
              </a:spcAft>
              <a:buFont typeface="Arial"/>
              <a:buChar char="•"/>
              <a:defRPr/>
            </a:pPr>
            <a:r>
              <a:rPr lang="en-US" sz="1900" dirty="0" smtClean="0">
                <a:latin typeface="+mj-lt"/>
                <a:ea typeface="+mj-ea"/>
                <a:cs typeface="+mj-cs"/>
              </a:rPr>
              <a:t>exactly what </a:t>
            </a:r>
            <a:r>
              <a:rPr lang="en-US" sz="1900" b="1" u="sng" dirty="0" smtClean="0">
                <a:latin typeface="+mj-lt"/>
                <a:ea typeface="+mj-ea"/>
                <a:cs typeface="+mj-cs"/>
              </a:rPr>
              <a:t>types of change </a:t>
            </a:r>
            <a:r>
              <a:rPr lang="en-US" sz="1900" dirty="0" smtClean="0">
                <a:latin typeface="+mj-lt"/>
                <a:ea typeface="+mj-ea"/>
                <a:cs typeface="+mj-cs"/>
              </a:rPr>
              <a:t>we are talking about.</a:t>
            </a:r>
          </a:p>
          <a:p>
            <a:pPr eaLnBrk="1" fontAlgn="auto" hangingPunct="1">
              <a:spcAft>
                <a:spcPts val="0"/>
              </a:spcAft>
              <a:buFont typeface="Arial"/>
              <a:buChar char="•"/>
              <a:defRPr/>
            </a:pPr>
            <a:r>
              <a:rPr lang="en-US" sz="1900" dirty="0" smtClean="0">
                <a:latin typeface="+mj-lt"/>
                <a:ea typeface="+mj-ea"/>
                <a:cs typeface="+mj-cs"/>
              </a:rPr>
              <a:t>  </a:t>
            </a:r>
          </a:p>
        </p:txBody>
      </p:sp>
      <p:sp>
        <p:nvSpPr>
          <p:cNvPr id="4" name="Date Placeholder 3"/>
          <p:cNvSpPr>
            <a:spLocks noGrp="1"/>
          </p:cNvSpPr>
          <p:nvPr>
            <p:ph type="dt" sz="quarter" idx="10"/>
          </p:nvPr>
        </p:nvSpPr>
        <p:spPr/>
        <p:txBody>
          <a:bodyPr/>
          <a:lstStyle/>
          <a:p>
            <a:pPr>
              <a:defRPr/>
            </a:pPr>
            <a:fld id="{A43B52CC-7740-5442-91A0-8648E2049B32}" type="datetime4">
              <a:rPr lang="en-US" smtClean="0"/>
              <a:pPr>
                <a:defRPr/>
              </a:pPr>
              <a:t>October 2, 2009</a:t>
            </a:fld>
            <a:endParaRPr lang="en-US"/>
          </a:p>
        </p:txBody>
      </p:sp>
      <p:sp>
        <p:nvSpPr>
          <p:cNvPr id="5" name="Slide Number Placeholder 4"/>
          <p:cNvSpPr>
            <a:spLocks noGrp="1"/>
          </p:cNvSpPr>
          <p:nvPr>
            <p:ph type="sldNum" sz="quarter" idx="12"/>
          </p:nvPr>
        </p:nvSpPr>
        <p:spPr/>
        <p:txBody>
          <a:bodyPr/>
          <a:lstStyle/>
          <a:p>
            <a:pPr>
              <a:defRPr/>
            </a:pPr>
            <a:fld id="{4754DD21-240A-AE43-85C4-B971F937508E}" type="slidenum">
              <a:rPr lang="en-US" smtClean="0"/>
              <a:pPr>
                <a:defRPr/>
              </a:pPr>
              <a:t>161</a:t>
            </a:fld>
            <a:endParaRPr lang="en-US"/>
          </a:p>
        </p:txBody>
      </p:sp>
      <p:sp>
        <p:nvSpPr>
          <p:cNvPr id="95238" name="Footer Placeholder 5"/>
          <p:cNvSpPr>
            <a:spLocks noGrp="1"/>
          </p:cNvSpPr>
          <p:nvPr>
            <p:ph type="ftr" sz="quarter" idx="11"/>
          </p:nvPr>
        </p:nvSpPr>
        <p:spPr bwMode="auto">
          <a:noFill/>
          <a:ln>
            <a:miter lim="800000"/>
            <a:headEnd/>
            <a:tailEnd/>
          </a:ln>
        </p:spPr>
        <p:txBody>
          <a:bodyPr/>
          <a:lstStyle/>
          <a:p>
            <a:r>
              <a:rPr lang="en-US" smtClean="0">
                <a:latin typeface="Calibri" pitchFamily="-109" charset="0"/>
                <a:ea typeface="ＭＳ Ｐゴシック" pitchFamily="-109" charset="-128"/>
                <a:cs typeface="ＭＳ Ｐゴシック" pitchFamily="-109" charset="-128"/>
              </a:rPr>
              <a:t>© Tom@Gilb.com  www.gilb.com</a:t>
            </a:r>
          </a:p>
        </p:txBody>
      </p:sp>
      <p:pic>
        <p:nvPicPr>
          <p:cNvPr id="95239" name="Picture 7" descr="Picture 2.png"/>
          <p:cNvPicPr>
            <a:picLocks noChangeAspect="1"/>
          </p:cNvPicPr>
          <p:nvPr/>
        </p:nvPicPr>
        <p:blipFill>
          <a:blip r:embed="rId2">
            <a:lum bright="-14000" contrast="44000"/>
          </a:blip>
          <a:srcRect/>
          <a:stretch>
            <a:fillRect/>
          </a:stretch>
        </p:blipFill>
        <p:spPr bwMode="auto">
          <a:xfrm>
            <a:off x="4305300" y="1295400"/>
            <a:ext cx="4914900" cy="403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Title 1"/>
          <p:cNvSpPr>
            <a:spLocks noGrp="1"/>
          </p:cNvSpPr>
          <p:nvPr>
            <p:ph type="title"/>
          </p:nvPr>
        </p:nvSpPr>
        <p:spPr>
          <a:xfrm>
            <a:off x="457200" y="-304800"/>
            <a:ext cx="8229600" cy="1143000"/>
          </a:xfrm>
        </p:spPr>
        <p:txBody>
          <a:bodyPr/>
          <a:lstStyle/>
          <a:p>
            <a:pPr eaLnBrk="1" hangingPunct="1"/>
            <a:r>
              <a:rPr lang="en-US" sz="2000" b="1" u="sng" dirty="0" smtClean="0">
                <a:ea typeface="ＭＳ Ｐゴシック" pitchFamily="-109" charset="-128"/>
                <a:cs typeface="ＭＳ Ｐゴシック" pitchFamily="-109" charset="-128"/>
              </a:rPr>
              <a:t>The ‘Maintainability’ Breakdown into Sub-problems</a:t>
            </a:r>
            <a:endParaRPr lang="en-US" sz="2000" dirty="0" smtClean="0">
              <a:ea typeface="ＭＳ Ｐゴシック" pitchFamily="-109" charset="-128"/>
              <a:cs typeface="ＭＳ Ｐゴシック" pitchFamily="-109" charset="-128"/>
            </a:endParaRPr>
          </a:p>
        </p:txBody>
      </p:sp>
      <p:sp>
        <p:nvSpPr>
          <p:cNvPr id="3" name="Content Placeholder 2"/>
          <p:cNvSpPr>
            <a:spLocks noGrp="1"/>
          </p:cNvSpPr>
          <p:nvPr>
            <p:ph sz="half" idx="1"/>
          </p:nvPr>
        </p:nvSpPr>
        <p:spPr>
          <a:xfrm flipH="1">
            <a:off x="354106" y="685800"/>
            <a:ext cx="4065494" cy="5670550"/>
          </a:xfrm>
        </p:spPr>
        <p:txBody>
          <a:bodyPr rtlCol="0">
            <a:noAutofit/>
          </a:bodyPr>
          <a:lstStyle/>
          <a:p>
            <a:pPr eaLnBrk="1" fontAlgn="auto" hangingPunct="1">
              <a:spcAft>
                <a:spcPts val="0"/>
              </a:spcAft>
              <a:buFont typeface="Arial" pitchFamily="-65" charset="0"/>
              <a:buAutoNum type="arabicPeriod"/>
              <a:defRPr/>
            </a:pPr>
            <a:r>
              <a:rPr lang="en-US" sz="1400" b="1" dirty="0" smtClean="0">
                <a:latin typeface="Arial"/>
                <a:ea typeface="+mj-ea"/>
                <a:cs typeface="Arial"/>
              </a:rPr>
              <a:t>Problem Recognition Time. </a:t>
            </a:r>
            <a:endParaRPr lang="en-GB" sz="1400" dirty="0" smtClean="0">
              <a:ea typeface="+mj-ea"/>
            </a:endParaRPr>
          </a:p>
          <a:p>
            <a:pPr eaLnBrk="1" fontAlgn="auto" hangingPunct="1">
              <a:spcAft>
                <a:spcPts val="0"/>
              </a:spcAft>
              <a:buNone/>
              <a:defRPr/>
            </a:pPr>
            <a:r>
              <a:rPr lang="en-GB" sz="1400" b="1" dirty="0" smtClean="0">
                <a:latin typeface="Arial"/>
                <a:ea typeface="+mj-ea"/>
                <a:cs typeface="Arial"/>
              </a:rPr>
              <a:t>         </a:t>
            </a:r>
            <a:r>
              <a:rPr lang="en-US" sz="1400" b="1" dirty="0" smtClean="0">
                <a:latin typeface="Arial"/>
                <a:ea typeface="+mj-ea"/>
                <a:cs typeface="Arial"/>
              </a:rPr>
              <a:t>How can we reduce the time from bug actually occurs until it is recognized and reported?</a:t>
            </a:r>
            <a:endParaRPr lang="en-GB" sz="1400" b="1" dirty="0" smtClean="0">
              <a:latin typeface="Arial"/>
              <a:ea typeface="+mj-ea"/>
              <a:cs typeface="Arial"/>
            </a:endParaRPr>
          </a:p>
          <a:p>
            <a:pPr eaLnBrk="1" fontAlgn="auto" hangingPunct="1">
              <a:spcAft>
                <a:spcPts val="0"/>
              </a:spcAft>
              <a:buFont typeface="Arial" pitchFamily="-65" charset="0"/>
              <a:buNone/>
              <a:defRPr/>
            </a:pPr>
            <a:r>
              <a:rPr lang="en-US" sz="1400" b="1" dirty="0" smtClean="0">
                <a:latin typeface="Arial"/>
                <a:ea typeface="+mj-ea"/>
                <a:cs typeface="Arial"/>
              </a:rPr>
              <a:t>2. Administrative Delay Time:</a:t>
            </a:r>
            <a:endParaRPr lang="en-GB" sz="1400" b="1" dirty="0" smtClean="0">
              <a:latin typeface="Arial"/>
              <a:ea typeface="+mj-ea"/>
              <a:cs typeface="Arial"/>
            </a:endParaRPr>
          </a:p>
          <a:p>
            <a:pPr eaLnBrk="1" fontAlgn="auto" hangingPunct="1">
              <a:spcAft>
                <a:spcPts val="0"/>
              </a:spcAft>
              <a:buFont typeface="Arial" pitchFamily="-65" charset="0"/>
              <a:buNone/>
              <a:defRPr/>
            </a:pPr>
            <a:r>
              <a:rPr lang="en-US" sz="1400" b="1" dirty="0" smtClean="0">
                <a:latin typeface="Arial"/>
                <a:ea typeface="+mj-ea"/>
                <a:cs typeface="Arial"/>
              </a:rPr>
              <a:t>	How can we reduce the time from bug reported, until someone begins action on it?</a:t>
            </a:r>
            <a:endParaRPr lang="en-GB" sz="1400" b="1" dirty="0" smtClean="0">
              <a:latin typeface="Arial"/>
              <a:ea typeface="+mj-ea"/>
              <a:cs typeface="Arial"/>
            </a:endParaRPr>
          </a:p>
          <a:p>
            <a:pPr eaLnBrk="1" fontAlgn="auto" hangingPunct="1">
              <a:spcAft>
                <a:spcPts val="0"/>
              </a:spcAft>
              <a:buFont typeface="Arial" pitchFamily="-65" charset="0"/>
              <a:buNone/>
              <a:defRPr/>
            </a:pPr>
            <a:r>
              <a:rPr lang="en-US" sz="1400" b="1" dirty="0" smtClean="0">
                <a:latin typeface="Arial"/>
                <a:ea typeface="+mj-ea"/>
                <a:cs typeface="Arial"/>
              </a:rPr>
              <a:t>3. Tool Collection Time.</a:t>
            </a:r>
            <a:endParaRPr lang="en-GB" sz="1400" b="1" dirty="0" smtClean="0">
              <a:latin typeface="Arial"/>
              <a:ea typeface="+mj-ea"/>
              <a:cs typeface="Arial"/>
            </a:endParaRPr>
          </a:p>
          <a:p>
            <a:pPr eaLnBrk="1" fontAlgn="auto" hangingPunct="1">
              <a:spcAft>
                <a:spcPts val="0"/>
              </a:spcAft>
              <a:buFont typeface="Arial" pitchFamily="-65" charset="0"/>
              <a:buNone/>
              <a:defRPr/>
            </a:pPr>
            <a:r>
              <a:rPr lang="en-US" sz="1400" b="1" dirty="0" smtClean="0">
                <a:latin typeface="Arial"/>
                <a:ea typeface="+mj-ea"/>
                <a:cs typeface="Arial"/>
              </a:rPr>
              <a:t>          How can we reduce the time delay to collect correct, complete and updated information to analyze the bug: source code, changes, database access, reports, similar reports, test cases, test outputs.</a:t>
            </a:r>
            <a:endParaRPr lang="en-GB" sz="1400" b="1" dirty="0" smtClean="0">
              <a:latin typeface="Arial"/>
              <a:ea typeface="+mj-ea"/>
              <a:cs typeface="Arial"/>
            </a:endParaRPr>
          </a:p>
          <a:p>
            <a:pPr eaLnBrk="1" fontAlgn="auto" hangingPunct="1">
              <a:spcAft>
                <a:spcPts val="0"/>
              </a:spcAft>
              <a:buFont typeface="Arial" pitchFamily="-65" charset="0"/>
              <a:buNone/>
              <a:defRPr/>
            </a:pPr>
            <a:r>
              <a:rPr lang="en-US" sz="1400" b="1" dirty="0" smtClean="0">
                <a:latin typeface="Arial"/>
                <a:ea typeface="+mj-ea"/>
                <a:cs typeface="Arial"/>
              </a:rPr>
              <a:t>4. Problem Analysis Time.</a:t>
            </a:r>
            <a:endParaRPr lang="en-GB" sz="1400" b="1" dirty="0" smtClean="0">
              <a:latin typeface="Arial"/>
              <a:ea typeface="+mj-ea"/>
              <a:cs typeface="Arial"/>
            </a:endParaRPr>
          </a:p>
          <a:p>
            <a:pPr eaLnBrk="1" fontAlgn="auto" hangingPunct="1">
              <a:spcAft>
                <a:spcPts val="0"/>
              </a:spcAft>
              <a:buFont typeface="Arial" pitchFamily="-65" charset="0"/>
              <a:buNone/>
              <a:defRPr/>
            </a:pPr>
            <a:r>
              <a:rPr lang="en-US" sz="1400" b="1" dirty="0" smtClean="0">
                <a:latin typeface="Arial"/>
                <a:ea typeface="+mj-ea"/>
                <a:cs typeface="Arial"/>
              </a:rPr>
              <a:t>	Etc. for all the following phases defined, and implied,  in the Scale scope above.</a:t>
            </a:r>
            <a:endParaRPr lang="en-GB" sz="1400" b="1" dirty="0" smtClean="0">
              <a:latin typeface="Arial"/>
              <a:ea typeface="+mj-ea"/>
              <a:cs typeface="Arial"/>
            </a:endParaRPr>
          </a:p>
          <a:p>
            <a:pPr eaLnBrk="1" fontAlgn="auto" hangingPunct="1">
              <a:spcAft>
                <a:spcPts val="0"/>
              </a:spcAft>
              <a:buFont typeface="Arial" pitchFamily="-65" charset="0"/>
              <a:buNone/>
              <a:defRPr/>
            </a:pPr>
            <a:r>
              <a:rPr lang="en-US" sz="1400" b="1" dirty="0" smtClean="0">
                <a:latin typeface="Arial"/>
                <a:ea typeface="+mj-ea"/>
                <a:cs typeface="Arial"/>
              </a:rPr>
              <a:t> </a:t>
            </a:r>
            <a:endParaRPr lang="en-US" sz="1400" b="1" dirty="0" smtClean="0">
              <a:latin typeface="Arial"/>
              <a:ea typeface="+mn-ea"/>
              <a:cs typeface="Arial"/>
            </a:endParaRPr>
          </a:p>
        </p:txBody>
      </p:sp>
      <p:sp>
        <p:nvSpPr>
          <p:cNvPr id="64516" name="Content Placeholder 6"/>
          <p:cNvSpPr>
            <a:spLocks noGrp="1"/>
          </p:cNvSpPr>
          <p:nvPr>
            <p:ph sz="half" idx="2"/>
          </p:nvPr>
        </p:nvSpPr>
        <p:spPr>
          <a:xfrm>
            <a:off x="4419600" y="685800"/>
            <a:ext cx="4267200" cy="5287963"/>
          </a:xfrm>
        </p:spPr>
        <p:txBody>
          <a:bodyPr>
            <a:noAutofit/>
          </a:bodyPr>
          <a:lstStyle/>
          <a:p>
            <a:pPr eaLnBrk="1" hangingPunct="1">
              <a:buFont typeface="Arial" pitchFamily="-109" charset="0"/>
              <a:buNone/>
            </a:pPr>
            <a:r>
              <a:rPr lang="en-US" sz="1800" b="1" dirty="0" smtClean="0">
                <a:latin typeface="Arial" pitchFamily="-109" charset="0"/>
                <a:ea typeface="Arial" pitchFamily="-109" charset="0"/>
                <a:cs typeface="Arial" pitchFamily="-109" charset="0"/>
              </a:rPr>
              <a:t>5. Correction Hypothesis Time</a:t>
            </a:r>
            <a:endParaRPr lang="en-GB" sz="1800" b="1" dirty="0" smtClean="0">
              <a:latin typeface="Arial" pitchFamily="-109" charset="0"/>
              <a:ea typeface="Arial" pitchFamily="-109" charset="0"/>
              <a:cs typeface="Arial" pitchFamily="-109" charset="0"/>
            </a:endParaRPr>
          </a:p>
          <a:p>
            <a:pPr eaLnBrk="1" hangingPunct="1">
              <a:buFont typeface="Arial" pitchFamily="-109" charset="0"/>
              <a:buNone/>
            </a:pPr>
            <a:r>
              <a:rPr lang="en-US" sz="1800" b="1" dirty="0" smtClean="0">
                <a:latin typeface="Arial" pitchFamily="-109" charset="0"/>
                <a:ea typeface="Arial" pitchFamily="-109" charset="0"/>
                <a:cs typeface="Arial" pitchFamily="-109" charset="0"/>
              </a:rPr>
              <a:t>6. Quality Control Time</a:t>
            </a:r>
            <a:endParaRPr lang="en-GB" sz="1800" b="1" dirty="0" smtClean="0">
              <a:latin typeface="Arial" pitchFamily="-109" charset="0"/>
              <a:ea typeface="Arial" pitchFamily="-109" charset="0"/>
              <a:cs typeface="Arial" pitchFamily="-109" charset="0"/>
            </a:endParaRPr>
          </a:p>
          <a:p>
            <a:pPr eaLnBrk="1" hangingPunct="1">
              <a:buFont typeface="Arial" pitchFamily="-109" charset="0"/>
              <a:buNone/>
            </a:pPr>
            <a:r>
              <a:rPr lang="en-US" sz="1800" b="1" dirty="0" smtClean="0">
                <a:latin typeface="Arial" pitchFamily="-109" charset="0"/>
                <a:ea typeface="Arial" pitchFamily="-109" charset="0"/>
                <a:cs typeface="Arial" pitchFamily="-109" charset="0"/>
              </a:rPr>
              <a:t>7. Change Time</a:t>
            </a:r>
            <a:endParaRPr lang="en-GB" sz="1800" b="1" dirty="0" smtClean="0">
              <a:latin typeface="Arial" pitchFamily="-109" charset="0"/>
              <a:ea typeface="Arial" pitchFamily="-109" charset="0"/>
              <a:cs typeface="Arial" pitchFamily="-109" charset="0"/>
            </a:endParaRPr>
          </a:p>
          <a:p>
            <a:pPr eaLnBrk="1" hangingPunct="1">
              <a:buFont typeface="Arial" pitchFamily="-109" charset="0"/>
              <a:buNone/>
            </a:pPr>
            <a:r>
              <a:rPr lang="en-US" sz="1800" b="1" dirty="0" smtClean="0">
                <a:latin typeface="Arial" pitchFamily="-109" charset="0"/>
                <a:ea typeface="Arial" pitchFamily="-109" charset="0"/>
                <a:cs typeface="Arial" pitchFamily="-109" charset="0"/>
              </a:rPr>
              <a:t>8. Local Test Time</a:t>
            </a:r>
            <a:endParaRPr lang="en-GB" sz="1800" b="1" dirty="0" smtClean="0">
              <a:latin typeface="Arial" pitchFamily="-109" charset="0"/>
              <a:ea typeface="Arial" pitchFamily="-109" charset="0"/>
              <a:cs typeface="Arial" pitchFamily="-109" charset="0"/>
            </a:endParaRPr>
          </a:p>
          <a:p>
            <a:pPr eaLnBrk="1" hangingPunct="1">
              <a:buFont typeface="Arial" pitchFamily="-109" charset="0"/>
              <a:buNone/>
            </a:pPr>
            <a:r>
              <a:rPr lang="en-US" sz="1800" b="1" dirty="0" smtClean="0">
                <a:latin typeface="Arial" pitchFamily="-109" charset="0"/>
                <a:ea typeface="Arial" pitchFamily="-109" charset="0"/>
                <a:cs typeface="Arial" pitchFamily="-109" charset="0"/>
              </a:rPr>
              <a:t>9. Field Pilot Test Time</a:t>
            </a:r>
            <a:endParaRPr lang="en-GB" sz="1800" b="1" dirty="0" smtClean="0">
              <a:latin typeface="Arial" pitchFamily="-109" charset="0"/>
              <a:ea typeface="Arial" pitchFamily="-109" charset="0"/>
              <a:cs typeface="Arial" pitchFamily="-109" charset="0"/>
            </a:endParaRPr>
          </a:p>
          <a:p>
            <a:pPr eaLnBrk="1" hangingPunct="1">
              <a:buFont typeface="Arial" pitchFamily="-109" charset="0"/>
              <a:buNone/>
            </a:pPr>
            <a:r>
              <a:rPr lang="en-US" sz="1800" b="1" dirty="0" smtClean="0">
                <a:latin typeface="Arial" pitchFamily="-109" charset="0"/>
                <a:ea typeface="Arial" pitchFamily="-109" charset="0"/>
                <a:cs typeface="Arial" pitchFamily="-109" charset="0"/>
              </a:rPr>
              <a:t>10. Change Distribution Time</a:t>
            </a:r>
            <a:endParaRPr lang="en-GB" sz="1800" b="1" dirty="0" smtClean="0">
              <a:latin typeface="Arial" pitchFamily="-109" charset="0"/>
              <a:ea typeface="Arial" pitchFamily="-109" charset="0"/>
              <a:cs typeface="Arial" pitchFamily="-109" charset="0"/>
            </a:endParaRPr>
          </a:p>
          <a:p>
            <a:pPr eaLnBrk="1" hangingPunct="1">
              <a:buFont typeface="Arial" pitchFamily="-109" charset="0"/>
              <a:buNone/>
            </a:pPr>
            <a:r>
              <a:rPr lang="en-US" sz="1800" b="1" dirty="0" smtClean="0">
                <a:latin typeface="Arial" pitchFamily="-109" charset="0"/>
                <a:ea typeface="Arial" pitchFamily="-109" charset="0"/>
                <a:cs typeface="Arial" pitchFamily="-109" charset="0"/>
              </a:rPr>
              <a:t>11. Customer Installation Time</a:t>
            </a:r>
            <a:endParaRPr lang="en-GB" sz="1800" b="1" dirty="0" smtClean="0">
              <a:latin typeface="Arial" pitchFamily="-109" charset="0"/>
              <a:ea typeface="Arial" pitchFamily="-109" charset="0"/>
              <a:cs typeface="Arial" pitchFamily="-109" charset="0"/>
            </a:endParaRPr>
          </a:p>
          <a:p>
            <a:pPr eaLnBrk="1" hangingPunct="1">
              <a:buFont typeface="Arial" pitchFamily="-109" charset="0"/>
              <a:buNone/>
            </a:pPr>
            <a:r>
              <a:rPr lang="en-US" sz="1800" b="1" dirty="0" smtClean="0">
                <a:latin typeface="Arial" pitchFamily="-109" charset="0"/>
                <a:ea typeface="Arial" pitchFamily="-109" charset="0"/>
                <a:cs typeface="Arial" pitchFamily="-109" charset="0"/>
              </a:rPr>
              <a:t>12. Customer Damage Analysis Tim</a:t>
            </a:r>
          </a:p>
          <a:p>
            <a:pPr eaLnBrk="1" hangingPunct="1">
              <a:buFont typeface="Arial" pitchFamily="-109" charset="0"/>
              <a:buNone/>
            </a:pPr>
            <a:r>
              <a:rPr lang="en-US" sz="1800" b="1" dirty="0" smtClean="0">
                <a:latin typeface="Arial" pitchFamily="-109" charset="0"/>
                <a:ea typeface="Arial" pitchFamily="-109" charset="0"/>
                <a:cs typeface="Arial" pitchFamily="-109" charset="0"/>
              </a:rPr>
              <a:t>13. Customer Level Recovery Time</a:t>
            </a:r>
            <a:endParaRPr lang="en-GB" sz="1800" b="1" dirty="0" smtClean="0">
              <a:latin typeface="Arial" pitchFamily="-109" charset="0"/>
              <a:ea typeface="Arial" pitchFamily="-109" charset="0"/>
              <a:cs typeface="Arial" pitchFamily="-109" charset="0"/>
            </a:endParaRPr>
          </a:p>
          <a:p>
            <a:pPr eaLnBrk="1" hangingPunct="1">
              <a:buFont typeface="Arial" pitchFamily="-109" charset="0"/>
              <a:buNone/>
            </a:pPr>
            <a:r>
              <a:rPr lang="en-US" sz="1800" b="1" dirty="0" smtClean="0">
                <a:latin typeface="Arial" pitchFamily="-109" charset="0"/>
                <a:ea typeface="Arial" pitchFamily="-109" charset="0"/>
                <a:cs typeface="Arial" pitchFamily="-109" charset="0"/>
              </a:rPr>
              <a:t>14. Customer QC of Recovery Time</a:t>
            </a:r>
            <a:endParaRPr lang="en-GB" sz="1800" b="1" dirty="0" smtClean="0">
              <a:latin typeface="Arial" pitchFamily="-109" charset="0"/>
              <a:ea typeface="Arial" pitchFamily="-109" charset="0"/>
              <a:cs typeface="Arial" pitchFamily="-109" charset="0"/>
            </a:endParaRPr>
          </a:p>
          <a:p>
            <a:endParaRPr lang="en-US" sz="1800" b="1" dirty="0" smtClean="0">
              <a:latin typeface="Arial" pitchFamily="-109" charset="0"/>
              <a:ea typeface="Arial" pitchFamily="-109" charset="0"/>
              <a:cs typeface="Arial" pitchFamily="-109" charset="0"/>
            </a:endParaRPr>
          </a:p>
        </p:txBody>
      </p:sp>
      <p:sp>
        <p:nvSpPr>
          <p:cNvPr id="4" name="Date Placeholder 3"/>
          <p:cNvSpPr>
            <a:spLocks noGrp="1"/>
          </p:cNvSpPr>
          <p:nvPr>
            <p:ph type="dt" sz="quarter" idx="10"/>
          </p:nvPr>
        </p:nvSpPr>
        <p:spPr/>
        <p:txBody>
          <a:bodyPr/>
          <a:lstStyle/>
          <a:p>
            <a:pPr>
              <a:defRPr/>
            </a:pPr>
            <a:fld id="{6CB5FF3F-9C3D-A545-9B89-4E088F7858CA}" type="datetime4">
              <a:rPr lang="en-US" smtClean="0"/>
              <a:pPr>
                <a:defRPr/>
              </a:pPr>
              <a:t>October 2, 2009</a:t>
            </a:fld>
            <a:endParaRPr lang="en-US"/>
          </a:p>
        </p:txBody>
      </p:sp>
      <p:sp>
        <p:nvSpPr>
          <p:cNvPr id="64518" name="Footer Placeholder 5"/>
          <p:cNvSpPr>
            <a:spLocks noGrp="1"/>
          </p:cNvSpPr>
          <p:nvPr>
            <p:ph type="ftr" sz="quarter" idx="11"/>
          </p:nvPr>
        </p:nvSpPr>
        <p:spPr bwMode="auto">
          <a:noFill/>
          <a:ln>
            <a:miter lim="800000"/>
            <a:headEnd/>
            <a:tailEnd/>
          </a:ln>
        </p:spPr>
        <p:txBody>
          <a:bodyPr/>
          <a:lstStyle/>
          <a:p>
            <a:r>
              <a:rPr lang="en-US" smtClean="0">
                <a:latin typeface="Calibri" pitchFamily="-109" charset="0"/>
                <a:ea typeface="ＭＳ Ｐゴシック" pitchFamily="-109" charset="-128"/>
                <a:cs typeface="ＭＳ Ｐゴシック" pitchFamily="-109" charset="-128"/>
              </a:rPr>
              <a:t>© Tom@Gilb.com  www.gilb.com</a:t>
            </a:r>
          </a:p>
        </p:txBody>
      </p:sp>
      <p:sp>
        <p:nvSpPr>
          <p:cNvPr id="5" name="Slide Number Placeholder 4"/>
          <p:cNvSpPr>
            <a:spLocks noGrp="1"/>
          </p:cNvSpPr>
          <p:nvPr>
            <p:ph type="sldNum" sz="quarter" idx="12"/>
          </p:nvPr>
        </p:nvSpPr>
        <p:spPr/>
        <p:txBody>
          <a:bodyPr/>
          <a:lstStyle/>
          <a:p>
            <a:pPr>
              <a:defRPr/>
            </a:pPr>
            <a:fld id="{47F92133-E8F8-1046-882D-393BFFE2BEA1}" type="slidenum">
              <a:rPr lang="en-US" smtClean="0"/>
              <a:pPr>
                <a:defRPr/>
              </a:pPr>
              <a:t>162</a:t>
            </a:fld>
            <a:endParaRPr lang="en-US"/>
          </a:p>
        </p:txBody>
      </p:sp>
      <p:pic>
        <p:nvPicPr>
          <p:cNvPr id="64520" name="Picture 7" descr="splitarray.gif"/>
          <p:cNvPicPr>
            <a:picLocks noChangeAspect="1"/>
          </p:cNvPicPr>
          <p:nvPr/>
        </p:nvPicPr>
        <p:blipFill>
          <a:blip r:embed="rId3"/>
          <a:srcRect/>
          <a:stretch>
            <a:fillRect/>
          </a:stretch>
        </p:blipFill>
        <p:spPr bwMode="auto">
          <a:xfrm>
            <a:off x="7158038" y="1216025"/>
            <a:ext cx="2214562" cy="1720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6" name="Rectangle 1026"/>
          <p:cNvSpPr>
            <a:spLocks noGrp="1" noChangeArrowheads="1"/>
          </p:cNvSpPr>
          <p:nvPr>
            <p:ph type="title"/>
          </p:nvPr>
        </p:nvSpPr>
        <p:spPr>
          <a:xfrm>
            <a:off x="354106" y="-163513"/>
            <a:ext cx="7977094" cy="696913"/>
          </a:xfrm>
        </p:spPr>
        <p:txBody>
          <a:bodyPr>
            <a:normAutofit/>
          </a:bodyPr>
          <a:lstStyle/>
          <a:p>
            <a:r>
              <a:rPr lang="en-US" sz="2300" dirty="0" err="1" smtClean="0">
                <a:ea typeface="ＭＳ Ｐゴシック" pitchFamily="-109" charset="-128"/>
                <a:cs typeface="ＭＳ Ｐゴシック" pitchFamily="-109" charset="-128"/>
              </a:rPr>
              <a:t>DoDef</a:t>
            </a:r>
            <a:r>
              <a:rPr lang="en-US" sz="2300" dirty="0" smtClean="0">
                <a:ea typeface="ＭＳ Ｐゴシック" pitchFamily="-109" charset="-128"/>
                <a:cs typeface="ＭＳ Ｐゴシック" pitchFamily="-109" charset="-128"/>
              </a:rPr>
              <a:t>. </a:t>
            </a:r>
            <a:r>
              <a:rPr lang="en-US" sz="2300" dirty="0" err="1" smtClean="0">
                <a:ea typeface="ＭＳ Ｐゴシック" pitchFamily="-109" charset="-128"/>
                <a:cs typeface="ＭＳ Ｐゴシック" pitchFamily="-109" charset="-128"/>
              </a:rPr>
              <a:t>Persinscom</a:t>
            </a:r>
            <a:r>
              <a:rPr lang="en-US" sz="2300" dirty="0" smtClean="0">
                <a:ea typeface="ＭＳ Ｐゴシック" pitchFamily="-109" charset="-128"/>
                <a:cs typeface="ＭＳ Ｐゴシック" pitchFamily="-109" charset="-128"/>
              </a:rPr>
              <a:t> Impact Estimation Table: </a:t>
            </a:r>
          </a:p>
        </p:txBody>
      </p:sp>
      <p:pic>
        <p:nvPicPr>
          <p:cNvPr id="93187" name="Picture 1028" descr="Picture 8"/>
          <p:cNvPicPr>
            <a:picLocks noChangeAspect="1" noChangeArrowheads="1"/>
          </p:cNvPicPr>
          <p:nvPr/>
        </p:nvPicPr>
        <p:blipFill>
          <a:blip r:embed="rId3">
            <a:lum bright="-40000" contrast="60000"/>
          </a:blip>
          <a:srcRect/>
          <a:stretch>
            <a:fillRect/>
          </a:stretch>
        </p:blipFill>
        <p:spPr bwMode="auto">
          <a:xfrm>
            <a:off x="152400" y="685800"/>
            <a:ext cx="8991600" cy="5626100"/>
          </a:xfrm>
          <a:prstGeom prst="rect">
            <a:avLst/>
          </a:prstGeom>
          <a:noFill/>
          <a:ln w="9525">
            <a:noFill/>
            <a:miter lim="800000"/>
            <a:headEnd/>
            <a:tailEnd/>
          </a:ln>
        </p:spPr>
      </p:pic>
      <p:sp>
        <p:nvSpPr>
          <p:cNvPr id="4" name="TextBox 3"/>
          <p:cNvSpPr txBox="1"/>
          <p:nvPr/>
        </p:nvSpPr>
        <p:spPr>
          <a:xfrm>
            <a:off x="152400" y="1219200"/>
            <a:ext cx="2222500" cy="369888"/>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a:defRPr/>
            </a:pPr>
            <a:r>
              <a:rPr lang="en-US" dirty="0">
                <a:solidFill>
                  <a:srgbClr val="FFFF00"/>
                </a:solidFill>
                <a:latin typeface="Gill Sans Ultra Bold"/>
                <a:cs typeface="Gill Sans Ultra Bold"/>
              </a:rPr>
              <a:t>Requirements</a:t>
            </a:r>
          </a:p>
        </p:txBody>
      </p:sp>
      <p:sp>
        <p:nvSpPr>
          <p:cNvPr id="5" name="TextBox 4"/>
          <p:cNvSpPr txBox="1"/>
          <p:nvPr/>
        </p:nvSpPr>
        <p:spPr>
          <a:xfrm>
            <a:off x="4483100" y="392113"/>
            <a:ext cx="1460500" cy="369887"/>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defRPr/>
            </a:pPr>
            <a:r>
              <a:rPr lang="en-US" dirty="0">
                <a:solidFill>
                  <a:srgbClr val="FFFF00"/>
                </a:solidFill>
                <a:latin typeface="Gill Sans Ultra Bold"/>
                <a:cs typeface="Gill Sans Ultra Bold"/>
              </a:rPr>
              <a:t>Designs</a:t>
            </a:r>
          </a:p>
        </p:txBody>
      </p:sp>
      <p:sp>
        <p:nvSpPr>
          <p:cNvPr id="6" name="TextBox 5"/>
          <p:cNvSpPr txBox="1"/>
          <p:nvPr/>
        </p:nvSpPr>
        <p:spPr>
          <a:xfrm>
            <a:off x="3492500" y="2601913"/>
            <a:ext cx="2222500" cy="369887"/>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defRPr/>
            </a:pPr>
            <a:r>
              <a:rPr lang="en-US" dirty="0">
                <a:solidFill>
                  <a:srgbClr val="FFFF00"/>
                </a:solidFill>
                <a:latin typeface="Gill Sans Ultra Bold"/>
                <a:cs typeface="Gill Sans Ultra Bold"/>
              </a:rPr>
              <a:t>R</a:t>
            </a:r>
            <a:r>
              <a:rPr lang="en-US" dirty="0">
                <a:solidFill>
                  <a:srgbClr val="FFFF00"/>
                </a:solidFill>
                <a:latin typeface="Gill Sans Ultra Bold"/>
                <a:cs typeface="Gill Sans Ultra Bold"/>
                <a:sym typeface="Wingdings"/>
              </a:rPr>
              <a:t> D Impacts</a:t>
            </a:r>
            <a:endParaRPr lang="en-US" dirty="0">
              <a:solidFill>
                <a:srgbClr val="FFFF00"/>
              </a:solidFill>
              <a:latin typeface="Gill Sans Ultra Bold"/>
              <a:cs typeface="Gill Sans Ultra Bold"/>
            </a:endParaRPr>
          </a:p>
        </p:txBody>
      </p:sp>
      <p:sp>
        <p:nvSpPr>
          <p:cNvPr id="7" name="Date Placeholder 6"/>
          <p:cNvSpPr>
            <a:spLocks noGrp="1"/>
          </p:cNvSpPr>
          <p:nvPr>
            <p:ph type="dt" sz="half" idx="10"/>
          </p:nvPr>
        </p:nvSpPr>
        <p:spPr/>
        <p:txBody>
          <a:bodyPr/>
          <a:lstStyle/>
          <a:p>
            <a:fld id="{EBD74606-5E32-464F-9BED-55CED64F085D}" type="datetime4">
              <a:rPr lang="en-US" smtClean="0"/>
              <a:pPr/>
              <a:t>October 2, 2009</a:t>
            </a:fld>
            <a:endParaRPr lang="en-GB"/>
          </a:p>
        </p:txBody>
      </p:sp>
      <p:sp>
        <p:nvSpPr>
          <p:cNvPr id="8" name="Slide Number Placeholder 7"/>
          <p:cNvSpPr>
            <a:spLocks noGrp="1"/>
          </p:cNvSpPr>
          <p:nvPr>
            <p:ph type="sldNum" sz="quarter" idx="12"/>
          </p:nvPr>
        </p:nvSpPr>
        <p:spPr/>
        <p:txBody>
          <a:bodyPr/>
          <a:lstStyle/>
          <a:p>
            <a:fld id="{4B86B0F5-22FE-1F4C-B79C-31CD8CB2974C}" type="slidenum">
              <a:rPr lang="en-GB" smtClean="0"/>
              <a:pPr/>
              <a:t>163</a:t>
            </a:fld>
            <a:endParaRPr lang="en-GB"/>
          </a:p>
        </p:txBody>
      </p:sp>
      <p:sp>
        <p:nvSpPr>
          <p:cNvPr id="9" name="Footer Placeholder 8"/>
          <p:cNvSpPr>
            <a:spLocks noGrp="1"/>
          </p:cNvSpPr>
          <p:nvPr>
            <p:ph type="ftr" sz="quarter" idx="11"/>
          </p:nvPr>
        </p:nvSpPr>
        <p:spPr/>
        <p:txBody>
          <a:bodyPr/>
          <a:lstStyle/>
          <a:p>
            <a:r>
              <a:rPr lang="en-US" smtClean="0"/>
              <a:t>© Tom@Gilb.com  www.gilb.com</a:t>
            </a:r>
            <a:endParaRPr lang="en-GB"/>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Title 1"/>
          <p:cNvSpPr>
            <a:spLocks noGrp="1"/>
          </p:cNvSpPr>
          <p:nvPr>
            <p:ph type="title"/>
          </p:nvPr>
        </p:nvSpPr>
        <p:spPr>
          <a:xfrm>
            <a:off x="457200" y="-304800"/>
            <a:ext cx="8229600" cy="1143000"/>
          </a:xfrm>
        </p:spPr>
        <p:txBody>
          <a:bodyPr>
            <a:normAutofit fontScale="90000"/>
          </a:bodyPr>
          <a:lstStyle/>
          <a:p>
            <a:r>
              <a:rPr lang="en-US" sz="4000" dirty="0" smtClean="0">
                <a:ea typeface="ＭＳ Ｐゴシック" pitchFamily="-109" charset="-128"/>
                <a:cs typeface="ＭＳ Ｐゴシック" pitchFamily="-109" charset="-128"/>
              </a:rPr>
              <a:t>General ‘Change Attribute’ </a:t>
            </a:r>
            <a:r>
              <a:rPr lang="en-US" sz="4000" b="1" dirty="0" smtClean="0">
                <a:ea typeface="ＭＳ Ｐゴシック" pitchFamily="-109" charset="-128"/>
                <a:cs typeface="ＭＳ Ｐゴシック" pitchFamily="-109" charset="-128"/>
              </a:rPr>
              <a:t>Tailoring</a:t>
            </a:r>
          </a:p>
        </p:txBody>
      </p:sp>
      <p:sp>
        <p:nvSpPr>
          <p:cNvPr id="96259" name="Content Placeholder 2"/>
          <p:cNvSpPr>
            <a:spLocks noGrp="1"/>
          </p:cNvSpPr>
          <p:nvPr>
            <p:ph idx="1"/>
          </p:nvPr>
        </p:nvSpPr>
        <p:spPr>
          <a:xfrm>
            <a:off x="228600" y="838200"/>
            <a:ext cx="4343400" cy="5287963"/>
          </a:xfrm>
        </p:spPr>
        <p:txBody>
          <a:bodyPr>
            <a:normAutofit fontScale="92500"/>
          </a:bodyPr>
          <a:lstStyle/>
          <a:p>
            <a:pPr eaLnBrk="1" hangingPunct="1"/>
            <a:r>
              <a:rPr lang="en-US" sz="2200" smtClean="0">
                <a:ea typeface="ＭＳ Ｐゴシック" pitchFamily="-109" charset="-128"/>
                <a:cs typeface="ＭＳ Ｐゴシック" pitchFamily="-109" charset="-128"/>
              </a:rPr>
              <a:t>The following </a:t>
            </a:r>
            <a:r>
              <a:rPr lang="en-US" sz="2200" u="sng" smtClean="0">
                <a:ea typeface="ＭＳ Ｐゴシック" pitchFamily="-109" charset="-128"/>
                <a:cs typeface="ＭＳ Ｐゴシック" pitchFamily="-109" charset="-128"/>
              </a:rPr>
              <a:t>slides </a:t>
            </a:r>
            <a:r>
              <a:rPr lang="en-US" sz="2200" smtClean="0">
                <a:ea typeface="ＭＳ Ｐゴシック" pitchFamily="-109" charset="-128"/>
                <a:cs typeface="ＭＳ Ｐゴシック" pitchFamily="-109" charset="-128"/>
              </a:rPr>
              <a:t>will give a </a:t>
            </a:r>
            <a:r>
              <a:rPr lang="en-US" sz="2200" b="1" smtClean="0">
                <a:ea typeface="ＭＳ Ｐゴシック" pitchFamily="-109" charset="-128"/>
                <a:cs typeface="ＭＳ Ｐゴシック" pitchFamily="-109" charset="-128"/>
              </a:rPr>
              <a:t>general set of patterns </a:t>
            </a:r>
            <a:r>
              <a:rPr lang="en-US" sz="2200" smtClean="0">
                <a:ea typeface="ＭＳ Ｐゴシック" pitchFamily="-109" charset="-128"/>
                <a:cs typeface="ＭＳ Ｐゴシック" pitchFamily="-109" charset="-128"/>
              </a:rPr>
              <a:t>for</a:t>
            </a:r>
          </a:p>
          <a:p>
            <a:pPr lvl="1" eaLnBrk="1" hangingPunct="1">
              <a:buFont typeface="Arial" pitchFamily="-109" charset="0"/>
              <a:buChar char="•"/>
            </a:pPr>
            <a:r>
              <a:rPr lang="en-US" sz="2200" smtClean="0"/>
              <a:t> defining and distinguishing </a:t>
            </a:r>
            <a:r>
              <a:rPr lang="en-US" sz="2200" i="1" smtClean="0"/>
              <a:t>different </a:t>
            </a:r>
            <a:r>
              <a:rPr lang="en-US" sz="2200" b="1" smtClean="0"/>
              <a:t>classes </a:t>
            </a:r>
            <a:r>
              <a:rPr lang="en-US" sz="2200" smtClean="0"/>
              <a:t>of ‘maintenance’.</a:t>
            </a:r>
          </a:p>
          <a:p>
            <a:pPr eaLnBrk="1" hangingPunct="1"/>
            <a:r>
              <a:rPr lang="en-US" sz="2200" smtClean="0">
                <a:ea typeface="ＭＳ Ｐゴシック" pitchFamily="-109" charset="-128"/>
                <a:cs typeface="ＭＳ Ｐゴシック" pitchFamily="-109" charset="-128"/>
              </a:rPr>
              <a:t> But in your </a:t>
            </a:r>
            <a:r>
              <a:rPr lang="en-US" sz="2200" i="1" smtClean="0">
                <a:ea typeface="ＭＳ Ｐゴシック" pitchFamily="-109" charset="-128"/>
                <a:cs typeface="ＭＳ Ｐゴシック" pitchFamily="-109" charset="-128"/>
              </a:rPr>
              <a:t>real </a:t>
            </a:r>
            <a:r>
              <a:rPr lang="en-US" sz="2200" smtClean="0">
                <a:ea typeface="ＭＳ Ｐゴシック" pitchFamily="-109" charset="-128"/>
                <a:cs typeface="ＭＳ Ｐゴシック" pitchFamily="-109" charset="-128"/>
              </a:rPr>
              <a:t>world, you will want to </a:t>
            </a:r>
            <a:r>
              <a:rPr lang="en-US" sz="2200" b="1" smtClean="0">
                <a:ea typeface="ＭＳ Ｐゴシック" pitchFamily="-109" charset="-128"/>
                <a:cs typeface="ＭＳ Ｐゴシック" pitchFamily="-109" charset="-128"/>
              </a:rPr>
              <a:t>tailor </a:t>
            </a:r>
            <a:r>
              <a:rPr lang="en-US" sz="2200" smtClean="0">
                <a:ea typeface="ＭＳ Ｐゴシック" pitchFamily="-109" charset="-128"/>
                <a:cs typeface="ＭＳ Ｐゴシック" pitchFamily="-109" charset="-128"/>
              </a:rPr>
              <a:t>the definitions to </a:t>
            </a:r>
            <a:r>
              <a:rPr lang="en-US" sz="2200" i="1" smtClean="0">
                <a:ea typeface="ＭＳ Ｐゴシック" pitchFamily="-109" charset="-128"/>
                <a:cs typeface="ＭＳ Ｐゴシック" pitchFamily="-109" charset="-128"/>
              </a:rPr>
              <a:t>your </a:t>
            </a:r>
            <a:r>
              <a:rPr lang="en-US" sz="2200" smtClean="0">
                <a:ea typeface="ＭＳ Ｐゴシック" pitchFamily="-109" charset="-128"/>
                <a:cs typeface="ＭＳ Ｐゴシック" pitchFamily="-109" charset="-128"/>
              </a:rPr>
              <a:t>domain.</a:t>
            </a:r>
          </a:p>
          <a:p>
            <a:pPr lvl="1" eaLnBrk="1" hangingPunct="1">
              <a:buFont typeface="Arial" pitchFamily="-109" charset="0"/>
              <a:buChar char="•"/>
            </a:pPr>
            <a:r>
              <a:rPr lang="en-US" sz="2200" smtClean="0"/>
              <a:t> You can initially tailor using the ‘</a:t>
            </a:r>
            <a:r>
              <a:rPr lang="en-US" sz="2200" b="1" smtClean="0"/>
              <a:t>Scale’ </a:t>
            </a:r>
            <a:r>
              <a:rPr lang="en-US" sz="2200" smtClean="0"/>
              <a:t>of measure definition.</a:t>
            </a:r>
          </a:p>
          <a:p>
            <a:pPr lvl="1" eaLnBrk="1" hangingPunct="1">
              <a:buFont typeface="Arial" pitchFamily="-109" charset="0"/>
              <a:buChar char="•"/>
            </a:pPr>
            <a:r>
              <a:rPr lang="en-US" sz="2200" smtClean="0"/>
              <a:t>And continued tailoring can be done by defining </a:t>
            </a:r>
            <a:r>
              <a:rPr lang="en-US" sz="2200" b="1" smtClean="0"/>
              <a:t>[conditions] </a:t>
            </a:r>
            <a:r>
              <a:rPr lang="en-US" sz="2200" smtClean="0"/>
              <a:t>in the requirement level qualifier.  </a:t>
            </a:r>
          </a:p>
        </p:txBody>
      </p:sp>
      <p:sp>
        <p:nvSpPr>
          <p:cNvPr id="4" name="Date Placeholder 3"/>
          <p:cNvSpPr>
            <a:spLocks noGrp="1"/>
          </p:cNvSpPr>
          <p:nvPr>
            <p:ph type="dt" sz="quarter" idx="10"/>
          </p:nvPr>
        </p:nvSpPr>
        <p:spPr/>
        <p:txBody>
          <a:bodyPr/>
          <a:lstStyle/>
          <a:p>
            <a:pPr>
              <a:defRPr/>
            </a:pPr>
            <a:fld id="{6A3CE9D1-BEB0-4C48-96E2-A5AD5E0A3605}" type="datetime4">
              <a:rPr lang="en-US" smtClean="0"/>
              <a:pPr>
                <a:defRPr/>
              </a:pPr>
              <a:t>October 2, 2009</a:t>
            </a:fld>
            <a:endParaRPr lang="en-US"/>
          </a:p>
        </p:txBody>
      </p:sp>
      <p:sp>
        <p:nvSpPr>
          <p:cNvPr id="96261" name="Footer Placeholder 4"/>
          <p:cNvSpPr>
            <a:spLocks noGrp="1"/>
          </p:cNvSpPr>
          <p:nvPr>
            <p:ph type="ftr" sz="quarter" idx="11"/>
          </p:nvPr>
        </p:nvSpPr>
        <p:spPr bwMode="auto">
          <a:noFill/>
          <a:ln>
            <a:miter lim="800000"/>
            <a:headEnd/>
            <a:tailEnd/>
          </a:ln>
        </p:spPr>
        <p:txBody>
          <a:bodyPr/>
          <a:lstStyle/>
          <a:p>
            <a:r>
              <a:rPr lang="en-US" smtClean="0">
                <a:latin typeface="Calibri" pitchFamily="-109" charset="0"/>
                <a:ea typeface="ＭＳ Ｐゴシック" pitchFamily="-109" charset="-128"/>
                <a:cs typeface="ＭＳ Ｐゴシック" pitchFamily="-109" charset="-128"/>
              </a:rPr>
              <a:t>© Tom@Gilb.com  www.gilb.com</a:t>
            </a:r>
          </a:p>
        </p:txBody>
      </p:sp>
      <p:sp>
        <p:nvSpPr>
          <p:cNvPr id="6" name="Slide Number Placeholder 5"/>
          <p:cNvSpPr>
            <a:spLocks noGrp="1"/>
          </p:cNvSpPr>
          <p:nvPr>
            <p:ph type="sldNum" sz="quarter" idx="12"/>
          </p:nvPr>
        </p:nvSpPr>
        <p:spPr/>
        <p:txBody>
          <a:bodyPr/>
          <a:lstStyle/>
          <a:p>
            <a:pPr>
              <a:defRPr/>
            </a:pPr>
            <a:fld id="{DE572689-8336-7848-9399-BF235320561D}" type="slidenum">
              <a:rPr lang="en-US" smtClean="0"/>
              <a:pPr>
                <a:defRPr/>
              </a:pPr>
              <a:t>164</a:t>
            </a:fld>
            <a:endParaRPr lang="en-US"/>
          </a:p>
        </p:txBody>
      </p:sp>
      <p:sp>
        <p:nvSpPr>
          <p:cNvPr id="7" name="TextBox 6"/>
          <p:cNvSpPr txBox="1"/>
          <p:nvPr/>
        </p:nvSpPr>
        <p:spPr>
          <a:xfrm>
            <a:off x="4800600" y="1944688"/>
            <a:ext cx="4114800" cy="2585323"/>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marL="0" lvl="2" algn="ctr">
              <a:defRPr/>
            </a:pPr>
            <a:r>
              <a:rPr lang="en-US" sz="2700" b="1" dirty="0">
                <a:solidFill>
                  <a:srgbClr val="FFFF00"/>
                </a:solidFill>
              </a:rPr>
              <a:t>Scale: </a:t>
            </a:r>
          </a:p>
          <a:p>
            <a:pPr marL="0" lvl="2" algn="ctr">
              <a:defRPr/>
            </a:pPr>
            <a:r>
              <a:rPr lang="en-US" sz="2700" b="1" dirty="0">
                <a:solidFill>
                  <a:srgbClr val="FFFF00"/>
                </a:solidFill>
              </a:rPr>
              <a:t>% of transactions </a:t>
            </a:r>
          </a:p>
          <a:p>
            <a:pPr marL="0" lvl="2" algn="ctr">
              <a:defRPr/>
            </a:pPr>
            <a:r>
              <a:rPr lang="en-US" sz="2700" b="1" dirty="0">
                <a:solidFill>
                  <a:srgbClr val="FFFF00"/>
                </a:solidFill>
              </a:rPr>
              <a:t>successfully completed </a:t>
            </a:r>
          </a:p>
          <a:p>
            <a:pPr marL="0" lvl="2" algn="ctr">
              <a:defRPr/>
            </a:pPr>
            <a:r>
              <a:rPr lang="en-US" sz="2700" b="1" dirty="0">
                <a:solidFill>
                  <a:srgbClr val="FFFF00"/>
                </a:solidFill>
              </a:rPr>
              <a:t>by defined [</a:t>
            </a:r>
            <a:r>
              <a:rPr lang="en-US" sz="1900" b="1" dirty="0">
                <a:solidFill>
                  <a:srgbClr val="FFFF00"/>
                </a:solidFill>
                <a:latin typeface="Gill Sans Ultra Bold"/>
                <a:cs typeface="Gill Sans Ultra Bold"/>
              </a:rPr>
              <a:t>Person</a:t>
            </a:r>
            <a:r>
              <a:rPr lang="en-US" sz="2700" b="1" dirty="0">
                <a:solidFill>
                  <a:srgbClr val="FFFF00"/>
                </a:solidFill>
              </a:rPr>
              <a:t>] </a:t>
            </a:r>
          </a:p>
          <a:p>
            <a:pPr marL="0" lvl="2" algn="ctr">
              <a:defRPr/>
            </a:pPr>
            <a:r>
              <a:rPr lang="en-US" sz="2700" b="1" dirty="0">
                <a:solidFill>
                  <a:srgbClr val="FFFF00"/>
                </a:solidFill>
              </a:rPr>
              <a:t>doing defined [</a:t>
            </a:r>
            <a:r>
              <a:rPr lang="en-US" sz="1900" b="1" dirty="0">
                <a:solidFill>
                  <a:srgbClr val="FFFF00"/>
                </a:solidFill>
                <a:latin typeface="Gill Sans Ultra Bold"/>
                <a:cs typeface="Gill Sans Ultra Bold"/>
              </a:rPr>
              <a:t>Task</a:t>
            </a:r>
            <a:r>
              <a:rPr lang="en-US" sz="2700" b="1" dirty="0">
                <a:solidFill>
                  <a:srgbClr val="FFFF00"/>
                </a:solidFill>
              </a:rPr>
              <a:t>]. </a:t>
            </a:r>
          </a:p>
          <a:p>
            <a:pPr algn="ctr">
              <a:defRPr/>
            </a:pPr>
            <a:endParaRPr lang="en-US" sz="2700" b="1" dirty="0">
              <a:solidFill>
                <a:srgbClr val="FFFF00"/>
              </a:solidFill>
            </a:endParaRPr>
          </a:p>
        </p:txBody>
      </p:sp>
      <p:sp>
        <p:nvSpPr>
          <p:cNvPr id="8" name="TextBox 7"/>
          <p:cNvSpPr txBox="1"/>
          <p:nvPr/>
        </p:nvSpPr>
        <p:spPr>
          <a:xfrm>
            <a:off x="4800600" y="4446588"/>
            <a:ext cx="4114800" cy="1724025"/>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marL="0" lvl="2" algn="ctr">
              <a:defRPr/>
            </a:pPr>
            <a:r>
              <a:rPr lang="en-US" sz="2900" b="1" dirty="0">
                <a:solidFill>
                  <a:srgbClr val="FFFF00"/>
                </a:solidFill>
              </a:rPr>
              <a:t>Goal </a:t>
            </a:r>
            <a:r>
              <a:rPr lang="en-US" sz="2300" b="1" dirty="0">
                <a:solidFill>
                  <a:srgbClr val="FFFF00"/>
                </a:solidFill>
                <a:latin typeface="Gill Sans Ultra Bold"/>
                <a:cs typeface="Gill Sans Ultra Bold"/>
              </a:rPr>
              <a:t>[Task = Update, </a:t>
            </a:r>
          </a:p>
          <a:p>
            <a:pPr marL="0" lvl="2" algn="ctr">
              <a:defRPr/>
            </a:pPr>
            <a:r>
              <a:rPr lang="en-US" sz="2300" b="1" dirty="0">
                <a:solidFill>
                  <a:srgbClr val="FFFF00"/>
                </a:solidFill>
                <a:latin typeface="Gill Sans Ultra Bold"/>
                <a:cs typeface="Gill Sans Ultra Bold"/>
              </a:rPr>
              <a:t>Person = New Hire,</a:t>
            </a:r>
          </a:p>
          <a:p>
            <a:pPr marL="0" lvl="2" algn="ctr">
              <a:defRPr/>
            </a:pPr>
            <a:r>
              <a:rPr lang="en-US" sz="2300" b="1" dirty="0">
                <a:solidFill>
                  <a:srgbClr val="FFFF00"/>
                </a:solidFill>
                <a:latin typeface="Gill Sans Ultra Bold"/>
                <a:cs typeface="Gill Sans Ultra Bold"/>
              </a:rPr>
              <a:t> Deadline = Phase 3] </a:t>
            </a:r>
          </a:p>
          <a:p>
            <a:pPr marL="0" lvl="2" algn="ctr">
              <a:defRPr/>
            </a:pPr>
            <a:r>
              <a:rPr lang="en-US" sz="2900" b="1" dirty="0">
                <a:solidFill>
                  <a:srgbClr val="FFFF00"/>
                </a:solidFill>
              </a:rPr>
              <a:t>60% </a:t>
            </a:r>
          </a:p>
        </p:txBody>
      </p:sp>
      <p:sp>
        <p:nvSpPr>
          <p:cNvPr id="9" name="Bent Arrow 8"/>
          <p:cNvSpPr/>
          <p:nvPr/>
        </p:nvSpPr>
        <p:spPr>
          <a:xfrm>
            <a:off x="4359275" y="3124200"/>
            <a:ext cx="822325" cy="822325"/>
          </a:xfrm>
          <a:prstGeom prst="bentArrow">
            <a:avLst/>
          </a:prstGeom>
          <a:ln/>
        </p:spPr>
        <p:style>
          <a:lnRef idx="1">
            <a:schemeClr val="accent1"/>
          </a:lnRef>
          <a:fillRef idx="3">
            <a:schemeClr val="accent1"/>
          </a:fillRef>
          <a:effectRef idx="2">
            <a:schemeClr val="accent1"/>
          </a:effectRef>
          <a:fontRef idx="minor">
            <a:schemeClr val="lt1"/>
          </a:fontRef>
        </p:style>
      </p:sp>
      <p:sp>
        <p:nvSpPr>
          <p:cNvPr id="10" name="Right Arrow 9"/>
          <p:cNvSpPr/>
          <p:nvPr/>
        </p:nvSpPr>
        <p:spPr>
          <a:xfrm>
            <a:off x="3657600" y="5105400"/>
            <a:ext cx="1295400" cy="822325"/>
          </a:xfrm>
          <a:prstGeom prst="rightArrow">
            <a:avLst>
              <a:gd name="adj1" fmla="val 50000"/>
              <a:gd name="adj2" fmla="val 62597"/>
            </a:avLst>
          </a:prstGeom>
          <a:ln/>
        </p:spPr>
        <p:style>
          <a:lnRef idx="1">
            <a:schemeClr val="accent1"/>
          </a:lnRef>
          <a:fillRef idx="3">
            <a:schemeClr val="accent1"/>
          </a:fillRef>
          <a:effectRef idx="2">
            <a:schemeClr val="accent1"/>
          </a:effectRef>
          <a:fontRef idx="minor">
            <a:schemeClr val="lt1"/>
          </a:fontRef>
        </p:style>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Title 1"/>
          <p:cNvSpPr>
            <a:spLocks noGrp="1"/>
          </p:cNvSpPr>
          <p:nvPr>
            <p:ph type="title"/>
          </p:nvPr>
        </p:nvSpPr>
        <p:spPr>
          <a:xfrm>
            <a:off x="457200" y="152400"/>
            <a:ext cx="8229600" cy="914400"/>
          </a:xfrm>
        </p:spPr>
        <p:txBody>
          <a:bodyPr>
            <a:normAutofit fontScale="90000"/>
          </a:bodyPr>
          <a:lstStyle/>
          <a:p>
            <a:pPr eaLnBrk="1" hangingPunct="1">
              <a:defRPr/>
            </a:pPr>
            <a:r>
              <a:rPr lang="en-US" sz="3200" i="1" dirty="0" smtClean="0"/>
              <a:t>A generic set of performance measures, including several related to change.  </a:t>
            </a:r>
            <a:r>
              <a:rPr lang="en-US" sz="3200" dirty="0" smtClean="0"/>
              <a:t/>
            </a:r>
            <a:br>
              <a:rPr lang="en-US" sz="3200" dirty="0" smtClean="0"/>
            </a:br>
            <a:endParaRPr lang="en-US" sz="3200" dirty="0" smtClean="0"/>
          </a:p>
        </p:txBody>
      </p:sp>
      <p:sp>
        <p:nvSpPr>
          <p:cNvPr id="3" name="Content Placeholder 2"/>
          <p:cNvSpPr>
            <a:spLocks noGrp="1"/>
          </p:cNvSpPr>
          <p:nvPr>
            <p:ph idx="1"/>
          </p:nvPr>
        </p:nvSpPr>
        <p:spPr>
          <a:xfrm>
            <a:off x="152400" y="800100"/>
            <a:ext cx="7658100" cy="5600700"/>
          </a:xfrm>
        </p:spPr>
        <p:txBody>
          <a:bodyPr numCol="2" rtlCol="0">
            <a:noAutofit/>
          </a:bodyPr>
          <a:lstStyle/>
          <a:p>
            <a:pPr eaLnBrk="1" fontAlgn="auto" hangingPunct="1">
              <a:spcAft>
                <a:spcPts val="0"/>
              </a:spcAft>
              <a:buFont typeface="Arial" pitchFamily="-65" charset="0"/>
              <a:buNone/>
              <a:defRPr/>
            </a:pPr>
            <a:r>
              <a:rPr lang="en-US" sz="2000" dirty="0" smtClean="0">
                <a:latin typeface="Abadi MT Condensed Extra Bold"/>
                <a:ea typeface="+mj-ea"/>
                <a:cs typeface="Abadi MT Condensed Extra Bold"/>
              </a:rPr>
              <a:t> </a:t>
            </a:r>
            <a:r>
              <a:rPr lang="en-US" sz="2000" dirty="0" smtClean="0">
                <a:latin typeface="Abadi MT Condensed Extra Bold"/>
                <a:cs typeface="Abadi MT Condensed Extra Bold"/>
              </a:rPr>
              <a:t>For example:</a:t>
            </a:r>
            <a:endParaRPr lang="en-US" sz="2000" b="1" u="sng" dirty="0" smtClean="0">
              <a:latin typeface="Abadi MT Condensed Extra Bold"/>
              <a:ea typeface="+mj-ea"/>
              <a:cs typeface="Abadi MT Condensed Extra Bold"/>
            </a:endParaRPr>
          </a:p>
          <a:p>
            <a:pPr eaLnBrk="1" fontAlgn="auto" hangingPunct="1">
              <a:spcAft>
                <a:spcPts val="0"/>
              </a:spcAft>
              <a:buFont typeface="Arial" pitchFamily="-65" charset="0"/>
              <a:buNone/>
              <a:defRPr/>
            </a:pPr>
            <a:r>
              <a:rPr lang="en-US" b="1" u="sng" dirty="0" smtClean="0">
                <a:latin typeface="Abadi MT Condensed Extra Bold"/>
                <a:ea typeface="+mj-ea"/>
                <a:cs typeface="Abadi MT Condensed Extra Bold"/>
              </a:rPr>
              <a:t>Code Portability:</a:t>
            </a:r>
            <a:endParaRPr lang="en-GB" dirty="0" smtClean="0">
              <a:latin typeface="Abadi MT Condensed Extra Bold"/>
              <a:ea typeface="+mj-ea"/>
              <a:cs typeface="Abadi MT Condensed Extra Bold"/>
            </a:endParaRPr>
          </a:p>
          <a:p>
            <a:pPr eaLnBrk="1" fontAlgn="auto" hangingPunct="1">
              <a:spcAft>
                <a:spcPts val="0"/>
              </a:spcAft>
              <a:buFont typeface="Arial" pitchFamily="-65" charset="0"/>
              <a:buNone/>
              <a:defRPr/>
            </a:pPr>
            <a:r>
              <a:rPr lang="en-US" sz="2000" b="1" dirty="0" smtClean="0">
                <a:latin typeface="Abadi MT Condensed Extra Bold"/>
                <a:ea typeface="+mj-ea"/>
                <a:cs typeface="Abadi MT Condensed Extra Bold"/>
              </a:rPr>
              <a:t>Scale</a:t>
            </a:r>
            <a:r>
              <a:rPr lang="en-US" sz="2000" dirty="0" smtClean="0">
                <a:latin typeface="Abadi MT Condensed Extra Bold"/>
                <a:ea typeface="+mj-ea"/>
                <a:cs typeface="Abadi MT Condensed Extra Bold"/>
              </a:rPr>
              <a:t>:</a:t>
            </a:r>
          </a:p>
          <a:p>
            <a:pPr eaLnBrk="1" fontAlgn="auto" hangingPunct="1">
              <a:spcAft>
                <a:spcPts val="0"/>
              </a:spcAft>
              <a:buFont typeface="Arial" pitchFamily="-65" charset="0"/>
              <a:buNone/>
              <a:defRPr/>
            </a:pPr>
            <a:r>
              <a:rPr lang="en-US" sz="2000" dirty="0" smtClean="0">
                <a:latin typeface="Abadi MT Condensed Extra Bold"/>
                <a:ea typeface="+mj-ea"/>
                <a:cs typeface="Abadi MT Condensed Extra Bold"/>
              </a:rPr>
              <a:t>	 Effort in Hours needed to Port </a:t>
            </a:r>
          </a:p>
          <a:p>
            <a:pPr eaLnBrk="1" fontAlgn="auto" hangingPunct="1">
              <a:spcAft>
                <a:spcPts val="0"/>
              </a:spcAft>
              <a:buFont typeface="Arial" pitchFamily="-65" charset="0"/>
              <a:buNone/>
              <a:defRPr/>
            </a:pPr>
            <a:r>
              <a:rPr lang="en-US" sz="2000" dirty="0" smtClean="0">
                <a:latin typeface="Abadi MT Condensed Extra Bold"/>
                <a:ea typeface="+mj-ea"/>
                <a:cs typeface="Abadi MT Condensed Extra Bold"/>
              </a:rPr>
              <a:t>	each 1000 Non-Commentary Lines of Code </a:t>
            </a:r>
          </a:p>
          <a:p>
            <a:pPr eaLnBrk="1" fontAlgn="auto" hangingPunct="1">
              <a:spcAft>
                <a:spcPts val="0"/>
              </a:spcAft>
              <a:buFont typeface="Arial" pitchFamily="-65" charset="0"/>
              <a:buNone/>
              <a:defRPr/>
            </a:pPr>
            <a:r>
              <a:rPr lang="en-US" sz="2000" dirty="0" smtClean="0">
                <a:latin typeface="Abadi MT Condensed Extra Bold"/>
                <a:ea typeface="+mj-ea"/>
                <a:cs typeface="Abadi MT Condensed Extra Bold"/>
              </a:rPr>
              <a:t>	from a defined [</a:t>
            </a:r>
            <a:r>
              <a:rPr lang="en-US" sz="2000" b="1" dirty="0" smtClean="0">
                <a:latin typeface="Abadi MT Condensed Extra Bold"/>
                <a:ea typeface="+mj-ea"/>
                <a:cs typeface="Abadi MT Condensed Extra Bold"/>
              </a:rPr>
              <a:t>Home Environment</a:t>
            </a:r>
            <a:r>
              <a:rPr lang="en-US" sz="2000" dirty="0" smtClean="0">
                <a:latin typeface="Abadi MT Condensed Extra Bold"/>
                <a:ea typeface="+mj-ea"/>
                <a:cs typeface="Abadi MT Condensed Extra Bold"/>
              </a:rPr>
              <a:t>] </a:t>
            </a:r>
          </a:p>
          <a:p>
            <a:pPr eaLnBrk="1" fontAlgn="auto" hangingPunct="1">
              <a:spcAft>
                <a:spcPts val="0"/>
              </a:spcAft>
              <a:buFont typeface="Arial" pitchFamily="-65" charset="0"/>
              <a:buNone/>
              <a:defRPr/>
            </a:pPr>
            <a:r>
              <a:rPr lang="en-US" sz="2000" dirty="0" smtClean="0">
                <a:latin typeface="Abadi MT Condensed Extra Bold"/>
                <a:ea typeface="+mj-ea"/>
                <a:cs typeface="Abadi MT Condensed Extra Bold"/>
              </a:rPr>
              <a:t>	to a defined [</a:t>
            </a:r>
            <a:r>
              <a:rPr lang="en-US" sz="2000" b="1" dirty="0" smtClean="0">
                <a:latin typeface="Abadi MT Condensed Extra Bold"/>
                <a:ea typeface="+mj-ea"/>
                <a:cs typeface="Abadi MT Condensed Extra Bold"/>
              </a:rPr>
              <a:t>Target Environment</a:t>
            </a:r>
            <a:r>
              <a:rPr lang="en-US" sz="2000" dirty="0" smtClean="0">
                <a:latin typeface="Abadi MT Condensed Extra Bold"/>
                <a:ea typeface="+mj-ea"/>
                <a:cs typeface="Abadi MT Condensed Extra Bold"/>
              </a:rPr>
              <a:t>],</a:t>
            </a:r>
          </a:p>
          <a:p>
            <a:pPr eaLnBrk="1" fontAlgn="auto" hangingPunct="1">
              <a:spcAft>
                <a:spcPts val="0"/>
              </a:spcAft>
              <a:buFont typeface="Arial" pitchFamily="-65" charset="0"/>
              <a:buNone/>
              <a:defRPr/>
            </a:pPr>
            <a:r>
              <a:rPr lang="en-US" sz="2000" dirty="0" smtClean="0">
                <a:latin typeface="Abadi MT Condensed Extra Bold"/>
                <a:ea typeface="+mj-ea"/>
                <a:cs typeface="Abadi MT Condensed Extra Bold"/>
              </a:rPr>
              <a:t>	 using defined [</a:t>
            </a:r>
            <a:r>
              <a:rPr lang="en-US" sz="2000" b="1" dirty="0" smtClean="0">
                <a:latin typeface="Abadi MT Condensed Extra Bold"/>
                <a:ea typeface="+mj-ea"/>
                <a:cs typeface="Abadi MT Condensed Extra Bold"/>
              </a:rPr>
              <a:t>Tools</a:t>
            </a:r>
            <a:r>
              <a:rPr lang="en-US" sz="2000" dirty="0" smtClean="0">
                <a:latin typeface="Abadi MT Condensed Extra Bold"/>
                <a:ea typeface="+mj-ea"/>
                <a:cs typeface="Abadi MT Condensed Extra Bold"/>
              </a:rPr>
              <a:t>] </a:t>
            </a:r>
          </a:p>
          <a:p>
            <a:pPr eaLnBrk="1" fontAlgn="auto" hangingPunct="1">
              <a:spcAft>
                <a:spcPts val="0"/>
              </a:spcAft>
              <a:buFont typeface="Arial" pitchFamily="-65" charset="0"/>
              <a:buNone/>
              <a:defRPr/>
            </a:pPr>
            <a:r>
              <a:rPr lang="en-US" sz="2000" dirty="0" smtClean="0">
                <a:latin typeface="Abadi MT Condensed Extra Bold"/>
                <a:ea typeface="+mj-ea"/>
                <a:cs typeface="Abadi MT Condensed Extra Bold"/>
              </a:rPr>
              <a:t>	and defined [</a:t>
            </a:r>
            <a:r>
              <a:rPr lang="en-US" sz="2000" b="1" dirty="0" smtClean="0">
                <a:latin typeface="Abadi MT Condensed Extra Bold"/>
                <a:ea typeface="+mj-ea"/>
                <a:cs typeface="Abadi MT Condensed Extra Bold"/>
              </a:rPr>
              <a:t>Personnel</a:t>
            </a:r>
            <a:r>
              <a:rPr lang="en-US" sz="2000" dirty="0" smtClean="0">
                <a:latin typeface="Abadi MT Condensed Extra Bold"/>
                <a:ea typeface="+mj-ea"/>
                <a:cs typeface="Abadi MT Condensed Extra Bold"/>
              </a:rPr>
              <a:t>].</a:t>
            </a:r>
            <a:endParaRPr lang="en-GB" sz="2000" dirty="0" smtClean="0">
              <a:latin typeface="Abadi MT Condensed Extra Bold"/>
              <a:ea typeface="+mj-ea"/>
              <a:cs typeface="Abadi MT Condensed Extra Bold"/>
            </a:endParaRPr>
          </a:p>
          <a:p>
            <a:pPr eaLnBrk="1" fontAlgn="auto" hangingPunct="1">
              <a:spcAft>
                <a:spcPts val="0"/>
              </a:spcAft>
              <a:buFont typeface="Arial" pitchFamily="-65" charset="0"/>
              <a:buNone/>
              <a:defRPr/>
            </a:pPr>
            <a:r>
              <a:rPr lang="en-US" sz="2000" dirty="0" smtClean="0">
                <a:latin typeface="Abadi MT Condensed Extra Bold"/>
                <a:ea typeface="+mj-ea"/>
                <a:cs typeface="Abadi MT Condensed Extra Bold"/>
              </a:rPr>
              <a:t> </a:t>
            </a:r>
            <a:endParaRPr lang="en-GB" sz="2000" dirty="0" smtClean="0">
              <a:latin typeface="Abadi MT Condensed Extra Bold"/>
              <a:ea typeface="+mj-ea"/>
              <a:cs typeface="Abadi MT Condensed Extra Bold"/>
            </a:endParaRPr>
          </a:p>
          <a:p>
            <a:pPr eaLnBrk="1" fontAlgn="auto" hangingPunct="1">
              <a:spcAft>
                <a:spcPts val="0"/>
              </a:spcAft>
              <a:buFont typeface="Arial" pitchFamily="-65" charset="0"/>
              <a:buNone/>
              <a:defRPr/>
            </a:pPr>
            <a:r>
              <a:rPr lang="en-US" sz="2000" b="1" dirty="0" smtClean="0">
                <a:latin typeface="Abadi MT Condensed Extra Bold"/>
                <a:ea typeface="+mj-ea"/>
                <a:cs typeface="Abadi MT Condensed Extra Bold"/>
              </a:rPr>
              <a:t>Goal </a:t>
            </a:r>
          </a:p>
          <a:p>
            <a:pPr eaLnBrk="1" fontAlgn="auto" hangingPunct="1">
              <a:spcAft>
                <a:spcPts val="0"/>
              </a:spcAft>
              <a:buFont typeface="Arial" pitchFamily="-65" charset="0"/>
              <a:buNone/>
              <a:defRPr/>
            </a:pPr>
            <a:r>
              <a:rPr lang="en-US" sz="2000" dirty="0" smtClean="0">
                <a:latin typeface="Abadi MT Condensed Extra Bold"/>
                <a:ea typeface="+mj-ea"/>
                <a:cs typeface="Abadi MT Condensed Extra Bold"/>
              </a:rPr>
              <a:t>[Home Environment = {.net, Oracle,} , </a:t>
            </a:r>
          </a:p>
          <a:p>
            <a:pPr eaLnBrk="1" fontAlgn="auto" hangingPunct="1">
              <a:spcAft>
                <a:spcPts val="0"/>
              </a:spcAft>
              <a:buFont typeface="Arial" pitchFamily="-65" charset="0"/>
              <a:buNone/>
              <a:defRPr/>
            </a:pPr>
            <a:r>
              <a:rPr lang="en-US" sz="2000" dirty="0" smtClean="0">
                <a:latin typeface="Abadi MT Condensed Extra Bold"/>
                <a:ea typeface="+mj-ea"/>
                <a:cs typeface="Abadi MT Condensed Extra Bold"/>
              </a:rPr>
              <a:t>Target Environment = {Java++, Open Source, Linux}, </a:t>
            </a:r>
          </a:p>
          <a:p>
            <a:pPr eaLnBrk="1" fontAlgn="auto" hangingPunct="1">
              <a:spcAft>
                <a:spcPts val="0"/>
              </a:spcAft>
              <a:buFont typeface="Arial" pitchFamily="-65" charset="0"/>
              <a:buNone/>
              <a:defRPr/>
            </a:pPr>
            <a:r>
              <a:rPr lang="en-US" sz="2000" dirty="0" smtClean="0">
                <a:latin typeface="Abadi MT Condensed Extra Bold"/>
                <a:ea typeface="+mj-ea"/>
                <a:cs typeface="Abadi MT Condensed Extra Bold"/>
              </a:rPr>
              <a:t>Tools =  Convert Open , </a:t>
            </a:r>
          </a:p>
          <a:p>
            <a:pPr eaLnBrk="1" fontAlgn="auto" hangingPunct="1">
              <a:spcAft>
                <a:spcPts val="0"/>
              </a:spcAft>
              <a:buFont typeface="Arial" pitchFamily="-65" charset="0"/>
              <a:buNone/>
              <a:defRPr/>
            </a:pPr>
            <a:r>
              <a:rPr lang="en-US" sz="2000" dirty="0" smtClean="0">
                <a:latin typeface="Abadi MT Condensed Extra Bold"/>
                <a:ea typeface="+mj-ea"/>
                <a:cs typeface="Abadi MT Condensed Extra Bold"/>
              </a:rPr>
              <a:t>Personnel = {Experienced Experts, India}]         </a:t>
            </a:r>
            <a:r>
              <a:rPr lang="en-US" sz="2000" b="1" dirty="0" smtClean="0">
                <a:latin typeface="Abadi MT Condensed Extra Bold"/>
                <a:ea typeface="+mj-ea"/>
                <a:cs typeface="Abadi MT Condensed Extra Bold"/>
              </a:rPr>
              <a:t>60</a:t>
            </a:r>
            <a:r>
              <a:rPr lang="en-US" sz="2000" dirty="0" smtClean="0">
                <a:latin typeface="Abadi MT Condensed Extra Bold"/>
                <a:ea typeface="+mj-ea"/>
                <a:cs typeface="Abadi MT Condensed Extra Bold"/>
              </a:rPr>
              <a:t> hours.</a:t>
            </a:r>
            <a:endParaRPr lang="en-GB" sz="2000" dirty="0" smtClean="0">
              <a:latin typeface="Abadi MT Condensed Extra Bold"/>
              <a:ea typeface="+mj-ea"/>
              <a:cs typeface="Abadi MT Condensed Extra Bold"/>
            </a:endParaRPr>
          </a:p>
          <a:p>
            <a:pPr eaLnBrk="1" fontAlgn="auto" hangingPunct="1">
              <a:spcAft>
                <a:spcPts val="0"/>
              </a:spcAft>
              <a:buFont typeface="Arial" pitchFamily="-65" charset="0"/>
              <a:buNone/>
              <a:defRPr/>
            </a:pPr>
            <a:r>
              <a:rPr lang="en-US" sz="2000" dirty="0" smtClean="0">
                <a:latin typeface="Abadi MT Condensed Extra Bold"/>
                <a:ea typeface="+mj-ea"/>
                <a:cs typeface="Abadi MT Condensed Extra Bold"/>
              </a:rPr>
              <a:t> </a:t>
            </a:r>
            <a:endParaRPr lang="en-GB" sz="2000" dirty="0" smtClean="0">
              <a:latin typeface="Abadi MT Condensed Extra Bold"/>
              <a:ea typeface="+mj-ea"/>
              <a:cs typeface="Abadi MT Condensed Extra Bold"/>
            </a:endParaRPr>
          </a:p>
        </p:txBody>
      </p:sp>
      <p:sp>
        <p:nvSpPr>
          <p:cNvPr id="4" name="Date Placeholder 3"/>
          <p:cNvSpPr>
            <a:spLocks noGrp="1"/>
          </p:cNvSpPr>
          <p:nvPr>
            <p:ph type="dt" sz="quarter" idx="10"/>
          </p:nvPr>
        </p:nvSpPr>
        <p:spPr/>
        <p:txBody>
          <a:bodyPr/>
          <a:lstStyle/>
          <a:p>
            <a:pPr>
              <a:defRPr/>
            </a:pPr>
            <a:fld id="{D743149B-F22E-E544-A496-5417508B0736}" type="datetime4">
              <a:rPr lang="en-US" smtClean="0"/>
              <a:pPr>
                <a:defRPr/>
              </a:pPr>
              <a:t>October 2, 2009</a:t>
            </a:fld>
            <a:endParaRPr lang="en-US"/>
          </a:p>
        </p:txBody>
      </p:sp>
      <p:sp>
        <p:nvSpPr>
          <p:cNvPr id="5" name="Slide Number Placeholder 4"/>
          <p:cNvSpPr>
            <a:spLocks noGrp="1"/>
          </p:cNvSpPr>
          <p:nvPr>
            <p:ph type="sldNum" sz="quarter" idx="12"/>
          </p:nvPr>
        </p:nvSpPr>
        <p:spPr/>
        <p:txBody>
          <a:bodyPr/>
          <a:lstStyle/>
          <a:p>
            <a:pPr>
              <a:defRPr/>
            </a:pPr>
            <a:fld id="{D76AAEEA-1E63-5E44-96D0-07FD31923109}" type="slidenum">
              <a:rPr lang="en-US" smtClean="0"/>
              <a:pPr>
                <a:defRPr/>
              </a:pPr>
              <a:t>165</a:t>
            </a:fld>
            <a:endParaRPr lang="en-US"/>
          </a:p>
        </p:txBody>
      </p:sp>
      <p:sp>
        <p:nvSpPr>
          <p:cNvPr id="97286" name="Footer Placeholder 5"/>
          <p:cNvSpPr>
            <a:spLocks noGrp="1"/>
          </p:cNvSpPr>
          <p:nvPr>
            <p:ph type="ftr" sz="quarter" idx="11"/>
          </p:nvPr>
        </p:nvSpPr>
        <p:spPr bwMode="auto">
          <a:noFill/>
          <a:ln>
            <a:miter lim="800000"/>
            <a:headEnd/>
            <a:tailEnd/>
          </a:ln>
        </p:spPr>
        <p:txBody>
          <a:bodyPr/>
          <a:lstStyle/>
          <a:p>
            <a:r>
              <a:rPr lang="en-US" smtClean="0">
                <a:latin typeface="Calibri" pitchFamily="-109" charset="0"/>
                <a:ea typeface="ＭＳ Ｐゴシック" pitchFamily="-109" charset="-128"/>
                <a:cs typeface="ＭＳ Ｐゴシック" pitchFamily="-109" charset="-128"/>
              </a:rPr>
              <a:t>© Tom@Gilb.com  www.gilb.com</a:t>
            </a:r>
          </a:p>
        </p:txBody>
      </p:sp>
      <p:pic>
        <p:nvPicPr>
          <p:cNvPr id="97287" name="Picture 7" descr="PAS-icon_news.jpg"/>
          <p:cNvPicPr>
            <a:picLocks noChangeAspect="1"/>
          </p:cNvPicPr>
          <p:nvPr/>
        </p:nvPicPr>
        <p:blipFill>
          <a:blip r:embed="rId3"/>
          <a:srcRect/>
          <a:stretch>
            <a:fillRect/>
          </a:stretch>
        </p:blipFill>
        <p:spPr bwMode="auto">
          <a:xfrm>
            <a:off x="2427878" y="800100"/>
            <a:ext cx="1228902" cy="1016000"/>
          </a:xfrm>
          <a:prstGeom prst="rect">
            <a:avLst/>
          </a:prstGeom>
          <a:noFill/>
          <a:ln w="9525">
            <a:noFill/>
            <a:miter lim="800000"/>
            <a:headEnd/>
            <a:tailEnd/>
          </a:ln>
        </p:spPr>
      </p:pic>
      <p:pic>
        <p:nvPicPr>
          <p:cNvPr id="97288" name="Picture 8" descr="ifaces.jpg"/>
          <p:cNvPicPr>
            <a:picLocks noChangeAspect="1"/>
          </p:cNvPicPr>
          <p:nvPr/>
        </p:nvPicPr>
        <p:blipFill>
          <a:blip r:embed="rId4"/>
          <a:srcRect/>
          <a:stretch>
            <a:fillRect/>
          </a:stretch>
        </p:blipFill>
        <p:spPr bwMode="auto">
          <a:xfrm>
            <a:off x="5854700" y="4841826"/>
            <a:ext cx="3289300" cy="15589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1" name="Title 1"/>
          <p:cNvSpPr>
            <a:spLocks noGrp="1"/>
          </p:cNvSpPr>
          <p:nvPr>
            <p:ph type="title"/>
          </p:nvPr>
        </p:nvSpPr>
        <p:spPr>
          <a:xfrm>
            <a:off x="152400" y="76200"/>
            <a:ext cx="8763000" cy="411163"/>
          </a:xfrm>
        </p:spPr>
        <p:txBody>
          <a:bodyPr/>
          <a:lstStyle/>
          <a:p>
            <a:r>
              <a:rPr lang="en-US" sz="1900" b="1" smtClean="0">
                <a:latin typeface="Britannic Bold" pitchFamily="-109" charset="0"/>
                <a:ea typeface="Britannic Bold" pitchFamily="-109" charset="0"/>
                <a:cs typeface="Britannic Bold" pitchFamily="-109" charset="0"/>
              </a:rPr>
              <a:t>A Generic Set of Performance measures – including several related to ‘change’</a:t>
            </a:r>
          </a:p>
        </p:txBody>
      </p:sp>
      <p:sp>
        <p:nvSpPr>
          <p:cNvPr id="4" name="Date Placeholder 3"/>
          <p:cNvSpPr>
            <a:spLocks noGrp="1"/>
          </p:cNvSpPr>
          <p:nvPr>
            <p:ph type="dt" sz="quarter" idx="10"/>
          </p:nvPr>
        </p:nvSpPr>
        <p:spPr/>
        <p:txBody>
          <a:bodyPr/>
          <a:lstStyle/>
          <a:p>
            <a:pPr>
              <a:defRPr/>
            </a:pPr>
            <a:fld id="{2ACC2F8C-5553-5B48-8D65-D16D11615615}" type="datetime4">
              <a:rPr lang="en-US" smtClean="0"/>
              <a:pPr>
                <a:defRPr/>
              </a:pPr>
              <a:t>October 2, 2009</a:t>
            </a:fld>
            <a:endParaRPr lang="en-US"/>
          </a:p>
        </p:txBody>
      </p:sp>
      <p:sp>
        <p:nvSpPr>
          <p:cNvPr id="5" name="Slide Number Placeholder 4"/>
          <p:cNvSpPr>
            <a:spLocks noGrp="1"/>
          </p:cNvSpPr>
          <p:nvPr>
            <p:ph type="sldNum" sz="quarter" idx="12"/>
          </p:nvPr>
        </p:nvSpPr>
        <p:spPr/>
        <p:txBody>
          <a:bodyPr/>
          <a:lstStyle/>
          <a:p>
            <a:pPr>
              <a:defRPr/>
            </a:pPr>
            <a:fld id="{EEBECB38-C09F-4442-A285-F9B79CD4F9B3}" type="slidenum">
              <a:rPr lang="en-US" smtClean="0"/>
              <a:pPr>
                <a:defRPr/>
              </a:pPr>
              <a:t>166</a:t>
            </a:fld>
            <a:endParaRPr lang="en-US"/>
          </a:p>
        </p:txBody>
      </p:sp>
      <p:sp>
        <p:nvSpPr>
          <p:cNvPr id="99334" name="Footer Placeholder 5"/>
          <p:cNvSpPr>
            <a:spLocks noGrp="1"/>
          </p:cNvSpPr>
          <p:nvPr>
            <p:ph type="ftr" sz="quarter" idx="11"/>
          </p:nvPr>
        </p:nvSpPr>
        <p:spPr bwMode="auto">
          <a:noFill/>
          <a:ln>
            <a:miter lim="800000"/>
            <a:headEnd/>
            <a:tailEnd/>
          </a:ln>
        </p:spPr>
        <p:txBody>
          <a:bodyPr/>
          <a:lstStyle/>
          <a:p>
            <a:r>
              <a:rPr lang="en-US" smtClean="0">
                <a:latin typeface="Calibri" pitchFamily="-109" charset="0"/>
                <a:ea typeface="ＭＳ Ｐゴシック" pitchFamily="-109" charset="-128"/>
                <a:cs typeface="ＭＳ Ｐゴシック" pitchFamily="-109" charset="-128"/>
              </a:rPr>
              <a:t>© Tom@Gilb.com  www.gilb.com</a:t>
            </a:r>
          </a:p>
        </p:txBody>
      </p:sp>
      <p:pic>
        <p:nvPicPr>
          <p:cNvPr id="99335" name="Picture 7" descr="Picture 2.png"/>
          <p:cNvPicPr>
            <a:picLocks noChangeAspect="1"/>
          </p:cNvPicPr>
          <p:nvPr/>
        </p:nvPicPr>
        <p:blipFill>
          <a:blip r:embed="rId2"/>
          <a:srcRect/>
          <a:stretch>
            <a:fillRect/>
          </a:stretch>
        </p:blipFill>
        <p:spPr bwMode="auto">
          <a:xfrm>
            <a:off x="571500" y="487363"/>
            <a:ext cx="7277100" cy="5981371"/>
          </a:xfrm>
          <a:prstGeom prst="rect">
            <a:avLst/>
          </a:prstGeom>
          <a:noFill/>
          <a:ln w="9525">
            <a:noFill/>
            <a:miter lim="800000"/>
            <a:headEnd/>
            <a:tailEnd/>
          </a:ln>
        </p:spPr>
      </p:pic>
      <p:sp>
        <p:nvSpPr>
          <p:cNvPr id="10" name="Action Button: Return 9"/>
          <p:cNvSpPr/>
          <p:nvPr/>
        </p:nvSpPr>
        <p:spPr>
          <a:xfrm>
            <a:off x="6367463" y="3535362"/>
            <a:ext cx="822325" cy="822325"/>
          </a:xfrm>
          <a:prstGeom prst="actionButtonReturn">
            <a:avLst/>
          </a:prstGeom>
          <a:ln/>
        </p:spPr>
        <p:style>
          <a:lnRef idx="1">
            <a:schemeClr val="accent3"/>
          </a:lnRef>
          <a:fillRef idx="2">
            <a:schemeClr val="accent3"/>
          </a:fillRef>
          <a:effectRef idx="1">
            <a:schemeClr val="accent3"/>
          </a:effectRef>
          <a:fontRef idx="minor">
            <a:schemeClr val="dk1"/>
          </a:fontRef>
        </p:style>
      </p:sp>
      <p:sp>
        <p:nvSpPr>
          <p:cNvPr id="11" name="Explosion 1 10"/>
          <p:cNvSpPr/>
          <p:nvPr/>
        </p:nvSpPr>
        <p:spPr>
          <a:xfrm>
            <a:off x="3779837" y="1158875"/>
            <a:ext cx="822325" cy="822325"/>
          </a:xfrm>
          <a:prstGeom prst="irregularSeal1">
            <a:avLst/>
          </a:prstGeom>
          <a:ln/>
        </p:spPr>
        <p:style>
          <a:lnRef idx="1">
            <a:schemeClr val="accent3"/>
          </a:lnRef>
          <a:fillRef idx="3">
            <a:schemeClr val="accent3"/>
          </a:fillRef>
          <a:effectRef idx="2">
            <a:schemeClr val="accent3"/>
          </a:effectRef>
          <a:fontRef idx="minor">
            <a:schemeClr val="lt1"/>
          </a:fontRef>
        </p:style>
      </p:sp>
      <p:sp>
        <p:nvSpPr>
          <p:cNvPr id="12" name="Up Arrow 11"/>
          <p:cNvSpPr/>
          <p:nvPr/>
        </p:nvSpPr>
        <p:spPr>
          <a:xfrm>
            <a:off x="6367463" y="5546725"/>
            <a:ext cx="822325" cy="822325"/>
          </a:xfrm>
          <a:prstGeom prst="upArrow">
            <a:avLst/>
          </a:prstGeom>
          <a:ln/>
        </p:spPr>
        <p:style>
          <a:lnRef idx="1">
            <a:schemeClr val="accent1"/>
          </a:lnRef>
          <a:fillRef idx="3">
            <a:schemeClr val="accent1"/>
          </a:fillRef>
          <a:effectRef idx="2">
            <a:schemeClr val="accent1"/>
          </a:effectRef>
          <a:fontRef idx="minor">
            <a:schemeClr val="lt1"/>
          </a:fontRef>
        </p:style>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86800" cy="411163"/>
          </a:xfrm>
          <a:ln>
            <a:solidFill>
              <a:srgbClr val="F07F09"/>
            </a:solidFill>
          </a:ln>
        </p:spPr>
        <p:txBody>
          <a:bodyPr rtlCol="0">
            <a:normAutofit fontScale="90000"/>
          </a:bodyPr>
          <a:lstStyle/>
          <a:p>
            <a:pPr eaLnBrk="1" fontAlgn="auto" hangingPunct="1">
              <a:spcAft>
                <a:spcPts val="0"/>
              </a:spcAft>
              <a:defRPr/>
            </a:pPr>
            <a:r>
              <a:rPr lang="en-GB" sz="2400" b="1" dirty="0" smtClean="0">
                <a:ea typeface="+mj-ea"/>
                <a:cs typeface="+mj-cs"/>
              </a:rPr>
              <a:t>The </a:t>
            </a:r>
            <a:r>
              <a:rPr lang="en-GB" sz="2400" b="1" i="1" dirty="0" smtClean="0">
                <a:ea typeface="+mj-ea"/>
                <a:cs typeface="+mj-cs"/>
              </a:rPr>
              <a:t>attribute names </a:t>
            </a:r>
            <a:r>
              <a:rPr lang="en-GB" sz="2400" b="1" dirty="0" smtClean="0">
                <a:ea typeface="+mj-ea"/>
                <a:cs typeface="+mj-cs"/>
              </a:rPr>
              <a:t>used are arbitrary choices by the author. </a:t>
            </a:r>
            <a:endParaRPr lang="en-US" sz="2400" b="1" dirty="0" smtClean="0">
              <a:ea typeface="+mj-ea"/>
              <a:cs typeface="+mj-cs"/>
            </a:endParaRPr>
          </a:p>
        </p:txBody>
      </p:sp>
      <p:sp>
        <p:nvSpPr>
          <p:cNvPr id="3" name="Content Placeholder 2"/>
          <p:cNvSpPr>
            <a:spLocks noGrp="1"/>
          </p:cNvSpPr>
          <p:nvPr>
            <p:ph idx="1"/>
          </p:nvPr>
        </p:nvSpPr>
        <p:spPr>
          <a:xfrm>
            <a:off x="0" y="487363"/>
            <a:ext cx="8915400" cy="2328862"/>
          </a:xfrm>
        </p:spPr>
        <p:txBody>
          <a:bodyPr rtlCol="0">
            <a:normAutofit fontScale="92500" lnSpcReduction="20000"/>
          </a:bodyPr>
          <a:lstStyle/>
          <a:p>
            <a:pPr eaLnBrk="1" fontAlgn="auto" hangingPunct="1">
              <a:spcAft>
                <a:spcPts val="0"/>
              </a:spcAft>
              <a:buFont typeface="Arial"/>
              <a:buChar char="•"/>
              <a:defRPr/>
            </a:pPr>
            <a:r>
              <a:rPr lang="en-GB" sz="1600" dirty="0" smtClean="0">
                <a:latin typeface="+mn-lt"/>
                <a:ea typeface="+mj-ea"/>
                <a:cs typeface="Britannic Bold"/>
              </a:rPr>
              <a:t>They only start to take on meaning when </a:t>
            </a:r>
            <a:r>
              <a:rPr lang="en-GB" sz="1600" b="1" dirty="0" smtClean="0">
                <a:latin typeface="+mn-lt"/>
                <a:ea typeface="+mj-ea"/>
                <a:cs typeface="Britannic Bold"/>
              </a:rPr>
              <a:t>defined</a:t>
            </a:r>
            <a:r>
              <a:rPr lang="en-GB" sz="1600" dirty="0" smtClean="0">
                <a:latin typeface="+mn-lt"/>
                <a:ea typeface="+mj-ea"/>
                <a:cs typeface="Britannic Bold"/>
              </a:rPr>
              <a:t>,</a:t>
            </a:r>
          </a:p>
          <a:p>
            <a:pPr lvl="1" eaLnBrk="1" fontAlgn="auto" hangingPunct="1">
              <a:spcAft>
                <a:spcPts val="0"/>
              </a:spcAft>
              <a:buFont typeface="Arial"/>
              <a:buChar char="•"/>
              <a:defRPr/>
            </a:pPr>
            <a:r>
              <a:rPr lang="en-GB" sz="1600" dirty="0" smtClean="0">
                <a:latin typeface="+mn-lt"/>
                <a:ea typeface="+mj-ea"/>
                <a:cs typeface="Britannic Bold"/>
              </a:rPr>
              <a:t> with a </a:t>
            </a:r>
            <a:r>
              <a:rPr lang="en-GB" sz="1600" b="1" dirty="0" smtClean="0">
                <a:latin typeface="+mn-lt"/>
                <a:ea typeface="+mj-ea"/>
                <a:cs typeface="Britannic Bold"/>
              </a:rPr>
              <a:t>Scale </a:t>
            </a:r>
            <a:r>
              <a:rPr lang="en-GB" sz="1600" dirty="0" smtClean="0">
                <a:latin typeface="+mn-lt"/>
                <a:ea typeface="+mj-ea"/>
                <a:cs typeface="Britannic Bold"/>
              </a:rPr>
              <a:t>of measure. </a:t>
            </a:r>
          </a:p>
          <a:p>
            <a:pPr eaLnBrk="1" fontAlgn="auto" hangingPunct="1">
              <a:spcAft>
                <a:spcPts val="0"/>
              </a:spcAft>
              <a:buFont typeface="Arial"/>
              <a:buChar char="•"/>
              <a:defRPr/>
            </a:pPr>
            <a:r>
              <a:rPr lang="en-GB" sz="1600" dirty="0" smtClean="0">
                <a:latin typeface="+mn-lt"/>
                <a:ea typeface="+mj-ea"/>
                <a:cs typeface="Britannic Bold"/>
              </a:rPr>
              <a:t>There are no accepted or acceptable standards here, </a:t>
            </a:r>
          </a:p>
          <a:p>
            <a:pPr lvl="1" eaLnBrk="1" fontAlgn="auto" hangingPunct="1">
              <a:spcAft>
                <a:spcPts val="0"/>
              </a:spcAft>
              <a:buFont typeface="Arial"/>
              <a:buChar char="•"/>
              <a:defRPr/>
            </a:pPr>
            <a:r>
              <a:rPr lang="en-GB" sz="1600" dirty="0" smtClean="0">
                <a:latin typeface="+mn-lt"/>
                <a:ea typeface="+mj-ea"/>
                <a:cs typeface="Britannic Bold"/>
              </a:rPr>
              <a:t>and certainly not for software. </a:t>
            </a:r>
          </a:p>
          <a:p>
            <a:pPr lvl="1" eaLnBrk="1" fontAlgn="auto" hangingPunct="1">
              <a:spcAft>
                <a:spcPts val="0"/>
              </a:spcAft>
              <a:buFont typeface="Arial"/>
              <a:buChar char="•"/>
              <a:defRPr/>
            </a:pPr>
            <a:r>
              <a:rPr lang="en-GB" sz="1600" dirty="0" smtClean="0">
                <a:latin typeface="+mn-lt"/>
                <a:ea typeface="+mj-ea"/>
                <a:cs typeface="Britannic Bold"/>
              </a:rPr>
              <a:t>Even in hardware engineering, there is an accepted </a:t>
            </a:r>
            <a:r>
              <a:rPr lang="en-GB" sz="1600" b="1" u="sng" dirty="0" smtClean="0">
                <a:latin typeface="+mn-lt"/>
                <a:ea typeface="+mj-ea"/>
                <a:cs typeface="Britannic Bold"/>
              </a:rPr>
              <a:t>pattern </a:t>
            </a:r>
            <a:r>
              <a:rPr lang="en-GB" sz="1600" dirty="0" smtClean="0">
                <a:latin typeface="+mn-lt"/>
                <a:ea typeface="+mj-ea"/>
                <a:cs typeface="Britannic Bold"/>
              </a:rPr>
              <a:t>– such as “Scale: Mean Time to Repair”. </a:t>
            </a:r>
          </a:p>
          <a:p>
            <a:pPr lvl="1" eaLnBrk="1" fontAlgn="auto" hangingPunct="1">
              <a:spcAft>
                <a:spcPts val="0"/>
              </a:spcAft>
              <a:buFont typeface="Arial"/>
              <a:buChar char="•"/>
              <a:defRPr/>
            </a:pPr>
            <a:r>
              <a:rPr lang="en-GB" sz="1600" dirty="0" smtClean="0">
                <a:latin typeface="+mn-lt"/>
                <a:ea typeface="+mj-ea"/>
                <a:cs typeface="Britannic Bold"/>
              </a:rPr>
              <a:t>But it is accepted that we have to </a:t>
            </a:r>
            <a:r>
              <a:rPr lang="en-GB" sz="1600" i="1" dirty="0" smtClean="0">
                <a:latin typeface="+mn-lt"/>
                <a:ea typeface="+mj-ea"/>
                <a:cs typeface="Britannic Bold"/>
              </a:rPr>
              <a:t>further </a:t>
            </a:r>
            <a:r>
              <a:rPr lang="en-GB" sz="1600" dirty="0" smtClean="0">
                <a:latin typeface="+mn-lt"/>
                <a:ea typeface="+mj-ea"/>
                <a:cs typeface="Britannic Bold"/>
              </a:rPr>
              <a:t>define such concepts </a:t>
            </a:r>
            <a:r>
              <a:rPr lang="en-GB" sz="1600" i="1" dirty="0" smtClean="0">
                <a:latin typeface="+mn-lt"/>
                <a:ea typeface="+mj-ea"/>
                <a:cs typeface="Britannic Bold"/>
              </a:rPr>
              <a:t>locally</a:t>
            </a:r>
            <a:r>
              <a:rPr lang="en-GB" sz="1600" dirty="0" smtClean="0">
                <a:latin typeface="+mn-lt"/>
                <a:ea typeface="+mj-ea"/>
                <a:cs typeface="Britannic Bold"/>
              </a:rPr>
              <a:t>, </a:t>
            </a:r>
          </a:p>
          <a:p>
            <a:pPr lvl="2" eaLnBrk="1" fontAlgn="auto" hangingPunct="1">
              <a:spcAft>
                <a:spcPts val="0"/>
              </a:spcAft>
              <a:buFont typeface="Arial"/>
              <a:buChar char="•"/>
              <a:defRPr/>
            </a:pPr>
            <a:r>
              <a:rPr lang="en-GB" sz="1600" dirty="0" smtClean="0">
                <a:latin typeface="Britannic Bold"/>
                <a:ea typeface="+mj-ea"/>
                <a:cs typeface="Britannic Bold"/>
              </a:rPr>
              <a:t>such as the meaning of ‘Repair’.  </a:t>
            </a:r>
          </a:p>
        </p:txBody>
      </p:sp>
      <p:sp>
        <p:nvSpPr>
          <p:cNvPr id="4" name="Date Placeholder 3"/>
          <p:cNvSpPr>
            <a:spLocks noGrp="1"/>
          </p:cNvSpPr>
          <p:nvPr>
            <p:ph type="dt" sz="quarter" idx="10"/>
          </p:nvPr>
        </p:nvSpPr>
        <p:spPr/>
        <p:txBody>
          <a:bodyPr/>
          <a:lstStyle/>
          <a:p>
            <a:pPr>
              <a:defRPr/>
            </a:pPr>
            <a:fld id="{882D23A2-3033-AE47-BE04-3CC6045591DF}" type="datetime4">
              <a:rPr lang="en-US" smtClean="0"/>
              <a:pPr>
                <a:defRPr/>
              </a:pPr>
              <a:t>October 2, 2009</a:t>
            </a:fld>
            <a:endParaRPr lang="en-US"/>
          </a:p>
        </p:txBody>
      </p:sp>
      <p:sp>
        <p:nvSpPr>
          <p:cNvPr id="5" name="Slide Number Placeholder 4"/>
          <p:cNvSpPr>
            <a:spLocks noGrp="1"/>
          </p:cNvSpPr>
          <p:nvPr>
            <p:ph type="sldNum" sz="quarter" idx="12"/>
          </p:nvPr>
        </p:nvSpPr>
        <p:spPr/>
        <p:txBody>
          <a:bodyPr/>
          <a:lstStyle/>
          <a:p>
            <a:pPr>
              <a:defRPr/>
            </a:pPr>
            <a:fld id="{DDEA3077-09F7-0642-8F9F-561446A46F27}" type="slidenum">
              <a:rPr lang="en-US" smtClean="0"/>
              <a:pPr>
                <a:defRPr/>
              </a:pPr>
              <a:t>167</a:t>
            </a:fld>
            <a:endParaRPr lang="en-US"/>
          </a:p>
        </p:txBody>
      </p:sp>
      <p:sp>
        <p:nvSpPr>
          <p:cNvPr id="100358" name="Footer Placeholder 5"/>
          <p:cNvSpPr>
            <a:spLocks noGrp="1"/>
          </p:cNvSpPr>
          <p:nvPr>
            <p:ph type="ftr" sz="quarter" idx="11"/>
          </p:nvPr>
        </p:nvSpPr>
        <p:spPr bwMode="auto">
          <a:noFill/>
          <a:ln>
            <a:miter lim="800000"/>
            <a:headEnd/>
            <a:tailEnd/>
          </a:ln>
        </p:spPr>
        <p:txBody>
          <a:bodyPr/>
          <a:lstStyle/>
          <a:p>
            <a:r>
              <a:rPr lang="en-US" smtClean="0">
                <a:latin typeface="Calibri" pitchFamily="-109" charset="0"/>
                <a:ea typeface="ＭＳ Ｐゴシック" pitchFamily="-109" charset="-128"/>
                <a:cs typeface="ＭＳ Ｐゴシック" pitchFamily="-109" charset="-128"/>
              </a:rPr>
              <a:t>© Tom@Gilb.com  www.gilb.com</a:t>
            </a:r>
          </a:p>
        </p:txBody>
      </p:sp>
      <p:pic>
        <p:nvPicPr>
          <p:cNvPr id="100359" name="Picture 7" descr="Picture 3.png"/>
          <p:cNvPicPr>
            <a:picLocks noChangeAspect="1"/>
          </p:cNvPicPr>
          <p:nvPr/>
        </p:nvPicPr>
        <p:blipFill>
          <a:blip r:embed="rId2"/>
          <a:srcRect/>
          <a:stretch>
            <a:fillRect/>
          </a:stretch>
        </p:blipFill>
        <p:spPr bwMode="auto">
          <a:xfrm>
            <a:off x="0" y="2816225"/>
            <a:ext cx="9296400" cy="3584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pPr eaLnBrk="1" hangingPunct="1"/>
            <a:r>
              <a:rPr lang="en-GB" b="1" smtClean="0">
                <a:ea typeface="ＭＳ Ｐゴシック" pitchFamily="-109" charset="-128"/>
                <a:cs typeface="ＭＳ Ｐゴシック" pitchFamily="-109" charset="-128"/>
              </a:rPr>
              <a:t>Maintainability Measures</a:t>
            </a:r>
            <a:endParaRPr lang="en-US" smtClean="0">
              <a:ea typeface="ＭＳ Ｐゴシック" pitchFamily="-109" charset="-128"/>
              <a:cs typeface="ＭＳ Ｐゴシック" pitchFamily="-109" charset="-128"/>
            </a:endParaRPr>
          </a:p>
        </p:txBody>
      </p:sp>
      <p:sp>
        <p:nvSpPr>
          <p:cNvPr id="3" name="Content Placeholder 2"/>
          <p:cNvSpPr>
            <a:spLocks noGrp="1"/>
          </p:cNvSpPr>
          <p:nvPr>
            <p:ph idx="1"/>
          </p:nvPr>
        </p:nvSpPr>
        <p:spPr/>
        <p:txBody>
          <a:bodyPr rtlCol="0">
            <a:normAutofit fontScale="70000" lnSpcReduction="20000"/>
          </a:bodyPr>
          <a:lstStyle/>
          <a:p>
            <a:pPr eaLnBrk="1" fontAlgn="auto" hangingPunct="1">
              <a:spcAft>
                <a:spcPts val="0"/>
              </a:spcAft>
              <a:buFont typeface="Arial"/>
              <a:buChar char="•"/>
              <a:defRPr/>
            </a:pPr>
            <a:r>
              <a:rPr lang="en-US" sz="4400" dirty="0" smtClean="0">
                <a:latin typeface="+mj-lt"/>
                <a:ea typeface="+mj-ea"/>
                <a:cs typeface="+mj-cs"/>
              </a:rPr>
              <a:t>Here are some of the general </a:t>
            </a:r>
            <a:r>
              <a:rPr lang="en-US" sz="4400" b="1" dirty="0" smtClean="0">
                <a:latin typeface="+mj-lt"/>
                <a:ea typeface="+mj-ea"/>
                <a:cs typeface="+mj-cs"/>
              </a:rPr>
              <a:t>patterns </a:t>
            </a:r>
            <a:r>
              <a:rPr lang="en-US" sz="4400" dirty="0" smtClean="0">
                <a:latin typeface="+mj-lt"/>
                <a:ea typeface="+mj-ea"/>
                <a:cs typeface="+mj-cs"/>
              </a:rPr>
              <a:t>we can use to </a:t>
            </a:r>
            <a:r>
              <a:rPr lang="en-US" sz="4400" u="sng" dirty="0" smtClean="0">
                <a:latin typeface="+mj-lt"/>
                <a:ea typeface="+mj-ea"/>
                <a:cs typeface="+mj-cs"/>
              </a:rPr>
              <a:t>define </a:t>
            </a:r>
            <a:r>
              <a:rPr lang="en-US" sz="4400" dirty="0" smtClean="0">
                <a:latin typeface="+mj-lt"/>
                <a:ea typeface="+mj-ea"/>
                <a:cs typeface="+mj-cs"/>
              </a:rPr>
              <a:t>and </a:t>
            </a:r>
            <a:r>
              <a:rPr lang="en-US" sz="4400" u="sng" dirty="0" smtClean="0">
                <a:latin typeface="+mj-lt"/>
                <a:ea typeface="+mj-ea"/>
                <a:cs typeface="+mj-cs"/>
              </a:rPr>
              <a:t>distinguish </a:t>
            </a:r>
            <a:r>
              <a:rPr lang="en-US" sz="4400" dirty="0" smtClean="0">
                <a:latin typeface="+mj-lt"/>
                <a:ea typeface="+mj-ea"/>
                <a:cs typeface="+mj-cs"/>
              </a:rPr>
              <a:t>the different classes of change processes on software. </a:t>
            </a:r>
          </a:p>
          <a:p>
            <a:pPr eaLnBrk="1" fontAlgn="auto" hangingPunct="1">
              <a:spcAft>
                <a:spcPts val="0"/>
              </a:spcAft>
              <a:buFont typeface="Arial"/>
              <a:buChar char="•"/>
              <a:defRPr/>
            </a:pPr>
            <a:r>
              <a:rPr lang="en-US" sz="4400" dirty="0" smtClean="0">
                <a:latin typeface="+mj-lt"/>
                <a:ea typeface="+mj-ea"/>
                <a:cs typeface="+mj-cs"/>
              </a:rPr>
              <a:t>First the ‘Bug Fixing’ pattern (from which we derived the example at the beginning of this talk).</a:t>
            </a:r>
            <a:endParaRPr lang="en-GB" sz="4400" dirty="0" smtClean="0">
              <a:latin typeface="+mj-lt"/>
              <a:ea typeface="+mj-ea"/>
              <a:cs typeface="+mj-cs"/>
            </a:endParaRPr>
          </a:p>
          <a:p>
            <a:pPr eaLnBrk="1" fontAlgn="auto" hangingPunct="1">
              <a:spcAft>
                <a:spcPts val="0"/>
              </a:spcAft>
              <a:buFont typeface="Arial" pitchFamily="-65" charset="0"/>
              <a:buNone/>
              <a:defRPr/>
            </a:pPr>
            <a:r>
              <a:rPr lang="en-US" sz="4400" i="1" dirty="0" smtClean="0">
                <a:latin typeface="+mj-lt"/>
                <a:ea typeface="+mj-ea"/>
                <a:cs typeface="+mj-cs"/>
              </a:rPr>
              <a:t> </a:t>
            </a:r>
            <a:endParaRPr lang="en-US" dirty="0" smtClean="0">
              <a:ea typeface="+mn-ea"/>
              <a:cs typeface="+mn-cs"/>
            </a:endParaRPr>
          </a:p>
        </p:txBody>
      </p:sp>
      <p:sp>
        <p:nvSpPr>
          <p:cNvPr id="4" name="Date Placeholder 3"/>
          <p:cNvSpPr>
            <a:spLocks noGrp="1"/>
          </p:cNvSpPr>
          <p:nvPr>
            <p:ph type="dt" sz="quarter" idx="10"/>
          </p:nvPr>
        </p:nvSpPr>
        <p:spPr/>
        <p:txBody>
          <a:bodyPr/>
          <a:lstStyle/>
          <a:p>
            <a:pPr>
              <a:defRPr/>
            </a:pPr>
            <a:fld id="{9D7D6BB3-596C-C04E-84D1-94D95031AD90}" type="datetime4">
              <a:rPr lang="en-US" smtClean="0"/>
              <a:pPr>
                <a:defRPr/>
              </a:pPr>
              <a:t>October 2, 2009</a:t>
            </a:fld>
            <a:endParaRPr lang="en-US"/>
          </a:p>
        </p:txBody>
      </p:sp>
      <p:sp>
        <p:nvSpPr>
          <p:cNvPr id="5" name="Slide Number Placeholder 4"/>
          <p:cNvSpPr>
            <a:spLocks noGrp="1"/>
          </p:cNvSpPr>
          <p:nvPr>
            <p:ph type="sldNum" sz="quarter" idx="12"/>
          </p:nvPr>
        </p:nvSpPr>
        <p:spPr/>
        <p:txBody>
          <a:bodyPr/>
          <a:lstStyle/>
          <a:p>
            <a:pPr>
              <a:defRPr/>
            </a:pPr>
            <a:fld id="{7F23DBA6-6525-2C42-8B7B-5CEE7888299E}" type="slidenum">
              <a:rPr lang="en-US" smtClean="0"/>
              <a:pPr>
                <a:defRPr/>
              </a:pPr>
              <a:t>168</a:t>
            </a:fld>
            <a:endParaRPr lang="en-US"/>
          </a:p>
        </p:txBody>
      </p:sp>
      <p:sp>
        <p:nvSpPr>
          <p:cNvPr id="101382" name="Footer Placeholder 5"/>
          <p:cNvSpPr>
            <a:spLocks noGrp="1"/>
          </p:cNvSpPr>
          <p:nvPr>
            <p:ph type="ftr" sz="quarter" idx="11"/>
          </p:nvPr>
        </p:nvSpPr>
        <p:spPr bwMode="auto">
          <a:noFill/>
          <a:ln>
            <a:miter lim="800000"/>
            <a:headEnd/>
            <a:tailEnd/>
          </a:ln>
        </p:spPr>
        <p:txBody>
          <a:bodyPr/>
          <a:lstStyle/>
          <a:p>
            <a:r>
              <a:rPr lang="en-US" smtClean="0">
                <a:latin typeface="Calibri" pitchFamily="-109" charset="0"/>
                <a:ea typeface="ＭＳ Ｐゴシック" pitchFamily="-109" charset="-128"/>
                <a:cs typeface="ＭＳ Ｐゴシック" pitchFamily="-109" charset="-128"/>
              </a:rPr>
              <a:t>© Tom@Gilb.com  www.gilb.com</a:t>
            </a:r>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2" name="Title 1"/>
          <p:cNvSpPr>
            <a:spLocks noGrp="1"/>
          </p:cNvSpPr>
          <p:nvPr>
            <p:ph type="title"/>
          </p:nvPr>
        </p:nvSpPr>
        <p:spPr>
          <a:xfrm>
            <a:off x="6019800" y="228600"/>
            <a:ext cx="3124200" cy="3124200"/>
          </a:xfrm>
        </p:spPr>
        <p:txBody>
          <a:bodyPr/>
          <a:lstStyle/>
          <a:p>
            <a:r>
              <a:rPr lang="en-US" sz="2900" i="1" smtClean="0">
                <a:latin typeface="Apple Chancery" pitchFamily="-109" charset="0"/>
                <a:ea typeface="Apple Chancery" pitchFamily="-109" charset="0"/>
                <a:cs typeface="Apple Chancery" pitchFamily="-109" charset="0"/>
              </a:rPr>
              <a:t>Maintainability components,</a:t>
            </a:r>
            <a:br>
              <a:rPr lang="en-US" sz="2900" i="1" smtClean="0">
                <a:latin typeface="Apple Chancery" pitchFamily="-109" charset="0"/>
                <a:ea typeface="Apple Chancery" pitchFamily="-109" charset="0"/>
                <a:cs typeface="Apple Chancery" pitchFamily="-109" charset="0"/>
              </a:rPr>
            </a:br>
            <a:r>
              <a:rPr lang="en-US" sz="2900" i="1" smtClean="0">
                <a:latin typeface="Apple Chancery" pitchFamily="-109" charset="0"/>
                <a:ea typeface="Apple Chancery" pitchFamily="-109" charset="0"/>
                <a:cs typeface="Apple Chancery" pitchFamily="-109" charset="0"/>
              </a:rPr>
              <a:t> derived from a hardware engineering view, </a:t>
            </a:r>
            <a:br>
              <a:rPr lang="en-US" sz="2900" i="1" smtClean="0">
                <a:latin typeface="Apple Chancery" pitchFamily="-109" charset="0"/>
                <a:ea typeface="Apple Chancery" pitchFamily="-109" charset="0"/>
                <a:cs typeface="Apple Chancery" pitchFamily="-109" charset="0"/>
              </a:rPr>
            </a:br>
            <a:r>
              <a:rPr lang="en-US" sz="2900" i="1" smtClean="0">
                <a:latin typeface="Apple Chancery" pitchFamily="-109" charset="0"/>
                <a:ea typeface="Apple Chancery" pitchFamily="-109" charset="0"/>
                <a:cs typeface="Apple Chancery" pitchFamily="-109" charset="0"/>
              </a:rPr>
              <a:t>adopted for software. </a:t>
            </a:r>
            <a:r>
              <a:rPr lang="en-GB" sz="2900" i="1" smtClean="0">
                <a:latin typeface="Apple Chancery" pitchFamily="-109" charset="0"/>
                <a:ea typeface="Apple Chancery" pitchFamily="-109" charset="0"/>
                <a:cs typeface="Apple Chancery" pitchFamily="-109" charset="0"/>
              </a:rPr>
              <a:t/>
            </a:r>
            <a:br>
              <a:rPr lang="en-GB" sz="2900" i="1" smtClean="0">
                <a:latin typeface="Apple Chancery" pitchFamily="-109" charset="0"/>
                <a:ea typeface="Apple Chancery" pitchFamily="-109" charset="0"/>
                <a:cs typeface="Apple Chancery" pitchFamily="-109" charset="0"/>
              </a:rPr>
            </a:br>
            <a:endParaRPr lang="en-US" sz="2900" smtClean="0">
              <a:latin typeface="Apple Chancery" pitchFamily="-109" charset="0"/>
              <a:ea typeface="Apple Chancery" pitchFamily="-109" charset="0"/>
              <a:cs typeface="Apple Chancery" pitchFamily="-109" charset="0"/>
            </a:endParaRPr>
          </a:p>
        </p:txBody>
      </p:sp>
      <p:pic>
        <p:nvPicPr>
          <p:cNvPr id="102403" name="Picture 3"/>
          <p:cNvPicPr>
            <a:picLocks noChangeAspect="1"/>
          </p:cNvPicPr>
          <p:nvPr/>
        </p:nvPicPr>
        <p:blipFill>
          <a:blip r:embed="rId3"/>
          <a:srcRect/>
          <a:stretch>
            <a:fillRect/>
          </a:stretch>
        </p:blipFill>
        <p:spPr bwMode="auto">
          <a:xfrm>
            <a:off x="0" y="0"/>
            <a:ext cx="5105400" cy="7372350"/>
          </a:xfrm>
          <a:prstGeom prst="rect">
            <a:avLst/>
          </a:prstGeom>
          <a:noFill/>
          <a:ln w="9525">
            <a:noFill/>
            <a:miter lim="800000"/>
            <a:headEnd/>
            <a:tailEnd/>
          </a:ln>
        </p:spPr>
      </p:pic>
      <p:sp>
        <p:nvSpPr>
          <p:cNvPr id="4" name="Date Placeholder 3"/>
          <p:cNvSpPr>
            <a:spLocks noGrp="1"/>
          </p:cNvSpPr>
          <p:nvPr>
            <p:ph type="dt" sz="quarter" idx="10"/>
          </p:nvPr>
        </p:nvSpPr>
        <p:spPr/>
        <p:txBody>
          <a:bodyPr/>
          <a:lstStyle/>
          <a:p>
            <a:pPr>
              <a:defRPr/>
            </a:pPr>
            <a:fld id="{F1519BB7-AF7B-4444-A687-9A43AAB4C2E4}" type="datetime4">
              <a:rPr lang="en-US" smtClean="0"/>
              <a:pPr>
                <a:defRPr/>
              </a:pPr>
              <a:t>October 2, 2009</a:t>
            </a:fld>
            <a:endParaRPr lang="en-US"/>
          </a:p>
        </p:txBody>
      </p:sp>
      <p:sp>
        <p:nvSpPr>
          <p:cNvPr id="5" name="Slide Number Placeholder 4"/>
          <p:cNvSpPr>
            <a:spLocks noGrp="1"/>
          </p:cNvSpPr>
          <p:nvPr>
            <p:ph type="sldNum" sz="quarter" idx="12"/>
          </p:nvPr>
        </p:nvSpPr>
        <p:spPr/>
        <p:txBody>
          <a:bodyPr/>
          <a:lstStyle/>
          <a:p>
            <a:pPr>
              <a:defRPr/>
            </a:pPr>
            <a:fld id="{3E293E3F-92BA-B545-81F6-BE4BE371DF19}" type="slidenum">
              <a:rPr lang="en-US" smtClean="0"/>
              <a:pPr>
                <a:defRPr/>
              </a:pPr>
              <a:t>169</a:t>
            </a:fld>
            <a:endParaRPr lang="en-US"/>
          </a:p>
        </p:txBody>
      </p:sp>
      <p:sp>
        <p:nvSpPr>
          <p:cNvPr id="102406" name="Footer Placeholder 5"/>
          <p:cNvSpPr>
            <a:spLocks noGrp="1"/>
          </p:cNvSpPr>
          <p:nvPr>
            <p:ph type="ftr" sz="quarter" idx="11"/>
          </p:nvPr>
        </p:nvSpPr>
        <p:spPr bwMode="auto">
          <a:noFill/>
          <a:ln>
            <a:miter lim="800000"/>
            <a:headEnd/>
            <a:tailEnd/>
          </a:ln>
        </p:spPr>
        <p:txBody>
          <a:bodyPr/>
          <a:lstStyle/>
          <a:p>
            <a:r>
              <a:rPr lang="en-US" smtClean="0">
                <a:latin typeface="Calibri" pitchFamily="-109" charset="0"/>
                <a:ea typeface="ＭＳ Ｐゴシック" pitchFamily="-109" charset="-128"/>
                <a:cs typeface="ＭＳ Ｐゴシック" pitchFamily="-109" charset="-128"/>
              </a:rPr>
              <a:t>© Tom@Gilb.com  www.gilb.com</a:t>
            </a:r>
          </a:p>
        </p:txBody>
      </p:sp>
      <p:pic>
        <p:nvPicPr>
          <p:cNvPr id="102407" name="Picture 6" descr="r_dilbert2.gif"/>
          <p:cNvPicPr>
            <a:picLocks noChangeAspect="1"/>
          </p:cNvPicPr>
          <p:nvPr/>
        </p:nvPicPr>
        <p:blipFill>
          <a:blip r:embed="rId4"/>
          <a:srcRect/>
          <a:stretch>
            <a:fillRect/>
          </a:stretch>
        </p:blipFill>
        <p:spPr bwMode="auto">
          <a:xfrm>
            <a:off x="4924425" y="3352800"/>
            <a:ext cx="4295775" cy="1409700"/>
          </a:xfrm>
          <a:prstGeom prst="rect">
            <a:avLst/>
          </a:prstGeom>
          <a:noFill/>
          <a:ln w="9525">
            <a:noFill/>
            <a:miter lim="800000"/>
            <a:headEnd/>
            <a:tailEnd/>
          </a:ln>
        </p:spPr>
      </p:pic>
      <p:pic>
        <p:nvPicPr>
          <p:cNvPr id="102408" name="Picture 7" descr="bug.thumbnail.jpg"/>
          <p:cNvPicPr>
            <a:picLocks noChangeAspect="1"/>
          </p:cNvPicPr>
          <p:nvPr/>
        </p:nvPicPr>
        <p:blipFill>
          <a:blip r:embed="rId5">
            <a:lum bright="-16000" contrast="2000"/>
          </a:blip>
          <a:srcRect/>
          <a:stretch>
            <a:fillRect/>
          </a:stretch>
        </p:blipFill>
        <p:spPr bwMode="auto">
          <a:xfrm>
            <a:off x="4965700" y="990600"/>
            <a:ext cx="1206500" cy="121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069398" y="927100"/>
            <a:ext cx="5074602" cy="3816350"/>
          </a:xfrm>
          <a:prstGeom prst="rect">
            <a:avLst/>
          </a:prstGeom>
        </p:spPr>
      </p:pic>
      <p:sp>
        <p:nvSpPr>
          <p:cNvPr id="522242" name="Rectangle 2"/>
          <p:cNvSpPr>
            <a:spLocks noGrp="1" noChangeArrowheads="1"/>
          </p:cNvSpPr>
          <p:nvPr>
            <p:ph type="title"/>
          </p:nvPr>
        </p:nvSpPr>
        <p:spPr>
          <a:xfrm>
            <a:off x="779462" y="107577"/>
            <a:ext cx="7581901" cy="819523"/>
          </a:xfrm>
        </p:spPr>
        <p:txBody>
          <a:bodyPr/>
          <a:lstStyle/>
          <a:p>
            <a:pPr>
              <a:defRPr/>
            </a:pPr>
            <a:r>
              <a:rPr lang="en-GB" dirty="0">
                <a:ea typeface="+mj-ea"/>
                <a:cs typeface="+mj-cs"/>
              </a:rPr>
              <a:t>Stakeholder Interests</a:t>
            </a:r>
          </a:p>
        </p:txBody>
      </p:sp>
      <p:sp>
        <p:nvSpPr>
          <p:cNvPr id="311299" name="Rectangle 3"/>
          <p:cNvSpPr>
            <a:spLocks noGrp="1" noChangeArrowheads="1"/>
          </p:cNvSpPr>
          <p:nvPr>
            <p:ph type="body" idx="1"/>
          </p:nvPr>
        </p:nvSpPr>
        <p:spPr>
          <a:xfrm>
            <a:off x="279400" y="927100"/>
            <a:ext cx="3962400" cy="5511800"/>
          </a:xfrm>
        </p:spPr>
        <p:txBody>
          <a:bodyPr>
            <a:normAutofit fontScale="55000" lnSpcReduction="20000"/>
          </a:bodyPr>
          <a:lstStyle/>
          <a:p>
            <a:pPr>
              <a:spcBef>
                <a:spcPts val="300"/>
              </a:spcBef>
              <a:spcAft>
                <a:spcPts val="300"/>
              </a:spcAft>
              <a:buFont typeface="Monotype Sorts" pitchFamily="-108" charset="2"/>
              <a:buNone/>
            </a:pPr>
            <a:r>
              <a:rPr lang="en-GB" sz="3900" b="0" dirty="0"/>
              <a:t>For example they might have an interest in</a:t>
            </a:r>
          </a:p>
          <a:p>
            <a:pPr>
              <a:spcBef>
                <a:spcPts val="300"/>
              </a:spcBef>
              <a:spcAft>
                <a:spcPts val="300"/>
              </a:spcAft>
              <a:buFont typeface="Monotype Sorts" pitchFamily="-108" charset="2"/>
              <a:buNone/>
            </a:pPr>
            <a:r>
              <a:rPr lang="en-GB" sz="3900" b="0" i="1" dirty="0"/>
              <a:t>1. </a:t>
            </a:r>
            <a:r>
              <a:rPr lang="en-GB" sz="3900" i="1" dirty="0"/>
              <a:t>Setting </a:t>
            </a:r>
            <a:r>
              <a:rPr lang="en-GB" sz="3900" b="0" i="1" dirty="0"/>
              <a:t>the objectives for a process.</a:t>
            </a:r>
          </a:p>
          <a:p>
            <a:pPr>
              <a:spcBef>
                <a:spcPts val="300"/>
              </a:spcBef>
              <a:spcAft>
                <a:spcPts val="300"/>
              </a:spcAft>
              <a:buFont typeface="Monotype Sorts" pitchFamily="-108" charset="2"/>
              <a:buNone/>
            </a:pPr>
            <a:r>
              <a:rPr lang="en-GB" sz="3900" b="0" i="1" dirty="0"/>
              <a:t>2. </a:t>
            </a:r>
            <a:r>
              <a:rPr lang="en-GB" sz="3900" i="1" dirty="0"/>
              <a:t>Evaluating </a:t>
            </a:r>
            <a:r>
              <a:rPr lang="en-GB" sz="3900" b="0" i="1" dirty="0"/>
              <a:t>the quality of the product</a:t>
            </a:r>
          </a:p>
          <a:p>
            <a:pPr>
              <a:spcBef>
                <a:spcPts val="300"/>
              </a:spcBef>
              <a:spcAft>
                <a:spcPts val="300"/>
              </a:spcAft>
              <a:buFont typeface="Monotype Sorts" pitchFamily="-108" charset="2"/>
              <a:buNone/>
            </a:pPr>
            <a:r>
              <a:rPr lang="en-GB" sz="3900" b="0" i="1" dirty="0"/>
              <a:t>3. </a:t>
            </a:r>
            <a:r>
              <a:rPr lang="en-GB" sz="3900" i="1" dirty="0"/>
              <a:t>Using </a:t>
            </a:r>
            <a:r>
              <a:rPr lang="en-GB" sz="3900" b="0" i="1" dirty="0"/>
              <a:t>the product or system, even indirectly</a:t>
            </a:r>
          </a:p>
          <a:p>
            <a:pPr>
              <a:spcBef>
                <a:spcPts val="300"/>
              </a:spcBef>
              <a:spcAft>
                <a:spcPts val="300"/>
              </a:spcAft>
              <a:buFont typeface="Monotype Sorts" pitchFamily="-108" charset="2"/>
              <a:buNone/>
            </a:pPr>
            <a:r>
              <a:rPr lang="en-GB" sz="3900" b="0" i="1" dirty="0"/>
              <a:t>4. </a:t>
            </a:r>
            <a:r>
              <a:rPr lang="en-GB" sz="3900" i="1" dirty="0"/>
              <a:t>Avoiding </a:t>
            </a:r>
            <a:r>
              <a:rPr lang="en-GB" sz="3900" b="0" i="1" dirty="0"/>
              <a:t>problems for themselves as a result of our product or system.</a:t>
            </a:r>
          </a:p>
          <a:p>
            <a:pPr lvl="2">
              <a:spcBef>
                <a:spcPts val="300"/>
              </a:spcBef>
              <a:spcAft>
                <a:spcPts val="300"/>
              </a:spcAft>
              <a:buFont typeface="Monotype Sorts" pitchFamily="-108" charset="2"/>
              <a:buNone/>
            </a:pPr>
            <a:r>
              <a:rPr lang="en-GB" sz="3900" dirty="0"/>
              <a:t>.</a:t>
            </a:r>
            <a:r>
              <a:rPr lang="en-GB" sz="3900" b="0" i="1" dirty="0"/>
              <a:t>Being compatible with another machine or software component.</a:t>
            </a:r>
          </a:p>
          <a:p>
            <a:pPr lvl="2">
              <a:spcBef>
                <a:spcPts val="300"/>
              </a:spcBef>
              <a:spcAft>
                <a:spcPts val="300"/>
              </a:spcAft>
              <a:buFont typeface="Monotype Sorts" pitchFamily="-108" charset="2"/>
              <a:buNone/>
            </a:pPr>
            <a:r>
              <a:rPr lang="en-GB" sz="3900" dirty="0"/>
              <a:t>.</a:t>
            </a:r>
            <a:r>
              <a:rPr lang="en-GB" sz="3900" b="0" i="1" dirty="0"/>
              <a:t>Determining constraints on development, operation or retirement of the system.</a:t>
            </a:r>
          </a:p>
          <a:p>
            <a:pPr>
              <a:buFont typeface="Monotype Sorts" pitchFamily="-108" charset="2"/>
              <a:buNone/>
            </a:pPr>
            <a:endParaRPr lang="en-GB" sz="3900" dirty="0"/>
          </a:p>
        </p:txBody>
      </p:sp>
      <p:sp>
        <p:nvSpPr>
          <p:cNvPr id="6" name="Slide Number Placeholder 5"/>
          <p:cNvSpPr>
            <a:spLocks noGrp="1"/>
          </p:cNvSpPr>
          <p:nvPr>
            <p:ph type="sldNum" sz="quarter" idx="12"/>
          </p:nvPr>
        </p:nvSpPr>
        <p:spPr/>
        <p:txBody>
          <a:bodyPr/>
          <a:lstStyle/>
          <a:p>
            <a:fld id="{4B86B0F5-22FE-1F4C-B79C-31CD8CB2974C}" type="slidenum">
              <a:rPr lang="en-GB" smtClean="0"/>
              <a:pPr/>
              <a:t>17</a:t>
            </a:fld>
            <a:endParaRPr lang="en-GB"/>
          </a:p>
        </p:txBody>
      </p:sp>
      <p:sp>
        <p:nvSpPr>
          <p:cNvPr id="7" name="Footer Placeholder 6"/>
          <p:cNvSpPr>
            <a:spLocks noGrp="1"/>
          </p:cNvSpPr>
          <p:nvPr>
            <p:ph type="ftr" sz="quarter" idx="11"/>
          </p:nvPr>
        </p:nvSpPr>
        <p:spPr/>
        <p:txBody>
          <a:bodyPr/>
          <a:lstStyle/>
          <a:p>
            <a:r>
              <a:rPr lang="en-US" smtClean="0"/>
              <a:t>© Tom@Gilb.com  www.gilb.com</a:t>
            </a:r>
            <a:endParaRPr lang="en-GB"/>
          </a:p>
        </p:txBody>
      </p:sp>
      <p:sp>
        <p:nvSpPr>
          <p:cNvPr id="8" name="Date Placeholder 7"/>
          <p:cNvSpPr>
            <a:spLocks noGrp="1"/>
          </p:cNvSpPr>
          <p:nvPr>
            <p:ph type="dt" sz="half" idx="10"/>
          </p:nvPr>
        </p:nvSpPr>
        <p:spPr/>
        <p:txBody>
          <a:bodyPr/>
          <a:lstStyle/>
          <a:p>
            <a:fld id="{017B5AED-4A38-D649-BF2F-B7F18BB176B4}"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4455" name="Picture 6" descr="bug.thumbnail.jpg"/>
          <p:cNvPicPr>
            <a:picLocks noChangeAspect="1"/>
          </p:cNvPicPr>
          <p:nvPr/>
        </p:nvPicPr>
        <p:blipFill>
          <a:blip r:embed="rId3"/>
          <a:srcRect/>
          <a:stretch>
            <a:fillRect/>
          </a:stretch>
        </p:blipFill>
        <p:spPr bwMode="auto">
          <a:xfrm>
            <a:off x="7937500" y="38100"/>
            <a:ext cx="1206500" cy="1219200"/>
          </a:xfrm>
          <a:prstGeom prst="rect">
            <a:avLst/>
          </a:prstGeom>
          <a:noFill/>
          <a:ln w="9525">
            <a:noFill/>
            <a:miter lim="800000"/>
            <a:headEnd/>
            <a:tailEnd/>
          </a:ln>
        </p:spPr>
      </p:pic>
      <p:sp>
        <p:nvSpPr>
          <p:cNvPr id="2" name="Title 1"/>
          <p:cNvSpPr>
            <a:spLocks noGrp="1"/>
          </p:cNvSpPr>
          <p:nvPr>
            <p:ph type="title"/>
          </p:nvPr>
        </p:nvSpPr>
        <p:spPr>
          <a:xfrm>
            <a:off x="177800" y="107577"/>
            <a:ext cx="8183563" cy="1653988"/>
          </a:xfrm>
        </p:spPr>
        <p:txBody>
          <a:bodyPr rtlCol="0">
            <a:normAutofit fontScale="90000"/>
          </a:bodyPr>
          <a:lstStyle/>
          <a:p>
            <a:pPr eaLnBrk="1" fontAlgn="auto" hangingPunct="1">
              <a:spcAft>
                <a:spcPts val="0"/>
              </a:spcAft>
              <a:defRPr/>
            </a:pPr>
            <a:r>
              <a:rPr lang="en-GB" sz="2800" dirty="0" smtClean="0">
                <a:ea typeface="+mj-ea"/>
                <a:cs typeface="+mj-cs"/>
              </a:rPr>
              <a:t>Notice that </a:t>
            </a:r>
            <a:r>
              <a:rPr lang="en-GB" sz="2800" i="1" dirty="0" smtClean="0">
                <a:ea typeface="+mj-ea"/>
                <a:cs typeface="+mj-cs"/>
              </a:rPr>
              <a:t>Maintainability </a:t>
            </a:r>
            <a:r>
              <a:rPr lang="en-GB" sz="2800" dirty="0" smtClean="0">
                <a:ea typeface="+mj-ea"/>
                <a:cs typeface="+mj-cs"/>
              </a:rPr>
              <a:t>in the narrow sense</a:t>
            </a:r>
            <a:br>
              <a:rPr lang="en-GB" sz="2800" dirty="0" smtClean="0">
                <a:ea typeface="+mj-ea"/>
                <a:cs typeface="+mj-cs"/>
              </a:rPr>
            </a:br>
            <a:r>
              <a:rPr lang="en-GB" sz="2800" dirty="0" smtClean="0">
                <a:ea typeface="+mj-ea"/>
                <a:cs typeface="+mj-cs"/>
              </a:rPr>
              <a:t> (fix bugs)</a:t>
            </a:r>
            <a:br>
              <a:rPr lang="en-GB" sz="2800" dirty="0" smtClean="0">
                <a:ea typeface="+mj-ea"/>
                <a:cs typeface="+mj-cs"/>
              </a:rPr>
            </a:br>
            <a:r>
              <a:rPr lang="en-GB" sz="2800" dirty="0" smtClean="0">
                <a:ea typeface="+mj-ea"/>
                <a:cs typeface="+mj-cs"/>
              </a:rPr>
              <a:t> is quite separate from other ‘Adaptability’ concepts.</a:t>
            </a:r>
            <a:endParaRPr lang="en-US" sz="2800" dirty="0" smtClean="0">
              <a:ea typeface="+mj-ea"/>
              <a:cs typeface="+mj-cs"/>
            </a:endParaRPr>
          </a:p>
        </p:txBody>
      </p:sp>
      <p:sp>
        <p:nvSpPr>
          <p:cNvPr id="3" name="Content Placeholder 2"/>
          <p:cNvSpPr>
            <a:spLocks noGrp="1"/>
          </p:cNvSpPr>
          <p:nvPr>
            <p:ph idx="1"/>
          </p:nvPr>
        </p:nvSpPr>
        <p:spPr>
          <a:xfrm>
            <a:off x="0" y="1600200"/>
            <a:ext cx="8785412" cy="4724400"/>
          </a:xfrm>
        </p:spPr>
        <p:txBody>
          <a:bodyPr numCol="2" rtlCol="0">
            <a:noAutofit/>
          </a:bodyPr>
          <a:lstStyle/>
          <a:p>
            <a:pPr eaLnBrk="1" fontAlgn="auto" hangingPunct="1">
              <a:spcAft>
                <a:spcPts val="0"/>
              </a:spcAft>
              <a:buNone/>
              <a:defRPr/>
            </a:pPr>
            <a:r>
              <a:rPr lang="en-GB" sz="2000" dirty="0" smtClean="0">
                <a:latin typeface="Abadi MT Condensed Extra Bold"/>
                <a:ea typeface="+mj-ea"/>
                <a:cs typeface="Abadi MT Condensed Extra Bold"/>
              </a:rPr>
              <a:t> This is normal </a:t>
            </a:r>
            <a:r>
              <a:rPr lang="en-GB" sz="2000" i="1" dirty="0" smtClean="0">
                <a:latin typeface="Abadi MT Condensed Extra Bold"/>
                <a:ea typeface="+mj-ea"/>
                <a:cs typeface="Abadi MT Condensed Extra Bold"/>
              </a:rPr>
              <a:t>engineering</a:t>
            </a:r>
            <a:r>
              <a:rPr lang="en-GB" sz="2000" dirty="0" smtClean="0">
                <a:latin typeface="Abadi MT Condensed Extra Bold"/>
                <a:ea typeface="+mj-ea"/>
                <a:cs typeface="Abadi MT Condensed Extra Bold"/>
              </a:rPr>
              <a:t>, </a:t>
            </a:r>
          </a:p>
          <a:p>
            <a:pPr lvl="1" eaLnBrk="1" fontAlgn="auto" hangingPunct="1">
              <a:spcAft>
                <a:spcPts val="0"/>
              </a:spcAft>
              <a:buNone/>
              <a:defRPr/>
            </a:pPr>
            <a:r>
              <a:rPr lang="en-GB" sz="2000" dirty="0" smtClean="0">
                <a:latin typeface="Abadi MT Condensed Extra Bold"/>
                <a:ea typeface="+mj-ea"/>
                <a:cs typeface="Abadi MT Condensed Extra Bold"/>
              </a:rPr>
              <a:t>Which places fault repair together with reliability and availability; </a:t>
            </a:r>
          </a:p>
          <a:p>
            <a:pPr lvl="1" eaLnBrk="1" fontAlgn="auto" hangingPunct="1">
              <a:spcAft>
                <a:spcPts val="0"/>
              </a:spcAft>
              <a:buNone/>
              <a:defRPr/>
            </a:pPr>
            <a:r>
              <a:rPr lang="en-GB" sz="2000" dirty="0" smtClean="0">
                <a:latin typeface="Abadi MT Condensed Extra Bold"/>
                <a:ea typeface="+mj-ea"/>
                <a:cs typeface="Abadi MT Condensed Extra Bold"/>
              </a:rPr>
              <a:t>Those 3  determine the </a:t>
            </a:r>
            <a:r>
              <a:rPr lang="en-GB" sz="2000" i="1" dirty="0" smtClean="0">
                <a:latin typeface="Abadi MT Condensed Extra Bold"/>
                <a:ea typeface="+mj-ea"/>
                <a:cs typeface="Abadi MT Condensed Extra Bold"/>
              </a:rPr>
              <a:t>immediate </a:t>
            </a:r>
            <a:r>
              <a:rPr lang="en-GB" sz="2000" dirty="0" smtClean="0">
                <a:latin typeface="Abadi MT Condensed Extra Bold"/>
                <a:ea typeface="+mj-ea"/>
                <a:cs typeface="Abadi MT Condensed Extra Bold"/>
              </a:rPr>
              <a:t>operational characteristics of the system.</a:t>
            </a:r>
          </a:p>
          <a:p>
            <a:pPr eaLnBrk="1" fontAlgn="auto" hangingPunct="1">
              <a:spcAft>
                <a:spcPts val="0"/>
              </a:spcAft>
              <a:buNone/>
              <a:defRPr/>
            </a:pPr>
            <a:r>
              <a:rPr lang="en-GB" sz="2000" dirty="0" smtClean="0">
                <a:latin typeface="Abadi MT Condensed Extra Bold"/>
                <a:ea typeface="+mj-ea"/>
                <a:cs typeface="Abadi MT Condensed Extra Bold"/>
              </a:rPr>
              <a:t> The </a:t>
            </a:r>
            <a:r>
              <a:rPr lang="en-GB" sz="2000" b="1" dirty="0" smtClean="0">
                <a:latin typeface="Abadi MT Condensed Extra Bold"/>
                <a:ea typeface="+mj-ea"/>
                <a:cs typeface="Abadi MT Condensed Extra Bold"/>
              </a:rPr>
              <a:t>other forms of adaptability </a:t>
            </a:r>
            <a:r>
              <a:rPr lang="en-GB" sz="2000" dirty="0" smtClean="0">
                <a:latin typeface="Abadi MT Condensed Extra Bold"/>
                <a:ea typeface="+mj-ea"/>
                <a:cs typeface="Abadi MT Condensed Extra Bold"/>
              </a:rPr>
              <a:t>are more about </a:t>
            </a:r>
            <a:r>
              <a:rPr lang="en-GB" sz="2000" i="1" dirty="0" smtClean="0">
                <a:latin typeface="Abadi MT Condensed Extra Bold"/>
                <a:ea typeface="+mj-ea"/>
                <a:cs typeface="Abadi MT Condensed Extra Bold"/>
              </a:rPr>
              <a:t>potential </a:t>
            </a:r>
            <a:r>
              <a:rPr lang="en-GB" sz="2000" b="1" dirty="0" smtClean="0">
                <a:latin typeface="Abadi MT Condensed Extra Bold"/>
                <a:ea typeface="+mj-ea"/>
                <a:cs typeface="Abadi MT Condensed Extra Bold"/>
              </a:rPr>
              <a:t>future upgrades </a:t>
            </a:r>
            <a:r>
              <a:rPr lang="en-GB" sz="2000" dirty="0" smtClean="0">
                <a:latin typeface="Abadi MT Condensed Extra Bold"/>
                <a:ea typeface="+mj-ea"/>
                <a:cs typeface="Abadi MT Condensed Extra Bold"/>
              </a:rPr>
              <a:t>to the system, </a:t>
            </a:r>
            <a:r>
              <a:rPr lang="en-GB" sz="2000" i="1" dirty="0" smtClean="0">
                <a:latin typeface="Abadi MT Condensed Extra Bold"/>
                <a:ea typeface="+mj-ea"/>
                <a:cs typeface="Abadi MT Condensed Extra Bold"/>
              </a:rPr>
              <a:t>change</a:t>
            </a:r>
            <a:r>
              <a:rPr lang="en-GB" sz="2000" dirty="0" smtClean="0">
                <a:latin typeface="Abadi MT Condensed Extra Bold"/>
                <a:ea typeface="+mj-ea"/>
                <a:cs typeface="Abadi MT Condensed Extra Bold"/>
              </a:rPr>
              <a:t>, rather than </a:t>
            </a:r>
            <a:r>
              <a:rPr lang="en-GB" sz="2000" i="1" dirty="0" smtClean="0">
                <a:latin typeface="Abadi MT Condensed Extra Bold"/>
                <a:ea typeface="+mj-ea"/>
                <a:cs typeface="Abadi MT Condensed Extra Bold"/>
              </a:rPr>
              <a:t>repair</a:t>
            </a:r>
            <a:r>
              <a:rPr lang="en-GB" sz="2000" dirty="0" smtClean="0">
                <a:latin typeface="Abadi MT Condensed Extra Bold"/>
                <a:ea typeface="+mj-ea"/>
                <a:cs typeface="Abadi MT Condensed Extra Bold"/>
              </a:rPr>
              <a:t>.  </a:t>
            </a:r>
          </a:p>
          <a:p>
            <a:pPr eaLnBrk="1" fontAlgn="auto" hangingPunct="1">
              <a:spcAft>
                <a:spcPts val="0"/>
              </a:spcAft>
              <a:buNone/>
              <a:defRPr/>
            </a:pPr>
            <a:r>
              <a:rPr lang="en-GB" sz="2000" dirty="0" smtClean="0">
                <a:latin typeface="Abadi MT Condensed Extra Bold"/>
                <a:ea typeface="+mj-ea"/>
                <a:cs typeface="Abadi MT Condensed Extra Bold"/>
              </a:rPr>
              <a:t>Change and repair, have </a:t>
            </a:r>
            <a:r>
              <a:rPr lang="en-GB" sz="2000" b="1" dirty="0" smtClean="0">
                <a:latin typeface="Abadi MT Condensed Extra Bold"/>
                <a:ea typeface="+mj-ea"/>
                <a:cs typeface="Abadi MT Condensed Extra Bold"/>
              </a:rPr>
              <a:t>in common </a:t>
            </a:r>
            <a:r>
              <a:rPr lang="en-GB" sz="2000" dirty="0" smtClean="0">
                <a:latin typeface="Abadi MT Condensed Extra Bold"/>
                <a:ea typeface="+mj-ea"/>
                <a:cs typeface="Abadi MT Condensed Extra Bold"/>
              </a:rPr>
              <a:t>that</a:t>
            </a:r>
          </a:p>
          <a:p>
            <a:pPr lvl="1" eaLnBrk="1" fontAlgn="auto" hangingPunct="1">
              <a:spcAft>
                <a:spcPts val="0"/>
              </a:spcAft>
              <a:buNone/>
              <a:defRPr/>
            </a:pPr>
            <a:r>
              <a:rPr lang="en-GB" sz="2000" dirty="0" smtClean="0">
                <a:latin typeface="Abadi MT Condensed Extra Bold"/>
                <a:ea typeface="+mj-ea"/>
                <a:cs typeface="Abadi MT Condensed Extra Bold"/>
              </a:rPr>
              <a:t> our system </a:t>
            </a:r>
            <a:r>
              <a:rPr lang="en-GB" sz="2000" i="1" dirty="0" smtClean="0">
                <a:latin typeface="Abadi MT Condensed Extra Bold"/>
                <a:ea typeface="+mj-ea"/>
                <a:cs typeface="Abadi MT Condensed Extra Bold"/>
              </a:rPr>
              <a:t>architecture </a:t>
            </a:r>
            <a:r>
              <a:rPr lang="en-GB" sz="2000" dirty="0" smtClean="0">
                <a:latin typeface="Abadi MT Condensed Extra Bold"/>
                <a:ea typeface="+mj-ea"/>
                <a:cs typeface="Abadi MT Condensed Extra Bold"/>
              </a:rPr>
              <a:t>has to make it easy to change, analyze and test. </a:t>
            </a:r>
          </a:p>
          <a:p>
            <a:pPr eaLnBrk="1" fontAlgn="auto" hangingPunct="1">
              <a:spcAft>
                <a:spcPts val="0"/>
              </a:spcAft>
              <a:buNone/>
              <a:defRPr/>
            </a:pPr>
            <a:r>
              <a:rPr lang="en-GB" sz="2000" dirty="0" smtClean="0">
                <a:latin typeface="Abadi MT Condensed Extra Bold"/>
                <a:ea typeface="+mj-ea"/>
                <a:cs typeface="Abadi MT Condensed Extra Bold"/>
              </a:rPr>
              <a:t>The system </a:t>
            </a:r>
            <a:r>
              <a:rPr lang="en-GB" sz="2000" i="1" dirty="0" smtClean="0">
                <a:latin typeface="Abadi MT Condensed Extra Bold"/>
                <a:ea typeface="+mj-ea"/>
                <a:cs typeface="Abadi MT Condensed Extra Bold"/>
              </a:rPr>
              <a:t>itself </a:t>
            </a:r>
            <a:r>
              <a:rPr lang="en-GB" sz="2000" dirty="0" smtClean="0">
                <a:latin typeface="Abadi MT Condensed Extra Bold"/>
                <a:ea typeface="+mj-ea"/>
                <a:cs typeface="Abadi MT Condensed Extra Bold"/>
              </a:rPr>
              <a:t>is unaware of </a:t>
            </a:r>
          </a:p>
          <a:p>
            <a:pPr lvl="1" eaLnBrk="1" fontAlgn="auto" hangingPunct="1">
              <a:spcAft>
                <a:spcPts val="0"/>
              </a:spcAft>
              <a:buNone/>
              <a:defRPr/>
            </a:pPr>
            <a:r>
              <a:rPr lang="en-GB" sz="2000" dirty="0" smtClean="0">
                <a:latin typeface="Abadi MT Condensed Extra Bold"/>
                <a:ea typeface="+mj-ea"/>
                <a:cs typeface="Abadi MT Condensed Extra Bold"/>
              </a:rPr>
              <a:t>whether we are </a:t>
            </a:r>
            <a:r>
              <a:rPr lang="en-GB" sz="2000" i="1" dirty="0" smtClean="0">
                <a:latin typeface="Abadi MT Condensed Extra Bold"/>
                <a:ea typeface="+mj-ea"/>
                <a:cs typeface="Abadi MT Condensed Extra Bold"/>
              </a:rPr>
              <a:t>correcting </a:t>
            </a:r>
            <a:r>
              <a:rPr lang="en-GB" sz="2000" dirty="0" smtClean="0">
                <a:latin typeface="Abadi MT Condensed Extra Bold"/>
                <a:ea typeface="+mj-ea"/>
                <a:cs typeface="Abadi MT Condensed Extra Bold"/>
              </a:rPr>
              <a:t>a </a:t>
            </a:r>
            <a:r>
              <a:rPr lang="en-GB" sz="2000" i="1" dirty="0" smtClean="0">
                <a:latin typeface="Abadi MT Condensed Extra Bold"/>
                <a:ea typeface="+mj-ea"/>
                <a:cs typeface="Abadi MT Condensed Extra Bold"/>
              </a:rPr>
              <a:t>fault </a:t>
            </a:r>
            <a:r>
              <a:rPr lang="en-GB" sz="2000" dirty="0" smtClean="0">
                <a:latin typeface="Abadi MT Condensed Extra Bold"/>
                <a:ea typeface="+mj-ea"/>
                <a:cs typeface="Abadi MT Condensed Extra Bold"/>
              </a:rPr>
              <a:t>or </a:t>
            </a:r>
            <a:r>
              <a:rPr lang="en-GB" sz="2000" i="1" dirty="0" smtClean="0">
                <a:latin typeface="Abadi MT Condensed Extra Bold"/>
                <a:ea typeface="+mj-ea"/>
                <a:cs typeface="Abadi MT Condensed Extra Bold"/>
              </a:rPr>
              <a:t>improving </a:t>
            </a:r>
            <a:r>
              <a:rPr lang="en-GB" sz="2000" dirty="0" smtClean="0">
                <a:latin typeface="Abadi MT Condensed Extra Bold"/>
                <a:ea typeface="+mj-ea"/>
                <a:cs typeface="Abadi MT Condensed Extra Bold"/>
              </a:rPr>
              <a:t>the system. </a:t>
            </a:r>
          </a:p>
          <a:p>
            <a:pPr eaLnBrk="1" fontAlgn="auto" hangingPunct="1">
              <a:spcAft>
                <a:spcPts val="0"/>
              </a:spcAft>
              <a:buNone/>
              <a:defRPr/>
            </a:pPr>
            <a:r>
              <a:rPr lang="en-GB" sz="2000" dirty="0" smtClean="0">
                <a:latin typeface="Abadi MT Condensed Extra Bold"/>
                <a:ea typeface="+mj-ea"/>
                <a:cs typeface="Abadi MT Condensed Extra Bold"/>
              </a:rPr>
              <a:t>The consequence is that </a:t>
            </a:r>
          </a:p>
          <a:p>
            <a:pPr lvl="1" eaLnBrk="1" fontAlgn="auto" hangingPunct="1">
              <a:spcAft>
                <a:spcPts val="0"/>
              </a:spcAft>
              <a:buNone/>
              <a:defRPr/>
            </a:pPr>
            <a:r>
              <a:rPr lang="en-GB" sz="2000" i="1" dirty="0" smtClean="0">
                <a:latin typeface="Abadi MT Condensed Extra Bold"/>
                <a:ea typeface="+mj-ea"/>
                <a:cs typeface="Abadi MT Condensed Extra Bold"/>
              </a:rPr>
              <a:t>much of the maintenance-impacting  ‘</a:t>
            </a:r>
            <a:r>
              <a:rPr lang="en-GB" sz="2000" i="1" u="sng" dirty="0" smtClean="0">
                <a:latin typeface="Abadi MT Condensed Extra Bold"/>
                <a:ea typeface="+mj-ea"/>
                <a:cs typeface="Abadi MT Condensed Extra Bold"/>
              </a:rPr>
              <a:t>design’ </a:t>
            </a:r>
            <a:r>
              <a:rPr lang="en-GB" sz="2000" i="1" dirty="0" smtClean="0">
                <a:latin typeface="Abadi MT Condensed Extra Bold"/>
                <a:cs typeface="Abadi MT Condensed Extra Bold"/>
              </a:rPr>
              <a:t>or ‘architecture’</a:t>
            </a:r>
            <a:r>
              <a:rPr lang="en-GB" sz="2000" i="1" u="sng" dirty="0" smtClean="0">
                <a:latin typeface="Abadi MT Condensed Extra Bold"/>
                <a:ea typeface="+mj-ea"/>
                <a:cs typeface="Abadi MT Condensed Extra Bold"/>
              </a:rPr>
              <a:t> </a:t>
            </a:r>
          </a:p>
          <a:p>
            <a:pPr lvl="1" eaLnBrk="1" fontAlgn="auto" hangingPunct="1">
              <a:spcAft>
                <a:spcPts val="0"/>
              </a:spcAft>
              <a:buNone/>
              <a:defRPr/>
            </a:pPr>
            <a:r>
              <a:rPr lang="en-GB" sz="2000" b="1" dirty="0" smtClean="0">
                <a:latin typeface="Abadi MT Condensed Extra Bold"/>
                <a:ea typeface="+mj-ea"/>
                <a:cs typeface="Abadi MT Condensed Extra Bold"/>
              </a:rPr>
              <a:t>                               benefits</a:t>
            </a:r>
          </a:p>
          <a:p>
            <a:pPr lvl="1" eaLnBrk="1" fontAlgn="auto" hangingPunct="1">
              <a:spcAft>
                <a:spcPts val="0"/>
              </a:spcAft>
              <a:buNone/>
              <a:defRPr/>
            </a:pPr>
            <a:r>
              <a:rPr lang="en-GB" sz="2000" b="1" dirty="0" smtClean="0">
                <a:latin typeface="Abadi MT Condensed Extra Bold"/>
                <a:ea typeface="+mj-ea"/>
                <a:cs typeface="Abadi MT Condensed Extra Bold"/>
              </a:rPr>
              <a:t> </a:t>
            </a:r>
            <a:r>
              <a:rPr lang="en-GB" sz="2000" i="1" dirty="0" smtClean="0">
                <a:latin typeface="Abadi MT Condensed Extra Bold"/>
                <a:ea typeface="+mj-ea"/>
                <a:cs typeface="Abadi MT Condensed Extra Bold"/>
              </a:rPr>
              <a:t>most of the types of maintenance (fix </a:t>
            </a:r>
            <a:r>
              <a:rPr lang="en-GB" sz="2000" b="1" i="1" dirty="0" smtClean="0">
                <a:latin typeface="Abadi MT Condensed Extra Bold"/>
                <a:ea typeface="+mj-ea"/>
                <a:cs typeface="Abadi MT Condensed Extra Bold"/>
              </a:rPr>
              <a:t>and </a:t>
            </a:r>
            <a:r>
              <a:rPr lang="en-GB" sz="2000" i="1" dirty="0" smtClean="0">
                <a:latin typeface="Abadi MT Condensed Extra Bold"/>
                <a:ea typeface="+mj-ea"/>
                <a:cs typeface="Abadi MT Condensed Extra Bold"/>
              </a:rPr>
              <a:t>adapt)</a:t>
            </a:r>
            <a:r>
              <a:rPr lang="en-GB" sz="2000" dirty="0" smtClean="0">
                <a:latin typeface="Abadi MT Condensed Extra Bold"/>
                <a:ea typeface="+mj-ea"/>
                <a:cs typeface="Abadi MT Condensed Extra Bold"/>
              </a:rPr>
              <a:t>.</a:t>
            </a:r>
            <a:endParaRPr lang="en-US" sz="2000" dirty="0" smtClean="0">
              <a:latin typeface="Abadi MT Condensed Extra Bold"/>
              <a:ea typeface="+mn-ea"/>
              <a:cs typeface="Abadi MT Condensed Extra Bold"/>
            </a:endParaRPr>
          </a:p>
        </p:txBody>
      </p:sp>
      <p:sp>
        <p:nvSpPr>
          <p:cNvPr id="4" name="Date Placeholder 3"/>
          <p:cNvSpPr>
            <a:spLocks noGrp="1"/>
          </p:cNvSpPr>
          <p:nvPr>
            <p:ph type="dt" sz="quarter" idx="10"/>
          </p:nvPr>
        </p:nvSpPr>
        <p:spPr/>
        <p:txBody>
          <a:bodyPr/>
          <a:lstStyle/>
          <a:p>
            <a:pPr>
              <a:defRPr/>
            </a:pPr>
            <a:fld id="{5FB9D63A-84BE-3644-9290-2180242CE83A}" type="datetime4">
              <a:rPr lang="en-US" smtClean="0"/>
              <a:pPr>
                <a:defRPr/>
              </a:pPr>
              <a:t>October 2, 2009</a:t>
            </a:fld>
            <a:endParaRPr lang="en-US"/>
          </a:p>
        </p:txBody>
      </p:sp>
      <p:sp>
        <p:nvSpPr>
          <p:cNvPr id="5" name="Slide Number Placeholder 4"/>
          <p:cNvSpPr>
            <a:spLocks noGrp="1"/>
          </p:cNvSpPr>
          <p:nvPr>
            <p:ph type="sldNum" sz="quarter" idx="12"/>
          </p:nvPr>
        </p:nvSpPr>
        <p:spPr/>
        <p:txBody>
          <a:bodyPr/>
          <a:lstStyle/>
          <a:p>
            <a:pPr>
              <a:defRPr/>
            </a:pPr>
            <a:fld id="{336892D3-80F9-3249-A41B-C8B4FE4741BB}" type="slidenum">
              <a:rPr lang="en-US" smtClean="0"/>
              <a:pPr>
                <a:defRPr/>
              </a:pPr>
              <a:t>170</a:t>
            </a:fld>
            <a:endParaRPr lang="en-US"/>
          </a:p>
        </p:txBody>
      </p:sp>
      <p:sp>
        <p:nvSpPr>
          <p:cNvPr id="104454" name="Footer Placeholder 5"/>
          <p:cNvSpPr>
            <a:spLocks noGrp="1"/>
          </p:cNvSpPr>
          <p:nvPr>
            <p:ph type="ftr" sz="quarter" idx="11"/>
          </p:nvPr>
        </p:nvSpPr>
        <p:spPr bwMode="auto">
          <a:noFill/>
          <a:ln>
            <a:miter lim="800000"/>
            <a:headEnd/>
            <a:tailEnd/>
          </a:ln>
        </p:spPr>
        <p:txBody>
          <a:bodyPr/>
          <a:lstStyle/>
          <a:p>
            <a:r>
              <a:rPr lang="en-US" smtClean="0">
                <a:latin typeface="Calibri" pitchFamily="-109" charset="0"/>
                <a:ea typeface="ＭＳ Ｐゴシック" pitchFamily="-109" charset="-128"/>
                <a:cs typeface="ＭＳ Ｐゴシック" pitchFamily="-109" charset="-128"/>
              </a:rPr>
              <a:t>© Tom@Gilb.com  www.gilb.com</a:t>
            </a:r>
          </a:p>
        </p:txBody>
      </p:sp>
      <p:pic>
        <p:nvPicPr>
          <p:cNvPr id="104456" name="Picture 7" descr="change.jpg"/>
          <p:cNvPicPr>
            <a:picLocks noChangeAspect="1"/>
          </p:cNvPicPr>
          <p:nvPr/>
        </p:nvPicPr>
        <p:blipFill>
          <a:blip r:embed="rId4"/>
          <a:srcRect/>
          <a:stretch>
            <a:fillRect/>
          </a:stretch>
        </p:blipFill>
        <p:spPr bwMode="auto">
          <a:xfrm>
            <a:off x="6948824" y="4813300"/>
            <a:ext cx="2195176" cy="1631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rtlCol="0">
            <a:normAutofit fontScale="90000"/>
          </a:bodyPr>
          <a:lstStyle/>
          <a:p>
            <a:pPr eaLnBrk="1" fontAlgn="auto" hangingPunct="1">
              <a:spcAft>
                <a:spcPts val="0"/>
              </a:spcAft>
              <a:defRPr/>
            </a:pPr>
            <a:r>
              <a:rPr lang="en-US" dirty="0" smtClean="0">
                <a:ea typeface="+mj-ea"/>
                <a:cs typeface="+mj-cs"/>
              </a:rPr>
              <a:t>Here are a </a:t>
            </a:r>
            <a:r>
              <a:rPr lang="en-US" dirty="0" smtClean="0">
                <a:latin typeface="Brush Script MT Italic"/>
                <a:ea typeface="+mj-ea"/>
                <a:cs typeface="Brush Script MT Italic"/>
              </a:rPr>
              <a:t>generic </a:t>
            </a:r>
            <a:r>
              <a:rPr lang="en-US" dirty="0" smtClean="0">
                <a:ea typeface="+mj-ea"/>
                <a:cs typeface="+mj-cs"/>
              </a:rPr>
              <a:t>set of definitions for the ‘</a:t>
            </a:r>
            <a:r>
              <a:rPr lang="en-US" dirty="0" smtClean="0">
                <a:latin typeface="Brush Script MT Italic"/>
                <a:ea typeface="+mj-ea"/>
                <a:cs typeface="Brush Script MT Italic"/>
              </a:rPr>
              <a:t>Adaptability</a:t>
            </a:r>
            <a:r>
              <a:rPr lang="en-US" dirty="0" smtClean="0">
                <a:ea typeface="+mj-ea"/>
                <a:cs typeface="+mj-cs"/>
              </a:rPr>
              <a:t>’ concepts.</a:t>
            </a:r>
          </a:p>
        </p:txBody>
      </p:sp>
      <p:sp>
        <p:nvSpPr>
          <p:cNvPr id="3" name="Content Placeholder 2"/>
          <p:cNvSpPr>
            <a:spLocks noGrp="1"/>
          </p:cNvSpPr>
          <p:nvPr>
            <p:ph idx="1"/>
          </p:nvPr>
        </p:nvSpPr>
        <p:spPr>
          <a:xfrm>
            <a:off x="0" y="1066800"/>
            <a:ext cx="6172200" cy="5334000"/>
          </a:xfrm>
        </p:spPr>
        <p:txBody>
          <a:bodyPr numCol="2" rtlCol="0">
            <a:normAutofit fontScale="92500" lnSpcReduction="10000"/>
          </a:bodyPr>
          <a:lstStyle/>
          <a:p>
            <a:pPr eaLnBrk="1" fontAlgn="auto" hangingPunct="1">
              <a:spcAft>
                <a:spcPts val="0"/>
              </a:spcAft>
              <a:buFont typeface="Arial" pitchFamily="-65" charset="0"/>
              <a:buNone/>
              <a:defRPr/>
            </a:pPr>
            <a:r>
              <a:rPr lang="en-US" sz="2000" b="1" u="sng" dirty="0" smtClean="0">
                <a:latin typeface="+mj-lt"/>
                <a:ea typeface="+mj-ea"/>
                <a:cs typeface="+mj-cs"/>
              </a:rPr>
              <a:t>Adaptability</a:t>
            </a:r>
            <a:r>
              <a:rPr lang="en-US" sz="2000" dirty="0" smtClean="0">
                <a:latin typeface="+mj-lt"/>
                <a:ea typeface="+mj-ea"/>
                <a:cs typeface="+mj-cs"/>
              </a:rPr>
              <a:t>: ‘The </a:t>
            </a:r>
            <a:r>
              <a:rPr lang="en-US" sz="2000" b="1" dirty="0" smtClean="0">
                <a:solidFill>
                  <a:srgbClr val="0000FF"/>
                </a:solidFill>
                <a:latin typeface="+mj-lt"/>
                <a:ea typeface="+mj-ea"/>
                <a:cs typeface="+mj-cs"/>
              </a:rPr>
              <a:t>efficiency </a:t>
            </a:r>
            <a:r>
              <a:rPr lang="en-US" sz="2000" dirty="0" smtClean="0">
                <a:latin typeface="+mj-lt"/>
                <a:ea typeface="+mj-ea"/>
                <a:cs typeface="+mj-cs"/>
              </a:rPr>
              <a:t>with which a system can be changed.’ </a:t>
            </a:r>
            <a:endParaRPr lang="en-US" sz="2000" b="1" dirty="0" smtClean="0">
              <a:latin typeface="+mj-lt"/>
              <a:ea typeface="+mj-ea"/>
              <a:cs typeface="+mj-cs"/>
            </a:endParaRPr>
          </a:p>
          <a:p>
            <a:pPr eaLnBrk="1" fontAlgn="auto" hangingPunct="1">
              <a:spcAft>
                <a:spcPts val="0"/>
              </a:spcAft>
              <a:buFont typeface="Arial" pitchFamily="-65" charset="0"/>
              <a:buNone/>
              <a:defRPr/>
            </a:pPr>
            <a:r>
              <a:rPr lang="en-US" sz="2000" b="1" dirty="0" smtClean="0">
                <a:latin typeface="+mj-lt"/>
                <a:ea typeface="+mj-ea"/>
                <a:cs typeface="+mj-cs"/>
              </a:rPr>
              <a:t>Gist</a:t>
            </a:r>
            <a:r>
              <a:rPr lang="en-US" sz="2000" dirty="0" smtClean="0">
                <a:latin typeface="+mj-lt"/>
                <a:ea typeface="+mj-ea"/>
                <a:cs typeface="+mj-cs"/>
              </a:rPr>
              <a:t>: Adaptability is a measure of a system’s ability to change. </a:t>
            </a:r>
            <a:endParaRPr lang="en-GB" sz="2000" dirty="0" smtClean="0">
              <a:latin typeface="+mj-lt"/>
              <a:ea typeface="+mj-ea"/>
              <a:cs typeface="+mj-cs"/>
            </a:endParaRPr>
          </a:p>
          <a:p>
            <a:pPr eaLnBrk="1" fontAlgn="auto" hangingPunct="1">
              <a:spcAft>
                <a:spcPts val="0"/>
              </a:spcAft>
              <a:buFont typeface="Arial" pitchFamily="-65" charset="0"/>
              <a:buNone/>
              <a:defRPr/>
            </a:pPr>
            <a:r>
              <a:rPr lang="en-US" sz="2000" b="1" dirty="0" smtClean="0">
                <a:latin typeface="+mj-lt"/>
                <a:ea typeface="+mj-ea"/>
                <a:cs typeface="+mj-cs"/>
              </a:rPr>
              <a:t>Includes</a:t>
            </a:r>
            <a:r>
              <a:rPr lang="en-US" sz="2000" dirty="0" smtClean="0">
                <a:latin typeface="+mj-lt"/>
                <a:ea typeface="+mj-ea"/>
                <a:cs typeface="+mj-cs"/>
              </a:rPr>
              <a:t>: { a set of scalar variables, such as Portability}.</a:t>
            </a:r>
          </a:p>
          <a:p>
            <a:pPr eaLnBrk="1" fontAlgn="auto" hangingPunct="1">
              <a:spcAft>
                <a:spcPts val="0"/>
              </a:spcAft>
              <a:buFont typeface="Arial" pitchFamily="-65" charset="0"/>
              <a:buNone/>
              <a:defRPr/>
            </a:pPr>
            <a:r>
              <a:rPr lang="en-US" sz="2000" dirty="0" smtClean="0">
                <a:latin typeface="+mj-lt"/>
                <a:ea typeface="+mj-ea"/>
                <a:cs typeface="+mj-cs"/>
              </a:rPr>
              <a:t>	Note: probably not </a:t>
            </a:r>
            <a:r>
              <a:rPr lang="en-US" sz="2000" dirty="0" smtClean="0">
                <a:latin typeface="Andale Mono"/>
                <a:ea typeface="+mj-ea"/>
                <a:cs typeface="Andale Mono"/>
              </a:rPr>
              <a:t>simple </a:t>
            </a:r>
            <a:r>
              <a:rPr lang="en-US" sz="2000" dirty="0" smtClean="0">
                <a:latin typeface="+mj-lt"/>
                <a:ea typeface="+mj-ea"/>
                <a:cs typeface="+mj-cs"/>
              </a:rPr>
              <a:t>enough to define with a </a:t>
            </a:r>
            <a:r>
              <a:rPr lang="en-US" sz="2000" dirty="0" smtClean="0">
                <a:latin typeface="Britannic Bold"/>
                <a:ea typeface="+mj-ea"/>
                <a:cs typeface="Britannic Bold"/>
              </a:rPr>
              <a:t>single </a:t>
            </a:r>
            <a:r>
              <a:rPr lang="en-US" sz="2000" dirty="0" smtClean="0">
                <a:latin typeface="+mj-lt"/>
                <a:ea typeface="+mj-ea"/>
                <a:cs typeface="+mj-cs"/>
              </a:rPr>
              <a:t>Scale.</a:t>
            </a:r>
          </a:p>
          <a:p>
            <a:pPr eaLnBrk="1" fontAlgn="auto" hangingPunct="1">
              <a:spcAft>
                <a:spcPts val="0"/>
              </a:spcAft>
              <a:buFont typeface="Arial" pitchFamily="-65" charset="0"/>
              <a:buNone/>
              <a:defRPr/>
            </a:pPr>
            <a:r>
              <a:rPr lang="en-US" sz="2000" b="1" dirty="0" smtClean="0">
                <a:latin typeface="+mj-lt"/>
                <a:ea typeface="+mj-ea"/>
                <a:cs typeface="+mj-cs"/>
              </a:rPr>
              <a:t>Type</a:t>
            </a:r>
            <a:r>
              <a:rPr lang="en-US" sz="2000" dirty="0" smtClean="0">
                <a:latin typeface="+mj-lt"/>
                <a:ea typeface="+mj-ea"/>
                <a:cs typeface="+mj-cs"/>
              </a:rPr>
              <a:t>: </a:t>
            </a:r>
            <a:r>
              <a:rPr lang="en-US" sz="2000" i="1" u="sng" dirty="0" smtClean="0">
                <a:latin typeface="+mj-lt"/>
                <a:ea typeface="+mj-ea"/>
                <a:cs typeface="+mj-cs"/>
              </a:rPr>
              <a:t>Complex </a:t>
            </a:r>
            <a:r>
              <a:rPr lang="en-US" sz="2000" dirty="0" smtClean="0">
                <a:latin typeface="+mj-lt"/>
                <a:ea typeface="+mj-ea"/>
                <a:cs typeface="+mj-cs"/>
              </a:rPr>
              <a:t>Quality Attribute. </a:t>
            </a:r>
          </a:p>
          <a:p>
            <a:pPr eaLnBrk="1" fontAlgn="auto" hangingPunct="1">
              <a:spcAft>
                <a:spcPts val="0"/>
              </a:spcAft>
              <a:buFont typeface="Arial" pitchFamily="-65" charset="0"/>
              <a:buNone/>
              <a:defRPr/>
            </a:pPr>
            <a:endParaRPr lang="en-US" sz="1600" dirty="0" smtClean="0">
              <a:latin typeface="+mj-lt"/>
              <a:ea typeface="+mj-ea"/>
              <a:cs typeface="+mj-cs"/>
            </a:endParaRPr>
          </a:p>
          <a:p>
            <a:pPr eaLnBrk="1" fontAlgn="auto" hangingPunct="1">
              <a:spcAft>
                <a:spcPts val="0"/>
              </a:spcAft>
              <a:buFont typeface="Arial" pitchFamily="-65" charset="0"/>
              <a:buNone/>
              <a:defRPr/>
            </a:pPr>
            <a:r>
              <a:rPr lang="en-US" sz="1600" b="1" dirty="0" smtClean="0">
                <a:latin typeface="+mj-lt"/>
                <a:ea typeface="+mj-ea"/>
                <a:cs typeface="+mj-cs"/>
              </a:rPr>
              <a:t>Since, </a:t>
            </a:r>
          </a:p>
          <a:p>
            <a:pPr eaLnBrk="1" fontAlgn="auto" hangingPunct="1">
              <a:spcAft>
                <a:spcPts val="0"/>
              </a:spcAft>
              <a:buFont typeface="Arial" pitchFamily="-65" charset="0"/>
              <a:buChar char="•"/>
              <a:defRPr/>
            </a:pPr>
            <a:r>
              <a:rPr lang="en-US" sz="1600" b="1" dirty="0" smtClean="0">
                <a:latin typeface="+mj-lt"/>
                <a:ea typeface="+mj-ea"/>
                <a:cs typeface="+mj-cs"/>
              </a:rPr>
              <a:t>	if given sufficient resource, a system can be changed in </a:t>
            </a:r>
            <a:endParaRPr lang="en-GB" sz="1600" b="1" dirty="0" smtClean="0">
              <a:latin typeface="+mj-lt"/>
              <a:ea typeface="+mj-ea"/>
              <a:cs typeface="+mj-cs"/>
            </a:endParaRPr>
          </a:p>
          <a:p>
            <a:pPr lvl="1" eaLnBrk="1" fontAlgn="auto" hangingPunct="1">
              <a:spcAft>
                <a:spcPts val="0"/>
              </a:spcAft>
              <a:buFont typeface="Arial" pitchFamily="-65" charset="0"/>
              <a:buChar char="–"/>
              <a:defRPr/>
            </a:pPr>
            <a:r>
              <a:rPr lang="en-US" sz="1600" b="1" dirty="0" smtClean="0">
                <a:latin typeface="+mj-lt"/>
                <a:ea typeface="+mj-ea"/>
                <a:cs typeface="+mj-cs"/>
              </a:rPr>
              <a:t>almost any way, </a:t>
            </a:r>
          </a:p>
          <a:p>
            <a:pPr eaLnBrk="1" fontAlgn="auto" hangingPunct="1">
              <a:spcAft>
                <a:spcPts val="0"/>
              </a:spcAft>
              <a:buFont typeface="Arial" pitchFamily="-65" charset="0"/>
              <a:buChar char="•"/>
              <a:defRPr/>
            </a:pPr>
            <a:r>
              <a:rPr lang="en-US" sz="1600" b="1" dirty="0" smtClean="0">
                <a:latin typeface="+mj-lt"/>
                <a:ea typeface="+mj-ea"/>
                <a:cs typeface="+mj-cs"/>
              </a:rPr>
              <a:t>the primary concern is with the amount of </a:t>
            </a:r>
            <a:endParaRPr lang="en-GB" sz="1600" b="1" dirty="0" smtClean="0">
              <a:latin typeface="+mj-lt"/>
              <a:ea typeface="+mj-ea"/>
              <a:cs typeface="+mj-cs"/>
            </a:endParaRPr>
          </a:p>
          <a:p>
            <a:pPr lvl="1" eaLnBrk="1" fontAlgn="auto" hangingPunct="1">
              <a:spcAft>
                <a:spcPts val="0"/>
              </a:spcAft>
              <a:buFont typeface="Arial" pitchFamily="-65" charset="0"/>
              <a:buChar char="–"/>
              <a:defRPr/>
            </a:pPr>
            <a:r>
              <a:rPr lang="en-US" sz="1600" b="1" dirty="0" smtClean="0">
                <a:latin typeface="+mj-lt"/>
                <a:ea typeface="+mj-ea"/>
                <a:cs typeface="+mj-cs"/>
              </a:rPr>
              <a:t>resources </a:t>
            </a:r>
          </a:p>
          <a:p>
            <a:pPr lvl="2" eaLnBrk="1" fontAlgn="auto" hangingPunct="1">
              <a:spcAft>
                <a:spcPts val="0"/>
              </a:spcAft>
              <a:buFont typeface="Arial" pitchFamily="-65" charset="0"/>
              <a:buChar char="•"/>
              <a:defRPr/>
            </a:pPr>
            <a:r>
              <a:rPr lang="en-US" sz="1600" b="1" dirty="0" smtClean="0">
                <a:latin typeface="+mj-lt"/>
                <a:ea typeface="+mj-ea"/>
                <a:cs typeface="+mj-cs"/>
              </a:rPr>
              <a:t>	(such as time, people, tools and finance) </a:t>
            </a:r>
          </a:p>
          <a:p>
            <a:pPr eaLnBrk="1" fontAlgn="auto" hangingPunct="1">
              <a:spcAft>
                <a:spcPts val="0"/>
              </a:spcAft>
              <a:buFont typeface="Arial" pitchFamily="-65" charset="0"/>
              <a:buChar char="•"/>
              <a:defRPr/>
            </a:pPr>
            <a:r>
              <a:rPr lang="en-US" sz="1600" b="1" dirty="0" smtClean="0">
                <a:latin typeface="+mj-lt"/>
                <a:ea typeface="+mj-ea"/>
                <a:cs typeface="+mj-cs"/>
              </a:rPr>
              <a:t>needed to bring about specific changes</a:t>
            </a:r>
          </a:p>
          <a:p>
            <a:pPr lvl="1" eaLnBrk="1" fontAlgn="auto" hangingPunct="1">
              <a:spcAft>
                <a:spcPts val="0"/>
              </a:spcAft>
              <a:buFont typeface="Arial" pitchFamily="-65" charset="0"/>
              <a:buChar char="–"/>
              <a:defRPr/>
            </a:pPr>
            <a:r>
              <a:rPr lang="en-US" sz="1600" b="1" dirty="0" smtClean="0">
                <a:latin typeface="+mj-lt"/>
                <a:ea typeface="+mj-ea"/>
                <a:cs typeface="+mj-cs"/>
              </a:rPr>
              <a:t> (the change ‘cost’).</a:t>
            </a:r>
            <a:r>
              <a:rPr lang="en-US" sz="1600" dirty="0" smtClean="0">
                <a:latin typeface="+mj-lt"/>
                <a:ea typeface="+mj-ea"/>
                <a:cs typeface="+mj-cs"/>
              </a:rPr>
              <a:t> </a:t>
            </a:r>
            <a:endParaRPr lang="en-GB" sz="1600" dirty="0" smtClean="0">
              <a:latin typeface="+mj-lt"/>
              <a:ea typeface="+mj-ea"/>
              <a:cs typeface="+mj-cs"/>
            </a:endParaRPr>
          </a:p>
          <a:p>
            <a:pPr eaLnBrk="1" fontAlgn="auto" hangingPunct="1">
              <a:spcAft>
                <a:spcPts val="0"/>
              </a:spcAft>
              <a:buFont typeface="Arial" pitchFamily="-65" charset="0"/>
              <a:buNone/>
              <a:defRPr/>
            </a:pPr>
            <a:r>
              <a:rPr lang="en-GB" sz="1600" dirty="0" smtClean="0">
                <a:latin typeface="+mj-lt"/>
                <a:ea typeface="+mj-ea"/>
                <a:cs typeface="+mj-cs"/>
              </a:rPr>
              <a:t> </a:t>
            </a:r>
            <a:endParaRPr lang="en-US" sz="1600" dirty="0" smtClean="0">
              <a:ea typeface="+mn-ea"/>
              <a:cs typeface="+mn-cs"/>
            </a:endParaRPr>
          </a:p>
        </p:txBody>
      </p:sp>
      <p:sp>
        <p:nvSpPr>
          <p:cNvPr id="4" name="Date Placeholder 3"/>
          <p:cNvSpPr>
            <a:spLocks noGrp="1"/>
          </p:cNvSpPr>
          <p:nvPr>
            <p:ph type="dt" sz="quarter" idx="10"/>
          </p:nvPr>
        </p:nvSpPr>
        <p:spPr/>
        <p:txBody>
          <a:bodyPr/>
          <a:lstStyle/>
          <a:p>
            <a:pPr>
              <a:defRPr/>
            </a:pPr>
            <a:fld id="{4261D39A-7605-0242-99B5-362D3E448D99}" type="datetime4">
              <a:rPr lang="en-US" smtClean="0"/>
              <a:pPr>
                <a:defRPr/>
              </a:pPr>
              <a:t>October 2, 2009</a:t>
            </a:fld>
            <a:endParaRPr lang="en-US"/>
          </a:p>
        </p:txBody>
      </p:sp>
      <p:sp>
        <p:nvSpPr>
          <p:cNvPr id="5" name="Slide Number Placeholder 4"/>
          <p:cNvSpPr>
            <a:spLocks noGrp="1"/>
          </p:cNvSpPr>
          <p:nvPr>
            <p:ph type="sldNum" sz="quarter" idx="12"/>
          </p:nvPr>
        </p:nvSpPr>
        <p:spPr/>
        <p:txBody>
          <a:bodyPr/>
          <a:lstStyle/>
          <a:p>
            <a:pPr>
              <a:defRPr/>
            </a:pPr>
            <a:fld id="{28D907C3-1C21-BB42-A4C8-94786F68D891}" type="slidenum">
              <a:rPr lang="en-US" smtClean="0"/>
              <a:pPr>
                <a:defRPr/>
              </a:pPr>
              <a:t>171</a:t>
            </a:fld>
            <a:endParaRPr lang="en-US"/>
          </a:p>
        </p:txBody>
      </p:sp>
      <p:sp>
        <p:nvSpPr>
          <p:cNvPr id="106502" name="Footer Placeholder 5"/>
          <p:cNvSpPr>
            <a:spLocks noGrp="1"/>
          </p:cNvSpPr>
          <p:nvPr>
            <p:ph type="ftr" sz="quarter" idx="11"/>
          </p:nvPr>
        </p:nvSpPr>
        <p:spPr bwMode="auto">
          <a:noFill/>
          <a:ln>
            <a:miter lim="800000"/>
            <a:headEnd/>
            <a:tailEnd/>
          </a:ln>
        </p:spPr>
        <p:txBody>
          <a:bodyPr/>
          <a:lstStyle/>
          <a:p>
            <a:r>
              <a:rPr lang="en-US" smtClean="0">
                <a:latin typeface="Calibri" pitchFamily="-109" charset="0"/>
                <a:ea typeface="ＭＳ Ｐゴシック" pitchFamily="-109" charset="-128"/>
                <a:cs typeface="ＭＳ Ｐゴシック" pitchFamily="-109" charset="-128"/>
              </a:rPr>
              <a:t>© Tom@Gilb.com  www.gilb.com</a:t>
            </a:r>
          </a:p>
        </p:txBody>
      </p:sp>
      <p:pic>
        <p:nvPicPr>
          <p:cNvPr id="106503" name="Picture 6" descr="change.jpg"/>
          <p:cNvPicPr>
            <a:picLocks noChangeAspect="1"/>
          </p:cNvPicPr>
          <p:nvPr/>
        </p:nvPicPr>
        <p:blipFill>
          <a:blip r:embed="rId2"/>
          <a:srcRect/>
          <a:stretch>
            <a:fillRect/>
          </a:stretch>
        </p:blipFill>
        <p:spPr bwMode="auto">
          <a:xfrm>
            <a:off x="6819995" y="2413000"/>
            <a:ext cx="2324005" cy="172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2" name="Title 1"/>
          <p:cNvSpPr>
            <a:spLocks noGrp="1"/>
          </p:cNvSpPr>
          <p:nvPr>
            <p:ph type="title"/>
          </p:nvPr>
        </p:nvSpPr>
        <p:spPr>
          <a:xfrm>
            <a:off x="457200" y="76200"/>
            <a:ext cx="8229600" cy="639763"/>
          </a:xfrm>
        </p:spPr>
        <p:txBody>
          <a:bodyPr/>
          <a:lstStyle/>
          <a:p>
            <a:r>
              <a:rPr lang="en-US" smtClean="0">
                <a:ea typeface="ＭＳ Ｐゴシック" pitchFamily="-109" charset="-128"/>
                <a:cs typeface="ＭＳ Ｐゴシック" pitchFamily="-109" charset="-128"/>
              </a:rPr>
              <a:t>The Adaptive Cycle</a:t>
            </a:r>
          </a:p>
        </p:txBody>
      </p:sp>
      <p:pic>
        <p:nvPicPr>
          <p:cNvPr id="107523" name="Content Placeholder 7" descr="Picture 4.png"/>
          <p:cNvPicPr>
            <a:picLocks noGrp="1" noChangeAspect="1"/>
          </p:cNvPicPr>
          <p:nvPr>
            <p:ph idx="1"/>
          </p:nvPr>
        </p:nvPicPr>
        <p:blipFill>
          <a:blip r:embed="rId3">
            <a:lum bright="-14000" contrast="-8000"/>
          </a:blip>
          <a:srcRect/>
          <a:stretch>
            <a:fillRect/>
          </a:stretch>
        </p:blipFill>
        <p:spPr>
          <a:xfrm>
            <a:off x="112713" y="990600"/>
            <a:ext cx="9031287" cy="4951413"/>
          </a:xfrm>
        </p:spPr>
      </p:pic>
      <p:sp>
        <p:nvSpPr>
          <p:cNvPr id="4" name="Date Placeholder 3"/>
          <p:cNvSpPr>
            <a:spLocks noGrp="1"/>
          </p:cNvSpPr>
          <p:nvPr>
            <p:ph type="dt" sz="quarter" idx="10"/>
          </p:nvPr>
        </p:nvSpPr>
        <p:spPr/>
        <p:txBody>
          <a:bodyPr/>
          <a:lstStyle/>
          <a:p>
            <a:pPr>
              <a:defRPr/>
            </a:pPr>
            <a:fld id="{6328BC2D-15FA-DE43-9A4C-0FE37CF0DA2C}" type="datetime4">
              <a:rPr lang="en-US" smtClean="0"/>
              <a:pPr>
                <a:defRPr/>
              </a:pPr>
              <a:t>October 2, 2009</a:t>
            </a:fld>
            <a:endParaRPr lang="en-US"/>
          </a:p>
        </p:txBody>
      </p:sp>
      <p:sp>
        <p:nvSpPr>
          <p:cNvPr id="107525" name="Footer Placeholder 4"/>
          <p:cNvSpPr>
            <a:spLocks noGrp="1"/>
          </p:cNvSpPr>
          <p:nvPr>
            <p:ph type="ftr" sz="quarter" idx="11"/>
          </p:nvPr>
        </p:nvSpPr>
        <p:spPr bwMode="auto">
          <a:noFill/>
          <a:ln>
            <a:miter lim="800000"/>
            <a:headEnd/>
            <a:tailEnd/>
          </a:ln>
        </p:spPr>
        <p:txBody>
          <a:bodyPr/>
          <a:lstStyle/>
          <a:p>
            <a:r>
              <a:rPr lang="en-US" smtClean="0">
                <a:latin typeface="Calibri" pitchFamily="-109" charset="0"/>
                <a:ea typeface="ＭＳ Ｐゴシック" pitchFamily="-109" charset="-128"/>
                <a:cs typeface="ＭＳ Ｐゴシック" pitchFamily="-109" charset="-128"/>
              </a:rPr>
              <a:t>© Tom@Gilb.com  www.gilb.com</a:t>
            </a:r>
          </a:p>
        </p:txBody>
      </p:sp>
      <p:sp>
        <p:nvSpPr>
          <p:cNvPr id="6" name="Slide Number Placeholder 5"/>
          <p:cNvSpPr>
            <a:spLocks noGrp="1"/>
          </p:cNvSpPr>
          <p:nvPr>
            <p:ph type="sldNum" sz="quarter" idx="12"/>
          </p:nvPr>
        </p:nvSpPr>
        <p:spPr/>
        <p:txBody>
          <a:bodyPr/>
          <a:lstStyle/>
          <a:p>
            <a:pPr>
              <a:defRPr/>
            </a:pPr>
            <a:fld id="{6D316894-E5EF-9145-A248-75108CBD9F0E}" type="slidenum">
              <a:rPr lang="en-US" smtClean="0"/>
              <a:pPr>
                <a:defRPr/>
              </a:pPr>
              <a:t>172</a:t>
            </a:fld>
            <a:endParaRPr lang="en-US"/>
          </a:p>
        </p:txBody>
      </p:sp>
      <p:sp>
        <p:nvSpPr>
          <p:cNvPr id="107527" name="TextBox 9"/>
          <p:cNvSpPr txBox="1">
            <a:spLocks noChangeArrowheads="1"/>
          </p:cNvSpPr>
          <p:nvPr/>
        </p:nvSpPr>
        <p:spPr bwMode="auto">
          <a:xfrm>
            <a:off x="958850" y="6096000"/>
            <a:ext cx="3713163" cy="369888"/>
          </a:xfrm>
          <a:prstGeom prst="rect">
            <a:avLst/>
          </a:prstGeom>
          <a:noFill/>
          <a:ln w="9525">
            <a:noFill/>
            <a:miter lim="800000"/>
            <a:headEnd/>
            <a:tailEnd/>
          </a:ln>
        </p:spPr>
        <p:txBody>
          <a:bodyPr wrap="none">
            <a:prstTxWarp prst="textNoShape">
              <a:avLst/>
            </a:prstTxWarp>
            <a:spAutoFit/>
          </a:bodyPr>
          <a:lstStyle/>
          <a:p>
            <a:r>
              <a:rPr lang="en-US"/>
              <a:t>http://www.resalliance.org/564.php</a:t>
            </a:r>
          </a:p>
          <a:p>
            <a:endParaRPr lang="en-US"/>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9570" name="Picture 6" descr="adaptabiity symbol stencil-AdinkraDenkyem.gif"/>
          <p:cNvPicPr>
            <a:picLocks noChangeAspect="1"/>
          </p:cNvPicPr>
          <p:nvPr/>
        </p:nvPicPr>
        <p:blipFill>
          <a:blip r:embed="rId3"/>
          <a:srcRect/>
          <a:stretch>
            <a:fillRect/>
          </a:stretch>
        </p:blipFill>
        <p:spPr bwMode="auto">
          <a:xfrm>
            <a:off x="7264400" y="1600200"/>
            <a:ext cx="1422400" cy="2058988"/>
          </a:xfrm>
          <a:prstGeom prst="rect">
            <a:avLst/>
          </a:prstGeom>
          <a:noFill/>
          <a:ln w="9525">
            <a:noFill/>
            <a:miter lim="800000"/>
            <a:headEnd/>
            <a:tailEnd/>
          </a:ln>
        </p:spPr>
      </p:pic>
      <p:sp>
        <p:nvSpPr>
          <p:cNvPr id="2" name="Title 1"/>
          <p:cNvSpPr>
            <a:spLocks noGrp="1"/>
          </p:cNvSpPr>
          <p:nvPr>
            <p:ph type="title"/>
          </p:nvPr>
        </p:nvSpPr>
        <p:spPr/>
        <p:txBody>
          <a:bodyPr rtlCol="0">
            <a:noAutofit/>
          </a:bodyPr>
          <a:lstStyle/>
          <a:p>
            <a:pPr eaLnBrk="1" fontAlgn="auto" hangingPunct="1">
              <a:spcAft>
                <a:spcPts val="0"/>
              </a:spcAft>
              <a:defRPr/>
            </a:pPr>
            <a:r>
              <a:rPr lang="en-US" sz="2700" b="1" u="sng" dirty="0" smtClean="0">
                <a:ea typeface="+mj-ea"/>
                <a:cs typeface="+mj-cs"/>
              </a:rPr>
              <a:t>Adaptability</a:t>
            </a:r>
            <a:r>
              <a:rPr lang="en-US" sz="2700" dirty="0" smtClean="0">
                <a:ea typeface="+mj-ea"/>
                <a:cs typeface="+mj-cs"/>
              </a:rPr>
              <a:t>: </a:t>
            </a:r>
            <a:br>
              <a:rPr lang="en-US" sz="2700" dirty="0" smtClean="0">
                <a:ea typeface="+mj-ea"/>
                <a:cs typeface="+mj-cs"/>
              </a:rPr>
            </a:br>
            <a:r>
              <a:rPr lang="en-US" sz="2700" dirty="0" smtClean="0">
                <a:ea typeface="+mj-ea"/>
                <a:cs typeface="+mj-cs"/>
              </a:rPr>
              <a:t>Viewed as </a:t>
            </a:r>
            <a:br>
              <a:rPr lang="en-US" sz="2700" dirty="0" smtClean="0">
                <a:ea typeface="+mj-ea"/>
                <a:cs typeface="+mj-cs"/>
              </a:rPr>
            </a:br>
            <a:r>
              <a:rPr lang="en-US" sz="2700" b="1" dirty="0" smtClean="0">
                <a:ea typeface="+mj-ea"/>
                <a:cs typeface="+mj-cs"/>
              </a:rPr>
              <a:t>Elementary </a:t>
            </a:r>
            <a:r>
              <a:rPr lang="en-US" sz="2700" dirty="0" smtClean="0">
                <a:ea typeface="+mj-ea"/>
                <a:cs typeface="+mj-cs"/>
              </a:rPr>
              <a:t>or </a:t>
            </a:r>
            <a:r>
              <a:rPr lang="en-US" sz="2700" b="1" i="1" dirty="0" smtClean="0">
                <a:ea typeface="+mj-ea"/>
                <a:cs typeface="+mj-cs"/>
              </a:rPr>
              <a:t>Complex</a:t>
            </a:r>
            <a:r>
              <a:rPr lang="en-US" sz="2700" dirty="0" smtClean="0">
                <a:ea typeface="+mj-ea"/>
                <a:cs typeface="+mj-cs"/>
              </a:rPr>
              <a:t> concept.. </a:t>
            </a:r>
          </a:p>
        </p:txBody>
      </p:sp>
      <p:sp>
        <p:nvSpPr>
          <p:cNvPr id="3" name="Content Placeholder 2"/>
          <p:cNvSpPr>
            <a:spLocks noGrp="1"/>
          </p:cNvSpPr>
          <p:nvPr>
            <p:ph idx="1"/>
          </p:nvPr>
        </p:nvSpPr>
        <p:spPr>
          <a:xfrm>
            <a:off x="457200" y="1600200"/>
            <a:ext cx="6823075" cy="4191000"/>
          </a:xfrm>
        </p:spPr>
        <p:txBody>
          <a:bodyPr numCol="2" rtlCol="0">
            <a:normAutofit fontScale="85000" lnSpcReduction="10000"/>
          </a:bodyPr>
          <a:lstStyle/>
          <a:p>
            <a:pPr eaLnBrk="1" fontAlgn="auto" hangingPunct="1">
              <a:spcAft>
                <a:spcPts val="0"/>
              </a:spcAft>
              <a:buFont typeface="Arial" pitchFamily="-65" charset="0"/>
              <a:buNone/>
              <a:defRPr/>
            </a:pPr>
            <a:r>
              <a:rPr lang="en-US" sz="2500" b="1" u="sng" dirty="0" smtClean="0"/>
              <a:t>Adaptability</a:t>
            </a:r>
            <a:r>
              <a:rPr lang="en-US" sz="2500" dirty="0" smtClean="0"/>
              <a:t>: </a:t>
            </a:r>
          </a:p>
          <a:p>
            <a:pPr eaLnBrk="1" fontAlgn="auto" hangingPunct="1">
              <a:spcAft>
                <a:spcPts val="0"/>
              </a:spcAft>
              <a:buFont typeface="Arial" pitchFamily="-65" charset="0"/>
              <a:buNone/>
              <a:defRPr/>
            </a:pPr>
            <a:r>
              <a:rPr lang="en-US" sz="2500" b="1" dirty="0" smtClean="0"/>
              <a:t>Type</a:t>
            </a:r>
            <a:r>
              <a:rPr lang="en-US" sz="2500" dirty="0" smtClean="0"/>
              <a:t>: </a:t>
            </a:r>
            <a:r>
              <a:rPr lang="en-US" sz="2500" b="1" dirty="0" smtClean="0"/>
              <a:t>Elementary </a:t>
            </a:r>
            <a:r>
              <a:rPr lang="en-US" sz="2500" dirty="0" smtClean="0"/>
              <a:t>Quality Requirement. </a:t>
            </a:r>
            <a:endParaRPr lang="en-US" sz="2500" b="1" dirty="0" smtClean="0">
              <a:latin typeface="+mj-lt"/>
              <a:ea typeface="+mj-ea"/>
              <a:cs typeface="+mj-cs"/>
            </a:endParaRPr>
          </a:p>
          <a:p>
            <a:pPr eaLnBrk="1" fontAlgn="auto" hangingPunct="1">
              <a:spcAft>
                <a:spcPts val="0"/>
              </a:spcAft>
              <a:buFont typeface="Arial" pitchFamily="-65" charset="0"/>
              <a:buNone/>
              <a:defRPr/>
            </a:pPr>
            <a:r>
              <a:rPr lang="en-US" sz="2500" b="1" dirty="0" smtClean="0">
                <a:latin typeface="+mj-lt"/>
                <a:ea typeface="+mj-ea"/>
                <a:cs typeface="+mj-cs"/>
              </a:rPr>
              <a:t>Scale</a:t>
            </a:r>
            <a:r>
              <a:rPr lang="en-US" sz="2500" dirty="0" smtClean="0">
                <a:latin typeface="+mj-lt"/>
                <a:ea typeface="+mj-ea"/>
                <a:cs typeface="+mj-cs"/>
              </a:rPr>
              <a:t>: Time needed to adapt a defined [System] from a defined [</a:t>
            </a:r>
            <a:r>
              <a:rPr lang="en-US" sz="2500" b="1" dirty="0" smtClean="0">
                <a:latin typeface="+mj-lt"/>
                <a:ea typeface="+mj-ea"/>
                <a:cs typeface="+mj-cs"/>
              </a:rPr>
              <a:t>Initial State</a:t>
            </a:r>
            <a:r>
              <a:rPr lang="en-US" sz="2500" dirty="0" smtClean="0">
                <a:latin typeface="+mj-lt"/>
                <a:ea typeface="+mj-ea"/>
                <a:cs typeface="+mj-cs"/>
              </a:rPr>
              <a:t>] to another defined [</a:t>
            </a:r>
            <a:r>
              <a:rPr lang="en-US" sz="2500" b="1" dirty="0" smtClean="0">
                <a:latin typeface="+mj-lt"/>
                <a:ea typeface="+mj-ea"/>
                <a:cs typeface="+mj-cs"/>
              </a:rPr>
              <a:t>Final State</a:t>
            </a:r>
            <a:r>
              <a:rPr lang="en-US" sz="2500" dirty="0" smtClean="0">
                <a:latin typeface="+mj-lt"/>
                <a:ea typeface="+mj-ea"/>
                <a:cs typeface="+mj-cs"/>
              </a:rPr>
              <a:t>] using defined [</a:t>
            </a:r>
            <a:r>
              <a:rPr lang="en-US" sz="2500" b="1" dirty="0" smtClean="0">
                <a:latin typeface="+mj-lt"/>
                <a:ea typeface="+mj-ea"/>
                <a:cs typeface="+mj-cs"/>
              </a:rPr>
              <a:t>Means</a:t>
            </a:r>
            <a:r>
              <a:rPr lang="en-US" sz="2500" dirty="0" smtClean="0">
                <a:latin typeface="+mj-lt"/>
                <a:ea typeface="+mj-ea"/>
                <a:cs typeface="+mj-cs"/>
              </a:rPr>
              <a:t>]. </a:t>
            </a:r>
            <a:endParaRPr lang="en-GB" sz="2500" dirty="0" smtClean="0">
              <a:latin typeface="+mj-lt"/>
              <a:ea typeface="+mj-ea"/>
              <a:cs typeface="+mj-cs"/>
            </a:endParaRPr>
          </a:p>
          <a:p>
            <a:pPr eaLnBrk="1" fontAlgn="auto" hangingPunct="1">
              <a:spcAft>
                <a:spcPts val="0"/>
              </a:spcAft>
              <a:buFont typeface="Arial" pitchFamily="-65" charset="0"/>
              <a:buNone/>
              <a:defRPr/>
            </a:pPr>
            <a:endParaRPr lang="en-US" sz="2500" dirty="0" smtClean="0">
              <a:latin typeface="+mj-lt"/>
              <a:ea typeface="+mj-ea"/>
              <a:cs typeface="+mj-cs"/>
            </a:endParaRPr>
          </a:p>
          <a:p>
            <a:pPr eaLnBrk="1" fontAlgn="auto" hangingPunct="1">
              <a:spcAft>
                <a:spcPts val="0"/>
              </a:spcAft>
              <a:buFont typeface="Arial" pitchFamily="-65" charset="0"/>
              <a:buNone/>
              <a:defRPr/>
            </a:pPr>
            <a:r>
              <a:rPr lang="en-US" sz="2500" b="1" u="sng" dirty="0" smtClean="0">
                <a:latin typeface="+mj-lt"/>
                <a:ea typeface="+mj-ea"/>
                <a:cs typeface="+mj-cs"/>
              </a:rPr>
              <a:t>Adaptability</a:t>
            </a:r>
            <a:r>
              <a:rPr lang="en-US" sz="2500" dirty="0" smtClean="0">
                <a:latin typeface="+mj-lt"/>
                <a:ea typeface="+mj-ea"/>
                <a:cs typeface="+mj-cs"/>
              </a:rPr>
              <a:t>: </a:t>
            </a:r>
          </a:p>
          <a:p>
            <a:pPr eaLnBrk="1" fontAlgn="auto" hangingPunct="1">
              <a:spcAft>
                <a:spcPts val="0"/>
              </a:spcAft>
              <a:buFont typeface="Arial" pitchFamily="-65" charset="0"/>
              <a:buNone/>
              <a:defRPr/>
            </a:pPr>
            <a:r>
              <a:rPr lang="en-US" sz="2500" b="1" dirty="0" smtClean="0">
                <a:latin typeface="+mj-lt"/>
                <a:ea typeface="+mj-ea"/>
                <a:cs typeface="+mj-cs"/>
              </a:rPr>
              <a:t>Type</a:t>
            </a:r>
            <a:r>
              <a:rPr lang="en-US" sz="2500" dirty="0" smtClean="0">
                <a:latin typeface="+mj-lt"/>
                <a:ea typeface="+mj-ea"/>
                <a:cs typeface="+mj-cs"/>
              </a:rPr>
              <a:t>: </a:t>
            </a:r>
            <a:r>
              <a:rPr lang="en-US" sz="2500" b="1" dirty="0" smtClean="0">
                <a:latin typeface="+mj-lt"/>
                <a:ea typeface="+mj-ea"/>
                <a:cs typeface="+mj-cs"/>
              </a:rPr>
              <a:t>Complex </a:t>
            </a:r>
            <a:r>
              <a:rPr lang="en-US" sz="2500" dirty="0" smtClean="0">
                <a:latin typeface="+mj-lt"/>
                <a:ea typeface="+mj-ea"/>
                <a:cs typeface="+mj-cs"/>
              </a:rPr>
              <a:t>Quality Requirement. </a:t>
            </a:r>
            <a:endParaRPr lang="en-GB" sz="2500" dirty="0" smtClean="0">
              <a:latin typeface="+mj-lt"/>
              <a:ea typeface="+mj-ea"/>
              <a:cs typeface="+mj-cs"/>
            </a:endParaRPr>
          </a:p>
          <a:p>
            <a:pPr eaLnBrk="1" fontAlgn="auto" hangingPunct="1">
              <a:spcAft>
                <a:spcPts val="0"/>
              </a:spcAft>
              <a:buFont typeface="Arial" pitchFamily="-65" charset="0"/>
              <a:buNone/>
              <a:defRPr/>
            </a:pPr>
            <a:r>
              <a:rPr lang="en-GB" sz="2500" b="1" dirty="0" smtClean="0">
                <a:latin typeface="+mj-lt"/>
                <a:ea typeface="+mj-ea"/>
                <a:cs typeface="+mj-cs"/>
              </a:rPr>
              <a:t>Includes</a:t>
            </a:r>
            <a:r>
              <a:rPr lang="en-GB" sz="2500" i="1" dirty="0" smtClean="0">
                <a:latin typeface="+mj-lt"/>
                <a:ea typeface="+mj-ea"/>
                <a:cs typeface="+mj-cs"/>
              </a:rPr>
              <a:t>: {Flexibility, Upgradeability}.</a:t>
            </a:r>
            <a:endParaRPr lang="en-GB" sz="2500" dirty="0" smtClean="0">
              <a:latin typeface="+mj-lt"/>
              <a:ea typeface="+mj-ea"/>
              <a:cs typeface="+mj-cs"/>
            </a:endParaRPr>
          </a:p>
          <a:p>
            <a:pPr eaLnBrk="1" fontAlgn="auto" hangingPunct="1">
              <a:spcAft>
                <a:spcPts val="0"/>
              </a:spcAft>
              <a:buFont typeface="Arial" pitchFamily="-65" charset="0"/>
              <a:buNone/>
              <a:defRPr/>
            </a:pPr>
            <a:r>
              <a:rPr lang="en-GB" sz="2500" i="1" dirty="0" smtClean="0">
                <a:latin typeface="+mj-lt"/>
                <a:ea typeface="+mj-ea"/>
                <a:cs typeface="+mj-cs"/>
              </a:rPr>
              <a:t> </a:t>
            </a:r>
            <a:endParaRPr lang="en-US" sz="2500" dirty="0" smtClean="0">
              <a:ea typeface="+mn-ea"/>
              <a:cs typeface="+mn-cs"/>
            </a:endParaRPr>
          </a:p>
        </p:txBody>
      </p:sp>
      <p:sp>
        <p:nvSpPr>
          <p:cNvPr id="4" name="Date Placeholder 3"/>
          <p:cNvSpPr>
            <a:spLocks noGrp="1"/>
          </p:cNvSpPr>
          <p:nvPr>
            <p:ph type="dt" sz="quarter" idx="10"/>
          </p:nvPr>
        </p:nvSpPr>
        <p:spPr/>
        <p:txBody>
          <a:bodyPr/>
          <a:lstStyle/>
          <a:p>
            <a:pPr>
              <a:defRPr/>
            </a:pPr>
            <a:fld id="{915504C0-2EBA-C64B-A36F-5F976F4B8871}" type="datetime4">
              <a:rPr lang="en-US" smtClean="0"/>
              <a:pPr>
                <a:defRPr/>
              </a:pPr>
              <a:t>October 2, 2009</a:t>
            </a:fld>
            <a:endParaRPr lang="en-US"/>
          </a:p>
        </p:txBody>
      </p:sp>
      <p:sp>
        <p:nvSpPr>
          <p:cNvPr id="5" name="Slide Number Placeholder 4"/>
          <p:cNvSpPr>
            <a:spLocks noGrp="1"/>
          </p:cNvSpPr>
          <p:nvPr>
            <p:ph type="sldNum" sz="quarter" idx="12"/>
          </p:nvPr>
        </p:nvSpPr>
        <p:spPr/>
        <p:txBody>
          <a:bodyPr/>
          <a:lstStyle/>
          <a:p>
            <a:pPr>
              <a:defRPr/>
            </a:pPr>
            <a:fld id="{8BAF040D-2176-8440-8E1F-1DB7E95C9FE8}" type="slidenum">
              <a:rPr lang="en-US" smtClean="0"/>
              <a:pPr>
                <a:defRPr/>
              </a:pPr>
              <a:t>173</a:t>
            </a:fld>
            <a:endParaRPr lang="en-US"/>
          </a:p>
        </p:txBody>
      </p:sp>
      <p:sp>
        <p:nvSpPr>
          <p:cNvPr id="109575" name="Footer Placeholder 5"/>
          <p:cNvSpPr>
            <a:spLocks noGrp="1"/>
          </p:cNvSpPr>
          <p:nvPr>
            <p:ph type="ftr" sz="quarter" idx="11"/>
          </p:nvPr>
        </p:nvSpPr>
        <p:spPr bwMode="auto">
          <a:noFill/>
          <a:ln>
            <a:miter lim="800000"/>
            <a:headEnd/>
            <a:tailEnd/>
          </a:ln>
        </p:spPr>
        <p:txBody>
          <a:bodyPr/>
          <a:lstStyle/>
          <a:p>
            <a:r>
              <a:rPr lang="en-US" smtClean="0">
                <a:latin typeface="Calibri" pitchFamily="-109" charset="0"/>
                <a:ea typeface="ＭＳ Ｐゴシック" pitchFamily="-109" charset="-128"/>
                <a:cs typeface="ＭＳ Ｐゴシック" pitchFamily="-109" charset="-128"/>
              </a:rPr>
              <a:t>© Tom@Gilb.com  www.gilb.com</a:t>
            </a:r>
          </a:p>
        </p:txBody>
      </p:sp>
      <p:pic>
        <p:nvPicPr>
          <p:cNvPr id="109576" name="Content Placeholder 7" descr="Picture 4.png"/>
          <p:cNvPicPr>
            <a:picLocks noChangeAspect="1"/>
          </p:cNvPicPr>
          <p:nvPr/>
        </p:nvPicPr>
        <p:blipFill>
          <a:blip r:embed="rId4">
            <a:lum bright="-14000" contrast="-8000"/>
          </a:blip>
          <a:srcRect/>
          <a:stretch>
            <a:fillRect/>
          </a:stretch>
        </p:blipFill>
        <p:spPr bwMode="auto">
          <a:xfrm>
            <a:off x="5410200" y="4029075"/>
            <a:ext cx="3733800" cy="2047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1618" name="Picture 6" descr="Picture 5.png"/>
          <p:cNvPicPr>
            <a:picLocks noChangeAspect="1"/>
          </p:cNvPicPr>
          <p:nvPr/>
        </p:nvPicPr>
        <p:blipFill>
          <a:blip r:embed="rId3"/>
          <a:srcRect/>
          <a:stretch>
            <a:fillRect/>
          </a:stretch>
        </p:blipFill>
        <p:spPr bwMode="auto">
          <a:xfrm>
            <a:off x="1981200" y="3581400"/>
            <a:ext cx="5245100" cy="2914650"/>
          </a:xfrm>
          <a:prstGeom prst="rect">
            <a:avLst/>
          </a:prstGeom>
          <a:noFill/>
          <a:ln w="9525">
            <a:noFill/>
            <a:miter lim="800000"/>
            <a:headEnd/>
            <a:tailEnd/>
          </a:ln>
        </p:spPr>
      </p:pic>
      <p:sp>
        <p:nvSpPr>
          <p:cNvPr id="111619" name="Title 1"/>
          <p:cNvSpPr>
            <a:spLocks noGrp="1"/>
          </p:cNvSpPr>
          <p:nvPr>
            <p:ph type="title"/>
          </p:nvPr>
        </p:nvSpPr>
        <p:spPr>
          <a:xfrm>
            <a:off x="457200" y="-152400"/>
            <a:ext cx="8229600" cy="1143000"/>
          </a:xfrm>
        </p:spPr>
        <p:txBody>
          <a:bodyPr>
            <a:normAutofit fontScale="90000"/>
          </a:bodyPr>
          <a:lstStyle/>
          <a:p>
            <a:r>
              <a:rPr lang="en-US" sz="3300" b="1" dirty="0" smtClean="0">
                <a:ea typeface="ＭＳ Ｐゴシック" pitchFamily="-109" charset="-128"/>
                <a:cs typeface="ＭＳ Ｐゴシック" pitchFamily="-109" charset="-128"/>
              </a:rPr>
              <a:t>“No system can be understood or managed by focusing on it at a </a:t>
            </a:r>
            <a:r>
              <a:rPr lang="en-US" sz="3300" b="1" i="1" dirty="0" smtClean="0">
                <a:ea typeface="ＭＳ Ｐゴシック" pitchFamily="-109" charset="-128"/>
                <a:cs typeface="ＭＳ Ｐゴシック" pitchFamily="-109" charset="-128"/>
              </a:rPr>
              <a:t>single </a:t>
            </a:r>
            <a:r>
              <a:rPr lang="en-US" sz="3300" b="1" dirty="0" smtClean="0">
                <a:ea typeface="ＭＳ Ｐゴシック" pitchFamily="-109" charset="-128"/>
                <a:cs typeface="ＭＳ Ｐゴシック" pitchFamily="-109" charset="-128"/>
              </a:rPr>
              <a:t>scale.”</a:t>
            </a:r>
            <a:endParaRPr lang="en-US" sz="3300" dirty="0" smtClean="0">
              <a:ea typeface="ＭＳ Ｐゴシック" pitchFamily="-109" charset="-128"/>
              <a:cs typeface="ＭＳ Ｐゴシック" pitchFamily="-109" charset="-128"/>
            </a:endParaRPr>
          </a:p>
        </p:txBody>
      </p:sp>
      <p:sp>
        <p:nvSpPr>
          <p:cNvPr id="111620" name="Content Placeholder 2"/>
          <p:cNvSpPr>
            <a:spLocks noGrp="1"/>
          </p:cNvSpPr>
          <p:nvPr>
            <p:ph idx="1"/>
          </p:nvPr>
        </p:nvSpPr>
        <p:spPr>
          <a:xfrm>
            <a:off x="0" y="990600"/>
            <a:ext cx="9144000" cy="2667000"/>
          </a:xfrm>
        </p:spPr>
        <p:txBody>
          <a:bodyPr>
            <a:normAutofit fontScale="92500" lnSpcReduction="20000"/>
          </a:bodyPr>
          <a:lstStyle/>
          <a:p>
            <a:pPr>
              <a:buFont typeface="Arial" pitchFamily="-109" charset="0"/>
              <a:buNone/>
            </a:pPr>
            <a:r>
              <a:rPr lang="en-US" sz="2000" b="1" dirty="0" smtClean="0">
                <a:ea typeface="ＭＳ Ｐゴシック" pitchFamily="-109" charset="-128"/>
                <a:cs typeface="ＭＳ Ｐゴシック" pitchFamily="-109" charset="-128"/>
              </a:rPr>
              <a:t> Multiple scales and cross-scale effects - "</a:t>
            </a:r>
            <a:r>
              <a:rPr lang="en-US" sz="2000" b="1" dirty="0" err="1" smtClean="0">
                <a:ea typeface="ＭＳ Ｐゴシック" pitchFamily="-109" charset="-128"/>
                <a:cs typeface="ＭＳ Ｐゴシック" pitchFamily="-109" charset="-128"/>
              </a:rPr>
              <a:t>Panarchy" No</a:t>
            </a:r>
            <a:r>
              <a:rPr lang="en-US" sz="2000" b="1" dirty="0" smtClean="0">
                <a:ea typeface="ＭＳ Ｐゴシック" pitchFamily="-109" charset="-128"/>
                <a:cs typeface="ＭＳ Ｐゴシック" pitchFamily="-109" charset="-128"/>
              </a:rPr>
              <a:t> system can be understood or managed by focusing on it at a single scale.</a:t>
            </a:r>
          </a:p>
          <a:p>
            <a:r>
              <a:rPr lang="en-US" sz="2000" b="1" dirty="0" smtClean="0">
                <a:ea typeface="ＭＳ Ｐゴシック" pitchFamily="-109" charset="-128"/>
                <a:cs typeface="ＭＳ Ｐゴシック" pitchFamily="-109" charset="-128"/>
              </a:rPr>
              <a:t> All systems (and </a:t>
            </a:r>
            <a:r>
              <a:rPr lang="en-US" sz="2000" b="1" dirty="0" err="1" smtClean="0">
                <a:ea typeface="ＭＳ Ｐゴシック" pitchFamily="-109" charset="-128"/>
                <a:cs typeface="ＭＳ Ｐゴシック" pitchFamily="-109" charset="-128"/>
              </a:rPr>
              <a:t>SESs</a:t>
            </a:r>
            <a:r>
              <a:rPr lang="en-US" sz="2000" b="1" dirty="0" smtClean="0">
                <a:ea typeface="ＭＳ Ｐゴシック" pitchFamily="-109" charset="-128"/>
                <a:cs typeface="ＭＳ Ｐゴシック" pitchFamily="-109" charset="-128"/>
              </a:rPr>
              <a:t> especially) exist and function at multiple scales of space, time and social organization, </a:t>
            </a:r>
          </a:p>
          <a:p>
            <a:pPr lvl="1"/>
            <a:r>
              <a:rPr lang="en-US" sz="2000" b="1" dirty="0" smtClean="0"/>
              <a:t>and the interactions across scales are fundamentally important in determining the dynamics of the system at any particular focal scale. </a:t>
            </a:r>
          </a:p>
          <a:p>
            <a:pPr lvl="1"/>
            <a:r>
              <a:rPr lang="en-US" sz="2000" b="1" dirty="0" smtClean="0"/>
              <a:t>This interacting set of hierarchically structured scales has been termed a "</a:t>
            </a:r>
            <a:r>
              <a:rPr lang="en-US" sz="2000" b="1" dirty="0" err="1" smtClean="0"/>
              <a:t>panarchy</a:t>
            </a:r>
            <a:r>
              <a:rPr lang="en-US" sz="2000" b="1" dirty="0" smtClean="0"/>
              <a:t>" (Gunderson and </a:t>
            </a:r>
            <a:r>
              <a:rPr lang="en-US" sz="2000" b="1" dirty="0" err="1" smtClean="0"/>
              <a:t>Holling</a:t>
            </a:r>
            <a:r>
              <a:rPr lang="en-US" sz="2000" b="1" dirty="0" smtClean="0"/>
              <a:t> 2003). </a:t>
            </a:r>
          </a:p>
        </p:txBody>
      </p:sp>
      <p:sp>
        <p:nvSpPr>
          <p:cNvPr id="4" name="Date Placeholder 3"/>
          <p:cNvSpPr>
            <a:spLocks noGrp="1"/>
          </p:cNvSpPr>
          <p:nvPr>
            <p:ph type="dt" sz="quarter" idx="10"/>
          </p:nvPr>
        </p:nvSpPr>
        <p:spPr/>
        <p:txBody>
          <a:bodyPr/>
          <a:lstStyle/>
          <a:p>
            <a:pPr>
              <a:defRPr/>
            </a:pPr>
            <a:fld id="{5CFFA2B0-F3B9-A249-A8D8-7EFF3F6C1959}" type="datetime4">
              <a:rPr lang="en-US" smtClean="0"/>
              <a:pPr>
                <a:defRPr/>
              </a:pPr>
              <a:t>October 2, 2009</a:t>
            </a:fld>
            <a:endParaRPr lang="en-US"/>
          </a:p>
        </p:txBody>
      </p:sp>
      <p:sp>
        <p:nvSpPr>
          <p:cNvPr id="6" name="Slide Number Placeholder 5"/>
          <p:cNvSpPr>
            <a:spLocks noGrp="1"/>
          </p:cNvSpPr>
          <p:nvPr>
            <p:ph type="sldNum" sz="quarter" idx="12"/>
          </p:nvPr>
        </p:nvSpPr>
        <p:spPr/>
        <p:txBody>
          <a:bodyPr/>
          <a:lstStyle/>
          <a:p>
            <a:pPr>
              <a:defRPr/>
            </a:pPr>
            <a:fld id="{247E8A28-C2E4-C44A-8C84-660B4B7CAC78}" type="slidenum">
              <a:rPr lang="en-US" smtClean="0"/>
              <a:pPr>
                <a:defRPr/>
              </a:pPr>
              <a:t>174</a:t>
            </a:fld>
            <a:endParaRPr lang="en-US"/>
          </a:p>
        </p:txBody>
      </p:sp>
      <p:sp>
        <p:nvSpPr>
          <p:cNvPr id="111623" name="TextBox 7"/>
          <p:cNvSpPr txBox="1">
            <a:spLocks noChangeArrowheads="1"/>
          </p:cNvSpPr>
          <p:nvPr/>
        </p:nvSpPr>
        <p:spPr bwMode="auto">
          <a:xfrm>
            <a:off x="2743200" y="6400800"/>
            <a:ext cx="3713163" cy="369888"/>
          </a:xfrm>
          <a:prstGeom prst="rect">
            <a:avLst/>
          </a:prstGeom>
          <a:noFill/>
          <a:ln w="9525">
            <a:noFill/>
            <a:miter lim="800000"/>
            <a:headEnd/>
            <a:tailEnd/>
          </a:ln>
        </p:spPr>
        <p:txBody>
          <a:bodyPr wrap="none">
            <a:prstTxWarp prst="textNoShape">
              <a:avLst/>
            </a:prstTxWarp>
            <a:spAutoFit/>
          </a:bodyPr>
          <a:lstStyle/>
          <a:p>
            <a:r>
              <a:rPr lang="en-US"/>
              <a:t>http://www.resalliance.org/564.php</a:t>
            </a:r>
          </a:p>
          <a:p>
            <a:endParaRPr lang="en-US"/>
          </a:p>
        </p:txBody>
      </p:sp>
      <p:sp>
        <p:nvSpPr>
          <p:cNvPr id="8" name="Footer Placeholder 7"/>
          <p:cNvSpPr>
            <a:spLocks noGrp="1"/>
          </p:cNvSpPr>
          <p:nvPr>
            <p:ph type="ftr" sz="quarter" idx="11"/>
          </p:nvPr>
        </p:nvSpPr>
        <p:spPr/>
        <p:txBody>
          <a:bodyPr/>
          <a:lstStyle/>
          <a:p>
            <a:r>
              <a:rPr lang="en-US" smtClean="0"/>
              <a:t>© Tom@Gilb.com  www.gilb.com</a:t>
            </a:r>
            <a:endParaRPr lang="en-GB"/>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66" name="Title 1"/>
          <p:cNvSpPr>
            <a:spLocks noGrp="1"/>
          </p:cNvSpPr>
          <p:nvPr>
            <p:ph type="title"/>
          </p:nvPr>
        </p:nvSpPr>
        <p:spPr>
          <a:xfrm>
            <a:off x="457200" y="0"/>
            <a:ext cx="8229600" cy="914400"/>
          </a:xfrm>
        </p:spPr>
        <p:txBody>
          <a:bodyPr/>
          <a:lstStyle/>
          <a:p>
            <a:pPr eaLnBrk="1" hangingPunct="1"/>
            <a:r>
              <a:rPr lang="en-US" b="1" u="sng" smtClean="0">
                <a:ea typeface="ＭＳ Ｐゴシック" pitchFamily="-109" charset="-128"/>
                <a:cs typeface="ＭＳ Ｐゴシック" pitchFamily="-109" charset="-128"/>
              </a:rPr>
              <a:t>Flexibility</a:t>
            </a:r>
            <a:r>
              <a:rPr lang="en-US" smtClean="0">
                <a:ea typeface="ＭＳ Ｐゴシック" pitchFamily="-109" charset="-128"/>
                <a:cs typeface="ＭＳ Ｐゴシック" pitchFamily="-109" charset="-128"/>
              </a:rPr>
              <a:t>: </a:t>
            </a:r>
          </a:p>
        </p:txBody>
      </p:sp>
      <p:sp>
        <p:nvSpPr>
          <p:cNvPr id="3" name="Content Placeholder 2"/>
          <p:cNvSpPr>
            <a:spLocks noGrp="1"/>
          </p:cNvSpPr>
          <p:nvPr>
            <p:ph idx="1"/>
          </p:nvPr>
        </p:nvSpPr>
        <p:spPr>
          <a:xfrm>
            <a:off x="0" y="914400"/>
            <a:ext cx="6121400" cy="5211763"/>
          </a:xfrm>
        </p:spPr>
        <p:txBody>
          <a:bodyPr numCol="2" rtlCol="0">
            <a:normAutofit fontScale="92500" lnSpcReduction="20000"/>
          </a:bodyPr>
          <a:lstStyle/>
          <a:p>
            <a:pPr eaLnBrk="1" fontAlgn="auto" hangingPunct="1">
              <a:spcAft>
                <a:spcPts val="0"/>
              </a:spcAft>
              <a:buFont typeface="Arial" pitchFamily="-65" charset="0"/>
              <a:buNone/>
              <a:defRPr/>
            </a:pPr>
            <a:r>
              <a:rPr lang="en-US" sz="2100" b="1" dirty="0" smtClean="0">
                <a:latin typeface="Apple Casual"/>
                <a:ea typeface="+mj-ea"/>
                <a:cs typeface="Apple Casual"/>
              </a:rPr>
              <a:t>Gist: ‘Flexibility’ concerns the</a:t>
            </a:r>
          </a:p>
          <a:p>
            <a:pPr eaLnBrk="1" fontAlgn="auto" hangingPunct="1">
              <a:spcAft>
                <a:spcPts val="0"/>
              </a:spcAft>
              <a:buFont typeface="Arial" pitchFamily="-65" charset="0"/>
              <a:buNone/>
              <a:defRPr/>
            </a:pPr>
            <a:r>
              <a:rPr lang="en-US" sz="2100" b="1" dirty="0" smtClean="0">
                <a:latin typeface="Apple Casual"/>
                <a:ea typeface="+mj-ea"/>
                <a:cs typeface="Apple Casual"/>
              </a:rPr>
              <a:t>	 ‘in-built’ ability of the system </a:t>
            </a:r>
          </a:p>
          <a:p>
            <a:pPr eaLnBrk="1" fontAlgn="auto" hangingPunct="1">
              <a:spcAft>
                <a:spcPts val="0"/>
              </a:spcAft>
              <a:buFont typeface="Arial" pitchFamily="-65" charset="0"/>
              <a:buNone/>
              <a:defRPr/>
            </a:pPr>
            <a:r>
              <a:rPr lang="en-US" sz="2100" b="1" dirty="0" smtClean="0">
                <a:latin typeface="Apple Casual"/>
                <a:ea typeface="+mj-ea"/>
                <a:cs typeface="Apple Casual"/>
              </a:rPr>
              <a:t>	to adapt, </a:t>
            </a:r>
          </a:p>
          <a:p>
            <a:pPr eaLnBrk="1" fontAlgn="auto" hangingPunct="1">
              <a:spcAft>
                <a:spcPts val="0"/>
              </a:spcAft>
              <a:buFont typeface="Arial" pitchFamily="-65" charset="0"/>
              <a:buNone/>
              <a:defRPr/>
            </a:pPr>
            <a:r>
              <a:rPr lang="en-US" sz="2100" b="1" dirty="0" smtClean="0">
                <a:latin typeface="Apple Casual"/>
                <a:ea typeface="+mj-ea"/>
                <a:cs typeface="Apple Casual"/>
              </a:rPr>
              <a:t>	or to be adapted,</a:t>
            </a:r>
          </a:p>
          <a:p>
            <a:pPr eaLnBrk="1" fontAlgn="auto" hangingPunct="1">
              <a:spcAft>
                <a:spcPts val="0"/>
              </a:spcAft>
              <a:buFont typeface="Arial" pitchFamily="-65" charset="0"/>
              <a:buNone/>
              <a:defRPr/>
            </a:pPr>
            <a:r>
              <a:rPr lang="en-US" sz="2100" b="1" dirty="0" smtClean="0">
                <a:latin typeface="Apple Casual"/>
                <a:ea typeface="+mj-ea"/>
                <a:cs typeface="Apple Casual"/>
              </a:rPr>
              <a:t>	 by its users,</a:t>
            </a:r>
          </a:p>
          <a:p>
            <a:pPr eaLnBrk="1" fontAlgn="auto" hangingPunct="1">
              <a:spcAft>
                <a:spcPts val="0"/>
              </a:spcAft>
              <a:buFont typeface="Arial" pitchFamily="-65" charset="0"/>
              <a:buNone/>
              <a:defRPr/>
            </a:pPr>
            <a:r>
              <a:rPr lang="en-US" sz="2100" b="1" dirty="0" smtClean="0">
                <a:latin typeface="Apple Casual"/>
                <a:ea typeface="+mj-ea"/>
                <a:cs typeface="Apple Casual"/>
              </a:rPr>
              <a:t>	 to suit conditions</a:t>
            </a:r>
          </a:p>
          <a:p>
            <a:pPr eaLnBrk="1" fontAlgn="auto" hangingPunct="1">
              <a:spcAft>
                <a:spcPts val="0"/>
              </a:spcAft>
              <a:buFont typeface="Arial" pitchFamily="-65" charset="0"/>
              <a:buNone/>
              <a:defRPr/>
            </a:pPr>
            <a:r>
              <a:rPr lang="en-US" sz="2100" b="1" dirty="0" smtClean="0">
                <a:latin typeface="Apple Casual"/>
                <a:ea typeface="+mj-ea"/>
                <a:cs typeface="Apple Casual"/>
              </a:rPr>
              <a:t> </a:t>
            </a:r>
            <a:r>
              <a:rPr lang="en-US" sz="2100" b="1" i="1" dirty="0" smtClean="0">
                <a:latin typeface="Apple Casual"/>
                <a:ea typeface="+mj-ea"/>
                <a:cs typeface="Apple Casual"/>
              </a:rPr>
              <a:t>(without any fundamental system modification</a:t>
            </a:r>
          </a:p>
          <a:p>
            <a:pPr eaLnBrk="1" fontAlgn="auto" hangingPunct="1">
              <a:spcAft>
                <a:spcPts val="0"/>
              </a:spcAft>
              <a:buFont typeface="Arial" pitchFamily="-65" charset="0"/>
              <a:buNone/>
              <a:defRPr/>
            </a:pPr>
            <a:r>
              <a:rPr lang="en-US" sz="2100" b="1" i="1" dirty="0" smtClean="0">
                <a:latin typeface="Apple Casual"/>
                <a:ea typeface="+mj-ea"/>
                <a:cs typeface="Apple Casual"/>
              </a:rPr>
              <a:t> by system development). </a:t>
            </a:r>
            <a:endParaRPr lang="en-GB" sz="2100" b="1" i="1" dirty="0" smtClean="0">
              <a:latin typeface="Apple Casual"/>
              <a:ea typeface="+mj-ea"/>
              <a:cs typeface="Apple Casual"/>
            </a:endParaRPr>
          </a:p>
          <a:p>
            <a:pPr eaLnBrk="1" fontAlgn="auto" hangingPunct="1">
              <a:spcAft>
                <a:spcPts val="0"/>
              </a:spcAft>
              <a:buFont typeface="Arial" pitchFamily="-65" charset="0"/>
              <a:buNone/>
              <a:defRPr/>
            </a:pPr>
            <a:r>
              <a:rPr lang="en-US" sz="2100" b="1" dirty="0" smtClean="0">
                <a:latin typeface="Apple Casual"/>
                <a:ea typeface="+mj-ea"/>
                <a:cs typeface="Apple Casual"/>
              </a:rPr>
              <a:t>Type: Complex Quality Requirement. </a:t>
            </a:r>
            <a:endParaRPr lang="en-GB" sz="2100" b="1" dirty="0" smtClean="0">
              <a:latin typeface="Apple Casual"/>
              <a:ea typeface="+mj-ea"/>
              <a:cs typeface="Apple Casual"/>
            </a:endParaRPr>
          </a:p>
          <a:p>
            <a:pPr eaLnBrk="1" fontAlgn="auto" hangingPunct="1">
              <a:spcAft>
                <a:spcPts val="0"/>
              </a:spcAft>
              <a:buFont typeface="Arial" pitchFamily="-65" charset="0"/>
              <a:buNone/>
              <a:defRPr/>
            </a:pPr>
            <a:r>
              <a:rPr lang="en-US" sz="2100" b="1" dirty="0" smtClean="0">
                <a:latin typeface="Apple Casual"/>
                <a:ea typeface="+mj-ea"/>
                <a:cs typeface="Apple Casual"/>
              </a:rPr>
              <a:t>Includes: {</a:t>
            </a:r>
            <a:r>
              <a:rPr lang="en-US" sz="2100" b="1" dirty="0" err="1" smtClean="0">
                <a:latin typeface="Apple Casual"/>
                <a:ea typeface="+mj-ea"/>
                <a:cs typeface="Apple Casual"/>
              </a:rPr>
              <a:t>Connectability</a:t>
            </a:r>
            <a:r>
              <a:rPr lang="en-US" sz="2100" b="1" dirty="0" smtClean="0">
                <a:latin typeface="Apple Casual"/>
                <a:ea typeface="+mj-ea"/>
                <a:cs typeface="Apple Casual"/>
              </a:rPr>
              <a:t>, </a:t>
            </a:r>
            <a:r>
              <a:rPr lang="en-US" sz="2100" b="1" dirty="0" err="1" smtClean="0">
                <a:latin typeface="Apple Casual"/>
                <a:ea typeface="+mj-ea"/>
                <a:cs typeface="Apple Casual"/>
              </a:rPr>
              <a:t>Tailorability</a:t>
            </a:r>
            <a:r>
              <a:rPr lang="en-US" sz="2100" b="1" dirty="0" smtClean="0">
                <a:latin typeface="Apple Casual"/>
                <a:ea typeface="+mj-ea"/>
                <a:cs typeface="Apple Casual"/>
              </a:rPr>
              <a:t>}. </a:t>
            </a:r>
          </a:p>
          <a:p>
            <a:pPr eaLnBrk="1" fontAlgn="auto" hangingPunct="1">
              <a:spcAft>
                <a:spcPts val="0"/>
              </a:spcAft>
              <a:buFont typeface="Arial" pitchFamily="-65" charset="0"/>
              <a:buNone/>
              <a:defRPr/>
            </a:pPr>
            <a:r>
              <a:rPr lang="en-US" sz="2100" b="1" dirty="0" smtClean="0">
                <a:latin typeface="Apple Casual"/>
                <a:ea typeface="+mj-ea"/>
                <a:cs typeface="Apple Casual"/>
              </a:rPr>
              <a:t>	See next 2 slides!</a:t>
            </a:r>
          </a:p>
          <a:p>
            <a:pPr eaLnBrk="1" fontAlgn="auto" hangingPunct="1">
              <a:spcAft>
                <a:spcPts val="0"/>
              </a:spcAft>
              <a:buFont typeface="Arial" pitchFamily="-65" charset="0"/>
              <a:buNone/>
              <a:defRPr/>
            </a:pPr>
            <a:r>
              <a:rPr lang="en-US" sz="2100" b="1" dirty="0" smtClean="0">
                <a:latin typeface="Apple Casual"/>
                <a:ea typeface="+mj-ea"/>
                <a:cs typeface="Apple Casual"/>
              </a:rPr>
              <a:t>Possible Synonyms: Resilience, Robustness </a:t>
            </a:r>
            <a:endParaRPr lang="en-GB" sz="2100" b="1" dirty="0" smtClean="0">
              <a:latin typeface="Apple Casual"/>
              <a:ea typeface="+mj-ea"/>
              <a:cs typeface="Apple Casual"/>
            </a:endParaRPr>
          </a:p>
          <a:p>
            <a:pPr eaLnBrk="1" fontAlgn="auto" hangingPunct="1">
              <a:spcAft>
                <a:spcPts val="0"/>
              </a:spcAft>
              <a:buFont typeface="Arial" pitchFamily="-65" charset="0"/>
              <a:buNone/>
              <a:defRPr/>
            </a:pPr>
            <a:r>
              <a:rPr lang="en-US" sz="2100" b="1" dirty="0" smtClean="0">
                <a:latin typeface="Apple Casual"/>
                <a:ea typeface="+mj-ea"/>
                <a:cs typeface="Apple Casual"/>
              </a:rPr>
              <a:t> </a:t>
            </a:r>
            <a:endParaRPr lang="en-US" sz="2100" b="1" dirty="0" smtClean="0">
              <a:latin typeface="Apple Casual"/>
              <a:ea typeface="+mn-ea"/>
              <a:cs typeface="Apple Casual"/>
            </a:endParaRPr>
          </a:p>
        </p:txBody>
      </p:sp>
      <p:sp>
        <p:nvSpPr>
          <p:cNvPr id="4" name="Date Placeholder 3"/>
          <p:cNvSpPr>
            <a:spLocks noGrp="1"/>
          </p:cNvSpPr>
          <p:nvPr>
            <p:ph type="dt" sz="quarter" idx="10"/>
          </p:nvPr>
        </p:nvSpPr>
        <p:spPr/>
        <p:txBody>
          <a:bodyPr/>
          <a:lstStyle/>
          <a:p>
            <a:pPr>
              <a:defRPr/>
            </a:pPr>
            <a:fld id="{E46BA222-CA08-9F41-AA06-3A0C5FD9BBC5}" type="datetime4">
              <a:rPr lang="en-US" smtClean="0"/>
              <a:pPr>
                <a:defRPr/>
              </a:pPr>
              <a:t>October 2, 2009</a:t>
            </a:fld>
            <a:endParaRPr lang="en-US"/>
          </a:p>
        </p:txBody>
      </p:sp>
      <p:sp>
        <p:nvSpPr>
          <p:cNvPr id="5" name="Slide Number Placeholder 4"/>
          <p:cNvSpPr>
            <a:spLocks noGrp="1"/>
          </p:cNvSpPr>
          <p:nvPr>
            <p:ph type="sldNum" sz="quarter" idx="12"/>
          </p:nvPr>
        </p:nvSpPr>
        <p:spPr/>
        <p:txBody>
          <a:bodyPr/>
          <a:lstStyle/>
          <a:p>
            <a:pPr>
              <a:defRPr/>
            </a:pPr>
            <a:fld id="{ECD19973-D637-B04F-B1DD-DD80C041CA16}" type="slidenum">
              <a:rPr lang="en-US" smtClean="0"/>
              <a:pPr>
                <a:defRPr/>
              </a:pPr>
              <a:t>175</a:t>
            </a:fld>
            <a:endParaRPr lang="en-US"/>
          </a:p>
        </p:txBody>
      </p:sp>
      <p:sp>
        <p:nvSpPr>
          <p:cNvPr id="113670" name="Footer Placeholder 5"/>
          <p:cNvSpPr>
            <a:spLocks noGrp="1"/>
          </p:cNvSpPr>
          <p:nvPr>
            <p:ph type="ftr" sz="quarter" idx="11"/>
          </p:nvPr>
        </p:nvSpPr>
        <p:spPr bwMode="auto">
          <a:noFill/>
          <a:ln>
            <a:miter lim="800000"/>
            <a:headEnd/>
            <a:tailEnd/>
          </a:ln>
        </p:spPr>
        <p:txBody>
          <a:bodyPr/>
          <a:lstStyle/>
          <a:p>
            <a:r>
              <a:rPr lang="en-US" smtClean="0">
                <a:latin typeface="Calibri" pitchFamily="-109" charset="0"/>
                <a:ea typeface="ＭＳ Ｐゴシック" pitchFamily="-109" charset="-128"/>
                <a:cs typeface="ＭＳ Ｐゴシック" pitchFamily="-109" charset="-128"/>
              </a:rPr>
              <a:t>© Tom@Gilb.com  www.gilb.com</a:t>
            </a:r>
          </a:p>
        </p:txBody>
      </p:sp>
      <p:pic>
        <p:nvPicPr>
          <p:cNvPr id="113671" name="Picture 6" descr="doughnut resilience.jpg"/>
          <p:cNvPicPr>
            <a:picLocks noChangeAspect="1"/>
          </p:cNvPicPr>
          <p:nvPr/>
        </p:nvPicPr>
        <p:blipFill>
          <a:blip r:embed="rId3"/>
          <a:srcRect/>
          <a:stretch>
            <a:fillRect/>
          </a:stretch>
        </p:blipFill>
        <p:spPr bwMode="auto">
          <a:xfrm>
            <a:off x="4836506" y="3179763"/>
            <a:ext cx="3630612" cy="294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5714" name="Picture 6" descr="internet.gif"/>
          <p:cNvPicPr>
            <a:picLocks noChangeAspect="1"/>
          </p:cNvPicPr>
          <p:nvPr/>
        </p:nvPicPr>
        <p:blipFill>
          <a:blip r:embed="rId3">
            <a:grayscl/>
            <a:biLevel thresh="50000"/>
          </a:blip>
          <a:srcRect/>
          <a:stretch>
            <a:fillRect/>
          </a:stretch>
        </p:blipFill>
        <p:spPr bwMode="auto">
          <a:xfrm>
            <a:off x="5283200" y="1676400"/>
            <a:ext cx="3784600" cy="3352800"/>
          </a:xfrm>
          <a:prstGeom prst="rect">
            <a:avLst/>
          </a:prstGeom>
          <a:solidFill>
            <a:srgbClr val="FFFF00"/>
          </a:solidFill>
          <a:ln w="9525">
            <a:noFill/>
            <a:miter lim="800000"/>
            <a:headEnd/>
            <a:tailEnd/>
          </a:ln>
        </p:spPr>
      </p:pic>
      <p:sp>
        <p:nvSpPr>
          <p:cNvPr id="2" name="Title 1"/>
          <p:cNvSpPr>
            <a:spLocks noGrp="1"/>
          </p:cNvSpPr>
          <p:nvPr>
            <p:ph type="title"/>
          </p:nvPr>
        </p:nvSpPr>
        <p:spPr>
          <a:xfrm>
            <a:off x="779462" y="221877"/>
            <a:ext cx="7581901" cy="1035423"/>
          </a:xfrm>
        </p:spPr>
        <p:txBody>
          <a:bodyPr rtlCol="0">
            <a:normAutofit fontScale="90000"/>
          </a:bodyPr>
          <a:lstStyle/>
          <a:p>
            <a:pPr eaLnBrk="1" fontAlgn="auto" hangingPunct="1">
              <a:spcAft>
                <a:spcPts val="0"/>
              </a:spcAft>
              <a:defRPr/>
            </a:pPr>
            <a:r>
              <a:rPr lang="en-US" sz="2600" b="1" u="sng" dirty="0" err="1" smtClean="0">
                <a:ea typeface="+mj-ea"/>
                <a:cs typeface="+mj-cs"/>
              </a:rPr>
              <a:t>Connectability</a:t>
            </a:r>
            <a:r>
              <a:rPr lang="en-US" sz="2600" dirty="0" smtClean="0">
                <a:ea typeface="+mj-ea"/>
                <a:cs typeface="+mj-cs"/>
              </a:rPr>
              <a:t>:</a:t>
            </a:r>
            <a:br>
              <a:rPr lang="en-US" sz="2600" dirty="0" smtClean="0">
                <a:ea typeface="+mj-ea"/>
                <a:cs typeface="+mj-cs"/>
              </a:rPr>
            </a:br>
            <a:r>
              <a:rPr lang="en-US" sz="2600" dirty="0" smtClean="0">
                <a:ea typeface="+mj-ea"/>
                <a:cs typeface="+mj-cs"/>
              </a:rPr>
              <a:t> ‘The cost to interconnect the system to </a:t>
            </a:r>
            <a:r>
              <a:rPr lang="en-US" sz="2600" dirty="0" smtClean="0"/>
              <a:t>its environment.’ </a:t>
            </a:r>
            <a:r>
              <a:rPr lang="en-US" sz="2600" dirty="0" smtClean="0">
                <a:ea typeface="+mj-ea"/>
                <a:cs typeface="+mj-cs"/>
              </a:rPr>
              <a:t> </a:t>
            </a:r>
          </a:p>
        </p:txBody>
      </p:sp>
      <p:sp>
        <p:nvSpPr>
          <p:cNvPr id="3" name="Content Placeholder 2"/>
          <p:cNvSpPr>
            <a:spLocks noGrp="1"/>
          </p:cNvSpPr>
          <p:nvPr>
            <p:ph idx="1"/>
          </p:nvPr>
        </p:nvSpPr>
        <p:spPr>
          <a:xfrm>
            <a:off x="76200" y="1498600"/>
            <a:ext cx="5207000" cy="4857750"/>
          </a:xfrm>
        </p:spPr>
        <p:txBody>
          <a:bodyPr rtlCol="0">
            <a:normAutofit fontScale="47500" lnSpcReduction="20000"/>
          </a:bodyPr>
          <a:lstStyle/>
          <a:p>
            <a:pPr eaLnBrk="1" fontAlgn="auto" hangingPunct="1">
              <a:spcAft>
                <a:spcPts val="0"/>
              </a:spcAft>
              <a:buFont typeface="Arial" pitchFamily="-65" charset="0"/>
              <a:buNone/>
              <a:defRPr/>
            </a:pPr>
            <a:r>
              <a:rPr lang="en-US" sz="4400" b="1" dirty="0" smtClean="0">
                <a:latin typeface="+mj-lt"/>
                <a:ea typeface="+mj-ea"/>
                <a:cs typeface="+mj-cs"/>
              </a:rPr>
              <a:t>Gist</a:t>
            </a:r>
            <a:r>
              <a:rPr lang="en-US" sz="4400" dirty="0" smtClean="0">
                <a:latin typeface="+mj-lt"/>
                <a:ea typeface="+mj-ea"/>
                <a:cs typeface="+mj-cs"/>
              </a:rPr>
              <a:t>: The cost of connecting </a:t>
            </a:r>
            <a:r>
              <a:rPr lang="en-US" sz="4400" b="1" dirty="0" smtClean="0">
                <a:latin typeface="+mj-lt"/>
                <a:ea typeface="+mj-ea"/>
                <a:cs typeface="+mj-cs"/>
              </a:rPr>
              <a:t>one set of interfaces </a:t>
            </a:r>
            <a:r>
              <a:rPr lang="en-US" sz="4400" dirty="0" smtClean="0">
                <a:latin typeface="+mj-lt"/>
                <a:ea typeface="+mj-ea"/>
                <a:cs typeface="+mj-cs"/>
              </a:rPr>
              <a:t>to defined </a:t>
            </a:r>
            <a:r>
              <a:rPr lang="en-US" sz="4400" b="1" dirty="0" smtClean="0">
                <a:latin typeface="+mj-lt"/>
                <a:ea typeface="+mj-ea"/>
                <a:cs typeface="+mj-cs"/>
              </a:rPr>
              <a:t>environments </a:t>
            </a:r>
            <a:r>
              <a:rPr lang="en-US" sz="4400" dirty="0" smtClean="0">
                <a:latin typeface="+mj-lt"/>
                <a:ea typeface="+mj-ea"/>
                <a:cs typeface="+mj-cs"/>
              </a:rPr>
              <a:t>with </a:t>
            </a:r>
            <a:r>
              <a:rPr lang="en-US" sz="4400" b="1" dirty="0" smtClean="0">
                <a:latin typeface="+mj-lt"/>
                <a:ea typeface="+mj-ea"/>
                <a:cs typeface="+mj-cs"/>
              </a:rPr>
              <a:t>other interfaces</a:t>
            </a:r>
          </a:p>
          <a:p>
            <a:pPr eaLnBrk="1" fontAlgn="auto" hangingPunct="1">
              <a:spcAft>
                <a:spcPts val="0"/>
              </a:spcAft>
              <a:buFont typeface="Arial" pitchFamily="-65" charset="0"/>
              <a:buNone/>
              <a:defRPr/>
            </a:pPr>
            <a:r>
              <a:rPr lang="en-US" sz="4400" b="1" dirty="0" smtClean="0">
                <a:latin typeface="+mj-lt"/>
                <a:ea typeface="+mj-ea"/>
                <a:cs typeface="+mj-cs"/>
              </a:rPr>
              <a:t>Part Of: Flexibility.</a:t>
            </a:r>
          </a:p>
          <a:p>
            <a:pPr eaLnBrk="1" fontAlgn="auto" hangingPunct="1">
              <a:spcAft>
                <a:spcPts val="0"/>
              </a:spcAft>
              <a:buFont typeface="Arial" pitchFamily="-65" charset="0"/>
              <a:buNone/>
              <a:defRPr/>
            </a:pPr>
            <a:r>
              <a:rPr lang="en-US" sz="4400" b="1" dirty="0" smtClean="0">
                <a:latin typeface="+mj-lt"/>
                <a:ea typeface="+mj-ea"/>
                <a:cs typeface="+mj-cs"/>
              </a:rPr>
              <a:t>Scale</a:t>
            </a:r>
            <a:r>
              <a:rPr lang="en-US" sz="4400" dirty="0" smtClean="0">
                <a:latin typeface="+mj-lt"/>
                <a:ea typeface="+mj-ea"/>
                <a:cs typeface="+mj-cs"/>
              </a:rPr>
              <a:t>: the </a:t>
            </a:r>
            <a:r>
              <a:rPr lang="en-US" sz="4400" b="1" dirty="0" smtClean="0">
                <a:latin typeface="+mj-lt"/>
                <a:ea typeface="+mj-ea"/>
                <a:cs typeface="+mj-cs"/>
              </a:rPr>
              <a:t>Effort </a:t>
            </a:r>
            <a:r>
              <a:rPr lang="en-US" sz="4400" dirty="0" smtClean="0">
                <a:latin typeface="+mj-lt"/>
                <a:ea typeface="+mj-ea"/>
                <a:cs typeface="+mj-cs"/>
              </a:rPr>
              <a:t>needed </a:t>
            </a:r>
          </a:p>
          <a:p>
            <a:pPr eaLnBrk="1" fontAlgn="auto" hangingPunct="1">
              <a:spcAft>
                <a:spcPts val="0"/>
              </a:spcAft>
              <a:buFont typeface="Arial" pitchFamily="-65" charset="0"/>
              <a:buNone/>
              <a:defRPr/>
            </a:pPr>
            <a:r>
              <a:rPr lang="en-US" sz="4400" dirty="0" smtClean="0">
                <a:latin typeface="+mj-lt"/>
                <a:ea typeface="+mj-ea"/>
                <a:cs typeface="+mj-cs"/>
              </a:rPr>
              <a:t>to connect a defined [</a:t>
            </a:r>
            <a:r>
              <a:rPr lang="en-US" sz="4400" b="1" dirty="0" smtClean="0">
                <a:latin typeface="+mj-lt"/>
                <a:ea typeface="+mj-ea"/>
                <a:cs typeface="+mj-cs"/>
              </a:rPr>
              <a:t>Home Interface</a:t>
            </a:r>
            <a:r>
              <a:rPr lang="en-US" sz="4400" dirty="0" smtClean="0">
                <a:latin typeface="+mj-lt"/>
                <a:ea typeface="+mj-ea"/>
                <a:cs typeface="+mj-cs"/>
              </a:rPr>
              <a:t>]</a:t>
            </a:r>
          </a:p>
          <a:p>
            <a:pPr eaLnBrk="1" fontAlgn="auto" hangingPunct="1">
              <a:spcAft>
                <a:spcPts val="0"/>
              </a:spcAft>
              <a:buFont typeface="Arial" pitchFamily="-65" charset="0"/>
              <a:buNone/>
              <a:defRPr/>
            </a:pPr>
            <a:r>
              <a:rPr lang="en-US" sz="4400" dirty="0" smtClean="0">
                <a:latin typeface="+mj-lt"/>
                <a:ea typeface="+mj-ea"/>
                <a:cs typeface="+mj-cs"/>
              </a:rPr>
              <a:t> to a defined [</a:t>
            </a:r>
            <a:r>
              <a:rPr lang="en-US" sz="4400" b="1" dirty="0" smtClean="0">
                <a:latin typeface="+mj-lt"/>
                <a:ea typeface="+mj-ea"/>
                <a:cs typeface="+mj-cs"/>
              </a:rPr>
              <a:t>Target Interface</a:t>
            </a:r>
            <a:r>
              <a:rPr lang="en-US" sz="4400" dirty="0" smtClean="0">
                <a:latin typeface="+mj-lt"/>
                <a:ea typeface="+mj-ea"/>
                <a:cs typeface="+mj-cs"/>
              </a:rPr>
              <a:t>]</a:t>
            </a:r>
          </a:p>
          <a:p>
            <a:pPr eaLnBrk="1" fontAlgn="auto" hangingPunct="1">
              <a:spcAft>
                <a:spcPts val="0"/>
              </a:spcAft>
              <a:buFont typeface="Arial" pitchFamily="-65" charset="0"/>
              <a:buNone/>
              <a:defRPr/>
            </a:pPr>
            <a:r>
              <a:rPr lang="en-US" sz="4400" dirty="0" smtClean="0">
                <a:latin typeface="+mj-lt"/>
                <a:ea typeface="+mj-ea"/>
                <a:cs typeface="+mj-cs"/>
              </a:rPr>
              <a:t> using defined [</a:t>
            </a:r>
            <a:r>
              <a:rPr lang="en-US" sz="4400" b="1" dirty="0" smtClean="0">
                <a:latin typeface="+mj-lt"/>
                <a:ea typeface="+mj-ea"/>
                <a:cs typeface="+mj-cs"/>
              </a:rPr>
              <a:t>Methods</a:t>
            </a:r>
            <a:r>
              <a:rPr lang="en-US" sz="4400" dirty="0" smtClean="0">
                <a:latin typeface="+mj-lt"/>
                <a:ea typeface="+mj-ea"/>
                <a:cs typeface="+mj-cs"/>
              </a:rPr>
              <a:t>] </a:t>
            </a:r>
          </a:p>
          <a:p>
            <a:pPr eaLnBrk="1" fontAlgn="auto" hangingPunct="1">
              <a:spcAft>
                <a:spcPts val="0"/>
              </a:spcAft>
              <a:buFont typeface="Arial" pitchFamily="-65" charset="0"/>
              <a:buNone/>
              <a:defRPr/>
            </a:pPr>
            <a:r>
              <a:rPr lang="en-US" sz="4400" dirty="0" smtClean="0">
                <a:latin typeface="+mj-lt"/>
                <a:ea typeface="+mj-ea"/>
                <a:cs typeface="+mj-cs"/>
              </a:rPr>
              <a:t>with minimum allowed  system [</a:t>
            </a:r>
            <a:r>
              <a:rPr lang="en-US" sz="4400" b="1" dirty="0" smtClean="0">
                <a:latin typeface="+mj-lt"/>
                <a:ea typeface="+mj-ea"/>
                <a:cs typeface="+mj-cs"/>
              </a:rPr>
              <a:t>Degradation</a:t>
            </a:r>
            <a:r>
              <a:rPr lang="en-US" sz="4400" dirty="0" smtClean="0">
                <a:latin typeface="+mj-lt"/>
                <a:ea typeface="+mj-ea"/>
                <a:cs typeface="+mj-cs"/>
              </a:rPr>
              <a:t>].</a:t>
            </a:r>
            <a:endParaRPr lang="en-GB" sz="4400" dirty="0" smtClean="0">
              <a:latin typeface="+mj-lt"/>
              <a:ea typeface="+mj-ea"/>
              <a:cs typeface="+mj-cs"/>
            </a:endParaRPr>
          </a:p>
          <a:p>
            <a:pPr eaLnBrk="1" fontAlgn="auto" hangingPunct="1">
              <a:spcAft>
                <a:spcPts val="0"/>
              </a:spcAft>
              <a:buFont typeface="Arial" pitchFamily="-65" charset="0"/>
              <a:buNone/>
              <a:defRPr/>
            </a:pPr>
            <a:r>
              <a:rPr lang="en-US" sz="4400" dirty="0" smtClean="0">
                <a:latin typeface="+mj-lt"/>
                <a:ea typeface="+mj-ea"/>
                <a:cs typeface="+mj-cs"/>
              </a:rPr>
              <a:t> </a:t>
            </a:r>
            <a:endParaRPr lang="en-US" dirty="0" smtClean="0">
              <a:ea typeface="+mn-ea"/>
              <a:cs typeface="+mn-cs"/>
            </a:endParaRPr>
          </a:p>
        </p:txBody>
      </p:sp>
      <p:sp>
        <p:nvSpPr>
          <p:cNvPr id="4" name="Date Placeholder 3"/>
          <p:cNvSpPr>
            <a:spLocks noGrp="1"/>
          </p:cNvSpPr>
          <p:nvPr>
            <p:ph type="dt" sz="quarter" idx="10"/>
          </p:nvPr>
        </p:nvSpPr>
        <p:spPr/>
        <p:txBody>
          <a:bodyPr/>
          <a:lstStyle/>
          <a:p>
            <a:pPr>
              <a:defRPr/>
            </a:pPr>
            <a:fld id="{AF58DF2A-AC14-E34C-B798-E29932CC4494}" type="datetime4">
              <a:rPr lang="en-US" smtClean="0"/>
              <a:pPr>
                <a:defRPr/>
              </a:pPr>
              <a:t>October 2, 2009</a:t>
            </a:fld>
            <a:endParaRPr lang="en-US"/>
          </a:p>
        </p:txBody>
      </p:sp>
      <p:sp>
        <p:nvSpPr>
          <p:cNvPr id="5" name="Slide Number Placeholder 4"/>
          <p:cNvSpPr>
            <a:spLocks noGrp="1"/>
          </p:cNvSpPr>
          <p:nvPr>
            <p:ph type="sldNum" sz="quarter" idx="12"/>
          </p:nvPr>
        </p:nvSpPr>
        <p:spPr/>
        <p:txBody>
          <a:bodyPr/>
          <a:lstStyle/>
          <a:p>
            <a:pPr>
              <a:defRPr/>
            </a:pPr>
            <a:fld id="{AF19319E-A414-D04E-B7B5-091B648B6A6A}" type="slidenum">
              <a:rPr lang="en-US" smtClean="0"/>
              <a:pPr>
                <a:defRPr/>
              </a:pPr>
              <a:t>176</a:t>
            </a:fld>
            <a:endParaRPr lang="en-US"/>
          </a:p>
        </p:txBody>
      </p:sp>
      <p:sp>
        <p:nvSpPr>
          <p:cNvPr id="115719" name="Footer Placeholder 5"/>
          <p:cNvSpPr>
            <a:spLocks noGrp="1"/>
          </p:cNvSpPr>
          <p:nvPr>
            <p:ph type="ftr" sz="quarter" idx="11"/>
          </p:nvPr>
        </p:nvSpPr>
        <p:spPr bwMode="auto">
          <a:noFill/>
          <a:ln>
            <a:miter lim="800000"/>
            <a:headEnd/>
            <a:tailEnd/>
          </a:ln>
        </p:spPr>
        <p:txBody>
          <a:bodyPr/>
          <a:lstStyle/>
          <a:p>
            <a:r>
              <a:rPr lang="en-US" smtClean="0">
                <a:latin typeface="Calibri" pitchFamily="-109" charset="0"/>
                <a:ea typeface="ＭＳ Ｐゴシック" pitchFamily="-109" charset="-128"/>
                <a:cs typeface="ＭＳ Ｐゴシック" pitchFamily="-109" charset="-128"/>
              </a:rPr>
              <a:t>© Tom@Gilb.com  www.gilb.com</a:t>
            </a: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7762" name="Picture 9" descr="AA028233.png"/>
          <p:cNvPicPr>
            <a:picLocks noChangeAspect="1"/>
          </p:cNvPicPr>
          <p:nvPr/>
        </p:nvPicPr>
        <p:blipFill>
          <a:blip r:embed="rId3"/>
          <a:srcRect/>
          <a:stretch>
            <a:fillRect/>
          </a:stretch>
        </p:blipFill>
        <p:spPr bwMode="auto">
          <a:xfrm>
            <a:off x="5983288" y="5535613"/>
            <a:ext cx="1139825" cy="1181100"/>
          </a:xfrm>
          <a:prstGeom prst="rect">
            <a:avLst/>
          </a:prstGeom>
          <a:noFill/>
          <a:ln w="9525">
            <a:noFill/>
            <a:miter lim="800000"/>
            <a:headEnd/>
            <a:tailEnd/>
          </a:ln>
        </p:spPr>
      </p:pic>
      <p:pic>
        <p:nvPicPr>
          <p:cNvPr id="117763" name="Picture 6" descr="WOOLFIBRE.jpg"/>
          <p:cNvPicPr>
            <a:picLocks noChangeAspect="1"/>
          </p:cNvPicPr>
          <p:nvPr/>
        </p:nvPicPr>
        <p:blipFill>
          <a:blip r:embed="rId4"/>
          <a:srcRect/>
          <a:stretch>
            <a:fillRect/>
          </a:stretch>
        </p:blipFill>
        <p:spPr bwMode="auto">
          <a:xfrm>
            <a:off x="3386138" y="1417638"/>
            <a:ext cx="5619750" cy="3432175"/>
          </a:xfrm>
          <a:prstGeom prst="rect">
            <a:avLst/>
          </a:prstGeom>
          <a:noFill/>
          <a:ln w="9525">
            <a:noFill/>
            <a:miter lim="800000"/>
            <a:headEnd/>
            <a:tailEnd/>
          </a:ln>
        </p:spPr>
      </p:pic>
      <p:sp>
        <p:nvSpPr>
          <p:cNvPr id="2" name="Title 1"/>
          <p:cNvSpPr>
            <a:spLocks noGrp="1"/>
          </p:cNvSpPr>
          <p:nvPr>
            <p:ph type="title"/>
          </p:nvPr>
        </p:nvSpPr>
        <p:spPr/>
        <p:txBody>
          <a:bodyPr rtlCol="0">
            <a:normAutofit/>
          </a:bodyPr>
          <a:lstStyle/>
          <a:p>
            <a:pPr eaLnBrk="1" fontAlgn="auto" hangingPunct="1">
              <a:spcAft>
                <a:spcPts val="0"/>
              </a:spcAft>
              <a:defRPr/>
            </a:pPr>
            <a:r>
              <a:rPr lang="en-US" b="1" u="sng" dirty="0" err="1" smtClean="0">
                <a:ea typeface="+mj-ea"/>
                <a:cs typeface="+mj-cs"/>
              </a:rPr>
              <a:t>Tailorability</a:t>
            </a:r>
            <a:r>
              <a:rPr lang="en-US" dirty="0" smtClean="0">
                <a:ea typeface="+mj-ea"/>
                <a:cs typeface="+mj-cs"/>
              </a:rPr>
              <a:t>: </a:t>
            </a:r>
            <a:r>
              <a:rPr lang="en-GB" dirty="0" smtClean="0"/>
              <a:t/>
            </a:r>
            <a:br>
              <a:rPr lang="en-GB" dirty="0" smtClean="0"/>
            </a:br>
            <a:r>
              <a:rPr lang="en-US" dirty="0" smtClean="0">
                <a:ea typeface="+mj-ea"/>
                <a:cs typeface="+mj-cs"/>
              </a:rPr>
              <a:t> </a:t>
            </a:r>
          </a:p>
        </p:txBody>
      </p:sp>
      <p:sp>
        <p:nvSpPr>
          <p:cNvPr id="3" name="Content Placeholder 2"/>
          <p:cNvSpPr>
            <a:spLocks noGrp="1"/>
          </p:cNvSpPr>
          <p:nvPr>
            <p:ph idx="1"/>
          </p:nvPr>
        </p:nvSpPr>
        <p:spPr>
          <a:xfrm>
            <a:off x="152400" y="990600"/>
            <a:ext cx="4267200" cy="5135563"/>
          </a:xfrm>
        </p:spPr>
        <p:txBody>
          <a:bodyPr rtlCol="0">
            <a:noAutofit/>
          </a:bodyPr>
          <a:lstStyle/>
          <a:p>
            <a:pPr eaLnBrk="1" fontAlgn="auto" hangingPunct="1">
              <a:spcAft>
                <a:spcPts val="0"/>
              </a:spcAft>
              <a:buFont typeface="Arial" pitchFamily="-65" charset="0"/>
              <a:buNone/>
              <a:defRPr/>
            </a:pPr>
            <a:r>
              <a:rPr lang="en-US" b="1" dirty="0" smtClean="0"/>
              <a:t>Gist</a:t>
            </a:r>
            <a:r>
              <a:rPr lang="en-US" dirty="0" smtClean="0"/>
              <a:t>: The </a:t>
            </a:r>
            <a:r>
              <a:rPr lang="en-US" b="1" dirty="0" smtClean="0"/>
              <a:t>cost </a:t>
            </a:r>
            <a:r>
              <a:rPr lang="en-US" dirty="0" smtClean="0"/>
              <a:t>to modify the system to </a:t>
            </a:r>
            <a:r>
              <a:rPr lang="en-US" b="1" dirty="0" smtClean="0"/>
              <a:t>suit </a:t>
            </a:r>
            <a:r>
              <a:rPr lang="en-US" dirty="0" smtClean="0"/>
              <a:t>defined </a:t>
            </a:r>
            <a:r>
              <a:rPr lang="en-US" b="1" dirty="0" smtClean="0"/>
              <a:t>future </a:t>
            </a:r>
            <a:r>
              <a:rPr lang="en-US" dirty="0" smtClean="0"/>
              <a:t>conditions.</a:t>
            </a:r>
          </a:p>
          <a:p>
            <a:pPr eaLnBrk="1" fontAlgn="auto" hangingPunct="1">
              <a:spcAft>
                <a:spcPts val="0"/>
              </a:spcAft>
              <a:buFont typeface="Arial" pitchFamily="-65" charset="0"/>
              <a:buNone/>
              <a:defRPr/>
            </a:pPr>
            <a:r>
              <a:rPr lang="en-US" b="1" dirty="0" smtClean="0"/>
              <a:t>Part Of: Flexibility.</a:t>
            </a:r>
            <a:r>
              <a:rPr lang="en-US" dirty="0" smtClean="0"/>
              <a:t> </a:t>
            </a:r>
            <a:endParaRPr lang="en-US" dirty="0" smtClean="0">
              <a:latin typeface="+mj-lt"/>
              <a:ea typeface="+mj-ea"/>
              <a:cs typeface="+mj-cs"/>
            </a:endParaRPr>
          </a:p>
          <a:p>
            <a:pPr eaLnBrk="1" fontAlgn="auto" hangingPunct="1">
              <a:spcAft>
                <a:spcPts val="0"/>
              </a:spcAft>
              <a:buFont typeface="Arial" pitchFamily="-65" charset="0"/>
              <a:buNone/>
              <a:defRPr/>
            </a:pPr>
            <a:r>
              <a:rPr lang="en-US" b="1" dirty="0" smtClean="0">
                <a:latin typeface="+mj-lt"/>
                <a:ea typeface="+mj-ea"/>
                <a:cs typeface="+mj-cs"/>
              </a:rPr>
              <a:t>Type</a:t>
            </a:r>
            <a:r>
              <a:rPr lang="en-US" dirty="0" smtClean="0">
                <a:latin typeface="+mj-lt"/>
                <a:ea typeface="+mj-ea"/>
                <a:cs typeface="+mj-cs"/>
              </a:rPr>
              <a:t>: </a:t>
            </a:r>
            <a:r>
              <a:rPr lang="en-US" dirty="0" smtClean="0">
                <a:latin typeface="Brush Script MT Italic"/>
                <a:ea typeface="+mj-ea"/>
                <a:cs typeface="Brush Script MT Italic"/>
              </a:rPr>
              <a:t>Complex </a:t>
            </a:r>
            <a:r>
              <a:rPr lang="en-US" dirty="0" smtClean="0">
                <a:latin typeface="+mj-lt"/>
                <a:ea typeface="+mj-ea"/>
                <a:cs typeface="+mj-cs"/>
              </a:rPr>
              <a:t>Quality Requirement. </a:t>
            </a:r>
            <a:endParaRPr lang="en-GB" dirty="0" smtClean="0">
              <a:latin typeface="+mj-lt"/>
              <a:ea typeface="+mj-ea"/>
              <a:cs typeface="+mj-cs"/>
            </a:endParaRPr>
          </a:p>
          <a:p>
            <a:pPr eaLnBrk="1" fontAlgn="auto" hangingPunct="1">
              <a:spcAft>
                <a:spcPts val="0"/>
              </a:spcAft>
              <a:buFont typeface="Arial" pitchFamily="-65" charset="0"/>
              <a:buNone/>
              <a:defRPr/>
            </a:pPr>
            <a:r>
              <a:rPr lang="en-US" b="1" dirty="0" smtClean="0">
                <a:latin typeface="+mj-lt"/>
                <a:ea typeface="+mj-ea"/>
                <a:cs typeface="+mj-cs"/>
              </a:rPr>
              <a:t>Includes</a:t>
            </a:r>
            <a:r>
              <a:rPr lang="en-US" dirty="0" smtClean="0">
                <a:latin typeface="+mj-lt"/>
                <a:ea typeface="+mj-ea"/>
                <a:cs typeface="+mj-cs"/>
              </a:rPr>
              <a:t>: {Extendibility, Interchangeability}.</a:t>
            </a:r>
          </a:p>
          <a:p>
            <a:pPr eaLnBrk="1" fontAlgn="auto" hangingPunct="1">
              <a:spcAft>
                <a:spcPts val="0"/>
              </a:spcAft>
              <a:buFont typeface="Arial" pitchFamily="-65" charset="0"/>
              <a:buNone/>
              <a:defRPr/>
            </a:pPr>
            <a:r>
              <a:rPr lang="en-US" dirty="0" smtClean="0">
                <a:latin typeface="+mj-lt"/>
                <a:ea typeface="+mj-ea"/>
                <a:cs typeface="+mj-cs"/>
              </a:rPr>
              <a:t> </a:t>
            </a:r>
            <a:endParaRPr lang="en-GB" dirty="0" smtClean="0">
              <a:latin typeface="+mj-lt"/>
              <a:ea typeface="+mj-ea"/>
              <a:cs typeface="+mj-cs"/>
            </a:endParaRPr>
          </a:p>
          <a:p>
            <a:pPr eaLnBrk="1" fontAlgn="auto" hangingPunct="1">
              <a:spcAft>
                <a:spcPts val="0"/>
              </a:spcAft>
              <a:buFont typeface="Arial" pitchFamily="-65" charset="0"/>
              <a:buNone/>
              <a:defRPr/>
            </a:pPr>
            <a:r>
              <a:rPr lang="en-US" dirty="0" smtClean="0">
                <a:latin typeface="+mj-lt"/>
                <a:ea typeface="+mj-ea"/>
                <a:cs typeface="+mj-cs"/>
              </a:rPr>
              <a:t> </a:t>
            </a:r>
            <a:endParaRPr lang="en-US" sz="2400" dirty="0" smtClean="0">
              <a:ea typeface="+mn-ea"/>
              <a:cs typeface="+mn-cs"/>
            </a:endParaRPr>
          </a:p>
        </p:txBody>
      </p:sp>
      <p:sp>
        <p:nvSpPr>
          <p:cNvPr id="4" name="Date Placeholder 3"/>
          <p:cNvSpPr>
            <a:spLocks noGrp="1"/>
          </p:cNvSpPr>
          <p:nvPr>
            <p:ph type="dt" sz="quarter" idx="10"/>
          </p:nvPr>
        </p:nvSpPr>
        <p:spPr/>
        <p:txBody>
          <a:bodyPr/>
          <a:lstStyle/>
          <a:p>
            <a:pPr>
              <a:defRPr/>
            </a:pPr>
            <a:fld id="{6C042711-0316-4841-85A2-B17184240F78}" type="datetime4">
              <a:rPr lang="en-US" smtClean="0"/>
              <a:pPr>
                <a:defRPr/>
              </a:pPr>
              <a:t>October 2, 2009</a:t>
            </a:fld>
            <a:endParaRPr lang="en-US"/>
          </a:p>
        </p:txBody>
      </p:sp>
      <p:sp>
        <p:nvSpPr>
          <p:cNvPr id="5" name="Slide Number Placeholder 4"/>
          <p:cNvSpPr>
            <a:spLocks noGrp="1"/>
          </p:cNvSpPr>
          <p:nvPr>
            <p:ph type="sldNum" sz="quarter" idx="12"/>
          </p:nvPr>
        </p:nvSpPr>
        <p:spPr/>
        <p:txBody>
          <a:bodyPr/>
          <a:lstStyle/>
          <a:p>
            <a:pPr>
              <a:defRPr/>
            </a:pPr>
            <a:fld id="{33259184-EF42-244E-A361-72D97EAB87D3}" type="slidenum">
              <a:rPr lang="en-US" smtClean="0"/>
              <a:pPr>
                <a:defRPr/>
              </a:pPr>
              <a:t>177</a:t>
            </a:fld>
            <a:endParaRPr lang="en-US"/>
          </a:p>
        </p:txBody>
      </p:sp>
      <p:sp>
        <p:nvSpPr>
          <p:cNvPr id="117768" name="Footer Placeholder 5"/>
          <p:cNvSpPr>
            <a:spLocks noGrp="1"/>
          </p:cNvSpPr>
          <p:nvPr>
            <p:ph type="ftr" sz="quarter" idx="11"/>
          </p:nvPr>
        </p:nvSpPr>
        <p:spPr bwMode="auto">
          <a:noFill/>
          <a:ln>
            <a:miter lim="800000"/>
            <a:headEnd/>
            <a:tailEnd/>
          </a:ln>
        </p:spPr>
        <p:txBody>
          <a:bodyPr/>
          <a:lstStyle/>
          <a:p>
            <a:r>
              <a:rPr lang="en-US" smtClean="0">
                <a:latin typeface="Calibri" pitchFamily="-109" charset="0"/>
                <a:ea typeface="ＭＳ Ｐゴシック" pitchFamily="-109" charset="-128"/>
                <a:cs typeface="ＭＳ Ｐゴシック" pitchFamily="-109" charset="-128"/>
              </a:rPr>
              <a:t>© Tom@Gilb.com  www.gilb.com</a:t>
            </a:r>
          </a:p>
        </p:txBody>
      </p:sp>
      <p:sp>
        <p:nvSpPr>
          <p:cNvPr id="117769" name="TextBox 7"/>
          <p:cNvSpPr txBox="1">
            <a:spLocks noChangeArrowheads="1"/>
          </p:cNvSpPr>
          <p:nvPr/>
        </p:nvSpPr>
        <p:spPr bwMode="auto">
          <a:xfrm>
            <a:off x="4800600" y="5181600"/>
            <a:ext cx="3567113" cy="369888"/>
          </a:xfrm>
          <a:prstGeom prst="rect">
            <a:avLst/>
          </a:prstGeom>
          <a:noFill/>
          <a:ln w="9525">
            <a:noFill/>
            <a:miter lim="800000"/>
            <a:headEnd/>
            <a:tailEnd/>
          </a:ln>
        </p:spPr>
        <p:txBody>
          <a:bodyPr wrap="none">
            <a:prstTxWarp prst="textNoShape">
              <a:avLst/>
            </a:prstTxWarp>
            <a:spAutoFit/>
          </a:bodyPr>
          <a:lstStyle/>
          <a:p>
            <a:r>
              <a:rPr lang="en-US"/>
              <a:t>Multiple Attributes of Wool Fiber !</a:t>
            </a:r>
          </a:p>
        </p:txBody>
      </p:sp>
      <p:pic>
        <p:nvPicPr>
          <p:cNvPr id="117770" name="Picture 10" descr="AA044539.png"/>
          <p:cNvPicPr>
            <a:picLocks noChangeAspect="1"/>
          </p:cNvPicPr>
          <p:nvPr/>
        </p:nvPicPr>
        <p:blipFill>
          <a:blip r:embed="rId5"/>
          <a:srcRect/>
          <a:stretch>
            <a:fillRect/>
          </a:stretch>
        </p:blipFill>
        <p:spPr bwMode="auto">
          <a:xfrm>
            <a:off x="8077200" y="1066800"/>
            <a:ext cx="723900" cy="1216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9810" name="Picture 6" descr="mobile_messaging.gif"/>
          <p:cNvPicPr>
            <a:picLocks noChangeAspect="1"/>
          </p:cNvPicPr>
          <p:nvPr/>
        </p:nvPicPr>
        <p:blipFill>
          <a:blip r:embed="rId3"/>
          <a:srcRect/>
          <a:stretch>
            <a:fillRect/>
          </a:stretch>
        </p:blipFill>
        <p:spPr bwMode="auto">
          <a:xfrm>
            <a:off x="6639611" y="762000"/>
            <a:ext cx="2443378" cy="1651000"/>
          </a:xfrm>
          <a:prstGeom prst="rect">
            <a:avLst/>
          </a:prstGeom>
          <a:noFill/>
          <a:ln w="9525">
            <a:noFill/>
            <a:miter lim="800000"/>
            <a:headEnd/>
            <a:tailEnd/>
          </a:ln>
        </p:spPr>
      </p:pic>
      <p:sp>
        <p:nvSpPr>
          <p:cNvPr id="119811" name="Title 1"/>
          <p:cNvSpPr>
            <a:spLocks noGrp="1"/>
          </p:cNvSpPr>
          <p:nvPr>
            <p:ph type="title"/>
          </p:nvPr>
        </p:nvSpPr>
        <p:spPr>
          <a:xfrm>
            <a:off x="457200" y="274638"/>
            <a:ext cx="8229600" cy="334962"/>
          </a:xfrm>
        </p:spPr>
        <p:txBody>
          <a:bodyPr/>
          <a:lstStyle/>
          <a:p>
            <a:pPr eaLnBrk="1" hangingPunct="1"/>
            <a:r>
              <a:rPr lang="en-US" b="1" u="sng" smtClean="0">
                <a:ea typeface="ＭＳ Ｐゴシック" pitchFamily="-109" charset="-128"/>
                <a:cs typeface="ＭＳ Ｐゴシック" pitchFamily="-109" charset="-128"/>
              </a:rPr>
              <a:t>Extendibility</a:t>
            </a:r>
            <a:r>
              <a:rPr lang="en-US" smtClean="0">
                <a:ea typeface="ＭＳ Ｐゴシック" pitchFamily="-109" charset="-128"/>
                <a:cs typeface="ＭＳ Ｐゴシック" pitchFamily="-109" charset="-128"/>
              </a:rPr>
              <a:t>: Scalability </a:t>
            </a:r>
          </a:p>
        </p:txBody>
      </p:sp>
      <p:sp>
        <p:nvSpPr>
          <p:cNvPr id="3" name="Content Placeholder 2"/>
          <p:cNvSpPr>
            <a:spLocks noGrp="1"/>
          </p:cNvSpPr>
          <p:nvPr>
            <p:ph idx="1"/>
          </p:nvPr>
        </p:nvSpPr>
        <p:spPr>
          <a:xfrm>
            <a:off x="76200" y="762000"/>
            <a:ext cx="7785100" cy="5211763"/>
          </a:xfrm>
        </p:spPr>
        <p:txBody>
          <a:bodyPr numCol="2" rtlCol="0">
            <a:normAutofit/>
          </a:bodyPr>
          <a:lstStyle/>
          <a:p>
            <a:pPr eaLnBrk="1" fontAlgn="auto" hangingPunct="1">
              <a:spcAft>
                <a:spcPts val="0"/>
              </a:spcAft>
              <a:buFont typeface="Arial" pitchFamily="-65" charset="0"/>
              <a:buNone/>
              <a:defRPr/>
            </a:pPr>
            <a:r>
              <a:rPr lang="en-US" sz="1600" b="1" u="sng" dirty="0" smtClean="0"/>
              <a:t>Extendibility:</a:t>
            </a:r>
            <a:endParaRPr lang="en-US" sz="1600" dirty="0" smtClean="0">
              <a:latin typeface="+mj-lt"/>
              <a:ea typeface="+mj-ea"/>
              <a:cs typeface="+mj-cs"/>
            </a:endParaRPr>
          </a:p>
          <a:p>
            <a:pPr eaLnBrk="1" fontAlgn="auto" hangingPunct="1">
              <a:spcAft>
                <a:spcPts val="0"/>
              </a:spcAft>
              <a:buFont typeface="Arial" pitchFamily="-65" charset="0"/>
              <a:buNone/>
              <a:defRPr/>
            </a:pPr>
            <a:r>
              <a:rPr lang="en-US" sz="1600" b="1" dirty="0" smtClean="0"/>
              <a:t>Part Of</a:t>
            </a:r>
            <a:r>
              <a:rPr lang="en-US" sz="1600" dirty="0" smtClean="0"/>
              <a:t>: </a:t>
            </a:r>
            <a:r>
              <a:rPr lang="en-US" sz="1600" dirty="0" err="1" smtClean="0"/>
              <a:t>Tailorability</a:t>
            </a:r>
            <a:r>
              <a:rPr lang="en-US" sz="1600" dirty="0" smtClean="0"/>
              <a:t>.</a:t>
            </a:r>
          </a:p>
          <a:p>
            <a:pPr eaLnBrk="1" fontAlgn="auto" hangingPunct="1">
              <a:spcAft>
                <a:spcPts val="0"/>
              </a:spcAft>
              <a:buFont typeface="Arial" pitchFamily="-65" charset="0"/>
              <a:buNone/>
              <a:defRPr/>
            </a:pPr>
            <a:r>
              <a:rPr lang="en-US" sz="1600" b="1" dirty="0" smtClean="0">
                <a:latin typeface="+mj-lt"/>
                <a:ea typeface="+mj-ea"/>
                <a:cs typeface="+mj-cs"/>
              </a:rPr>
              <a:t>Synonym: Scalability.</a:t>
            </a:r>
          </a:p>
          <a:p>
            <a:pPr eaLnBrk="1" fontAlgn="auto" hangingPunct="1">
              <a:spcAft>
                <a:spcPts val="0"/>
              </a:spcAft>
              <a:buFont typeface="Arial" pitchFamily="-65" charset="0"/>
              <a:buNone/>
              <a:defRPr/>
            </a:pPr>
            <a:r>
              <a:rPr lang="en-US" sz="1600" b="1" dirty="0" smtClean="0">
                <a:latin typeface="+mj-lt"/>
                <a:ea typeface="+mj-ea"/>
                <a:cs typeface="+mj-cs"/>
              </a:rPr>
              <a:t>Scale</a:t>
            </a:r>
            <a:r>
              <a:rPr lang="en-US" sz="1600" dirty="0" smtClean="0">
                <a:latin typeface="+mj-lt"/>
                <a:ea typeface="+mj-ea"/>
                <a:cs typeface="+mj-cs"/>
              </a:rPr>
              <a:t>: The </a:t>
            </a:r>
            <a:r>
              <a:rPr lang="en-US" sz="1600" b="1" dirty="0" smtClean="0">
                <a:latin typeface="+mj-lt"/>
                <a:ea typeface="+mj-ea"/>
                <a:cs typeface="+mj-cs"/>
              </a:rPr>
              <a:t>cost </a:t>
            </a:r>
            <a:r>
              <a:rPr lang="en-US" sz="1600" dirty="0" smtClean="0">
                <a:latin typeface="+mj-lt"/>
                <a:ea typeface="+mj-ea"/>
                <a:cs typeface="+mj-cs"/>
              </a:rPr>
              <a:t>to add to </a:t>
            </a:r>
          </a:p>
          <a:p>
            <a:pPr eaLnBrk="1" fontAlgn="auto" hangingPunct="1">
              <a:spcAft>
                <a:spcPts val="0"/>
              </a:spcAft>
              <a:buFont typeface="Arial" pitchFamily="-65" charset="0"/>
              <a:buNone/>
              <a:defRPr/>
            </a:pPr>
            <a:r>
              <a:rPr lang="en-US" sz="1600" dirty="0" smtClean="0">
                <a:latin typeface="+mj-lt"/>
                <a:ea typeface="+mj-ea"/>
                <a:cs typeface="+mj-cs"/>
              </a:rPr>
              <a:t>	a defined [</a:t>
            </a:r>
            <a:r>
              <a:rPr lang="en-US" sz="1600" b="1" dirty="0" smtClean="0">
                <a:latin typeface="+mj-lt"/>
                <a:ea typeface="+mj-ea"/>
                <a:cs typeface="+mj-cs"/>
              </a:rPr>
              <a:t>System</a:t>
            </a:r>
            <a:r>
              <a:rPr lang="en-US" sz="1600" dirty="0" smtClean="0">
                <a:latin typeface="+mj-lt"/>
                <a:ea typeface="+mj-ea"/>
                <a:cs typeface="+mj-cs"/>
              </a:rPr>
              <a:t>]</a:t>
            </a:r>
          </a:p>
          <a:p>
            <a:pPr eaLnBrk="1" fontAlgn="auto" hangingPunct="1">
              <a:spcAft>
                <a:spcPts val="0"/>
              </a:spcAft>
              <a:buFont typeface="Arial" pitchFamily="-65" charset="0"/>
              <a:buNone/>
              <a:defRPr/>
            </a:pPr>
            <a:r>
              <a:rPr lang="en-US" sz="1600" dirty="0" smtClean="0">
                <a:latin typeface="+mj-lt"/>
                <a:ea typeface="+mj-ea"/>
                <a:cs typeface="+mj-cs"/>
              </a:rPr>
              <a:t>	 a defined [</a:t>
            </a:r>
            <a:r>
              <a:rPr lang="en-US" sz="1600" b="1" dirty="0" smtClean="0">
                <a:latin typeface="+mj-lt"/>
                <a:ea typeface="+mj-ea"/>
                <a:cs typeface="+mj-cs"/>
              </a:rPr>
              <a:t>Extension Class</a:t>
            </a:r>
            <a:r>
              <a:rPr lang="en-US" sz="1600" dirty="0" smtClean="0">
                <a:latin typeface="+mj-lt"/>
                <a:ea typeface="+mj-ea"/>
                <a:cs typeface="+mj-cs"/>
              </a:rPr>
              <a:t>] </a:t>
            </a:r>
          </a:p>
          <a:p>
            <a:pPr eaLnBrk="1" fontAlgn="auto" hangingPunct="1">
              <a:spcAft>
                <a:spcPts val="0"/>
              </a:spcAft>
              <a:buFont typeface="Arial" pitchFamily="-65" charset="0"/>
              <a:buNone/>
              <a:defRPr/>
            </a:pPr>
            <a:r>
              <a:rPr lang="en-US" sz="1600" dirty="0" smtClean="0">
                <a:latin typeface="+mj-lt"/>
                <a:ea typeface="+mj-ea"/>
                <a:cs typeface="+mj-cs"/>
              </a:rPr>
              <a:t>	and defined [</a:t>
            </a:r>
            <a:r>
              <a:rPr lang="en-US" sz="1600" b="1" dirty="0" smtClean="0">
                <a:latin typeface="+mj-lt"/>
                <a:ea typeface="+mj-ea"/>
                <a:cs typeface="+mj-cs"/>
              </a:rPr>
              <a:t>Extension Quantity</a:t>
            </a:r>
            <a:r>
              <a:rPr lang="en-US" sz="1600" dirty="0" smtClean="0">
                <a:latin typeface="+mj-lt"/>
                <a:ea typeface="+mj-ea"/>
                <a:cs typeface="+mj-cs"/>
              </a:rPr>
              <a:t>]</a:t>
            </a:r>
          </a:p>
          <a:p>
            <a:pPr eaLnBrk="1" fontAlgn="auto" hangingPunct="1">
              <a:spcAft>
                <a:spcPts val="0"/>
              </a:spcAft>
              <a:buFont typeface="Arial" pitchFamily="-65" charset="0"/>
              <a:buNone/>
              <a:defRPr/>
            </a:pPr>
            <a:r>
              <a:rPr lang="en-US" sz="1600" dirty="0" smtClean="0">
                <a:latin typeface="+mj-lt"/>
                <a:ea typeface="+mj-ea"/>
                <a:cs typeface="+mj-cs"/>
              </a:rPr>
              <a:t>	 using a defined [</a:t>
            </a:r>
            <a:r>
              <a:rPr lang="en-US" sz="1600" b="1" dirty="0" smtClean="0">
                <a:latin typeface="+mj-lt"/>
                <a:ea typeface="+mj-ea"/>
                <a:cs typeface="+mj-cs"/>
              </a:rPr>
              <a:t>Extension Means</a:t>
            </a:r>
            <a:r>
              <a:rPr lang="en-US" sz="1600" dirty="0" smtClean="0">
                <a:latin typeface="+mj-lt"/>
                <a:ea typeface="+mj-ea"/>
                <a:cs typeface="+mj-cs"/>
              </a:rPr>
              <a:t>]. </a:t>
            </a:r>
            <a:endParaRPr lang="en-GB" sz="1600" dirty="0" smtClean="0">
              <a:latin typeface="+mj-lt"/>
              <a:ea typeface="+mj-ea"/>
              <a:cs typeface="+mj-cs"/>
            </a:endParaRPr>
          </a:p>
          <a:p>
            <a:pPr eaLnBrk="1" fontAlgn="auto" hangingPunct="1">
              <a:spcAft>
                <a:spcPts val="0"/>
              </a:spcAft>
              <a:buFont typeface="Arial" pitchFamily="-65" charset="0"/>
              <a:buNone/>
              <a:defRPr/>
            </a:pPr>
            <a:endParaRPr lang="en-US" sz="1600" i="1" dirty="0" smtClean="0">
              <a:latin typeface="+mj-lt"/>
              <a:ea typeface="+mj-ea"/>
              <a:cs typeface="+mj-cs"/>
            </a:endParaRPr>
          </a:p>
          <a:p>
            <a:pPr eaLnBrk="1" fontAlgn="auto" hangingPunct="1">
              <a:spcAft>
                <a:spcPts val="0"/>
              </a:spcAft>
              <a:buFont typeface="Arial" pitchFamily="-65" charset="0"/>
              <a:buNone/>
              <a:defRPr/>
            </a:pPr>
            <a:r>
              <a:rPr lang="en-US" sz="1600" i="1" dirty="0" smtClean="0">
                <a:latin typeface="+mj-lt"/>
                <a:ea typeface="+mj-ea"/>
                <a:cs typeface="+mj-cs"/>
              </a:rPr>
              <a:t>‘‘In other words, add such things as a new user or </a:t>
            </a:r>
            <a:endParaRPr lang="en-GB" sz="1600" i="1" dirty="0" smtClean="0">
              <a:latin typeface="+mj-lt"/>
              <a:ea typeface="+mj-ea"/>
              <a:cs typeface="+mj-cs"/>
            </a:endParaRPr>
          </a:p>
          <a:p>
            <a:pPr eaLnBrk="1" fontAlgn="auto" hangingPunct="1">
              <a:spcAft>
                <a:spcPts val="0"/>
              </a:spcAft>
              <a:buFont typeface="Arial" pitchFamily="-65" charset="0"/>
              <a:buNone/>
              <a:defRPr/>
            </a:pPr>
            <a:r>
              <a:rPr lang="en-US" sz="1600" i="1" dirty="0" smtClean="0">
                <a:latin typeface="+mj-lt"/>
                <a:ea typeface="+mj-ea"/>
                <a:cs typeface="+mj-cs"/>
              </a:rPr>
              <a:t>a new node.’’ </a:t>
            </a:r>
            <a:endParaRPr lang="en-GB" sz="1600" i="1" dirty="0" smtClean="0">
              <a:latin typeface="+mj-lt"/>
              <a:ea typeface="+mj-ea"/>
              <a:cs typeface="+mj-cs"/>
            </a:endParaRPr>
          </a:p>
          <a:p>
            <a:pPr eaLnBrk="1" fontAlgn="auto" hangingPunct="1">
              <a:spcAft>
                <a:spcPts val="0"/>
              </a:spcAft>
              <a:buFont typeface="Arial" pitchFamily="-65" charset="0"/>
              <a:buNone/>
              <a:defRPr/>
            </a:pPr>
            <a:endParaRPr lang="en-US" sz="1600" b="1" dirty="0" smtClean="0">
              <a:latin typeface="+mj-lt"/>
              <a:ea typeface="+mj-ea"/>
              <a:cs typeface="+mj-cs"/>
            </a:endParaRPr>
          </a:p>
          <a:p>
            <a:pPr eaLnBrk="1" fontAlgn="auto" hangingPunct="1">
              <a:spcAft>
                <a:spcPts val="0"/>
              </a:spcAft>
              <a:buFont typeface="Arial" pitchFamily="-65" charset="0"/>
              <a:buNone/>
              <a:defRPr/>
            </a:pPr>
            <a:r>
              <a:rPr lang="en-US" sz="1600" b="1" dirty="0" smtClean="0">
                <a:latin typeface="+mj-lt"/>
                <a:ea typeface="+mj-ea"/>
                <a:cs typeface="+mj-cs"/>
              </a:rPr>
              <a:t>Type</a:t>
            </a:r>
            <a:r>
              <a:rPr lang="en-US" sz="1600" dirty="0" smtClean="0">
                <a:latin typeface="+mj-lt"/>
                <a:ea typeface="+mj-ea"/>
                <a:cs typeface="+mj-cs"/>
              </a:rPr>
              <a:t>: </a:t>
            </a:r>
            <a:r>
              <a:rPr lang="en-US" sz="1600" dirty="0" smtClean="0">
                <a:latin typeface="Brush Script MT Italic"/>
                <a:ea typeface="+mj-ea"/>
                <a:cs typeface="Brush Script MT Italic"/>
              </a:rPr>
              <a:t>Complex </a:t>
            </a:r>
            <a:r>
              <a:rPr lang="en-US" sz="1600" dirty="0" smtClean="0">
                <a:latin typeface="+mj-lt"/>
                <a:ea typeface="+mj-ea"/>
                <a:cs typeface="+mj-cs"/>
              </a:rPr>
              <a:t>Quality Attribute.</a:t>
            </a:r>
          </a:p>
          <a:p>
            <a:pPr eaLnBrk="1" fontAlgn="auto" hangingPunct="1">
              <a:spcAft>
                <a:spcPts val="0"/>
              </a:spcAft>
              <a:buFont typeface="Arial" pitchFamily="-65" charset="0"/>
              <a:buNone/>
              <a:defRPr/>
            </a:pPr>
            <a:r>
              <a:rPr lang="en-US" sz="1600" dirty="0" smtClean="0">
                <a:latin typeface="+mj-lt"/>
                <a:ea typeface="+mj-ea"/>
                <a:cs typeface="+mj-cs"/>
              </a:rPr>
              <a:t> </a:t>
            </a:r>
            <a:endParaRPr lang="en-GB" sz="1600" dirty="0" smtClean="0">
              <a:latin typeface="+mj-lt"/>
              <a:ea typeface="+mj-ea"/>
              <a:cs typeface="+mj-cs"/>
            </a:endParaRPr>
          </a:p>
          <a:p>
            <a:pPr eaLnBrk="1" fontAlgn="auto" hangingPunct="1">
              <a:spcAft>
                <a:spcPts val="0"/>
              </a:spcAft>
              <a:buFont typeface="Arial" pitchFamily="-65" charset="0"/>
              <a:buNone/>
              <a:defRPr/>
            </a:pPr>
            <a:r>
              <a:rPr lang="en-US" sz="1600" b="1" dirty="0" smtClean="0">
                <a:latin typeface="+mj-lt"/>
                <a:ea typeface="+mj-ea"/>
                <a:cs typeface="+mj-cs"/>
              </a:rPr>
              <a:t>Includes</a:t>
            </a:r>
            <a:r>
              <a:rPr lang="en-US" sz="1600" dirty="0" smtClean="0">
                <a:latin typeface="+mj-lt"/>
                <a:ea typeface="+mj-ea"/>
                <a:cs typeface="+mj-cs"/>
              </a:rPr>
              <a:t>: {Node </a:t>
            </a:r>
            <a:r>
              <a:rPr lang="en-US" sz="1600" dirty="0" err="1" smtClean="0">
                <a:latin typeface="+mj-lt"/>
                <a:ea typeface="+mj-ea"/>
                <a:cs typeface="+mj-cs"/>
              </a:rPr>
              <a:t>Addability</a:t>
            </a:r>
            <a:r>
              <a:rPr lang="en-US" sz="1600" dirty="0" smtClean="0">
                <a:latin typeface="+mj-lt"/>
                <a:ea typeface="+mj-ea"/>
                <a:cs typeface="+mj-cs"/>
              </a:rPr>
              <a:t>, </a:t>
            </a:r>
            <a:endParaRPr lang="en-GB" sz="1600" dirty="0" smtClean="0">
              <a:latin typeface="+mj-lt"/>
              <a:ea typeface="+mj-ea"/>
              <a:cs typeface="+mj-cs"/>
            </a:endParaRPr>
          </a:p>
          <a:p>
            <a:pPr eaLnBrk="1" fontAlgn="auto" hangingPunct="1">
              <a:spcAft>
                <a:spcPts val="0"/>
              </a:spcAft>
              <a:buFont typeface="Arial" pitchFamily="-65" charset="0"/>
              <a:buNone/>
              <a:defRPr/>
            </a:pPr>
            <a:r>
              <a:rPr lang="en-US" sz="1600" dirty="0" smtClean="0">
                <a:latin typeface="+mj-lt"/>
                <a:ea typeface="+mj-ea"/>
                <a:cs typeface="+mj-cs"/>
              </a:rPr>
              <a:t>Connection </a:t>
            </a:r>
            <a:r>
              <a:rPr lang="en-US" sz="1600" dirty="0" err="1" smtClean="0">
                <a:latin typeface="+mj-lt"/>
                <a:ea typeface="+mj-ea"/>
                <a:cs typeface="+mj-cs"/>
              </a:rPr>
              <a:t>Addability</a:t>
            </a:r>
            <a:r>
              <a:rPr lang="en-US" sz="1600" dirty="0" smtClean="0">
                <a:latin typeface="+mj-lt"/>
                <a:ea typeface="+mj-ea"/>
                <a:cs typeface="+mj-cs"/>
              </a:rPr>
              <a:t>, </a:t>
            </a:r>
            <a:endParaRPr lang="en-GB" sz="1600" dirty="0" smtClean="0">
              <a:latin typeface="+mj-lt"/>
              <a:ea typeface="+mj-ea"/>
              <a:cs typeface="+mj-cs"/>
            </a:endParaRPr>
          </a:p>
          <a:p>
            <a:pPr eaLnBrk="1" fontAlgn="auto" hangingPunct="1">
              <a:spcAft>
                <a:spcPts val="0"/>
              </a:spcAft>
              <a:buFont typeface="Arial" pitchFamily="-65" charset="0"/>
              <a:buNone/>
              <a:defRPr/>
            </a:pPr>
            <a:r>
              <a:rPr lang="en-US" sz="1600" dirty="0" smtClean="0">
                <a:latin typeface="+mj-lt"/>
                <a:ea typeface="+mj-ea"/>
                <a:cs typeface="+mj-cs"/>
              </a:rPr>
              <a:t>Application </a:t>
            </a:r>
            <a:r>
              <a:rPr lang="en-US" sz="1600" dirty="0" err="1" smtClean="0">
                <a:latin typeface="+mj-lt"/>
                <a:ea typeface="+mj-ea"/>
                <a:cs typeface="+mj-cs"/>
              </a:rPr>
              <a:t>Addability</a:t>
            </a:r>
            <a:r>
              <a:rPr lang="en-US" sz="1600" dirty="0" smtClean="0">
                <a:latin typeface="+mj-lt"/>
                <a:ea typeface="+mj-ea"/>
                <a:cs typeface="+mj-cs"/>
              </a:rPr>
              <a:t>, </a:t>
            </a:r>
            <a:endParaRPr lang="en-GB" sz="1600" dirty="0" smtClean="0">
              <a:latin typeface="+mj-lt"/>
              <a:ea typeface="+mj-ea"/>
              <a:cs typeface="+mj-cs"/>
            </a:endParaRPr>
          </a:p>
          <a:p>
            <a:pPr eaLnBrk="1" fontAlgn="auto" hangingPunct="1">
              <a:spcAft>
                <a:spcPts val="0"/>
              </a:spcAft>
              <a:buFont typeface="Arial" pitchFamily="-65" charset="0"/>
              <a:buNone/>
              <a:defRPr/>
            </a:pPr>
            <a:r>
              <a:rPr lang="en-US" sz="1600" dirty="0" smtClean="0">
                <a:latin typeface="+mj-lt"/>
                <a:ea typeface="+mj-ea"/>
                <a:cs typeface="+mj-cs"/>
              </a:rPr>
              <a:t>Subscriber </a:t>
            </a:r>
            <a:r>
              <a:rPr lang="en-US" sz="1600" dirty="0" err="1" smtClean="0">
                <a:latin typeface="+mj-lt"/>
                <a:ea typeface="+mj-ea"/>
                <a:cs typeface="+mj-cs"/>
              </a:rPr>
              <a:t>Addability</a:t>
            </a:r>
            <a:r>
              <a:rPr lang="en-US" sz="1600" dirty="0" smtClean="0">
                <a:latin typeface="+mj-lt"/>
                <a:ea typeface="+mj-ea"/>
                <a:cs typeface="+mj-cs"/>
              </a:rPr>
              <a:t>}. </a:t>
            </a:r>
            <a:endParaRPr lang="en-GB" sz="1600" dirty="0" smtClean="0">
              <a:latin typeface="+mj-lt"/>
              <a:ea typeface="+mj-ea"/>
              <a:cs typeface="+mj-cs"/>
            </a:endParaRPr>
          </a:p>
          <a:p>
            <a:pPr eaLnBrk="1" fontAlgn="auto" hangingPunct="1">
              <a:spcAft>
                <a:spcPts val="0"/>
              </a:spcAft>
              <a:buFont typeface="Arial" pitchFamily="-65" charset="0"/>
              <a:buNone/>
              <a:defRPr/>
            </a:pPr>
            <a:r>
              <a:rPr lang="en-US" sz="1600" dirty="0" smtClean="0">
                <a:latin typeface="+mj-lt"/>
                <a:ea typeface="+mj-ea"/>
                <a:cs typeface="+mj-cs"/>
              </a:rPr>
              <a:t> </a:t>
            </a:r>
            <a:endParaRPr lang="en-US" sz="1600" dirty="0" smtClean="0">
              <a:ea typeface="+mn-ea"/>
              <a:cs typeface="+mn-cs"/>
            </a:endParaRPr>
          </a:p>
        </p:txBody>
      </p:sp>
      <p:sp>
        <p:nvSpPr>
          <p:cNvPr id="4" name="Date Placeholder 3"/>
          <p:cNvSpPr>
            <a:spLocks noGrp="1"/>
          </p:cNvSpPr>
          <p:nvPr>
            <p:ph type="dt" sz="quarter" idx="10"/>
          </p:nvPr>
        </p:nvSpPr>
        <p:spPr/>
        <p:txBody>
          <a:bodyPr/>
          <a:lstStyle/>
          <a:p>
            <a:pPr>
              <a:defRPr/>
            </a:pPr>
            <a:fld id="{471E3D14-BAF9-C84B-91DF-0AAA1FD38A9B}" type="datetime4">
              <a:rPr lang="en-US" smtClean="0"/>
              <a:pPr>
                <a:defRPr/>
              </a:pPr>
              <a:t>October 2, 2009</a:t>
            </a:fld>
            <a:endParaRPr lang="en-US"/>
          </a:p>
        </p:txBody>
      </p:sp>
      <p:sp>
        <p:nvSpPr>
          <p:cNvPr id="5" name="Slide Number Placeholder 4"/>
          <p:cNvSpPr>
            <a:spLocks noGrp="1"/>
          </p:cNvSpPr>
          <p:nvPr>
            <p:ph type="sldNum" sz="quarter" idx="12"/>
          </p:nvPr>
        </p:nvSpPr>
        <p:spPr/>
        <p:txBody>
          <a:bodyPr/>
          <a:lstStyle/>
          <a:p>
            <a:pPr>
              <a:defRPr/>
            </a:pPr>
            <a:fld id="{95A22390-56A3-164C-B671-F6B88E84AA42}" type="slidenum">
              <a:rPr lang="en-US" smtClean="0"/>
              <a:pPr>
                <a:defRPr/>
              </a:pPr>
              <a:t>178</a:t>
            </a:fld>
            <a:endParaRPr lang="en-US"/>
          </a:p>
        </p:txBody>
      </p:sp>
      <p:sp>
        <p:nvSpPr>
          <p:cNvPr id="119815" name="Footer Placeholder 5"/>
          <p:cNvSpPr>
            <a:spLocks noGrp="1"/>
          </p:cNvSpPr>
          <p:nvPr>
            <p:ph type="ftr" sz="quarter" idx="11"/>
          </p:nvPr>
        </p:nvSpPr>
        <p:spPr bwMode="auto">
          <a:noFill/>
          <a:ln>
            <a:miter lim="800000"/>
            <a:headEnd/>
            <a:tailEnd/>
          </a:ln>
        </p:spPr>
        <p:txBody>
          <a:bodyPr/>
          <a:lstStyle/>
          <a:p>
            <a:r>
              <a:rPr lang="en-US" smtClean="0">
                <a:latin typeface="Calibri" pitchFamily="-109" charset="0"/>
                <a:ea typeface="ＭＳ Ｐゴシック" pitchFamily="-109" charset="-128"/>
                <a:cs typeface="ＭＳ Ｐゴシック" pitchFamily="-109" charset="-128"/>
              </a:rPr>
              <a:t>© Tom@Gilb.com  www.gilb.com</a:t>
            </a:r>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rtlCol="0">
            <a:normAutofit fontScale="90000"/>
          </a:bodyPr>
          <a:lstStyle/>
          <a:p>
            <a:pPr eaLnBrk="1" fontAlgn="auto" hangingPunct="1">
              <a:spcAft>
                <a:spcPts val="0"/>
              </a:spcAft>
              <a:defRPr/>
            </a:pPr>
            <a:r>
              <a:rPr lang="en-US" sz="2800" b="1" u="sng" dirty="0" smtClean="0">
                <a:ea typeface="+mj-ea"/>
                <a:cs typeface="+mj-cs"/>
              </a:rPr>
              <a:t>Interchangeability</a:t>
            </a:r>
            <a:r>
              <a:rPr lang="en-US" sz="2800" dirty="0" smtClean="0">
                <a:ea typeface="+mj-ea"/>
                <a:cs typeface="+mj-cs"/>
              </a:rPr>
              <a:t>: </a:t>
            </a:r>
            <a:br>
              <a:rPr lang="en-US" sz="2800" dirty="0" smtClean="0">
                <a:ea typeface="+mj-ea"/>
                <a:cs typeface="+mj-cs"/>
              </a:rPr>
            </a:br>
            <a:r>
              <a:rPr lang="en-US" sz="2800" dirty="0" smtClean="0">
                <a:ea typeface="+mj-ea"/>
                <a:cs typeface="+mj-cs"/>
              </a:rPr>
              <a:t>‘The cost to modify use of system components.’ </a:t>
            </a:r>
          </a:p>
        </p:txBody>
      </p:sp>
      <p:sp>
        <p:nvSpPr>
          <p:cNvPr id="3" name="Content Placeholder 2"/>
          <p:cNvSpPr>
            <a:spLocks noGrp="1"/>
          </p:cNvSpPr>
          <p:nvPr>
            <p:ph idx="1"/>
          </p:nvPr>
        </p:nvSpPr>
        <p:spPr>
          <a:xfrm>
            <a:off x="0" y="838200"/>
            <a:ext cx="8407400" cy="5518150"/>
          </a:xfrm>
        </p:spPr>
        <p:txBody>
          <a:bodyPr numCol="2" rtlCol="0">
            <a:normAutofit fontScale="40000" lnSpcReduction="20000"/>
          </a:bodyPr>
          <a:lstStyle/>
          <a:p>
            <a:pPr eaLnBrk="1" fontAlgn="auto" hangingPunct="1">
              <a:spcAft>
                <a:spcPts val="0"/>
              </a:spcAft>
              <a:buFont typeface="Arial" pitchFamily="-65" charset="0"/>
              <a:buNone/>
              <a:defRPr/>
            </a:pPr>
            <a:r>
              <a:rPr lang="en-US" sz="5053" b="1" u="sng" dirty="0" smtClean="0"/>
              <a:t>Interchangeability</a:t>
            </a:r>
            <a:endParaRPr lang="en-US" sz="5053" dirty="0" smtClean="0">
              <a:latin typeface="+mj-lt"/>
              <a:ea typeface="+mj-ea"/>
              <a:cs typeface="+mj-cs"/>
            </a:endParaRPr>
          </a:p>
          <a:p>
            <a:pPr eaLnBrk="1" fontAlgn="auto" hangingPunct="1">
              <a:spcAft>
                <a:spcPts val="0"/>
              </a:spcAft>
              <a:buFont typeface="Arial" pitchFamily="-65" charset="0"/>
              <a:buNone/>
              <a:defRPr/>
            </a:pPr>
            <a:r>
              <a:rPr lang="en-US" sz="4400" b="1" u="sng" dirty="0" smtClean="0">
                <a:latin typeface="+mj-lt"/>
                <a:ea typeface="+mj-ea"/>
                <a:cs typeface="+mj-cs"/>
              </a:rPr>
              <a:t>Gist</a:t>
            </a:r>
            <a:r>
              <a:rPr lang="en-US" sz="4400" dirty="0" smtClean="0">
                <a:latin typeface="+mj-lt"/>
                <a:ea typeface="+mj-ea"/>
                <a:cs typeface="+mj-cs"/>
              </a:rPr>
              <a:t>: This is concerned with the ability to modify </a:t>
            </a:r>
            <a:endParaRPr lang="en-GB" sz="4400" dirty="0" smtClean="0">
              <a:latin typeface="+mj-lt"/>
              <a:ea typeface="+mj-ea"/>
              <a:cs typeface="+mj-cs"/>
            </a:endParaRPr>
          </a:p>
          <a:p>
            <a:pPr eaLnBrk="1" fontAlgn="auto" hangingPunct="1">
              <a:spcAft>
                <a:spcPts val="0"/>
              </a:spcAft>
              <a:buFont typeface="Arial" pitchFamily="-65" charset="0"/>
              <a:buNone/>
              <a:defRPr/>
            </a:pPr>
            <a:r>
              <a:rPr lang="en-US" sz="4400" dirty="0" smtClean="0">
                <a:latin typeface="+mj-lt"/>
                <a:ea typeface="+mj-ea"/>
                <a:cs typeface="+mj-cs"/>
              </a:rPr>
              <a:t>the system, to switch from using a certain set of </a:t>
            </a:r>
            <a:endParaRPr lang="en-GB" sz="4400" dirty="0" smtClean="0">
              <a:latin typeface="+mj-lt"/>
              <a:ea typeface="+mj-ea"/>
              <a:cs typeface="+mj-cs"/>
            </a:endParaRPr>
          </a:p>
          <a:p>
            <a:pPr eaLnBrk="1" fontAlgn="auto" hangingPunct="1">
              <a:spcAft>
                <a:spcPts val="0"/>
              </a:spcAft>
              <a:buFont typeface="Arial" pitchFamily="-65" charset="0"/>
              <a:buNone/>
              <a:defRPr/>
            </a:pPr>
            <a:r>
              <a:rPr lang="en-US" sz="4400" dirty="0" smtClean="0">
                <a:latin typeface="+mj-lt"/>
                <a:ea typeface="+mj-ea"/>
                <a:cs typeface="+mj-cs"/>
              </a:rPr>
              <a:t>system components, to using another set.</a:t>
            </a:r>
          </a:p>
          <a:p>
            <a:pPr eaLnBrk="1" fontAlgn="auto" hangingPunct="1">
              <a:spcAft>
                <a:spcPts val="0"/>
              </a:spcAft>
              <a:buFont typeface="Arial" pitchFamily="-65" charset="0"/>
              <a:buNone/>
              <a:defRPr/>
            </a:pPr>
            <a:r>
              <a:rPr lang="en-US" sz="4400" b="1" u="sng" dirty="0" smtClean="0"/>
              <a:t>Part Of</a:t>
            </a:r>
            <a:r>
              <a:rPr lang="en-US" sz="4400" dirty="0" smtClean="0"/>
              <a:t>: </a:t>
            </a:r>
            <a:r>
              <a:rPr lang="en-US" sz="4400" dirty="0" err="1" smtClean="0"/>
              <a:t>Tailorability</a:t>
            </a:r>
            <a:r>
              <a:rPr lang="en-US" sz="4400" dirty="0" smtClean="0"/>
              <a:t>. </a:t>
            </a:r>
            <a:endParaRPr lang="en-GB" sz="4400" dirty="0" smtClean="0"/>
          </a:p>
          <a:p>
            <a:pPr eaLnBrk="1" fontAlgn="auto" hangingPunct="1">
              <a:spcAft>
                <a:spcPts val="0"/>
              </a:spcAft>
              <a:buFont typeface="Arial" pitchFamily="-65" charset="0"/>
              <a:buNone/>
              <a:defRPr/>
            </a:pPr>
            <a:r>
              <a:rPr lang="en-US" sz="4400" b="1" u="sng" dirty="0" smtClean="0">
                <a:latin typeface="+mj-lt"/>
                <a:ea typeface="+mj-ea"/>
                <a:cs typeface="+mj-cs"/>
              </a:rPr>
              <a:t>Type</a:t>
            </a:r>
            <a:r>
              <a:rPr lang="en-US" sz="4400" dirty="0" smtClean="0">
                <a:latin typeface="+mj-lt"/>
                <a:ea typeface="+mj-ea"/>
                <a:cs typeface="+mj-cs"/>
              </a:rPr>
              <a:t>: </a:t>
            </a:r>
            <a:r>
              <a:rPr lang="en-US" sz="4400" dirty="0" smtClean="0">
                <a:latin typeface="Andale Mono"/>
                <a:ea typeface="+mj-ea"/>
                <a:cs typeface="Andale Mono"/>
              </a:rPr>
              <a:t>Elementary </a:t>
            </a:r>
            <a:r>
              <a:rPr lang="en-US" sz="4400" dirty="0" smtClean="0">
                <a:latin typeface="+mj-lt"/>
                <a:ea typeface="+mj-ea"/>
                <a:cs typeface="+mj-cs"/>
              </a:rPr>
              <a:t>Quality Attribute. </a:t>
            </a:r>
            <a:endParaRPr lang="en-GB" sz="4400" dirty="0" smtClean="0">
              <a:latin typeface="+mj-lt"/>
              <a:ea typeface="+mj-ea"/>
              <a:cs typeface="+mj-cs"/>
            </a:endParaRPr>
          </a:p>
          <a:p>
            <a:pPr eaLnBrk="1" fontAlgn="auto" hangingPunct="1">
              <a:spcAft>
                <a:spcPts val="0"/>
              </a:spcAft>
              <a:buFont typeface="Arial" pitchFamily="-65" charset="0"/>
              <a:buNone/>
              <a:defRPr/>
            </a:pPr>
            <a:endParaRPr lang="en-US" sz="4400" i="1" dirty="0" smtClean="0">
              <a:latin typeface="+mj-lt"/>
              <a:ea typeface="+mj-ea"/>
              <a:cs typeface="+mj-cs"/>
            </a:endParaRPr>
          </a:p>
          <a:p>
            <a:pPr eaLnBrk="1" fontAlgn="auto" hangingPunct="1">
              <a:spcAft>
                <a:spcPts val="0"/>
              </a:spcAft>
              <a:buFont typeface="Arial" pitchFamily="-65" charset="0"/>
              <a:buNone/>
              <a:defRPr/>
            </a:pPr>
            <a:r>
              <a:rPr lang="en-US" sz="4400" i="1" dirty="0" smtClean="0">
                <a:latin typeface="+mj-lt"/>
                <a:ea typeface="+mj-ea"/>
                <a:cs typeface="+mj-cs"/>
              </a:rPr>
              <a:t>“For example, this could be a daily occurrence </a:t>
            </a:r>
            <a:endParaRPr lang="en-GB" sz="4400" i="1" dirty="0" smtClean="0">
              <a:latin typeface="+mj-lt"/>
              <a:ea typeface="+mj-ea"/>
              <a:cs typeface="+mj-cs"/>
            </a:endParaRPr>
          </a:p>
          <a:p>
            <a:pPr eaLnBrk="1" fontAlgn="auto" hangingPunct="1">
              <a:spcAft>
                <a:spcPts val="0"/>
              </a:spcAft>
              <a:buFont typeface="Arial" pitchFamily="-65" charset="0"/>
              <a:buNone/>
              <a:defRPr/>
            </a:pPr>
            <a:r>
              <a:rPr lang="en-US" sz="4400" i="1" dirty="0" smtClean="0">
                <a:latin typeface="+mj-lt"/>
                <a:ea typeface="+mj-ea"/>
                <a:cs typeface="+mj-cs"/>
              </a:rPr>
              <a:t>switching system mode from day to night use.”</a:t>
            </a:r>
          </a:p>
          <a:p>
            <a:pPr eaLnBrk="1" fontAlgn="auto" hangingPunct="1">
              <a:spcAft>
                <a:spcPts val="0"/>
              </a:spcAft>
              <a:buFont typeface="Arial" pitchFamily="-65" charset="0"/>
              <a:buNone/>
              <a:defRPr/>
            </a:pPr>
            <a:endParaRPr lang="en-US" sz="4400" i="1" dirty="0" smtClean="0">
              <a:latin typeface="+mj-lt"/>
              <a:ea typeface="+mj-ea"/>
              <a:cs typeface="+mj-cs"/>
            </a:endParaRPr>
          </a:p>
          <a:p>
            <a:pPr eaLnBrk="1" fontAlgn="auto" hangingPunct="1">
              <a:spcAft>
                <a:spcPts val="0"/>
              </a:spcAft>
              <a:buFont typeface="Arial" pitchFamily="-65" charset="0"/>
              <a:buNone/>
              <a:defRPr/>
            </a:pPr>
            <a:r>
              <a:rPr lang="en-US" sz="4400" b="1" dirty="0" smtClean="0">
                <a:latin typeface="+mj-lt"/>
                <a:ea typeface="+mj-ea"/>
                <a:cs typeface="+mj-cs"/>
              </a:rPr>
              <a:t>         </a:t>
            </a:r>
            <a:r>
              <a:rPr lang="en-US" sz="4400" b="1" u="sng" dirty="0" smtClean="0">
                <a:latin typeface="+mj-lt"/>
                <a:ea typeface="+mj-ea"/>
                <a:cs typeface="+mj-cs"/>
              </a:rPr>
              <a:t>Scale</a:t>
            </a:r>
            <a:r>
              <a:rPr lang="en-US" sz="4400" b="1" dirty="0" smtClean="0">
                <a:latin typeface="+mj-lt"/>
                <a:ea typeface="+mj-ea"/>
                <a:cs typeface="+mj-cs"/>
              </a:rPr>
              <a:t>:</a:t>
            </a:r>
            <a:r>
              <a:rPr lang="en-US" sz="4400" dirty="0" smtClean="0">
                <a:latin typeface="+mj-lt"/>
                <a:ea typeface="+mj-ea"/>
                <a:cs typeface="+mj-cs"/>
              </a:rPr>
              <a:t> the Effort </a:t>
            </a:r>
            <a:r>
              <a:rPr lang="en-US" sz="4400" dirty="0" smtClean="0"/>
              <a:t>needed to </a:t>
            </a:r>
          </a:p>
          <a:p>
            <a:pPr eaLnBrk="1" fontAlgn="auto" hangingPunct="1">
              <a:spcAft>
                <a:spcPts val="0"/>
              </a:spcAft>
              <a:buFont typeface="Arial" pitchFamily="-65" charset="0"/>
              <a:buNone/>
              <a:defRPr/>
            </a:pPr>
            <a:r>
              <a:rPr lang="en-US" sz="4400" dirty="0" smtClean="0"/>
              <a:t>	Successfully, </a:t>
            </a:r>
          </a:p>
          <a:p>
            <a:pPr eaLnBrk="1" fontAlgn="auto" hangingPunct="1">
              <a:spcAft>
                <a:spcPts val="0"/>
              </a:spcAft>
              <a:buFont typeface="Arial" pitchFamily="-65" charset="0"/>
              <a:buNone/>
              <a:defRPr/>
            </a:pPr>
            <a:r>
              <a:rPr lang="en-US" sz="4400" dirty="0" smtClean="0"/>
              <a:t>	without Intolerable Side Effects,</a:t>
            </a:r>
          </a:p>
          <a:p>
            <a:pPr eaLnBrk="1" fontAlgn="auto" hangingPunct="1">
              <a:spcAft>
                <a:spcPts val="0"/>
              </a:spcAft>
              <a:buFont typeface="Arial" pitchFamily="-65" charset="0"/>
              <a:buNone/>
              <a:defRPr/>
            </a:pPr>
            <a:r>
              <a:rPr lang="en-US" sz="4400" dirty="0" smtClean="0"/>
              <a:t>	 replace a defined [Initial Set] of components,</a:t>
            </a:r>
          </a:p>
          <a:p>
            <a:pPr eaLnBrk="1" fontAlgn="auto" hangingPunct="1">
              <a:spcAft>
                <a:spcPts val="0"/>
              </a:spcAft>
              <a:buFont typeface="Arial" pitchFamily="-65" charset="0"/>
              <a:buNone/>
              <a:defRPr/>
            </a:pPr>
            <a:r>
              <a:rPr lang="en-US" sz="4400" dirty="0" smtClean="0"/>
              <a:t>	 with a defined [Replacement Set] of 					system components, </a:t>
            </a:r>
          </a:p>
          <a:p>
            <a:pPr eaLnBrk="1" fontAlgn="auto" hangingPunct="1">
              <a:spcAft>
                <a:spcPts val="0"/>
              </a:spcAft>
              <a:buFont typeface="Arial" pitchFamily="-65" charset="0"/>
              <a:buNone/>
              <a:defRPr/>
            </a:pPr>
            <a:r>
              <a:rPr lang="en-US" sz="4400" dirty="0" smtClean="0"/>
              <a:t>	using defined [Means].</a:t>
            </a:r>
            <a:r>
              <a:rPr lang="en-US" sz="4400" dirty="0" smtClean="0">
                <a:latin typeface="+mj-lt"/>
                <a:ea typeface="+mj-ea"/>
                <a:cs typeface="+mj-cs"/>
              </a:rPr>
              <a:t> </a:t>
            </a:r>
            <a:r>
              <a:rPr lang="en-US" sz="4400" b="1" dirty="0" smtClean="0">
                <a:latin typeface="+mj-lt"/>
                <a:ea typeface="+mj-ea"/>
                <a:cs typeface="+mj-cs"/>
              </a:rPr>
              <a:t> </a:t>
            </a:r>
            <a:endParaRPr lang="en-GB" sz="4400" b="1" dirty="0" smtClean="0">
              <a:latin typeface="+mj-lt"/>
              <a:ea typeface="+mj-ea"/>
              <a:cs typeface="+mj-cs"/>
            </a:endParaRPr>
          </a:p>
          <a:p>
            <a:pPr eaLnBrk="1" fontAlgn="auto" hangingPunct="1">
              <a:spcAft>
                <a:spcPts val="0"/>
              </a:spcAft>
              <a:buFont typeface="Arial" pitchFamily="-65" charset="0"/>
              <a:buNone/>
              <a:defRPr/>
            </a:pPr>
            <a:r>
              <a:rPr lang="en-US" sz="4400" dirty="0" smtClean="0">
                <a:latin typeface="+mj-lt"/>
                <a:ea typeface="+mj-ea"/>
                <a:cs typeface="+mj-cs"/>
              </a:rPr>
              <a:t> </a:t>
            </a:r>
            <a:endParaRPr lang="en-GB" sz="4400" dirty="0" smtClean="0">
              <a:latin typeface="+mj-lt"/>
              <a:ea typeface="+mj-ea"/>
              <a:cs typeface="+mj-cs"/>
            </a:endParaRPr>
          </a:p>
        </p:txBody>
      </p:sp>
      <p:sp>
        <p:nvSpPr>
          <p:cNvPr id="4" name="Date Placeholder 3"/>
          <p:cNvSpPr>
            <a:spLocks noGrp="1"/>
          </p:cNvSpPr>
          <p:nvPr>
            <p:ph type="dt" sz="quarter" idx="10"/>
          </p:nvPr>
        </p:nvSpPr>
        <p:spPr/>
        <p:txBody>
          <a:bodyPr/>
          <a:lstStyle/>
          <a:p>
            <a:pPr>
              <a:defRPr/>
            </a:pPr>
            <a:fld id="{83A138F7-A877-F84F-B812-5D79B2480C23}" type="datetime4">
              <a:rPr lang="en-US" smtClean="0"/>
              <a:pPr>
                <a:defRPr/>
              </a:pPr>
              <a:t>October 2, 2009</a:t>
            </a:fld>
            <a:endParaRPr lang="en-US"/>
          </a:p>
        </p:txBody>
      </p:sp>
      <p:sp>
        <p:nvSpPr>
          <p:cNvPr id="5" name="Slide Number Placeholder 4"/>
          <p:cNvSpPr>
            <a:spLocks noGrp="1"/>
          </p:cNvSpPr>
          <p:nvPr>
            <p:ph type="sldNum" sz="quarter" idx="12"/>
          </p:nvPr>
        </p:nvSpPr>
        <p:spPr/>
        <p:txBody>
          <a:bodyPr/>
          <a:lstStyle/>
          <a:p>
            <a:pPr>
              <a:defRPr/>
            </a:pPr>
            <a:fld id="{B5CB289C-ADA2-0A4C-B17B-19BB909C6269}" type="slidenum">
              <a:rPr lang="en-US" smtClean="0"/>
              <a:pPr>
                <a:defRPr/>
              </a:pPr>
              <a:t>179</a:t>
            </a:fld>
            <a:endParaRPr lang="en-US"/>
          </a:p>
        </p:txBody>
      </p:sp>
      <p:sp>
        <p:nvSpPr>
          <p:cNvPr id="121862" name="Footer Placeholder 5"/>
          <p:cNvSpPr>
            <a:spLocks noGrp="1"/>
          </p:cNvSpPr>
          <p:nvPr>
            <p:ph type="ftr" sz="quarter" idx="11"/>
          </p:nvPr>
        </p:nvSpPr>
        <p:spPr bwMode="auto">
          <a:noFill/>
          <a:ln>
            <a:miter lim="800000"/>
            <a:headEnd/>
            <a:tailEnd/>
          </a:ln>
        </p:spPr>
        <p:txBody>
          <a:bodyPr/>
          <a:lstStyle/>
          <a:p>
            <a:r>
              <a:rPr lang="en-US" smtClean="0">
                <a:latin typeface="Calibri" pitchFamily="-109" charset="0"/>
                <a:ea typeface="ＭＳ Ｐゴシック" pitchFamily="-109" charset="-128"/>
                <a:cs typeface="ＭＳ Ｐゴシック" pitchFamily="-109" charset="-128"/>
              </a:rPr>
              <a:t>© Tom@Gilb.com  www.gilb.com</a:t>
            </a:r>
          </a:p>
        </p:txBody>
      </p:sp>
      <p:pic>
        <p:nvPicPr>
          <p:cNvPr id="121863" name="Picture 6" descr="mrmay12.jpg"/>
          <p:cNvPicPr>
            <a:picLocks noChangeAspect="1"/>
          </p:cNvPicPr>
          <p:nvPr/>
        </p:nvPicPr>
        <p:blipFill>
          <a:blip r:embed="rId3"/>
          <a:srcRect/>
          <a:stretch>
            <a:fillRect/>
          </a:stretch>
        </p:blipFill>
        <p:spPr bwMode="auto">
          <a:xfrm>
            <a:off x="7603216" y="4800600"/>
            <a:ext cx="1540784"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2451100" y="107577"/>
            <a:ext cx="5910263" cy="1035422"/>
          </a:xfrm>
        </p:spPr>
        <p:txBody>
          <a:bodyPr/>
          <a:lstStyle/>
          <a:p>
            <a:r>
              <a:rPr lang="en-US" dirty="0" smtClean="0"/>
              <a:t>Stakeholder Map</a:t>
            </a:r>
            <a:endParaRPr lang="en-US" dirty="0"/>
          </a:p>
        </p:txBody>
      </p:sp>
      <p:pic>
        <p:nvPicPr>
          <p:cNvPr id="6" name="Content Placeholder 5" descr="Picture 2.png"/>
          <p:cNvPicPr>
            <a:picLocks noGrp="1" noChangeAspect="1"/>
          </p:cNvPicPr>
          <p:nvPr>
            <p:ph idx="1"/>
          </p:nvPr>
        </p:nvPicPr>
        <p:blipFill>
          <a:blip r:embed="rId3"/>
          <a:srcRect l="-8237" r="-8237"/>
          <a:stretch>
            <a:fillRect/>
          </a:stretch>
        </p:blipFill>
        <p:spPr>
          <a:xfrm>
            <a:off x="-69333" y="1143000"/>
            <a:ext cx="9060933" cy="4983164"/>
          </a:xfrm>
        </p:spPr>
      </p:pic>
      <p:pic>
        <p:nvPicPr>
          <p:cNvPr id="7" name="Picture 6" descr="Picture 4.png"/>
          <p:cNvPicPr>
            <a:picLocks noChangeAspect="1"/>
          </p:cNvPicPr>
          <p:nvPr/>
        </p:nvPicPr>
        <p:blipFill>
          <a:blip r:embed="rId4"/>
          <a:stretch>
            <a:fillRect/>
          </a:stretch>
        </p:blipFill>
        <p:spPr>
          <a:xfrm>
            <a:off x="7566984" y="1142999"/>
            <a:ext cx="1577016" cy="1354003"/>
          </a:xfrm>
          <a:prstGeom prst="rect">
            <a:avLst/>
          </a:prstGeom>
        </p:spPr>
      </p:pic>
      <p:pic>
        <p:nvPicPr>
          <p:cNvPr id="8" name="Picture 7" descr="Picture 3.png"/>
          <p:cNvPicPr>
            <a:picLocks noChangeAspect="1"/>
          </p:cNvPicPr>
          <p:nvPr/>
        </p:nvPicPr>
        <p:blipFill>
          <a:blip r:embed="rId5"/>
          <a:stretch>
            <a:fillRect/>
          </a:stretch>
        </p:blipFill>
        <p:spPr>
          <a:xfrm>
            <a:off x="1" y="1"/>
            <a:ext cx="2811780" cy="685800"/>
          </a:xfrm>
          <a:prstGeom prst="rect">
            <a:avLst/>
          </a:prstGeom>
        </p:spPr>
      </p:pic>
      <p:sp>
        <p:nvSpPr>
          <p:cNvPr id="11" name="TextBox 10"/>
          <p:cNvSpPr txBox="1"/>
          <p:nvPr/>
        </p:nvSpPr>
        <p:spPr>
          <a:xfrm>
            <a:off x="457200" y="6400800"/>
            <a:ext cx="7160935" cy="246221"/>
          </a:xfrm>
          <a:prstGeom prst="rect">
            <a:avLst/>
          </a:prstGeom>
          <a:noFill/>
        </p:spPr>
        <p:txBody>
          <a:bodyPr wrap="none" rtlCol="0">
            <a:spAutoFit/>
          </a:bodyPr>
          <a:lstStyle/>
          <a:p>
            <a:r>
              <a:rPr lang="en-US" sz="1000" dirty="0" err="1" smtClean="0"/>
              <a:t>http://www.requirementsnetwork.com/sites/requirementsnetwork.com/files/Volere_Requirements-A_Socio_Technical_Discipline.pdf</a:t>
            </a:r>
            <a:endParaRPr lang="en-US" sz="1000" dirty="0"/>
          </a:p>
        </p:txBody>
      </p:sp>
      <p:sp>
        <p:nvSpPr>
          <p:cNvPr id="12" name="TextBox 11"/>
          <p:cNvSpPr txBox="1"/>
          <p:nvPr/>
        </p:nvSpPr>
        <p:spPr>
          <a:xfrm>
            <a:off x="457200" y="6126163"/>
            <a:ext cx="7391400" cy="246221"/>
          </a:xfrm>
          <a:prstGeom prst="rect">
            <a:avLst/>
          </a:prstGeom>
          <a:noFill/>
        </p:spPr>
        <p:txBody>
          <a:bodyPr wrap="square" rtlCol="0">
            <a:spAutoFit/>
          </a:bodyPr>
          <a:lstStyle/>
          <a:p>
            <a:r>
              <a:rPr lang="en-US" sz="1000" dirty="0"/>
              <a:t>Copyright The Atlantic Systems </a:t>
            </a:r>
            <a:r>
              <a:rPr lang="en-US" sz="1000" dirty="0" smtClean="0"/>
              <a:t>Guild, Used with Kind Permission.</a:t>
            </a:r>
            <a:endParaRPr lang="en-US" sz="1000" dirty="0"/>
          </a:p>
        </p:txBody>
      </p:sp>
      <p:sp>
        <p:nvSpPr>
          <p:cNvPr id="13" name="TextBox 12"/>
          <p:cNvSpPr txBox="1"/>
          <p:nvPr/>
        </p:nvSpPr>
        <p:spPr>
          <a:xfrm>
            <a:off x="7848600" y="2590800"/>
            <a:ext cx="1251466" cy="400110"/>
          </a:xfrm>
          <a:prstGeom prst="rect">
            <a:avLst/>
          </a:prstGeom>
          <a:noFill/>
        </p:spPr>
        <p:txBody>
          <a:bodyPr wrap="square" rtlCol="0">
            <a:spAutoFit/>
          </a:bodyPr>
          <a:lstStyle/>
          <a:p>
            <a:r>
              <a:rPr lang="en-US" sz="1000" dirty="0"/>
              <a:t>Suzanne Robertson &amp; James Robertson</a:t>
            </a:r>
          </a:p>
        </p:txBody>
      </p:sp>
      <p:sp>
        <p:nvSpPr>
          <p:cNvPr id="10" name="Slide Number Placeholder 9"/>
          <p:cNvSpPr>
            <a:spLocks noGrp="1"/>
          </p:cNvSpPr>
          <p:nvPr>
            <p:ph type="sldNum" sz="quarter" idx="12"/>
          </p:nvPr>
        </p:nvSpPr>
        <p:spPr/>
        <p:txBody>
          <a:bodyPr/>
          <a:lstStyle/>
          <a:p>
            <a:fld id="{4B86B0F5-22FE-1F4C-B79C-31CD8CB2974C}" type="slidenum">
              <a:rPr lang="en-GB" smtClean="0"/>
              <a:pPr/>
              <a:t>18</a:t>
            </a:fld>
            <a:endParaRPr lang="en-GB"/>
          </a:p>
        </p:txBody>
      </p:sp>
      <p:sp>
        <p:nvSpPr>
          <p:cNvPr id="14" name="Footer Placeholder 13"/>
          <p:cNvSpPr>
            <a:spLocks noGrp="1"/>
          </p:cNvSpPr>
          <p:nvPr>
            <p:ph type="ftr" sz="quarter" idx="11"/>
          </p:nvPr>
        </p:nvSpPr>
        <p:spPr/>
        <p:txBody>
          <a:bodyPr/>
          <a:lstStyle/>
          <a:p>
            <a:r>
              <a:rPr lang="en-US" smtClean="0"/>
              <a:t>© Tom@Gilb.com  www.gilb.com</a:t>
            </a:r>
            <a:endParaRPr lang="en-GB"/>
          </a:p>
        </p:txBody>
      </p:sp>
      <p:sp>
        <p:nvSpPr>
          <p:cNvPr id="15" name="Date Placeholder 14"/>
          <p:cNvSpPr>
            <a:spLocks noGrp="1"/>
          </p:cNvSpPr>
          <p:nvPr>
            <p:ph type="dt" sz="half" idx="10"/>
          </p:nvPr>
        </p:nvSpPr>
        <p:spPr/>
        <p:txBody>
          <a:bodyPr/>
          <a:lstStyle/>
          <a:p>
            <a:fld id="{E8543887-0B71-B944-B037-8B88C4AE3770}"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3907" name="Title 1"/>
          <p:cNvSpPr>
            <a:spLocks noGrp="1"/>
          </p:cNvSpPr>
          <p:nvPr>
            <p:ph type="title"/>
          </p:nvPr>
        </p:nvSpPr>
        <p:spPr>
          <a:xfrm>
            <a:off x="457200" y="0"/>
            <a:ext cx="8229600" cy="1143000"/>
          </a:xfrm>
        </p:spPr>
        <p:txBody>
          <a:bodyPr/>
          <a:lstStyle/>
          <a:p>
            <a:r>
              <a:rPr lang="en-US" sz="2200" b="1" dirty="0" smtClean="0">
                <a:ea typeface="ＭＳ Ｐゴシック" pitchFamily="-109" charset="-128"/>
                <a:cs typeface="ＭＳ Ｐゴシック" pitchFamily="-109" charset="-128"/>
              </a:rPr>
              <a:t>Upgradeability 1/2</a:t>
            </a:r>
            <a:r>
              <a:rPr lang="en-US" sz="2200" dirty="0" smtClean="0">
                <a:ea typeface="ＭＳ Ｐゴシック" pitchFamily="-109" charset="-128"/>
                <a:cs typeface="ＭＳ Ｐゴシック" pitchFamily="-109" charset="-128"/>
              </a:rPr>
              <a:t>:</a:t>
            </a:r>
            <a:br>
              <a:rPr lang="en-US" sz="2200" dirty="0" smtClean="0">
                <a:ea typeface="ＭＳ Ｐゴシック" pitchFamily="-109" charset="-128"/>
                <a:cs typeface="ＭＳ Ｐゴシック" pitchFamily="-109" charset="-128"/>
              </a:rPr>
            </a:br>
            <a:r>
              <a:rPr lang="en-US" sz="2200" dirty="0" smtClean="0">
                <a:ea typeface="ＭＳ Ｐゴシック" pitchFamily="-109" charset="-128"/>
                <a:cs typeface="ＭＳ Ｐゴシック" pitchFamily="-109" charset="-128"/>
              </a:rPr>
              <a:t> ‘The cost to modify the system fundamentally; </a:t>
            </a:r>
            <a:br>
              <a:rPr lang="en-US" sz="2200" dirty="0" smtClean="0">
                <a:ea typeface="ＭＳ Ｐゴシック" pitchFamily="-109" charset="-128"/>
                <a:cs typeface="ＭＳ Ｐゴシック" pitchFamily="-109" charset="-128"/>
              </a:rPr>
            </a:br>
            <a:r>
              <a:rPr lang="en-US" sz="2200" dirty="0" smtClean="0">
                <a:ea typeface="ＭＳ Ｐゴシック" pitchFamily="-109" charset="-128"/>
                <a:cs typeface="ＭＳ Ｐゴシック" pitchFamily="-109" charset="-128"/>
              </a:rPr>
              <a:t>either to install it, or to change out system components.’ </a:t>
            </a:r>
          </a:p>
        </p:txBody>
      </p:sp>
      <p:sp>
        <p:nvSpPr>
          <p:cNvPr id="123908" name="Content Placeholder 2"/>
          <p:cNvSpPr>
            <a:spLocks noGrp="1"/>
          </p:cNvSpPr>
          <p:nvPr>
            <p:ph sz="half" idx="1"/>
          </p:nvPr>
        </p:nvSpPr>
        <p:spPr>
          <a:xfrm>
            <a:off x="254000" y="1739900"/>
            <a:ext cx="8686800" cy="4064000"/>
          </a:xfrm>
        </p:spPr>
        <p:txBody>
          <a:bodyPr>
            <a:noAutofit/>
          </a:bodyPr>
          <a:lstStyle/>
          <a:p>
            <a:pPr>
              <a:buFont typeface="Arial" pitchFamily="-109" charset="0"/>
              <a:buNone/>
            </a:pPr>
            <a:r>
              <a:rPr lang="en-US" sz="2400" b="1" u="sng" dirty="0" smtClean="0">
                <a:ea typeface="ＭＳ Ｐゴシック" pitchFamily="-109" charset="-128"/>
                <a:cs typeface="ＭＳ Ｐゴシック" pitchFamily="-109" charset="-128"/>
              </a:rPr>
              <a:t>Upgradeability</a:t>
            </a:r>
            <a:r>
              <a:rPr lang="en-US" sz="2400" dirty="0" smtClean="0">
                <a:ea typeface="ＭＳ Ｐゴシック" pitchFamily="-109" charset="-128"/>
                <a:cs typeface="ＭＳ Ｐゴシック" pitchFamily="-109" charset="-128"/>
              </a:rPr>
              <a:t>:</a:t>
            </a:r>
          </a:p>
          <a:p>
            <a:pPr>
              <a:buFont typeface="Arial" pitchFamily="-109" charset="0"/>
              <a:buNone/>
            </a:pPr>
            <a:r>
              <a:rPr lang="en-US" sz="2400" b="1" dirty="0" smtClean="0">
                <a:ea typeface="ＭＳ Ｐゴシック" pitchFamily="-109" charset="-128"/>
                <a:cs typeface="ＭＳ Ｐゴシック" pitchFamily="-109" charset="-128"/>
              </a:rPr>
              <a:t>Gist</a:t>
            </a:r>
            <a:r>
              <a:rPr lang="en-US" sz="2400" dirty="0" smtClean="0">
                <a:ea typeface="ＭＳ Ｐゴシック" pitchFamily="-109" charset="-128"/>
                <a:cs typeface="ＭＳ Ｐゴシック" pitchFamily="-109" charset="-128"/>
              </a:rPr>
              <a:t>: This concerns the ability of the system to be modified by the system developers or system support in planned stages (as opposed to unplanned maintenance or tailoring the system). </a:t>
            </a:r>
            <a:endParaRPr lang="en-GB" sz="2400" dirty="0" smtClean="0">
              <a:ea typeface="ＭＳ Ｐゴシック" pitchFamily="-109" charset="-128"/>
              <a:cs typeface="ＭＳ Ｐゴシック" pitchFamily="-109" charset="-128"/>
            </a:endParaRPr>
          </a:p>
          <a:p>
            <a:pPr>
              <a:buFont typeface="Arial" pitchFamily="-109" charset="0"/>
              <a:buNone/>
            </a:pPr>
            <a:r>
              <a:rPr lang="en-US" sz="2400" b="1" dirty="0" smtClean="0">
                <a:ea typeface="ＭＳ Ｐゴシック" pitchFamily="-109" charset="-128"/>
                <a:cs typeface="ＭＳ Ｐゴシック" pitchFamily="-109" charset="-128"/>
              </a:rPr>
              <a:t>Type</a:t>
            </a:r>
            <a:r>
              <a:rPr lang="en-US" sz="2400" dirty="0" smtClean="0">
                <a:ea typeface="ＭＳ Ｐゴシック" pitchFamily="-109" charset="-128"/>
                <a:cs typeface="ＭＳ Ｐゴシック" pitchFamily="-109" charset="-128"/>
              </a:rPr>
              <a:t>: </a:t>
            </a:r>
            <a:r>
              <a:rPr lang="en-US" sz="2400" dirty="0" smtClean="0">
                <a:latin typeface="Brush Script MT Italic" pitchFamily="-109" charset="0"/>
                <a:ea typeface="Brush Script MT Italic" pitchFamily="-109" charset="0"/>
                <a:cs typeface="Brush Script MT Italic" pitchFamily="-109" charset="0"/>
              </a:rPr>
              <a:t>Complex </a:t>
            </a:r>
            <a:r>
              <a:rPr lang="en-US" sz="2400" dirty="0" smtClean="0">
                <a:ea typeface="ＭＳ Ｐゴシック" pitchFamily="-109" charset="-128"/>
                <a:cs typeface="ＭＳ Ｐゴシック" pitchFamily="-109" charset="-128"/>
              </a:rPr>
              <a:t>Quality Requirement. </a:t>
            </a:r>
            <a:endParaRPr lang="en-GB" sz="2400" dirty="0" smtClean="0">
              <a:ea typeface="ＭＳ Ｐゴシック" pitchFamily="-109" charset="-128"/>
              <a:cs typeface="ＭＳ Ｐゴシック" pitchFamily="-109" charset="-128"/>
            </a:endParaRPr>
          </a:p>
          <a:p>
            <a:pPr>
              <a:buFont typeface="Arial" pitchFamily="-109" charset="0"/>
              <a:buNone/>
            </a:pPr>
            <a:r>
              <a:rPr lang="en-US" sz="2400" b="1" dirty="0" smtClean="0">
                <a:ea typeface="ＭＳ Ｐゴシック" pitchFamily="-109" charset="-128"/>
                <a:cs typeface="ＭＳ Ｐゴシック" pitchFamily="-109" charset="-128"/>
              </a:rPr>
              <a:t>Includes</a:t>
            </a:r>
            <a:r>
              <a:rPr lang="en-US" sz="2400" dirty="0" smtClean="0">
                <a:ea typeface="ＭＳ Ｐゴシック" pitchFamily="-109" charset="-128"/>
                <a:cs typeface="ＭＳ Ｐゴシック" pitchFamily="-109" charset="-128"/>
              </a:rPr>
              <a:t>: {</a:t>
            </a:r>
            <a:r>
              <a:rPr lang="en-US" sz="2400" dirty="0" err="1" smtClean="0">
                <a:ea typeface="ＭＳ Ｐゴシック" pitchFamily="-109" charset="-128"/>
                <a:cs typeface="ＭＳ Ｐゴシック" pitchFamily="-109" charset="-128"/>
              </a:rPr>
              <a:t>Installability</a:t>
            </a:r>
            <a:r>
              <a:rPr lang="en-US" sz="2400" dirty="0" smtClean="0">
                <a:ea typeface="ＭＳ Ｐゴシック" pitchFamily="-109" charset="-128"/>
                <a:cs typeface="ＭＳ Ｐゴシック" pitchFamily="-109" charset="-128"/>
              </a:rPr>
              <a:t>, Portability, </a:t>
            </a:r>
            <a:r>
              <a:rPr lang="en-US" sz="2400" dirty="0" err="1" smtClean="0">
                <a:ea typeface="ＭＳ Ｐゴシック" pitchFamily="-109" charset="-128"/>
                <a:cs typeface="ＭＳ Ｐゴシック" pitchFamily="-109" charset="-128"/>
              </a:rPr>
              <a:t>Improveability</a:t>
            </a:r>
            <a:r>
              <a:rPr lang="en-US" sz="2400" dirty="0" smtClean="0">
                <a:ea typeface="ＭＳ Ｐゴシック" pitchFamily="-109" charset="-128"/>
                <a:cs typeface="ＭＳ Ｐゴシック" pitchFamily="-109" charset="-128"/>
              </a:rPr>
              <a:t>}. </a:t>
            </a:r>
            <a:endParaRPr lang="en-GB" sz="2400" dirty="0" smtClean="0">
              <a:ea typeface="ＭＳ Ｐゴシック" pitchFamily="-109" charset="-128"/>
              <a:cs typeface="ＭＳ Ｐゴシック" pitchFamily="-109" charset="-128"/>
            </a:endParaRPr>
          </a:p>
          <a:p>
            <a:pPr>
              <a:buFont typeface="Arial" pitchFamily="-109" charset="0"/>
              <a:buNone/>
            </a:pPr>
            <a:r>
              <a:rPr lang="en-US" sz="2400" dirty="0" smtClean="0">
                <a:ea typeface="ＭＳ Ｐゴシック" pitchFamily="-109" charset="-128"/>
                <a:cs typeface="ＭＳ Ｐゴシック" pitchFamily="-109" charset="-128"/>
              </a:rPr>
              <a:t> </a:t>
            </a:r>
            <a:endParaRPr lang="en-GB" sz="2400" dirty="0" smtClean="0">
              <a:ea typeface="ＭＳ Ｐゴシック" pitchFamily="-109" charset="-128"/>
              <a:cs typeface="ＭＳ Ｐゴシック" pitchFamily="-109" charset="-128"/>
            </a:endParaRPr>
          </a:p>
          <a:p>
            <a:pPr>
              <a:buFont typeface="Arial" pitchFamily="-109" charset="0"/>
              <a:buNone/>
            </a:pPr>
            <a:endParaRPr lang="en-GB" sz="2400" dirty="0" smtClean="0">
              <a:ea typeface="ＭＳ Ｐゴシック" pitchFamily="-109" charset="-128"/>
              <a:cs typeface="ＭＳ Ｐゴシック" pitchFamily="-109" charset="-128"/>
            </a:endParaRPr>
          </a:p>
          <a:p>
            <a:pPr>
              <a:buFont typeface="Arial" pitchFamily="-109" charset="0"/>
              <a:buNone/>
            </a:pPr>
            <a:r>
              <a:rPr lang="en-GB" sz="2400" dirty="0" smtClean="0">
                <a:ea typeface="ＭＳ Ｐゴシック" pitchFamily="-109" charset="-128"/>
                <a:cs typeface="ＭＳ Ｐゴシック" pitchFamily="-109" charset="-128"/>
              </a:rPr>
              <a:t> </a:t>
            </a:r>
          </a:p>
          <a:p>
            <a:pPr>
              <a:buFont typeface="Arial" pitchFamily="-109" charset="0"/>
              <a:buNone/>
            </a:pPr>
            <a:r>
              <a:rPr lang="en-US" sz="2400" dirty="0" smtClean="0">
                <a:ea typeface="ＭＳ Ｐゴシック" pitchFamily="-109" charset="-128"/>
                <a:cs typeface="ＭＳ Ｐゴシック" pitchFamily="-109" charset="-128"/>
              </a:rPr>
              <a:t> </a:t>
            </a:r>
          </a:p>
        </p:txBody>
      </p:sp>
      <p:sp>
        <p:nvSpPr>
          <p:cNvPr id="5" name="Date Placeholder 4"/>
          <p:cNvSpPr>
            <a:spLocks noGrp="1"/>
          </p:cNvSpPr>
          <p:nvPr>
            <p:ph type="dt" sz="quarter" idx="10"/>
          </p:nvPr>
        </p:nvSpPr>
        <p:spPr/>
        <p:txBody>
          <a:bodyPr/>
          <a:lstStyle/>
          <a:p>
            <a:pPr>
              <a:defRPr/>
            </a:pPr>
            <a:fld id="{F1AA68BD-9237-3742-90E2-56DEAF5711BA}" type="datetime4">
              <a:rPr lang="en-US" smtClean="0"/>
              <a:pPr>
                <a:defRPr/>
              </a:pPr>
              <a:t>October 2, 2009</a:t>
            </a:fld>
            <a:endParaRPr lang="en-US"/>
          </a:p>
        </p:txBody>
      </p:sp>
      <p:sp>
        <p:nvSpPr>
          <p:cNvPr id="6" name="Slide Number Placeholder 5"/>
          <p:cNvSpPr>
            <a:spLocks noGrp="1"/>
          </p:cNvSpPr>
          <p:nvPr>
            <p:ph type="sldNum" sz="quarter" idx="12"/>
          </p:nvPr>
        </p:nvSpPr>
        <p:spPr/>
        <p:txBody>
          <a:bodyPr/>
          <a:lstStyle/>
          <a:p>
            <a:pPr>
              <a:defRPr/>
            </a:pPr>
            <a:fld id="{3F4DD3E9-79E5-7646-93AD-F4A57BAC86DD}" type="slidenum">
              <a:rPr lang="en-US" smtClean="0"/>
              <a:pPr>
                <a:defRPr/>
              </a:pPr>
              <a:t>180</a:t>
            </a:fld>
            <a:endParaRPr lang="en-US"/>
          </a:p>
        </p:txBody>
      </p:sp>
      <p:sp>
        <p:nvSpPr>
          <p:cNvPr id="123912" name="Footer Placeholder 6"/>
          <p:cNvSpPr>
            <a:spLocks noGrp="1"/>
          </p:cNvSpPr>
          <p:nvPr>
            <p:ph type="ftr" sz="quarter" idx="11"/>
          </p:nvPr>
        </p:nvSpPr>
        <p:spPr bwMode="auto">
          <a:noFill/>
          <a:ln>
            <a:miter lim="800000"/>
            <a:headEnd/>
            <a:tailEnd/>
          </a:ln>
        </p:spPr>
        <p:txBody>
          <a:bodyPr/>
          <a:lstStyle/>
          <a:p>
            <a:r>
              <a:rPr lang="en-US" dirty="0" smtClean="0">
                <a:latin typeface="Calibri" pitchFamily="-109" charset="0"/>
                <a:ea typeface="ＭＳ Ｐゴシック" pitchFamily="-109" charset="-128"/>
                <a:cs typeface="ＭＳ Ｐゴシック" pitchFamily="-109" charset="-128"/>
              </a:rPr>
              <a:t>© </a:t>
            </a:r>
            <a:r>
              <a:rPr lang="en-US" dirty="0" err="1" smtClean="0">
                <a:latin typeface="Calibri" pitchFamily="-109" charset="0"/>
                <a:ea typeface="ＭＳ Ｐゴシック" pitchFamily="-109" charset="-128"/>
                <a:cs typeface="ＭＳ Ｐゴシック" pitchFamily="-109" charset="-128"/>
              </a:rPr>
              <a:t>Tom@Gilb.com</a:t>
            </a:r>
            <a:r>
              <a:rPr lang="en-US" dirty="0" smtClean="0">
                <a:latin typeface="Calibri" pitchFamily="-109" charset="0"/>
                <a:ea typeface="ＭＳ Ｐゴシック" pitchFamily="-109" charset="-128"/>
                <a:cs typeface="ＭＳ Ｐゴシック" pitchFamily="-109" charset="-128"/>
              </a:rPr>
              <a:t>  </a:t>
            </a:r>
            <a:r>
              <a:rPr lang="en-US" dirty="0" err="1" smtClean="0">
                <a:latin typeface="Calibri" pitchFamily="-109" charset="0"/>
                <a:ea typeface="ＭＳ Ｐゴシック" pitchFamily="-109" charset="-128"/>
                <a:cs typeface="ＭＳ Ｐゴシック" pitchFamily="-109" charset="-128"/>
              </a:rPr>
              <a:t>www.gilb.com</a:t>
            </a:r>
            <a:endParaRPr lang="en-US" dirty="0" smtClean="0">
              <a:latin typeface="Calibri" pitchFamily="-109" charset="0"/>
              <a:ea typeface="ＭＳ Ｐゴシック" pitchFamily="-109" charset="-128"/>
              <a:cs typeface="ＭＳ Ｐゴシック" pitchFamily="-109" charset="-128"/>
            </a:endParaRPr>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3907" name="Title 1"/>
          <p:cNvSpPr>
            <a:spLocks noGrp="1"/>
          </p:cNvSpPr>
          <p:nvPr>
            <p:ph type="title"/>
          </p:nvPr>
        </p:nvSpPr>
        <p:spPr>
          <a:xfrm>
            <a:off x="779462" y="107577"/>
            <a:ext cx="7581901" cy="921123"/>
          </a:xfrm>
        </p:spPr>
        <p:txBody>
          <a:bodyPr>
            <a:normAutofit fontScale="90000"/>
          </a:bodyPr>
          <a:lstStyle/>
          <a:p>
            <a:r>
              <a:rPr lang="en-US" sz="2400" dirty="0" smtClean="0"/>
              <a:t>Upgradeability 2/2 :</a:t>
            </a:r>
            <a:br>
              <a:rPr lang="en-US" sz="2400" dirty="0" smtClean="0"/>
            </a:br>
            <a:r>
              <a:rPr lang="en-US" sz="1800" dirty="0" smtClean="0"/>
              <a:t> ‘The cost to modify the system fundamentally; </a:t>
            </a:r>
            <a:br>
              <a:rPr lang="en-US" sz="1800" dirty="0" smtClean="0"/>
            </a:br>
            <a:r>
              <a:rPr lang="en-US" sz="1800" dirty="0" smtClean="0"/>
              <a:t>either to install it, or to change out system components.’ </a:t>
            </a:r>
          </a:p>
        </p:txBody>
      </p:sp>
      <p:sp>
        <p:nvSpPr>
          <p:cNvPr id="14" name="Content Placeholder 13"/>
          <p:cNvSpPr>
            <a:spLocks noGrp="1"/>
          </p:cNvSpPr>
          <p:nvPr>
            <p:ph sz="half" idx="1"/>
          </p:nvPr>
        </p:nvSpPr>
        <p:spPr>
          <a:xfrm>
            <a:off x="354105" y="1028700"/>
            <a:ext cx="4556319" cy="4838701"/>
          </a:xfrm>
        </p:spPr>
        <p:txBody>
          <a:bodyPr>
            <a:normAutofit fontScale="77500" lnSpcReduction="20000"/>
          </a:bodyPr>
          <a:lstStyle/>
          <a:p>
            <a:r>
              <a:rPr lang="en-US" u="sng" dirty="0" smtClean="0"/>
              <a:t>Portability</a:t>
            </a:r>
            <a:r>
              <a:rPr lang="en-US" dirty="0" smtClean="0"/>
              <a:t>: </a:t>
            </a:r>
          </a:p>
          <a:p>
            <a:r>
              <a:rPr lang="en-US" dirty="0" smtClean="0"/>
              <a:t>Gist: The cost to move from location to location.</a:t>
            </a:r>
            <a:endParaRPr lang="en-GB" dirty="0" smtClean="0"/>
          </a:p>
          <a:p>
            <a:r>
              <a:rPr lang="en-US" sz="2706" dirty="0" smtClean="0"/>
              <a:t>Scale: The cost to transport a defined [System] from a defined [Initial Environment] to a defined [Target Environment] using defined [Means]. </a:t>
            </a:r>
            <a:r>
              <a:rPr lang="en-GB" sz="2706" dirty="0" smtClean="0"/>
              <a:t>		</a:t>
            </a:r>
          </a:p>
          <a:p>
            <a:r>
              <a:rPr lang="en-US" dirty="0" smtClean="0"/>
              <a:t>Type: Complex Quality Requirement. </a:t>
            </a:r>
            <a:endParaRPr lang="en-GB" dirty="0" smtClean="0"/>
          </a:p>
          <a:p>
            <a:r>
              <a:rPr lang="en-US" dirty="0" smtClean="0"/>
              <a:t>Includes: {Data Portability, Logic Portability, Command Portability, Media Portability}. </a:t>
            </a:r>
            <a:endParaRPr lang="en-GB" dirty="0" smtClean="0"/>
          </a:p>
          <a:p>
            <a:r>
              <a:rPr lang="en-US" dirty="0" err="1" smtClean="0"/>
              <a:t>Improveability</a:t>
            </a:r>
            <a:r>
              <a:rPr lang="en-US" dirty="0" smtClean="0"/>
              <a:t>: ‘The cost to enhance a system.</a:t>
            </a:r>
            <a:endParaRPr lang="en-GB" dirty="0"/>
          </a:p>
        </p:txBody>
      </p:sp>
      <p:sp>
        <p:nvSpPr>
          <p:cNvPr id="123909" name="Content Placeholder 6"/>
          <p:cNvSpPr>
            <a:spLocks noGrp="1"/>
          </p:cNvSpPr>
          <p:nvPr>
            <p:ph sz="half" idx="2"/>
          </p:nvPr>
        </p:nvSpPr>
        <p:spPr>
          <a:xfrm>
            <a:off x="4703762" y="1028700"/>
            <a:ext cx="4081649" cy="4838701"/>
          </a:xfrm>
        </p:spPr>
        <p:txBody>
          <a:bodyPr>
            <a:normAutofit fontScale="77500" lnSpcReduction="20000"/>
          </a:bodyPr>
          <a:lstStyle/>
          <a:p>
            <a:r>
              <a:rPr lang="en-US" dirty="0" err="1" smtClean="0"/>
              <a:t>Installability</a:t>
            </a:r>
            <a:endParaRPr lang="en-GB" dirty="0" smtClean="0"/>
          </a:p>
          <a:p>
            <a:r>
              <a:rPr lang="en-US" dirty="0" smtClean="0"/>
              <a:t>Gist: The ability to replace system components with others, which possesses improved (function, performance, cost and/or design) attributes.  ‘The cost to install the system in defined conditions.’ </a:t>
            </a:r>
            <a:endParaRPr lang="en-GB" dirty="0" smtClean="0"/>
          </a:p>
          <a:p>
            <a:r>
              <a:rPr lang="en-US" sz="3243" dirty="0" smtClean="0"/>
              <a:t>Scale: The cost to add to a defined [System] a defined </a:t>
            </a:r>
            <a:r>
              <a:rPr lang="en-GB" sz="3243" dirty="0" smtClean="0"/>
              <a:t>[Improvement] using a defined [Means].</a:t>
            </a:r>
            <a:endParaRPr lang="en-US" sz="3243" dirty="0" smtClean="0"/>
          </a:p>
        </p:txBody>
      </p:sp>
      <p:sp>
        <p:nvSpPr>
          <p:cNvPr id="5" name="Date Placeholder 4"/>
          <p:cNvSpPr>
            <a:spLocks noGrp="1"/>
          </p:cNvSpPr>
          <p:nvPr>
            <p:ph type="dt" sz="quarter" idx="10"/>
          </p:nvPr>
        </p:nvSpPr>
        <p:spPr/>
        <p:txBody>
          <a:bodyPr/>
          <a:lstStyle/>
          <a:p>
            <a:fld id="{F1AA68BD-9237-3742-90E2-56DEAF5711BA}" type="datetime4">
              <a:rPr lang="en-US" smtClean="0"/>
              <a:pPr/>
              <a:t>October 2, 2009</a:t>
            </a:fld>
            <a:endParaRPr lang="en-US"/>
          </a:p>
        </p:txBody>
      </p:sp>
      <p:sp>
        <p:nvSpPr>
          <p:cNvPr id="123912" name="Footer Placeholder 6"/>
          <p:cNvSpPr>
            <a:spLocks noGrp="1"/>
          </p:cNvSpPr>
          <p:nvPr>
            <p:ph type="ftr" sz="quarter" idx="11"/>
          </p:nvPr>
        </p:nvSpPr>
        <p:spPr/>
        <p:txBody>
          <a:bodyPr/>
          <a:lstStyle/>
          <a:p>
            <a:r>
              <a:rPr lang="en-US" smtClean="0"/>
              <a:t>© Tom@Gilb.com  www.gilb.com</a:t>
            </a:r>
            <a:endParaRPr lang="en-US" dirty="0" smtClean="0"/>
          </a:p>
        </p:txBody>
      </p:sp>
      <p:sp>
        <p:nvSpPr>
          <p:cNvPr id="6" name="Slide Number Placeholder 5"/>
          <p:cNvSpPr>
            <a:spLocks noGrp="1"/>
          </p:cNvSpPr>
          <p:nvPr>
            <p:ph type="sldNum" sz="quarter" idx="12"/>
          </p:nvPr>
        </p:nvSpPr>
        <p:spPr/>
        <p:txBody>
          <a:bodyPr/>
          <a:lstStyle/>
          <a:p>
            <a:fld id="{3F4DD3E9-79E5-7646-93AD-F4A57BAC86DD}" type="slidenum">
              <a:rPr lang="en-US" smtClean="0"/>
              <a:pPr/>
              <a:t>181</a:t>
            </a:fld>
            <a:endParaRPr lang="en-US"/>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5955" name="Title 4"/>
          <p:cNvSpPr>
            <a:spLocks noGrp="1"/>
          </p:cNvSpPr>
          <p:nvPr>
            <p:ph type="title"/>
          </p:nvPr>
        </p:nvSpPr>
        <p:spPr>
          <a:xfrm>
            <a:off x="1155700" y="152400"/>
            <a:ext cx="7531100" cy="792163"/>
          </a:xfrm>
        </p:spPr>
        <p:txBody>
          <a:bodyPr>
            <a:normAutofit fontScale="90000"/>
          </a:bodyPr>
          <a:lstStyle/>
          <a:p>
            <a:r>
              <a:rPr lang="en-US" sz="2600" dirty="0" smtClean="0">
                <a:ea typeface="ＭＳ Ｐゴシック" pitchFamily="-109" charset="-128"/>
                <a:cs typeface="ＭＳ Ｐゴシック" pitchFamily="-109" charset="-128"/>
              </a:rPr>
              <a:t>This Basic ‘Adaptability’ Pattern above </a:t>
            </a:r>
            <a:br>
              <a:rPr lang="en-US" sz="2600" dirty="0" smtClean="0">
                <a:ea typeface="ＭＳ Ｐゴシック" pitchFamily="-109" charset="-128"/>
                <a:cs typeface="ＭＳ Ｐゴシック" pitchFamily="-109" charset="-128"/>
              </a:rPr>
            </a:br>
            <a:r>
              <a:rPr lang="en-US" sz="2600" dirty="0" smtClean="0">
                <a:ea typeface="ＭＳ Ｐゴシック" pitchFamily="-109" charset="-128"/>
                <a:cs typeface="ＭＳ Ｐゴシック" pitchFamily="-109" charset="-128"/>
              </a:rPr>
              <a:t>Was Successfully Applied</a:t>
            </a:r>
          </a:p>
        </p:txBody>
      </p:sp>
      <p:sp>
        <p:nvSpPr>
          <p:cNvPr id="125956" name="Content Placeholder 5"/>
          <p:cNvSpPr>
            <a:spLocks noGrp="1"/>
          </p:cNvSpPr>
          <p:nvPr>
            <p:ph idx="1"/>
          </p:nvPr>
        </p:nvSpPr>
        <p:spPr>
          <a:xfrm>
            <a:off x="0" y="1511300"/>
            <a:ext cx="8686800" cy="4889500"/>
          </a:xfrm>
        </p:spPr>
        <p:txBody>
          <a:bodyPr numCol="2">
            <a:normAutofit fontScale="47500" lnSpcReduction="20000"/>
          </a:bodyPr>
          <a:lstStyle/>
          <a:p>
            <a:r>
              <a:rPr lang="en-GB" sz="5920" b="1" dirty="0" smtClean="0">
                <a:ea typeface="ＭＳ Ｐゴシック" pitchFamily="-109" charset="-128"/>
                <a:cs typeface="ＭＳ Ｐゴシック" pitchFamily="-109" charset="-128"/>
              </a:rPr>
              <a:t>Hopefully this set of patterns </a:t>
            </a:r>
          </a:p>
          <a:p>
            <a:pPr lvl="1"/>
            <a:r>
              <a:rPr lang="en-GB" sz="5920" b="1" dirty="0" smtClean="0"/>
              <a:t>gives you a departure point</a:t>
            </a:r>
          </a:p>
          <a:p>
            <a:pPr lvl="1"/>
            <a:r>
              <a:rPr lang="en-GB" sz="5920" b="1" dirty="0" smtClean="0"/>
              <a:t> for defining those maintenance attributes </a:t>
            </a:r>
          </a:p>
          <a:p>
            <a:pPr lvl="1"/>
            <a:r>
              <a:rPr lang="en-GB" sz="5920" b="1" dirty="0" smtClean="0"/>
              <a:t>you might want to control, quantitatively.</a:t>
            </a:r>
          </a:p>
          <a:p>
            <a:pPr>
              <a:buFont typeface="Arial" pitchFamily="-109" charset="0"/>
              <a:buNone/>
            </a:pPr>
            <a:r>
              <a:rPr lang="en-GB" sz="1600" b="1" dirty="0" smtClean="0">
                <a:ea typeface="ＭＳ Ｐゴシック" pitchFamily="-109" charset="-128"/>
                <a:cs typeface="ＭＳ Ｐゴシック" pitchFamily="-109" charset="-128"/>
              </a:rPr>
              <a:t> </a:t>
            </a:r>
          </a:p>
          <a:p>
            <a:pPr>
              <a:buFont typeface="Arial" pitchFamily="-109" charset="0"/>
              <a:buNone/>
            </a:pPr>
            <a:endParaRPr lang="en-GB" sz="1600" dirty="0" smtClean="0">
              <a:ea typeface="ＭＳ Ｐゴシック" pitchFamily="-109" charset="-128"/>
              <a:cs typeface="ＭＳ Ｐゴシック" pitchFamily="-109" charset="-128"/>
            </a:endParaRPr>
          </a:p>
          <a:p>
            <a:pPr>
              <a:buFont typeface="Arial" pitchFamily="-109" charset="0"/>
              <a:buNone/>
            </a:pPr>
            <a:endParaRPr lang="en-GB" sz="1600" b="1" dirty="0" smtClean="0">
              <a:ea typeface="ＭＳ Ｐゴシック" pitchFamily="-109" charset="-128"/>
              <a:cs typeface="ＭＳ Ｐゴシック" pitchFamily="-109" charset="-128"/>
            </a:endParaRPr>
          </a:p>
          <a:p>
            <a:r>
              <a:rPr lang="en-GB" sz="3636" b="1" dirty="0" smtClean="0">
                <a:ea typeface="ＭＳ Ｐゴシック" pitchFamily="-109" charset="-128"/>
                <a:cs typeface="ＭＳ Ｐゴシック" pitchFamily="-109" charset="-128"/>
              </a:rPr>
              <a:t>The above slides “adaptability” definition </a:t>
            </a:r>
          </a:p>
          <a:p>
            <a:pPr lvl="1"/>
            <a:r>
              <a:rPr lang="en-GB" sz="3636" b="1" dirty="0" smtClean="0"/>
              <a:t>was use to co-ordinate the work </a:t>
            </a:r>
          </a:p>
          <a:p>
            <a:pPr lvl="2"/>
            <a:r>
              <a:rPr lang="en-GB" sz="3636" b="1" dirty="0" smtClean="0">
                <a:ea typeface="ＭＳ Ｐゴシック" pitchFamily="-109" charset="-128"/>
              </a:rPr>
              <a:t>of 5,000 software engineers, </a:t>
            </a:r>
          </a:p>
          <a:p>
            <a:pPr lvl="2"/>
            <a:r>
              <a:rPr lang="en-GB" sz="3636" b="1" dirty="0" smtClean="0">
                <a:ea typeface="ＭＳ Ｐゴシック" pitchFamily="-109" charset="-128"/>
              </a:rPr>
              <a:t>and 5,000 hardware engineers, </a:t>
            </a:r>
          </a:p>
          <a:p>
            <a:pPr lvl="2"/>
            <a:r>
              <a:rPr lang="en-GB" sz="3636" b="1" dirty="0" smtClean="0">
                <a:ea typeface="ＭＳ Ｐゴシック" pitchFamily="-109" charset="-128"/>
              </a:rPr>
              <a:t>in UK, at </a:t>
            </a:r>
            <a:r>
              <a:rPr lang="en-GB" sz="3636" b="1" dirty="0" err="1" smtClean="0">
                <a:ea typeface="ＭＳ Ｐゴシック" pitchFamily="-109" charset="-128"/>
              </a:rPr>
              <a:t>TsG</a:t>
            </a:r>
            <a:r>
              <a:rPr lang="en-GB" sz="3636" b="1" dirty="0" smtClean="0">
                <a:ea typeface="ＭＳ Ｐゴシック" pitchFamily="-109" charset="-128"/>
              </a:rPr>
              <a:t> client</a:t>
            </a:r>
          </a:p>
          <a:p>
            <a:pPr lvl="2"/>
            <a:r>
              <a:rPr lang="en-GB" sz="3636" b="1" dirty="0" smtClean="0">
                <a:ea typeface="ＭＳ Ｐゴシック" pitchFamily="-109" charset="-128"/>
              </a:rPr>
              <a:t> in bringing out a new product line at a computer manufacturer.</a:t>
            </a:r>
          </a:p>
          <a:p>
            <a:pPr lvl="2"/>
            <a:r>
              <a:rPr lang="en-GB" sz="3636" b="1" dirty="0" smtClean="0">
                <a:ea typeface="ＭＳ Ｐゴシック" pitchFamily="-109" charset="-128"/>
              </a:rPr>
              <a:t>Where ‘Adaptability’ was the Number One Product Characteristic </a:t>
            </a:r>
          </a:p>
          <a:p>
            <a:pPr lvl="1"/>
            <a:r>
              <a:rPr lang="en-GB" sz="3636" b="1" dirty="0" smtClean="0"/>
              <a:t>The Company became profitable for the next 14 years.</a:t>
            </a:r>
          </a:p>
          <a:p>
            <a:endParaRPr lang="en-US" sz="1600" b="1" dirty="0" smtClean="0">
              <a:ea typeface="ＭＳ Ｐゴシック" pitchFamily="-109" charset="-128"/>
              <a:cs typeface="ＭＳ Ｐゴシック" pitchFamily="-109" charset="-128"/>
            </a:endParaRPr>
          </a:p>
        </p:txBody>
      </p:sp>
      <p:sp>
        <p:nvSpPr>
          <p:cNvPr id="4" name="Date Placeholder 3"/>
          <p:cNvSpPr>
            <a:spLocks noGrp="1"/>
          </p:cNvSpPr>
          <p:nvPr>
            <p:ph type="dt" sz="quarter" idx="10"/>
          </p:nvPr>
        </p:nvSpPr>
        <p:spPr/>
        <p:txBody>
          <a:bodyPr/>
          <a:lstStyle/>
          <a:p>
            <a:pPr>
              <a:defRPr/>
            </a:pPr>
            <a:fld id="{67CDBA12-EA11-464D-8C34-2F96B9E69CAD}" type="datetime4">
              <a:rPr lang="en-US" smtClean="0"/>
              <a:pPr>
                <a:defRPr/>
              </a:pPr>
              <a:t>October 2, 2009</a:t>
            </a:fld>
            <a:endParaRPr lang="en-US"/>
          </a:p>
        </p:txBody>
      </p:sp>
      <p:sp>
        <p:nvSpPr>
          <p:cNvPr id="5" name="Slide Number Placeholder 4"/>
          <p:cNvSpPr>
            <a:spLocks noGrp="1"/>
          </p:cNvSpPr>
          <p:nvPr>
            <p:ph type="sldNum" sz="quarter" idx="12"/>
          </p:nvPr>
        </p:nvSpPr>
        <p:spPr/>
        <p:txBody>
          <a:bodyPr/>
          <a:lstStyle/>
          <a:p>
            <a:pPr>
              <a:defRPr/>
            </a:pPr>
            <a:fld id="{AC2D595B-78CB-5045-8E00-FE4A4D503481}" type="slidenum">
              <a:rPr lang="en-US" smtClean="0"/>
              <a:pPr>
                <a:defRPr/>
              </a:pPr>
              <a:t>182</a:t>
            </a:fld>
            <a:endParaRPr lang="en-US"/>
          </a:p>
        </p:txBody>
      </p:sp>
      <p:sp>
        <p:nvSpPr>
          <p:cNvPr id="125959" name="Footer Placeholder 5"/>
          <p:cNvSpPr>
            <a:spLocks noGrp="1"/>
          </p:cNvSpPr>
          <p:nvPr>
            <p:ph type="ftr" sz="quarter" idx="11"/>
          </p:nvPr>
        </p:nvSpPr>
        <p:spPr bwMode="auto">
          <a:noFill/>
          <a:ln>
            <a:miter lim="800000"/>
            <a:headEnd/>
            <a:tailEnd/>
          </a:ln>
        </p:spPr>
        <p:txBody>
          <a:bodyPr/>
          <a:lstStyle/>
          <a:p>
            <a:r>
              <a:rPr lang="en-US" smtClean="0">
                <a:latin typeface="Calibri" pitchFamily="-109" charset="0"/>
                <a:ea typeface="ＭＳ Ｐゴシック" pitchFamily="-109" charset="-128"/>
                <a:cs typeface="ＭＳ Ｐゴシック" pitchFamily="-109" charset="-128"/>
              </a:rPr>
              <a:t>© Tom@Gilb.com  www.gilb.com</a:t>
            </a:r>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463923"/>
          </a:xfrm>
        </p:spPr>
        <p:txBody>
          <a:bodyPr/>
          <a:lstStyle/>
          <a:p>
            <a:r>
              <a:rPr lang="en-US" dirty="0" smtClean="0"/>
              <a:t>Security Patterns</a:t>
            </a:r>
            <a:endParaRPr lang="en-GB" dirty="0"/>
          </a:p>
        </p:txBody>
      </p:sp>
      <p:sp>
        <p:nvSpPr>
          <p:cNvPr id="3" name="Content Placeholder 2"/>
          <p:cNvSpPr>
            <a:spLocks noGrp="1"/>
          </p:cNvSpPr>
          <p:nvPr>
            <p:ph idx="1"/>
          </p:nvPr>
        </p:nvSpPr>
        <p:spPr/>
        <p:txBody>
          <a:bodyPr/>
          <a:lstStyle/>
          <a:p>
            <a:endParaRPr lang="en-GB" dirty="0"/>
          </a:p>
        </p:txBody>
      </p:sp>
      <p:sp>
        <p:nvSpPr>
          <p:cNvPr id="4" name="Date Placeholder 3"/>
          <p:cNvSpPr>
            <a:spLocks noGrp="1"/>
          </p:cNvSpPr>
          <p:nvPr>
            <p:ph type="dt" sz="half" idx="10"/>
          </p:nvPr>
        </p:nvSpPr>
        <p:spPr/>
        <p:txBody>
          <a:bodyPr/>
          <a:lstStyle/>
          <a:p>
            <a:fld id="{FB5AF3A5-A966-234F-A1C7-6CB562C10487}" type="datetime4">
              <a:rPr lang="en-US" smtClean="0"/>
              <a:pPr/>
              <a:t>October 2, 2009</a:t>
            </a:fld>
            <a:endParaRPr lang="en-GB"/>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183</a:t>
            </a:fld>
            <a:endParaRPr lang="en-GB"/>
          </a:p>
        </p:txBody>
      </p:sp>
      <p:pic>
        <p:nvPicPr>
          <p:cNvPr id="7" name="Picture 6" descr="patterns_clip_image002.jpg"/>
          <p:cNvPicPr>
            <a:picLocks noChangeAspect="1"/>
          </p:cNvPicPr>
          <p:nvPr/>
        </p:nvPicPr>
        <p:blipFill>
          <a:blip r:embed="rId2"/>
          <a:srcRect/>
          <a:stretch>
            <a:fillRect/>
          </a:stretch>
        </p:blipFill>
        <p:spPr bwMode="auto">
          <a:xfrm>
            <a:off x="779461" y="896939"/>
            <a:ext cx="7581901" cy="56864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8002" name="Title 1"/>
          <p:cNvSpPr>
            <a:spLocks noGrp="1"/>
          </p:cNvSpPr>
          <p:nvPr>
            <p:ph type="title"/>
          </p:nvPr>
        </p:nvSpPr>
        <p:spPr>
          <a:xfrm>
            <a:off x="457200" y="76200"/>
            <a:ext cx="8229600" cy="487363"/>
          </a:xfrm>
        </p:spPr>
        <p:txBody>
          <a:bodyPr>
            <a:normAutofit/>
          </a:bodyPr>
          <a:lstStyle/>
          <a:p>
            <a:r>
              <a:rPr lang="en-GB" sz="2400" dirty="0" smtClean="0">
                <a:ea typeface="ＭＳ Ｐゴシック" pitchFamily="-109" charset="-128"/>
                <a:cs typeface="ＭＳ Ｐゴシック" pitchFamily="-109" charset="-128"/>
              </a:rPr>
              <a:t>The Software Architect Role in Maintainability</a:t>
            </a:r>
            <a:endParaRPr lang="en-US" sz="2400" dirty="0" smtClean="0">
              <a:ea typeface="ＭＳ Ｐゴシック" pitchFamily="-109" charset="-128"/>
              <a:cs typeface="ＭＳ Ｐゴシック" pitchFamily="-109" charset="-128"/>
            </a:endParaRPr>
          </a:p>
        </p:txBody>
      </p:sp>
      <p:sp>
        <p:nvSpPr>
          <p:cNvPr id="128003" name="Content Placeholder 2"/>
          <p:cNvSpPr>
            <a:spLocks noGrp="1"/>
          </p:cNvSpPr>
          <p:nvPr>
            <p:ph idx="1"/>
          </p:nvPr>
        </p:nvSpPr>
        <p:spPr>
          <a:xfrm>
            <a:off x="0" y="838200"/>
            <a:ext cx="6781800" cy="5410200"/>
          </a:xfrm>
        </p:spPr>
        <p:txBody>
          <a:bodyPr numCol="2">
            <a:normAutofit fontScale="92500" lnSpcReduction="20000"/>
          </a:bodyPr>
          <a:lstStyle/>
          <a:p>
            <a:pPr>
              <a:buFont typeface="Arial" pitchFamily="-109" charset="0"/>
              <a:buNone/>
            </a:pPr>
            <a:r>
              <a:rPr lang="en-US" sz="1700" dirty="0" smtClean="0">
                <a:ea typeface="ＭＳ Ｐゴシック" pitchFamily="-109" charset="-128"/>
                <a:cs typeface="ＭＳ Ｐゴシック" pitchFamily="-109" charset="-128"/>
              </a:rPr>
              <a:t>The role of the software architect is:</a:t>
            </a:r>
            <a:endParaRPr lang="en-GB" sz="1700" dirty="0" smtClean="0">
              <a:ea typeface="ＭＳ Ｐゴシック" pitchFamily="-109" charset="-128"/>
              <a:cs typeface="ＭＳ Ｐゴシック" pitchFamily="-109" charset="-128"/>
            </a:endParaRPr>
          </a:p>
          <a:p>
            <a:pPr>
              <a:buFont typeface="Arial" pitchFamily="-109" charset="0"/>
              <a:buNone/>
            </a:pPr>
            <a:r>
              <a:rPr lang="en-US" sz="1700" dirty="0" smtClean="0">
                <a:ea typeface="ＭＳ Ｐゴシック" pitchFamily="-109" charset="-128"/>
                <a:cs typeface="ＭＳ Ｐゴシック" pitchFamily="-109" charset="-128"/>
              </a:rPr>
              <a:t>• to participate in </a:t>
            </a:r>
            <a:r>
              <a:rPr lang="en-US" sz="1700" b="1" dirty="0" smtClean="0">
                <a:ea typeface="ＭＳ Ｐゴシック" pitchFamily="-109" charset="-128"/>
                <a:cs typeface="ＭＳ Ｐゴシック" pitchFamily="-109" charset="-128"/>
              </a:rPr>
              <a:t>clarification of the requirements </a:t>
            </a:r>
            <a:r>
              <a:rPr lang="en-US" sz="1700" dirty="0" smtClean="0">
                <a:ea typeface="ＭＳ Ｐゴシック" pitchFamily="-109" charset="-128"/>
                <a:cs typeface="ＭＳ Ｐゴシック" pitchFamily="-109" charset="-128"/>
              </a:rPr>
              <a:t>that will be used as inputs to their architecture process.</a:t>
            </a:r>
            <a:endParaRPr lang="en-GB" sz="1700" dirty="0" smtClean="0">
              <a:ea typeface="ＭＳ Ｐゴシック" pitchFamily="-109" charset="-128"/>
              <a:cs typeface="ＭＳ Ｐゴシック" pitchFamily="-109" charset="-128"/>
            </a:endParaRPr>
          </a:p>
          <a:p>
            <a:pPr>
              <a:buFont typeface="Arial" pitchFamily="-109" charset="0"/>
              <a:buNone/>
            </a:pPr>
            <a:r>
              <a:rPr lang="en-US" sz="1700" dirty="0" smtClean="0">
                <a:ea typeface="ＭＳ Ｐゴシック" pitchFamily="-109" charset="-128"/>
                <a:cs typeface="ＭＳ Ｐゴシック" pitchFamily="-109" charset="-128"/>
              </a:rPr>
              <a:t>• to insist that the requirements are </a:t>
            </a:r>
            <a:r>
              <a:rPr lang="en-US" sz="1700" b="1" dirty="0" err="1" smtClean="0">
                <a:ea typeface="ＭＳ Ｐゴシック" pitchFamily="-109" charset="-128"/>
                <a:cs typeface="ＭＳ Ｐゴシック" pitchFamily="-109" charset="-128"/>
              </a:rPr>
              <a:t>testably</a:t>
            </a:r>
            <a:r>
              <a:rPr lang="en-US" sz="1700" b="1" dirty="0" smtClean="0">
                <a:ea typeface="ＭＳ Ｐゴシック" pitchFamily="-109" charset="-128"/>
                <a:cs typeface="ＭＳ Ｐゴシック" pitchFamily="-109" charset="-128"/>
              </a:rPr>
              <a:t> clear</a:t>
            </a:r>
            <a:r>
              <a:rPr lang="en-US" sz="1700" dirty="0" smtClean="0">
                <a:ea typeface="ＭＳ Ｐゴシック" pitchFamily="-109" charset="-128"/>
                <a:cs typeface="ＭＳ Ｐゴシック" pitchFamily="-109" charset="-128"/>
              </a:rPr>
              <a:t>: that means with defined and agreed scales of measure, and defined required levels of performance.</a:t>
            </a:r>
            <a:endParaRPr lang="en-GB" sz="1700" dirty="0" smtClean="0">
              <a:ea typeface="ＭＳ Ｐゴシック" pitchFamily="-109" charset="-128"/>
              <a:cs typeface="ＭＳ Ｐゴシック" pitchFamily="-109" charset="-128"/>
            </a:endParaRPr>
          </a:p>
          <a:p>
            <a:pPr>
              <a:buFont typeface="Arial" pitchFamily="-109" charset="0"/>
              <a:buNone/>
            </a:pPr>
            <a:r>
              <a:rPr lang="en-US" sz="1700" dirty="0" smtClean="0">
                <a:ea typeface="ＭＳ Ｐゴシック" pitchFamily="-109" charset="-128"/>
                <a:cs typeface="ＭＳ Ｐゴシック" pitchFamily="-109" charset="-128"/>
              </a:rPr>
              <a:t>• to then </a:t>
            </a:r>
            <a:r>
              <a:rPr lang="en-US" sz="1700" b="1" dirty="0" smtClean="0">
                <a:ea typeface="ＭＳ Ｐゴシック" pitchFamily="-109" charset="-128"/>
                <a:cs typeface="ＭＳ Ｐゴシック" pitchFamily="-109" charset="-128"/>
              </a:rPr>
              <a:t>discover appropriate architecture</a:t>
            </a:r>
            <a:r>
              <a:rPr lang="en-US" sz="1700" dirty="0" smtClean="0">
                <a:ea typeface="ＭＳ Ｐゴシック" pitchFamily="-109" charset="-128"/>
                <a:cs typeface="ＭＳ Ｐゴシック" pitchFamily="-109" charset="-128"/>
              </a:rPr>
              <a:t>, </a:t>
            </a:r>
          </a:p>
          <a:p>
            <a:pPr lvl="1"/>
            <a:r>
              <a:rPr lang="en-US" sz="1300" dirty="0" smtClean="0"/>
              <a:t>capable of delivering those levels of performance, hopefully within resource constraints, and</a:t>
            </a:r>
            <a:endParaRPr lang="en-GB" sz="1300" dirty="0" smtClean="0"/>
          </a:p>
          <a:p>
            <a:pPr>
              <a:buFont typeface="Arial" pitchFamily="-109" charset="0"/>
              <a:buNone/>
            </a:pPr>
            <a:r>
              <a:rPr lang="en-US" sz="1700" dirty="0" smtClean="0">
                <a:ea typeface="ＭＳ Ｐゴシック" pitchFamily="-109" charset="-128"/>
                <a:cs typeface="ＭＳ Ｐゴシック" pitchFamily="-109" charset="-128"/>
              </a:rPr>
              <a:t>• define the architecture in such detail , that we can </a:t>
            </a:r>
          </a:p>
          <a:p>
            <a:pPr>
              <a:buFont typeface="Arial" pitchFamily="-109" charset="0"/>
              <a:buNone/>
            </a:pPr>
            <a:r>
              <a:rPr lang="en-US" sz="1700" b="1" dirty="0" smtClean="0">
                <a:ea typeface="ＭＳ Ｐゴシック" pitchFamily="-109" charset="-128"/>
                <a:cs typeface="ＭＳ Ｐゴシック" pitchFamily="-109" charset="-128"/>
              </a:rPr>
              <a:t>estimate </a:t>
            </a:r>
            <a:r>
              <a:rPr lang="en-US" sz="1700" dirty="0" smtClean="0">
                <a:ea typeface="ＭＳ Ｐゴシック" pitchFamily="-109" charset="-128"/>
                <a:cs typeface="ＭＳ Ｐゴシック" pitchFamily="-109" charset="-128"/>
              </a:rPr>
              <a:t>the probable </a:t>
            </a:r>
            <a:r>
              <a:rPr lang="en-US" sz="1700" b="1" dirty="0" smtClean="0">
                <a:ea typeface="ＭＳ Ｐゴシック" pitchFamily="-109" charset="-128"/>
                <a:cs typeface="ＭＳ Ｐゴシック" pitchFamily="-109" charset="-128"/>
              </a:rPr>
              <a:t>impact </a:t>
            </a:r>
            <a:r>
              <a:rPr lang="en-US" sz="1700" dirty="0" smtClean="0">
                <a:ea typeface="ＭＳ Ｐゴシック" pitchFamily="-109" charset="-128"/>
                <a:cs typeface="ＭＳ Ｐゴシック" pitchFamily="-109" charset="-128"/>
              </a:rPr>
              <a:t>of the architecture, </a:t>
            </a:r>
          </a:p>
          <a:p>
            <a:pPr lvl="1"/>
            <a:r>
              <a:rPr lang="en-US" sz="1300" dirty="0" smtClean="0"/>
              <a:t>on the requirements (Impact Estimation) so </a:t>
            </a:r>
            <a:r>
              <a:rPr lang="en-GB" sz="1300" dirty="0" smtClean="0"/>
              <a:t> </a:t>
            </a:r>
            <a:r>
              <a:rPr lang="en-US" sz="1300" dirty="0" smtClean="0"/>
              <a:t>that the intent </a:t>
            </a:r>
            <a:r>
              <a:rPr lang="en-US" sz="1300" b="1" dirty="0" smtClean="0"/>
              <a:t>cannot be misunderstood </a:t>
            </a:r>
            <a:r>
              <a:rPr lang="en-US" sz="1300" dirty="0" smtClean="0"/>
              <a:t>by implementers, </a:t>
            </a:r>
          </a:p>
          <a:p>
            <a:pPr lvl="1"/>
            <a:r>
              <a:rPr lang="en-US" sz="1300" dirty="0" smtClean="0"/>
              <a:t>and the desired </a:t>
            </a:r>
            <a:r>
              <a:rPr lang="en-US" sz="1300" b="1" dirty="0" smtClean="0"/>
              <a:t>effects </a:t>
            </a:r>
            <a:r>
              <a:rPr lang="en-US" sz="1300" dirty="0" smtClean="0"/>
              <a:t>are bound to be </a:t>
            </a:r>
            <a:r>
              <a:rPr lang="en-US" sz="1300" b="1" dirty="0" smtClean="0"/>
              <a:t>delivered</a:t>
            </a:r>
            <a:r>
              <a:rPr lang="en-US" sz="1300" dirty="0" smtClean="0"/>
              <a:t>.</a:t>
            </a:r>
            <a:endParaRPr lang="en-GB" sz="1300" dirty="0" smtClean="0"/>
          </a:p>
          <a:p>
            <a:pPr>
              <a:buFont typeface="Arial" pitchFamily="-109" charset="0"/>
              <a:buNone/>
            </a:pPr>
            <a:r>
              <a:rPr lang="en-US" sz="1700" dirty="0" smtClean="0">
                <a:ea typeface="ＭＳ Ｐゴシック" pitchFamily="-109" charset="-128"/>
                <a:cs typeface="ＭＳ Ｐゴシック" pitchFamily="-109" charset="-128"/>
              </a:rPr>
              <a:t>• then later, </a:t>
            </a:r>
            <a:r>
              <a:rPr lang="en-US" sz="1700" b="1" dirty="0" smtClean="0">
                <a:ea typeface="ＭＳ Ｐゴシック" pitchFamily="-109" charset="-128"/>
                <a:cs typeface="ＭＳ Ｐゴシック" pitchFamily="-109" charset="-128"/>
              </a:rPr>
              <a:t>monitor </a:t>
            </a:r>
            <a:r>
              <a:rPr lang="en-US" sz="1700" dirty="0" smtClean="0">
                <a:ea typeface="ＭＳ Ｐゴシック" pitchFamily="-109" charset="-128"/>
                <a:cs typeface="ＭＳ Ｐゴシック" pitchFamily="-109" charset="-128"/>
              </a:rPr>
              <a:t>the developing system as the architecture is applied in practice,</a:t>
            </a:r>
            <a:endParaRPr lang="en-GB" sz="1700" dirty="0" smtClean="0">
              <a:ea typeface="ＭＳ Ｐゴシック" pitchFamily="-109" charset="-128"/>
              <a:cs typeface="ＭＳ Ｐゴシック" pitchFamily="-109" charset="-128"/>
            </a:endParaRPr>
          </a:p>
          <a:p>
            <a:pPr>
              <a:buFont typeface="Arial" pitchFamily="-109" charset="0"/>
              <a:buNone/>
            </a:pPr>
            <a:r>
              <a:rPr lang="en-US" sz="1700" dirty="0" smtClean="0">
                <a:ea typeface="ＭＳ Ｐゴシック" pitchFamily="-109" charset="-128"/>
                <a:cs typeface="ＭＳ Ｐゴシック" pitchFamily="-109" charset="-128"/>
              </a:rPr>
              <a:t>• and </a:t>
            </a:r>
            <a:r>
              <a:rPr lang="en-US" sz="1700" b="1" dirty="0" smtClean="0">
                <a:ea typeface="ＭＳ Ｐゴシック" pitchFamily="-109" charset="-128"/>
                <a:cs typeface="ＭＳ Ｐゴシック" pitchFamily="-109" charset="-128"/>
              </a:rPr>
              <a:t>make </a:t>
            </a:r>
            <a:r>
              <a:rPr lang="en-US" sz="1700" dirty="0" smtClean="0">
                <a:ea typeface="ＭＳ Ｐゴシック" pitchFamily="-109" charset="-128"/>
                <a:cs typeface="ＭＳ Ｐゴシック" pitchFamily="-109" charset="-128"/>
              </a:rPr>
              <a:t>necessary </a:t>
            </a:r>
            <a:r>
              <a:rPr lang="en-US" sz="1700" b="1" dirty="0" smtClean="0">
                <a:ea typeface="ＭＳ Ｐゴシック" pitchFamily="-109" charset="-128"/>
                <a:cs typeface="ＭＳ Ｐゴシック" pitchFamily="-109" charset="-128"/>
              </a:rPr>
              <a:t>adjustments</a:t>
            </a:r>
            <a:r>
              <a:rPr lang="en-US" sz="1700" dirty="0" smtClean="0">
                <a:ea typeface="ＭＳ Ｐゴシック" pitchFamily="-109" charset="-128"/>
                <a:cs typeface="ＭＳ Ｐゴシック" pitchFamily="-109" charset="-128"/>
              </a:rPr>
              <a:t>.</a:t>
            </a:r>
            <a:endParaRPr lang="en-GB" sz="1700" dirty="0" smtClean="0">
              <a:ea typeface="ＭＳ Ｐゴシック" pitchFamily="-109" charset="-128"/>
              <a:cs typeface="ＭＳ Ｐゴシック" pitchFamily="-109" charset="-128"/>
            </a:endParaRPr>
          </a:p>
          <a:p>
            <a:pPr lvl="1"/>
            <a:r>
              <a:rPr lang="en-US" sz="1700" dirty="0" smtClean="0">
                <a:ea typeface="ＭＳ Ｐゴシック" pitchFamily="-109" charset="-128"/>
                <a:cs typeface="ＭＳ Ｐゴシック" pitchFamily="-109" charset="-128"/>
              </a:rPr>
              <a:t>• finally </a:t>
            </a:r>
            <a:r>
              <a:rPr lang="en-US" sz="1700" b="1" dirty="0" smtClean="0">
                <a:ea typeface="ＭＳ Ｐゴシック" pitchFamily="-109" charset="-128"/>
                <a:cs typeface="ＭＳ Ｐゴシック" pitchFamily="-109" charset="-128"/>
              </a:rPr>
              <a:t>monitor </a:t>
            </a:r>
            <a:r>
              <a:rPr lang="en-US" sz="1700" dirty="0" smtClean="0">
                <a:ea typeface="ＭＳ Ｐゴシック" pitchFamily="-109" charset="-128"/>
                <a:cs typeface="ＭＳ Ｐゴシック" pitchFamily="-109" charset="-128"/>
              </a:rPr>
              <a:t>the </a:t>
            </a:r>
            <a:r>
              <a:rPr lang="en-US" sz="1700" b="1" dirty="0" smtClean="0">
                <a:ea typeface="ＭＳ Ｐゴシック" pitchFamily="-109" charset="-128"/>
                <a:cs typeface="ＭＳ Ｐゴシック" pitchFamily="-109" charset="-128"/>
              </a:rPr>
              <a:t>performance characteristics </a:t>
            </a:r>
            <a:r>
              <a:rPr lang="en-US" sz="1700" dirty="0" smtClean="0">
                <a:ea typeface="ＭＳ Ｐゴシック" pitchFamily="-109" charset="-128"/>
                <a:cs typeface="ＭＳ Ｐゴシック" pitchFamily="-109" charset="-128"/>
              </a:rPr>
              <a:t>throughout the lifetime of the system,</a:t>
            </a:r>
          </a:p>
          <a:p>
            <a:pPr lvl="1"/>
            <a:r>
              <a:rPr lang="en-US" sz="1300" dirty="0" smtClean="0"/>
              <a:t> and make necessary </a:t>
            </a:r>
            <a:r>
              <a:rPr lang="en-US" sz="1300" b="1" dirty="0" smtClean="0"/>
              <a:t>adjustments </a:t>
            </a:r>
            <a:r>
              <a:rPr lang="en-US" sz="1300" dirty="0" smtClean="0"/>
              <a:t>to </a:t>
            </a:r>
            <a:r>
              <a:rPr lang="en-US" sz="1300" u="sng" dirty="0" smtClean="0"/>
              <a:t>requirements </a:t>
            </a:r>
          </a:p>
          <a:p>
            <a:pPr lvl="1"/>
            <a:r>
              <a:rPr lang="en-US" sz="1300" dirty="0" smtClean="0"/>
              <a:t>and to </a:t>
            </a:r>
            <a:r>
              <a:rPr lang="en-US" sz="1300" u="sng" dirty="0" smtClean="0"/>
              <a:t>architecture</a:t>
            </a:r>
            <a:r>
              <a:rPr lang="en-US" sz="1300" dirty="0" smtClean="0"/>
              <a:t>,</a:t>
            </a:r>
          </a:p>
          <a:p>
            <a:pPr lvl="1"/>
            <a:r>
              <a:rPr lang="en-US" sz="1300" dirty="0" smtClean="0"/>
              <a:t> in order to </a:t>
            </a:r>
            <a:r>
              <a:rPr lang="en-US" sz="1300" b="1" dirty="0" smtClean="0"/>
              <a:t>maintain </a:t>
            </a:r>
            <a:r>
              <a:rPr lang="en-US" sz="1300" dirty="0" smtClean="0"/>
              <a:t>needed system </a:t>
            </a:r>
            <a:r>
              <a:rPr lang="en-US" sz="1300" b="1" dirty="0" smtClean="0"/>
              <a:t>performance </a:t>
            </a:r>
            <a:r>
              <a:rPr lang="en-US" sz="1300" dirty="0" smtClean="0"/>
              <a:t>characteristics.</a:t>
            </a:r>
            <a:endParaRPr lang="en-GB" sz="1300" dirty="0" smtClean="0"/>
          </a:p>
          <a:p>
            <a:endParaRPr lang="en-US" sz="1700" dirty="0" smtClean="0">
              <a:ea typeface="ＭＳ Ｐゴシック" pitchFamily="-109" charset="-128"/>
              <a:cs typeface="ＭＳ Ｐゴシック" pitchFamily="-109" charset="-128"/>
            </a:endParaRPr>
          </a:p>
        </p:txBody>
      </p:sp>
      <p:pic>
        <p:nvPicPr>
          <p:cNvPr id="128004" name="Picture 3" descr="GodArchitect-731710.jpg"/>
          <p:cNvPicPr>
            <a:picLocks noChangeAspect="1"/>
          </p:cNvPicPr>
          <p:nvPr/>
        </p:nvPicPr>
        <p:blipFill>
          <a:blip r:embed="rId3"/>
          <a:srcRect/>
          <a:stretch>
            <a:fillRect/>
          </a:stretch>
        </p:blipFill>
        <p:spPr bwMode="auto">
          <a:xfrm>
            <a:off x="6882998" y="1143000"/>
            <a:ext cx="2261002" cy="3149600"/>
          </a:xfrm>
          <a:prstGeom prst="rect">
            <a:avLst/>
          </a:prstGeom>
          <a:noFill/>
          <a:ln w="9525">
            <a:noFill/>
            <a:miter lim="800000"/>
            <a:headEnd/>
            <a:tailEnd/>
          </a:ln>
        </p:spPr>
      </p:pic>
      <p:sp>
        <p:nvSpPr>
          <p:cNvPr id="5" name="Date Placeholder 4"/>
          <p:cNvSpPr>
            <a:spLocks noGrp="1"/>
          </p:cNvSpPr>
          <p:nvPr>
            <p:ph type="dt" sz="quarter" idx="10"/>
          </p:nvPr>
        </p:nvSpPr>
        <p:spPr/>
        <p:txBody>
          <a:bodyPr/>
          <a:lstStyle/>
          <a:p>
            <a:pPr>
              <a:defRPr/>
            </a:pPr>
            <a:fld id="{275423D5-40D9-234C-BF8F-8DD781FA0029}" type="datetime4">
              <a:rPr lang="en-US" smtClean="0"/>
              <a:pPr>
                <a:defRPr/>
              </a:pPr>
              <a:t>October 2, 2009</a:t>
            </a:fld>
            <a:endParaRPr lang="en-US"/>
          </a:p>
        </p:txBody>
      </p:sp>
      <p:sp>
        <p:nvSpPr>
          <p:cNvPr id="6" name="Slide Number Placeholder 5"/>
          <p:cNvSpPr>
            <a:spLocks noGrp="1"/>
          </p:cNvSpPr>
          <p:nvPr>
            <p:ph type="sldNum" sz="quarter" idx="12"/>
          </p:nvPr>
        </p:nvSpPr>
        <p:spPr/>
        <p:txBody>
          <a:bodyPr/>
          <a:lstStyle/>
          <a:p>
            <a:pPr>
              <a:defRPr/>
            </a:pPr>
            <a:fld id="{6478C8EA-1B70-1349-864B-2D5B03D442B4}" type="slidenum">
              <a:rPr lang="en-US" smtClean="0"/>
              <a:pPr>
                <a:defRPr/>
              </a:pPr>
              <a:t>184</a:t>
            </a:fld>
            <a:endParaRPr lang="en-US"/>
          </a:p>
        </p:txBody>
      </p:sp>
      <p:sp>
        <p:nvSpPr>
          <p:cNvPr id="128007" name="Footer Placeholder 6"/>
          <p:cNvSpPr>
            <a:spLocks noGrp="1"/>
          </p:cNvSpPr>
          <p:nvPr>
            <p:ph type="ftr" sz="quarter" idx="11"/>
          </p:nvPr>
        </p:nvSpPr>
        <p:spPr bwMode="auto">
          <a:noFill/>
          <a:ln>
            <a:miter lim="800000"/>
            <a:headEnd/>
            <a:tailEnd/>
          </a:ln>
        </p:spPr>
        <p:txBody>
          <a:bodyPr/>
          <a:lstStyle/>
          <a:p>
            <a:r>
              <a:rPr lang="en-US" smtClean="0">
                <a:latin typeface="Calibri" pitchFamily="-109" charset="0"/>
                <a:ea typeface="ＭＳ Ｐゴシック" pitchFamily="-109" charset="-128"/>
                <a:cs typeface="ＭＳ Ｐゴシック" pitchFamily="-109" charset="-128"/>
              </a:rPr>
              <a:t>© Tom@Gilb.com  www.gilb.com</a:t>
            </a:r>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2098" name="Title 1"/>
          <p:cNvSpPr>
            <a:spLocks noGrp="1"/>
          </p:cNvSpPr>
          <p:nvPr>
            <p:ph type="title"/>
          </p:nvPr>
        </p:nvSpPr>
        <p:spPr>
          <a:xfrm>
            <a:off x="304800" y="76200"/>
            <a:ext cx="8686800" cy="762000"/>
          </a:xfrm>
        </p:spPr>
        <p:txBody>
          <a:bodyPr>
            <a:normAutofit/>
          </a:bodyPr>
          <a:lstStyle/>
          <a:p>
            <a:r>
              <a:rPr lang="en-US" sz="2700" dirty="0" smtClean="0">
                <a:ea typeface="ＭＳ Ｐゴシック" pitchFamily="-109" charset="-128"/>
                <a:cs typeface="ＭＳ Ｐゴシック" pitchFamily="-109" charset="-128"/>
              </a:rPr>
              <a:t>Architecture Level Impact Estimation Table</a:t>
            </a:r>
          </a:p>
        </p:txBody>
      </p:sp>
      <p:sp>
        <p:nvSpPr>
          <p:cNvPr id="132099" name="Content Placeholder 2"/>
          <p:cNvSpPr>
            <a:spLocks noGrp="1"/>
          </p:cNvSpPr>
          <p:nvPr>
            <p:ph idx="1"/>
          </p:nvPr>
        </p:nvSpPr>
        <p:spPr>
          <a:xfrm>
            <a:off x="457200" y="6142038"/>
            <a:ext cx="8229600" cy="334962"/>
          </a:xfrm>
        </p:spPr>
        <p:txBody>
          <a:bodyPr/>
          <a:lstStyle/>
          <a:p>
            <a:r>
              <a:rPr lang="en-US" sz="1300" smtClean="0">
                <a:ea typeface="ＭＳ Ｐゴシック" pitchFamily="-109" charset="-128"/>
                <a:cs typeface="ＭＳ Ｐゴシック" pitchFamily="-109" charset="-128"/>
              </a:rPr>
              <a:t>See PPT Notes</a:t>
            </a:r>
          </a:p>
        </p:txBody>
      </p:sp>
      <p:pic>
        <p:nvPicPr>
          <p:cNvPr id="132100" name="Picture 3"/>
          <p:cNvPicPr>
            <a:picLocks noChangeAspect="1"/>
          </p:cNvPicPr>
          <p:nvPr/>
        </p:nvPicPr>
        <p:blipFill>
          <a:blip r:embed="rId3"/>
          <a:srcRect/>
          <a:stretch>
            <a:fillRect/>
          </a:stretch>
        </p:blipFill>
        <p:spPr bwMode="auto">
          <a:xfrm>
            <a:off x="447675" y="838200"/>
            <a:ext cx="8239125" cy="5175250"/>
          </a:xfrm>
          <a:prstGeom prst="rect">
            <a:avLst/>
          </a:prstGeom>
          <a:noFill/>
          <a:ln w="9525">
            <a:noFill/>
            <a:miter lim="800000"/>
            <a:headEnd/>
            <a:tailEnd/>
          </a:ln>
        </p:spPr>
      </p:pic>
      <p:sp>
        <p:nvSpPr>
          <p:cNvPr id="5" name="Date Placeholder 4"/>
          <p:cNvSpPr>
            <a:spLocks noGrp="1"/>
          </p:cNvSpPr>
          <p:nvPr>
            <p:ph type="dt" sz="quarter" idx="10"/>
          </p:nvPr>
        </p:nvSpPr>
        <p:spPr/>
        <p:txBody>
          <a:bodyPr/>
          <a:lstStyle/>
          <a:p>
            <a:pPr>
              <a:defRPr/>
            </a:pPr>
            <a:fld id="{2774A2D3-89DC-9442-AC26-52D05615FCF7}" type="datetime4">
              <a:rPr lang="en-US" smtClean="0"/>
              <a:pPr>
                <a:defRPr/>
              </a:pPr>
              <a:t>October 2, 2009</a:t>
            </a:fld>
            <a:endParaRPr lang="en-US"/>
          </a:p>
        </p:txBody>
      </p:sp>
      <p:sp>
        <p:nvSpPr>
          <p:cNvPr id="6" name="Slide Number Placeholder 5"/>
          <p:cNvSpPr>
            <a:spLocks noGrp="1"/>
          </p:cNvSpPr>
          <p:nvPr>
            <p:ph type="sldNum" sz="quarter" idx="12"/>
          </p:nvPr>
        </p:nvSpPr>
        <p:spPr/>
        <p:txBody>
          <a:bodyPr/>
          <a:lstStyle/>
          <a:p>
            <a:pPr>
              <a:defRPr/>
            </a:pPr>
            <a:fld id="{B9376792-89DD-AF4F-B220-A074B87A5751}" type="slidenum">
              <a:rPr lang="en-US" smtClean="0"/>
              <a:pPr>
                <a:defRPr/>
              </a:pPr>
              <a:t>185</a:t>
            </a:fld>
            <a:endParaRPr lang="en-US"/>
          </a:p>
        </p:txBody>
      </p:sp>
      <p:sp>
        <p:nvSpPr>
          <p:cNvPr id="132103" name="Footer Placeholder 6"/>
          <p:cNvSpPr>
            <a:spLocks noGrp="1"/>
          </p:cNvSpPr>
          <p:nvPr>
            <p:ph type="ftr" sz="quarter" idx="11"/>
          </p:nvPr>
        </p:nvSpPr>
        <p:spPr bwMode="auto">
          <a:noFill/>
          <a:ln>
            <a:miter lim="800000"/>
            <a:headEnd/>
            <a:tailEnd/>
          </a:ln>
        </p:spPr>
        <p:txBody>
          <a:bodyPr/>
          <a:lstStyle/>
          <a:p>
            <a:r>
              <a:rPr lang="en-US" smtClean="0">
                <a:latin typeface="Calibri" pitchFamily="-109" charset="0"/>
                <a:ea typeface="ＭＳ Ｐゴシック" pitchFamily="-109" charset="-128"/>
                <a:cs typeface="ＭＳ Ｐゴシック" pitchFamily="-109" charset="-128"/>
              </a:rPr>
              <a:t>© Tom@Gilb.com  www.gilb.com</a:t>
            </a:r>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244600"/>
          </a:xfrm>
        </p:spPr>
        <p:txBody>
          <a:bodyPr rtlCol="0">
            <a:noAutofit/>
          </a:bodyPr>
          <a:lstStyle/>
          <a:p>
            <a:pPr eaLnBrk="1" fontAlgn="auto" hangingPunct="1">
              <a:spcAft>
                <a:spcPts val="0"/>
              </a:spcAft>
              <a:defRPr/>
            </a:pPr>
            <a:r>
              <a:rPr lang="en-GB" sz="2600" b="1" dirty="0" smtClean="0">
                <a:ea typeface="+mj-ea"/>
                <a:cs typeface="+mj-cs"/>
              </a:rPr>
              <a:t/>
            </a:r>
            <a:br>
              <a:rPr lang="en-GB" sz="2600" b="1" dirty="0" smtClean="0">
                <a:ea typeface="+mj-ea"/>
                <a:cs typeface="+mj-cs"/>
              </a:rPr>
            </a:br>
            <a:r>
              <a:rPr lang="en-GB" sz="2600" b="1" dirty="0" smtClean="0">
                <a:ea typeface="+mj-ea"/>
                <a:cs typeface="+mj-cs"/>
              </a:rPr>
              <a:t>Engineering “Maintainability”: Green Week</a:t>
            </a:r>
            <a:br>
              <a:rPr lang="en-GB" sz="2600" b="1" dirty="0" smtClean="0">
                <a:ea typeface="+mj-ea"/>
                <a:cs typeface="+mj-cs"/>
              </a:rPr>
            </a:br>
            <a:r>
              <a:rPr lang="en-GB" sz="2600" b="1" dirty="0" smtClean="0">
                <a:ea typeface="+mj-ea"/>
                <a:cs typeface="+mj-cs"/>
              </a:rPr>
              <a:t>Weekly ‘</a:t>
            </a:r>
            <a:r>
              <a:rPr lang="en-GB" sz="2600" b="1" dirty="0" err="1" smtClean="0">
                <a:ea typeface="+mj-ea"/>
                <a:cs typeface="+mj-cs"/>
              </a:rPr>
              <a:t>Refactoring</a:t>
            </a:r>
            <a:r>
              <a:rPr lang="en-GB" sz="2600" b="1" dirty="0" smtClean="0">
                <a:ea typeface="+mj-ea"/>
                <a:cs typeface="+mj-cs"/>
              </a:rPr>
              <a:t>’ at </a:t>
            </a:r>
            <a:r>
              <a:rPr lang="en-GB" sz="2600" b="1" dirty="0" err="1" smtClean="0">
                <a:ea typeface="+mj-ea"/>
                <a:cs typeface="+mj-cs"/>
              </a:rPr>
              <a:t>Confirmit</a:t>
            </a:r>
            <a:endParaRPr lang="en-US" sz="2600" dirty="0" smtClean="0">
              <a:ea typeface="+mj-ea"/>
              <a:cs typeface="+mj-cs"/>
            </a:endParaRPr>
          </a:p>
        </p:txBody>
      </p:sp>
      <p:sp>
        <p:nvSpPr>
          <p:cNvPr id="134147" name="Content Placeholder 3"/>
          <p:cNvSpPr>
            <a:spLocks noGrp="1"/>
          </p:cNvSpPr>
          <p:nvPr>
            <p:ph idx="1"/>
          </p:nvPr>
        </p:nvSpPr>
        <p:spPr/>
        <p:txBody>
          <a:bodyPr/>
          <a:lstStyle/>
          <a:p>
            <a:pPr>
              <a:buFont typeface="Arial" pitchFamily="-109" charset="0"/>
              <a:buNone/>
            </a:pPr>
            <a:endParaRPr lang="en-US">
              <a:ea typeface="ＭＳ Ｐゴシック" pitchFamily="-109" charset="-128"/>
              <a:cs typeface="ＭＳ Ｐゴシック" pitchFamily="-109" charset="-128"/>
            </a:endParaRPr>
          </a:p>
        </p:txBody>
      </p:sp>
      <p:pic>
        <p:nvPicPr>
          <p:cNvPr id="134148" name="Picture 6"/>
          <p:cNvPicPr>
            <a:picLocks noChangeAspect="1"/>
          </p:cNvPicPr>
          <p:nvPr/>
        </p:nvPicPr>
        <p:blipFill>
          <a:blip r:embed="rId3"/>
          <a:srcRect/>
          <a:stretch>
            <a:fillRect/>
          </a:stretch>
        </p:blipFill>
        <p:spPr bwMode="auto">
          <a:xfrm>
            <a:off x="1854200" y="863600"/>
            <a:ext cx="7289800" cy="5889625"/>
          </a:xfrm>
          <a:prstGeom prst="rect">
            <a:avLst/>
          </a:prstGeom>
          <a:noFill/>
          <a:ln w="9525">
            <a:noFill/>
            <a:miter lim="800000"/>
            <a:headEnd/>
            <a:tailEnd/>
          </a:ln>
        </p:spPr>
      </p:pic>
      <p:pic>
        <p:nvPicPr>
          <p:cNvPr id="134149" name="Picture 5"/>
          <p:cNvPicPr>
            <a:picLocks noChangeAspect="1"/>
          </p:cNvPicPr>
          <p:nvPr/>
        </p:nvPicPr>
        <p:blipFill>
          <a:blip r:embed="rId4"/>
          <a:srcRect/>
          <a:stretch>
            <a:fillRect/>
          </a:stretch>
        </p:blipFill>
        <p:spPr bwMode="auto">
          <a:xfrm>
            <a:off x="152400" y="863600"/>
            <a:ext cx="5105400" cy="3232150"/>
          </a:xfrm>
          <a:prstGeom prst="rect">
            <a:avLst/>
          </a:prstGeom>
          <a:noFill/>
          <a:ln w="9525">
            <a:noFill/>
            <a:miter lim="800000"/>
            <a:headEnd/>
            <a:tailEnd/>
          </a:ln>
        </p:spPr>
      </p:pic>
      <p:sp>
        <p:nvSpPr>
          <p:cNvPr id="6" name="Date Placeholder 5"/>
          <p:cNvSpPr>
            <a:spLocks noGrp="1"/>
          </p:cNvSpPr>
          <p:nvPr>
            <p:ph type="dt" sz="quarter" idx="10"/>
          </p:nvPr>
        </p:nvSpPr>
        <p:spPr/>
        <p:txBody>
          <a:bodyPr/>
          <a:lstStyle/>
          <a:p>
            <a:pPr>
              <a:defRPr/>
            </a:pPr>
            <a:fld id="{6E29FCD6-F024-0849-9362-F07F5B66522D}" type="datetime4">
              <a:rPr lang="en-US" smtClean="0"/>
              <a:pPr>
                <a:defRPr/>
              </a:pPr>
              <a:t>October 2, 2009</a:t>
            </a:fld>
            <a:endParaRPr lang="en-US"/>
          </a:p>
        </p:txBody>
      </p:sp>
      <p:sp>
        <p:nvSpPr>
          <p:cNvPr id="7" name="Slide Number Placeholder 6"/>
          <p:cNvSpPr>
            <a:spLocks noGrp="1"/>
          </p:cNvSpPr>
          <p:nvPr>
            <p:ph type="sldNum" sz="quarter" idx="12"/>
          </p:nvPr>
        </p:nvSpPr>
        <p:spPr/>
        <p:txBody>
          <a:bodyPr/>
          <a:lstStyle/>
          <a:p>
            <a:pPr>
              <a:defRPr/>
            </a:pPr>
            <a:fld id="{A1D101B9-BFFE-C149-BD80-742BA068E046}" type="slidenum">
              <a:rPr lang="en-US" smtClean="0"/>
              <a:pPr>
                <a:defRPr/>
              </a:pPr>
              <a:t>186</a:t>
            </a:fld>
            <a:endParaRPr lang="en-US"/>
          </a:p>
        </p:txBody>
      </p:sp>
      <p:sp>
        <p:nvSpPr>
          <p:cNvPr id="134152" name="Footer Placeholder 7"/>
          <p:cNvSpPr>
            <a:spLocks noGrp="1"/>
          </p:cNvSpPr>
          <p:nvPr>
            <p:ph type="ftr" sz="quarter" idx="11"/>
          </p:nvPr>
        </p:nvSpPr>
        <p:spPr bwMode="auto">
          <a:noFill/>
          <a:ln>
            <a:miter lim="800000"/>
            <a:headEnd/>
            <a:tailEnd/>
          </a:ln>
        </p:spPr>
        <p:txBody>
          <a:bodyPr/>
          <a:lstStyle/>
          <a:p>
            <a:r>
              <a:rPr lang="en-US" smtClean="0">
                <a:latin typeface="Calibri" pitchFamily="-109" charset="0"/>
                <a:ea typeface="ＭＳ Ｐゴシック" pitchFamily="-109" charset="-128"/>
                <a:cs typeface="ＭＳ Ｐゴシック" pitchFamily="-109" charset="-128"/>
              </a:rPr>
              <a:t>© Tom@Gilb.com  www.gilb.com</a:t>
            </a:r>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sz="5600" b="1" kern="1200" dirty="0" smtClean="0">
                <a:solidFill>
                  <a:schemeClr val="tx1"/>
                </a:solidFill>
                <a:effectLst>
                  <a:outerShdw blurRad="101600" dist="63500" dir="2700000" algn="tl" rotWithShape="0">
                    <a:prstClr val="black">
                      <a:alpha val="75000"/>
                    </a:prstClr>
                  </a:outerShdw>
                </a:effectLst>
                <a:latin typeface="+mj-lt"/>
                <a:ea typeface="+mj-ea"/>
                <a:cs typeface="+mj-cs"/>
              </a:rPr>
              <a:t>Case Study of </a:t>
            </a:r>
            <a:br>
              <a:rPr lang="en-US" sz="5600" b="1" kern="1200" dirty="0" smtClean="0">
                <a:solidFill>
                  <a:schemeClr val="tx1"/>
                </a:solidFill>
                <a:effectLst>
                  <a:outerShdw blurRad="101600" dist="63500" dir="2700000" algn="tl" rotWithShape="0">
                    <a:prstClr val="black">
                      <a:alpha val="75000"/>
                    </a:prstClr>
                  </a:outerShdw>
                </a:effectLst>
                <a:latin typeface="+mj-lt"/>
                <a:ea typeface="+mj-ea"/>
                <a:cs typeface="+mj-cs"/>
              </a:rPr>
            </a:br>
            <a:r>
              <a:rPr lang="en-US" sz="5600" b="1" kern="1200" dirty="0" smtClean="0">
                <a:solidFill>
                  <a:schemeClr val="tx1"/>
                </a:solidFill>
                <a:effectLst>
                  <a:outerShdw blurRad="101600" dist="63500" dir="2700000" algn="tl" rotWithShape="0">
                    <a:prstClr val="black">
                      <a:alpha val="75000"/>
                    </a:prstClr>
                  </a:outerShdw>
                </a:effectLst>
                <a:latin typeface="+mj-lt"/>
                <a:ea typeface="+mj-ea"/>
                <a:cs typeface="+mj-cs"/>
              </a:rPr>
              <a:t>Real QA: </a:t>
            </a:r>
            <a:endParaRPr lang="en-GB" dirty="0"/>
          </a:p>
        </p:txBody>
      </p:sp>
      <p:sp>
        <p:nvSpPr>
          <p:cNvPr id="3" name="Content Placeholder 2"/>
          <p:cNvSpPr>
            <a:spLocks noGrp="1"/>
          </p:cNvSpPr>
          <p:nvPr>
            <p:ph idx="1"/>
          </p:nvPr>
        </p:nvSpPr>
        <p:spPr/>
        <p:style>
          <a:lnRef idx="1">
            <a:schemeClr val="accent6"/>
          </a:lnRef>
          <a:fillRef idx="2">
            <a:schemeClr val="accent6"/>
          </a:fillRef>
          <a:effectRef idx="1">
            <a:schemeClr val="accent6"/>
          </a:effectRef>
          <a:fontRef idx="minor">
            <a:schemeClr val="dk1"/>
          </a:fontRef>
        </p:style>
        <p:txBody>
          <a:bodyPr>
            <a:normAutofit fontScale="70000" lnSpcReduction="20000"/>
          </a:bodyPr>
          <a:lstStyle/>
          <a:p>
            <a:pPr lvl="0"/>
            <a:r>
              <a:rPr lang="en-US" sz="5600" b="1" i="1" kern="1200" dirty="0" err="1" smtClean="0">
                <a:solidFill>
                  <a:srgbClr val="FFFFFF"/>
                </a:solidFill>
                <a:effectLst>
                  <a:outerShdw blurRad="101600" dist="63500" dir="2700000" algn="tl" rotWithShape="0">
                    <a:prstClr val="black">
                      <a:alpha val="75000"/>
                    </a:prstClr>
                  </a:outerShdw>
                </a:effectLst>
                <a:latin typeface="+mj-lt"/>
                <a:ea typeface="+mj-ea"/>
                <a:cs typeface="+mj-cs"/>
              </a:rPr>
              <a:t>Confirmit</a:t>
            </a:r>
            <a:r>
              <a:rPr lang="en-US" sz="5600" b="1" kern="1200" dirty="0" smtClean="0">
                <a:solidFill>
                  <a:srgbClr val="FFFFFF"/>
                </a:solidFill>
                <a:effectLst>
                  <a:outerShdw blurRad="101600" dist="63500" dir="2700000" algn="tl" rotWithShape="0">
                    <a:prstClr val="black">
                      <a:alpha val="75000"/>
                    </a:prstClr>
                  </a:outerShdw>
                </a:effectLst>
                <a:latin typeface="+mj-lt"/>
                <a:ea typeface="+mj-ea"/>
                <a:cs typeface="+mj-cs"/>
              </a:rPr>
              <a:t>, Norway: </a:t>
            </a:r>
          </a:p>
          <a:p>
            <a:pPr lvl="0"/>
            <a:r>
              <a:rPr lang="en-US" sz="5600" b="1" kern="1200" dirty="0" smtClean="0">
                <a:solidFill>
                  <a:srgbClr val="FFFFFF"/>
                </a:solidFill>
                <a:effectLst>
                  <a:outerShdw blurRad="101600" dist="63500" dir="2700000" algn="tl" rotWithShape="0">
                    <a:prstClr val="black">
                      <a:alpha val="75000"/>
                    </a:prstClr>
                  </a:outerShdw>
                </a:effectLst>
                <a:latin typeface="+mj-lt"/>
                <a:ea typeface="+mj-ea"/>
                <a:cs typeface="+mj-cs"/>
              </a:rPr>
              <a:t>Quantified Quality driven,</a:t>
            </a:r>
          </a:p>
          <a:p>
            <a:pPr lvl="1"/>
            <a:r>
              <a:rPr lang="en-US" sz="5400" b="1" kern="1200" dirty="0" smtClean="0">
                <a:solidFill>
                  <a:srgbClr val="FFFFFF"/>
                </a:solidFill>
                <a:effectLst>
                  <a:outerShdw blurRad="101600" dist="63500" dir="2700000" algn="tl" rotWithShape="0">
                    <a:prstClr val="black">
                      <a:alpha val="75000"/>
                    </a:prstClr>
                  </a:outerShdw>
                </a:effectLst>
                <a:latin typeface="+mj-lt"/>
                <a:ea typeface="+mj-ea"/>
                <a:cs typeface="+mj-cs"/>
              </a:rPr>
              <a:t> up front, </a:t>
            </a:r>
          </a:p>
          <a:p>
            <a:pPr lvl="0"/>
            <a:r>
              <a:rPr lang="en-US" sz="5600" b="1" kern="1200" dirty="0" smtClean="0">
                <a:solidFill>
                  <a:srgbClr val="FFFFFF"/>
                </a:solidFill>
                <a:effectLst>
                  <a:outerShdw blurRad="101600" dist="63500" dir="2700000" algn="tl" rotWithShape="0">
                    <a:prstClr val="black">
                      <a:alpha val="75000"/>
                    </a:prstClr>
                  </a:outerShdw>
                </a:effectLst>
                <a:latin typeface="+mj-lt"/>
                <a:ea typeface="+mj-ea"/>
                <a:cs typeface="+mj-cs"/>
              </a:rPr>
              <a:t>including their testing practices, </a:t>
            </a:r>
          </a:p>
          <a:p>
            <a:pPr lvl="0"/>
            <a:r>
              <a:rPr lang="en-US" sz="5600" b="1" kern="1200" dirty="0" smtClean="0">
                <a:solidFill>
                  <a:srgbClr val="FFFFFF"/>
                </a:solidFill>
                <a:effectLst>
                  <a:outerShdw blurRad="101600" dist="63500" dir="2700000" algn="tl" rotWithShape="0">
                    <a:prstClr val="black">
                      <a:alpha val="75000"/>
                    </a:prstClr>
                  </a:outerShdw>
                </a:effectLst>
                <a:latin typeface="+mj-lt"/>
                <a:ea typeface="+mj-ea"/>
                <a:cs typeface="+mj-cs"/>
              </a:rPr>
              <a:t>using our ‘</a:t>
            </a:r>
            <a:r>
              <a:rPr lang="en-US" sz="5600" b="1" kern="1200" dirty="0" err="1" smtClean="0">
                <a:solidFill>
                  <a:srgbClr val="FFFFFF"/>
                </a:solidFill>
                <a:effectLst>
                  <a:outerShdw blurRad="101600" dist="63500" dir="2700000" algn="tl" rotWithShape="0">
                    <a:prstClr val="black">
                      <a:alpha val="75000"/>
                    </a:prstClr>
                  </a:outerShdw>
                </a:effectLst>
                <a:latin typeface="+mj-lt"/>
                <a:ea typeface="+mj-ea"/>
                <a:cs typeface="+mj-cs"/>
              </a:rPr>
              <a:t>Evo</a:t>
            </a:r>
            <a:r>
              <a:rPr lang="en-US" sz="5600" b="1" kern="1200" dirty="0" smtClean="0">
                <a:solidFill>
                  <a:srgbClr val="FFFFFF"/>
                </a:solidFill>
                <a:effectLst>
                  <a:outerShdw blurRad="101600" dist="63500" dir="2700000" algn="tl" rotWithShape="0">
                    <a:prstClr val="black">
                      <a:alpha val="75000"/>
                    </a:prstClr>
                  </a:outerShdw>
                </a:effectLst>
                <a:latin typeface="+mj-lt"/>
                <a:ea typeface="+mj-ea"/>
                <a:cs typeface="+mj-cs"/>
              </a:rPr>
              <a:t>’ method. </a:t>
            </a:r>
          </a:p>
        </p:txBody>
      </p:sp>
      <p:sp>
        <p:nvSpPr>
          <p:cNvPr id="5" name="Slide Number Placeholder 4"/>
          <p:cNvSpPr>
            <a:spLocks noGrp="1"/>
          </p:cNvSpPr>
          <p:nvPr>
            <p:ph type="sldNum" sz="quarter" idx="12"/>
          </p:nvPr>
        </p:nvSpPr>
        <p:spPr/>
        <p:txBody>
          <a:bodyPr/>
          <a:lstStyle/>
          <a:p>
            <a:fld id="{4B86B0F5-22FE-1F4C-B79C-31CD8CB2974C}" type="slidenum">
              <a:rPr lang="en-GB" smtClean="0"/>
              <a:pPr/>
              <a:t>187</a:t>
            </a:fld>
            <a:endParaRPr lang="en-GB"/>
          </a:p>
        </p:txBody>
      </p:sp>
      <p:sp>
        <p:nvSpPr>
          <p:cNvPr id="6" name="Footer Placeholder 5"/>
          <p:cNvSpPr>
            <a:spLocks noGrp="1"/>
          </p:cNvSpPr>
          <p:nvPr>
            <p:ph type="ftr" sz="quarter" idx="11"/>
          </p:nvPr>
        </p:nvSpPr>
        <p:spPr/>
        <p:txBody>
          <a:bodyPr/>
          <a:lstStyle/>
          <a:p>
            <a:r>
              <a:rPr lang="en-US" smtClean="0"/>
              <a:t>© Tom@Gilb.com  www.gilb.com</a:t>
            </a:r>
            <a:endParaRPr lang="en-GB"/>
          </a:p>
        </p:txBody>
      </p:sp>
      <p:sp>
        <p:nvSpPr>
          <p:cNvPr id="7" name="Date Placeholder 6"/>
          <p:cNvSpPr>
            <a:spLocks noGrp="1"/>
          </p:cNvSpPr>
          <p:nvPr>
            <p:ph type="dt" sz="half" idx="10"/>
          </p:nvPr>
        </p:nvSpPr>
        <p:spPr/>
        <p:txBody>
          <a:bodyPr/>
          <a:lstStyle/>
          <a:p>
            <a:fld id="{C4898E96-0A3E-C84F-981A-D60F91C0C165}"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54106" y="107576"/>
            <a:ext cx="8007257" cy="2724523"/>
          </a:xfrm>
        </p:spPr>
        <p:txBody>
          <a:bodyPr>
            <a:normAutofit/>
          </a:bodyPr>
          <a:lstStyle/>
          <a:p>
            <a:pPr lvl="0">
              <a:buNone/>
            </a:pPr>
            <a:r>
              <a:rPr lang="en-GB" dirty="0" smtClean="0"/>
              <a:t> The “</a:t>
            </a:r>
            <a:r>
              <a:rPr lang="en-GB" dirty="0" err="1" smtClean="0"/>
              <a:t>Confirmit</a:t>
            </a:r>
            <a:r>
              <a:rPr lang="en-GB" dirty="0" smtClean="0"/>
              <a:t>” Case study of a successful application of many of the Real QA principles (2003-2009)</a:t>
            </a:r>
            <a:endParaRPr lang="en-US" dirty="0"/>
          </a:p>
        </p:txBody>
      </p:sp>
      <p:sp>
        <p:nvSpPr>
          <p:cNvPr id="3" name="Content Placeholder 2"/>
          <p:cNvSpPr>
            <a:spLocks noGrp="1"/>
          </p:cNvSpPr>
          <p:nvPr>
            <p:ph idx="1"/>
          </p:nvPr>
        </p:nvSpPr>
        <p:spPr>
          <a:xfrm>
            <a:off x="779462" y="3759200"/>
            <a:ext cx="7581901" cy="2076824"/>
          </a:xfrm>
        </p:spPr>
        <p:txBody>
          <a:bodyPr/>
          <a:lstStyle/>
          <a:p>
            <a:r>
              <a:rPr lang="en-US" dirty="0" smtClean="0"/>
              <a:t>Oslo, Norway</a:t>
            </a:r>
            <a:endParaRPr lang="en-US" dirty="0"/>
          </a:p>
        </p:txBody>
      </p:sp>
      <p:sp>
        <p:nvSpPr>
          <p:cNvPr id="5" name="Slide Number Placeholder 4"/>
          <p:cNvSpPr>
            <a:spLocks noGrp="1"/>
          </p:cNvSpPr>
          <p:nvPr>
            <p:ph type="sldNum" sz="quarter" idx="12"/>
          </p:nvPr>
        </p:nvSpPr>
        <p:spPr/>
        <p:txBody>
          <a:bodyPr/>
          <a:lstStyle/>
          <a:p>
            <a:fld id="{4AA81925-07A9-F74A-BCE5-B4F8D92D7CF8}" type="slidenum">
              <a:rPr lang="en-US" smtClean="0"/>
              <a:pPr/>
              <a:t>188</a:t>
            </a:fld>
            <a:endParaRPr lang="en-US"/>
          </a:p>
        </p:txBody>
      </p:sp>
      <p:sp>
        <p:nvSpPr>
          <p:cNvPr id="6" name="Footer Placeholder 5"/>
          <p:cNvSpPr>
            <a:spLocks noGrp="1"/>
          </p:cNvSpPr>
          <p:nvPr>
            <p:ph type="ftr" sz="quarter" idx="11"/>
          </p:nvPr>
        </p:nvSpPr>
        <p:spPr/>
        <p:txBody>
          <a:bodyPr/>
          <a:lstStyle/>
          <a:p>
            <a:r>
              <a:rPr lang="en-US" smtClean="0"/>
              <a:t>© Tom@Gilb.com  www.gilb.com</a:t>
            </a:r>
            <a:endParaRPr lang="en-US"/>
          </a:p>
        </p:txBody>
      </p:sp>
      <p:sp>
        <p:nvSpPr>
          <p:cNvPr id="7" name="Date Placeholder 6"/>
          <p:cNvSpPr>
            <a:spLocks noGrp="1"/>
          </p:cNvSpPr>
          <p:nvPr>
            <p:ph type="dt" sz="half" idx="10"/>
          </p:nvPr>
        </p:nvSpPr>
        <p:spPr/>
        <p:txBody>
          <a:bodyPr/>
          <a:lstStyle/>
          <a:p>
            <a:fld id="{F50FEBAF-0F6B-D04B-AF25-1B05E07E81E9}"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ChangeArrowheads="1"/>
          </p:cNvSpPr>
          <p:nvPr>
            <p:ph type="ctrTitle"/>
          </p:nvPr>
        </p:nvSpPr>
        <p:spPr>
          <a:xfrm>
            <a:off x="762000" y="152400"/>
            <a:ext cx="7772400" cy="1143000"/>
          </a:xfrm>
          <a:ln>
            <a:solidFill>
              <a:schemeClr val="tx1"/>
            </a:solidFill>
          </a:ln>
        </p:spPr>
        <p:txBody>
          <a:bodyPr>
            <a:normAutofit/>
          </a:bodyPr>
          <a:lstStyle/>
          <a:p>
            <a:pPr eaLnBrk="1" hangingPunct="1"/>
            <a:r>
              <a:rPr lang="en-US" sz="2400" dirty="0" err="1" smtClean="0"/>
              <a:t>Confirmit</a:t>
            </a:r>
            <a:r>
              <a:rPr lang="en-US" sz="2400" dirty="0" smtClean="0"/>
              <a:t>  </a:t>
            </a:r>
            <a:r>
              <a:rPr lang="en-US" sz="2400" dirty="0"/>
              <a:t>Presentation</a:t>
            </a:r>
            <a:r>
              <a:rPr lang="en-US" sz="2400" dirty="0" smtClean="0"/>
              <a:t/>
            </a:r>
            <a:br>
              <a:rPr lang="en-US" sz="2400" dirty="0" smtClean="0"/>
            </a:br>
            <a:r>
              <a:rPr lang="en-US" sz="2400" dirty="0" smtClean="0"/>
              <a:t>Text: </a:t>
            </a:r>
            <a:r>
              <a:rPr lang="en-US" sz="2400" dirty="0" err="1" smtClean="0"/>
              <a:t>Trond</a:t>
            </a:r>
            <a:r>
              <a:rPr lang="en-US" sz="2400" dirty="0" smtClean="0"/>
              <a:t> </a:t>
            </a:r>
            <a:r>
              <a:rPr lang="en-US" sz="2400" dirty="0" err="1"/>
              <a:t>Johnsen</a:t>
            </a:r>
            <a:endParaRPr lang="en-US" sz="2400" dirty="0"/>
          </a:p>
        </p:txBody>
      </p:sp>
      <p:sp>
        <p:nvSpPr>
          <p:cNvPr id="2051" name="Rectangle 3"/>
          <p:cNvSpPr>
            <a:spLocks noGrp="1" noChangeArrowheads="1"/>
          </p:cNvSpPr>
          <p:nvPr>
            <p:ph type="subTitle" idx="1"/>
          </p:nvPr>
        </p:nvSpPr>
        <p:spPr>
          <a:xfrm>
            <a:off x="609600" y="1600200"/>
            <a:ext cx="8229600" cy="2057400"/>
          </a:xfrm>
        </p:spPr>
        <p:txBody>
          <a:bodyPr>
            <a:normAutofit/>
          </a:bodyPr>
          <a:lstStyle/>
          <a:p>
            <a:pPr eaLnBrk="1" hangingPunct="1">
              <a:defRPr/>
            </a:pPr>
            <a:endParaRPr lang="en-US" sz="2800" dirty="0"/>
          </a:p>
        </p:txBody>
      </p:sp>
      <p:pic>
        <p:nvPicPr>
          <p:cNvPr id="53252" name="Picture 5" descr="IMG_8967.JPG"/>
          <p:cNvPicPr>
            <a:picLocks noChangeAspect="1"/>
          </p:cNvPicPr>
          <p:nvPr/>
        </p:nvPicPr>
        <p:blipFill>
          <a:blip r:embed="rId3"/>
          <a:srcRect l="9167" t="14444" r="7500" b="7777"/>
          <a:stretch>
            <a:fillRect/>
          </a:stretch>
        </p:blipFill>
        <p:spPr bwMode="auto">
          <a:xfrm>
            <a:off x="2209800" y="3711575"/>
            <a:ext cx="4495800" cy="3146425"/>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4AA81925-07A9-F74A-BCE5-B4F8D92D7CF8}" type="slidenum">
              <a:rPr lang="en-US" smtClean="0"/>
              <a:pPr/>
              <a:t>189</a:t>
            </a:fld>
            <a:endParaRPr lang="en-US"/>
          </a:p>
        </p:txBody>
      </p:sp>
      <p:sp>
        <p:nvSpPr>
          <p:cNvPr id="7" name="Footer Placeholder 6"/>
          <p:cNvSpPr>
            <a:spLocks noGrp="1"/>
          </p:cNvSpPr>
          <p:nvPr>
            <p:ph type="ftr" sz="quarter" idx="11"/>
          </p:nvPr>
        </p:nvSpPr>
        <p:spPr/>
        <p:txBody>
          <a:bodyPr/>
          <a:lstStyle/>
          <a:p>
            <a:r>
              <a:rPr lang="en-US" smtClean="0"/>
              <a:t>© Tom@Gilb.com  www.gilb.com</a:t>
            </a:r>
            <a:endParaRPr lang="en-US"/>
          </a:p>
        </p:txBody>
      </p:sp>
      <p:sp>
        <p:nvSpPr>
          <p:cNvPr id="8" name="Date Placeholder 7"/>
          <p:cNvSpPr>
            <a:spLocks noGrp="1"/>
          </p:cNvSpPr>
          <p:nvPr>
            <p:ph type="dt" sz="half" idx="10"/>
          </p:nvPr>
        </p:nvSpPr>
        <p:spPr/>
        <p:txBody>
          <a:bodyPr/>
          <a:lstStyle/>
          <a:p>
            <a:fld id="{80B0E87D-2558-104F-B819-9381A99598FF}"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9234" name="Rectangle 1026"/>
          <p:cNvSpPr>
            <a:spLocks noGrp="1" noChangeArrowheads="1"/>
          </p:cNvSpPr>
          <p:nvPr>
            <p:ph type="title"/>
          </p:nvPr>
        </p:nvSpPr>
        <p:spPr>
          <a:xfrm>
            <a:off x="457200" y="-152400"/>
            <a:ext cx="8229600" cy="1143000"/>
          </a:xfrm>
        </p:spPr>
        <p:txBody>
          <a:bodyPr>
            <a:normAutofit/>
          </a:bodyPr>
          <a:lstStyle/>
          <a:p>
            <a:pPr>
              <a:defRPr/>
            </a:pPr>
            <a:r>
              <a:rPr lang="en-US" sz="3200" dirty="0">
                <a:ea typeface="+mj-ea"/>
                <a:cs typeface="+mj-cs"/>
              </a:rPr>
              <a:t>Fred Brooks, Jr. on Stakeholder specs</a:t>
            </a:r>
          </a:p>
        </p:txBody>
      </p:sp>
      <p:sp>
        <p:nvSpPr>
          <p:cNvPr id="335875" name="Rectangle 1027"/>
          <p:cNvSpPr>
            <a:spLocks noGrp="1" noChangeArrowheads="1"/>
          </p:cNvSpPr>
          <p:nvPr>
            <p:ph type="body" idx="1"/>
          </p:nvPr>
        </p:nvSpPr>
        <p:spPr>
          <a:xfrm>
            <a:off x="0" y="914400"/>
            <a:ext cx="9067800" cy="5410200"/>
          </a:xfrm>
          <a:solidFill>
            <a:schemeClr val="tx1"/>
          </a:solidFill>
        </p:spPr>
        <p:txBody>
          <a:bodyPr>
            <a:normAutofit fontScale="92500" lnSpcReduction="20000"/>
          </a:bodyPr>
          <a:lstStyle/>
          <a:p>
            <a:pPr>
              <a:lnSpc>
                <a:spcPct val="90000"/>
              </a:lnSpc>
              <a:buFont typeface="Monotype Sorts" pitchFamily="-108" charset="2"/>
              <a:buNone/>
            </a:pPr>
            <a:r>
              <a:rPr lang="en-US" sz="2000">
                <a:solidFill>
                  <a:schemeClr val="bg2"/>
                </a:solidFill>
              </a:rPr>
              <a:t>“The </a:t>
            </a:r>
            <a:r>
              <a:rPr lang="en-US" sz="2000" b="0">
                <a:solidFill>
                  <a:schemeClr val="bg2"/>
                </a:solidFill>
              </a:rPr>
              <a:t>larger</a:t>
            </a:r>
            <a:r>
              <a:rPr lang="en-US" sz="2000">
                <a:solidFill>
                  <a:schemeClr val="bg2"/>
                </a:solidFill>
              </a:rPr>
              <a:t> and more amorphous the user set, the </a:t>
            </a:r>
            <a:r>
              <a:rPr lang="en-US" sz="2000" b="0">
                <a:solidFill>
                  <a:schemeClr val="bg2"/>
                </a:solidFill>
              </a:rPr>
              <a:t>more necessary</a:t>
            </a:r>
            <a:r>
              <a:rPr lang="en-US" sz="2000">
                <a:solidFill>
                  <a:schemeClr val="bg2"/>
                </a:solidFill>
              </a:rPr>
              <a:t> it is to </a:t>
            </a:r>
            <a:r>
              <a:rPr lang="en-US" sz="2000" b="0" i="1">
                <a:solidFill>
                  <a:schemeClr val="bg2"/>
                </a:solidFill>
              </a:rPr>
              <a:t>define it explicitly</a:t>
            </a:r>
            <a:r>
              <a:rPr lang="en-US" sz="2000">
                <a:solidFill>
                  <a:schemeClr val="bg2"/>
                </a:solidFill>
              </a:rPr>
              <a:t> if one is to achieve </a:t>
            </a:r>
            <a:r>
              <a:rPr lang="en-US" sz="2000" b="0">
                <a:solidFill>
                  <a:schemeClr val="bg2"/>
                </a:solidFill>
              </a:rPr>
              <a:t>conceptual integrity</a:t>
            </a:r>
            <a:r>
              <a:rPr lang="en-US" sz="2000">
                <a:solidFill>
                  <a:schemeClr val="bg2"/>
                </a:solidFill>
              </a:rPr>
              <a:t>.</a:t>
            </a:r>
          </a:p>
          <a:p>
            <a:pPr>
              <a:lnSpc>
                <a:spcPct val="90000"/>
              </a:lnSpc>
              <a:buFont typeface="Monotype Sorts" pitchFamily="-108" charset="2"/>
              <a:buNone/>
            </a:pPr>
            <a:r>
              <a:rPr lang="en-US" sz="2000">
                <a:solidFill>
                  <a:schemeClr val="bg2"/>
                </a:solidFill>
              </a:rPr>
              <a:t>Each member of the design team will surely have an implicit mental image of the users, and </a:t>
            </a:r>
            <a:r>
              <a:rPr lang="en-US" sz="2000" b="0">
                <a:solidFill>
                  <a:schemeClr val="bg2"/>
                </a:solidFill>
              </a:rPr>
              <a:t>each designer’s image will be different.</a:t>
            </a:r>
            <a:endParaRPr lang="en-US" sz="2000">
              <a:solidFill>
                <a:schemeClr val="bg2"/>
              </a:solidFill>
            </a:endParaRPr>
          </a:p>
          <a:p>
            <a:pPr>
              <a:lnSpc>
                <a:spcPct val="90000"/>
              </a:lnSpc>
              <a:buFont typeface="Monotype Sorts" pitchFamily="-108" charset="2"/>
              <a:buNone/>
            </a:pPr>
            <a:r>
              <a:rPr lang="en-US" sz="2000">
                <a:solidFill>
                  <a:schemeClr val="bg2"/>
                </a:solidFill>
              </a:rPr>
              <a:t>Since an architect’s image of the user consciously or subconsciously affects every architectural decision, it is </a:t>
            </a:r>
            <a:r>
              <a:rPr lang="en-US" sz="2000" i="1">
                <a:solidFill>
                  <a:schemeClr val="bg2"/>
                </a:solidFill>
              </a:rPr>
              <a:t>essential</a:t>
            </a:r>
            <a:r>
              <a:rPr lang="en-US" sz="2000">
                <a:solidFill>
                  <a:schemeClr val="bg2"/>
                </a:solidFill>
              </a:rPr>
              <a:t> for a design team to arrive at a </a:t>
            </a:r>
            <a:r>
              <a:rPr lang="en-US" sz="2000" b="0">
                <a:solidFill>
                  <a:schemeClr val="bg2"/>
                </a:solidFill>
              </a:rPr>
              <a:t>single shared image</a:t>
            </a:r>
            <a:r>
              <a:rPr lang="en-US" sz="2000">
                <a:solidFill>
                  <a:schemeClr val="bg2"/>
                </a:solidFill>
              </a:rPr>
              <a:t>. </a:t>
            </a:r>
          </a:p>
          <a:p>
            <a:pPr>
              <a:lnSpc>
                <a:spcPct val="90000"/>
              </a:lnSpc>
              <a:buFont typeface="Monotype Sorts" pitchFamily="-108" charset="2"/>
              <a:buNone/>
            </a:pPr>
            <a:r>
              <a:rPr lang="en-US" sz="2000">
                <a:solidFill>
                  <a:schemeClr val="bg2"/>
                </a:solidFill>
              </a:rPr>
              <a:t>And that </a:t>
            </a:r>
            <a:r>
              <a:rPr lang="en-US" sz="2000" b="0">
                <a:solidFill>
                  <a:schemeClr val="bg2"/>
                </a:solidFill>
              </a:rPr>
              <a:t>requires writing</a:t>
            </a:r>
            <a:r>
              <a:rPr lang="en-US" sz="2000">
                <a:solidFill>
                  <a:schemeClr val="bg2"/>
                </a:solidFill>
              </a:rPr>
              <a:t> down the </a:t>
            </a:r>
            <a:r>
              <a:rPr lang="en-US" sz="2000" b="0">
                <a:solidFill>
                  <a:schemeClr val="bg2"/>
                </a:solidFill>
              </a:rPr>
              <a:t>attributes of the expected user set</a:t>
            </a:r>
            <a:r>
              <a:rPr lang="en-US" sz="2000">
                <a:solidFill>
                  <a:schemeClr val="bg2"/>
                </a:solidFill>
              </a:rPr>
              <a:t>, including:</a:t>
            </a:r>
          </a:p>
          <a:p>
            <a:pPr>
              <a:lnSpc>
                <a:spcPct val="90000"/>
              </a:lnSpc>
              <a:buFont typeface="Monotype Sorts" pitchFamily="-108" charset="2"/>
              <a:buNone/>
            </a:pPr>
            <a:r>
              <a:rPr lang="en-US" sz="2000">
                <a:solidFill>
                  <a:schemeClr val="bg2"/>
                </a:solidFill>
              </a:rPr>
              <a:t>	• Who they are</a:t>
            </a:r>
          </a:p>
          <a:p>
            <a:pPr>
              <a:lnSpc>
                <a:spcPct val="90000"/>
              </a:lnSpc>
              <a:buFont typeface="Monotype Sorts" pitchFamily="-108" charset="2"/>
              <a:buNone/>
            </a:pPr>
            <a:r>
              <a:rPr lang="en-US" sz="2000">
                <a:solidFill>
                  <a:schemeClr val="bg2"/>
                </a:solidFill>
              </a:rPr>
              <a:t>	• What they need</a:t>
            </a:r>
          </a:p>
          <a:p>
            <a:pPr>
              <a:lnSpc>
                <a:spcPct val="90000"/>
              </a:lnSpc>
              <a:buFont typeface="Monotype Sorts" pitchFamily="-108" charset="2"/>
              <a:buNone/>
            </a:pPr>
            <a:r>
              <a:rPr lang="en-US" sz="2000">
                <a:solidFill>
                  <a:schemeClr val="bg2"/>
                </a:solidFill>
              </a:rPr>
              <a:t>	• What they think they need</a:t>
            </a:r>
          </a:p>
          <a:p>
            <a:pPr>
              <a:lnSpc>
                <a:spcPct val="90000"/>
              </a:lnSpc>
              <a:buFont typeface="Monotype Sorts" pitchFamily="-108" charset="2"/>
              <a:buNone/>
            </a:pPr>
            <a:r>
              <a:rPr lang="en-US" sz="2000">
                <a:solidFill>
                  <a:schemeClr val="bg2"/>
                </a:solidFill>
              </a:rPr>
              <a:t>	• What they want “ </a:t>
            </a:r>
          </a:p>
          <a:p>
            <a:pPr>
              <a:lnSpc>
                <a:spcPct val="90000"/>
              </a:lnSpc>
              <a:buFont typeface="Monotype Sorts" pitchFamily="-108" charset="2"/>
              <a:buNone/>
            </a:pPr>
            <a:r>
              <a:rPr lang="en-US" sz="2000">
                <a:solidFill>
                  <a:schemeClr val="bg2"/>
                </a:solidFill>
              </a:rPr>
              <a:t>The Mythical Man-Month, </a:t>
            </a:r>
          </a:p>
          <a:p>
            <a:pPr lvl="1">
              <a:lnSpc>
                <a:spcPct val="90000"/>
              </a:lnSpc>
              <a:buFont typeface="Monotype Sorts" pitchFamily="-108" charset="2"/>
              <a:buNone/>
            </a:pPr>
            <a:r>
              <a:rPr lang="en-US" sz="1800">
                <a:solidFill>
                  <a:schemeClr val="bg2"/>
                </a:solidFill>
              </a:rPr>
              <a:t>Anniversary Edition 1995, pp 258-9</a:t>
            </a:r>
          </a:p>
        </p:txBody>
      </p:sp>
      <p:pic>
        <p:nvPicPr>
          <p:cNvPr id="5" name="Picture 4"/>
          <p:cNvPicPr>
            <a:picLocks noChangeAspect="1"/>
          </p:cNvPicPr>
          <p:nvPr/>
        </p:nvPicPr>
        <p:blipFill>
          <a:blip r:embed="rId3"/>
          <a:stretch>
            <a:fillRect/>
          </a:stretch>
        </p:blipFill>
        <p:spPr>
          <a:xfrm>
            <a:off x="5880100" y="3543300"/>
            <a:ext cx="2032000" cy="2540000"/>
          </a:xfrm>
          <a:prstGeom prst="rect">
            <a:avLst/>
          </a:prstGeom>
        </p:spPr>
      </p:pic>
      <p:sp>
        <p:nvSpPr>
          <p:cNvPr id="7" name="Slide Number Placeholder 6"/>
          <p:cNvSpPr>
            <a:spLocks noGrp="1"/>
          </p:cNvSpPr>
          <p:nvPr>
            <p:ph type="sldNum" sz="quarter" idx="12"/>
          </p:nvPr>
        </p:nvSpPr>
        <p:spPr/>
        <p:txBody>
          <a:bodyPr/>
          <a:lstStyle/>
          <a:p>
            <a:fld id="{4B86B0F5-22FE-1F4C-B79C-31CD8CB2974C}" type="slidenum">
              <a:rPr lang="en-GB" smtClean="0"/>
              <a:pPr/>
              <a:t>19</a:t>
            </a:fld>
            <a:endParaRPr lang="en-GB"/>
          </a:p>
        </p:txBody>
      </p:sp>
      <p:sp>
        <p:nvSpPr>
          <p:cNvPr id="8" name="Footer Placeholder 7"/>
          <p:cNvSpPr>
            <a:spLocks noGrp="1"/>
          </p:cNvSpPr>
          <p:nvPr>
            <p:ph type="ftr" sz="quarter" idx="11"/>
          </p:nvPr>
        </p:nvSpPr>
        <p:spPr/>
        <p:txBody>
          <a:bodyPr/>
          <a:lstStyle/>
          <a:p>
            <a:r>
              <a:rPr lang="en-US" smtClean="0"/>
              <a:t>© Tom@Gilb.com  www.gilb.com</a:t>
            </a:r>
            <a:endParaRPr lang="en-GB"/>
          </a:p>
        </p:txBody>
      </p:sp>
      <p:sp>
        <p:nvSpPr>
          <p:cNvPr id="9" name="Date Placeholder 8"/>
          <p:cNvSpPr>
            <a:spLocks noGrp="1"/>
          </p:cNvSpPr>
          <p:nvPr>
            <p:ph type="dt" sz="half" idx="10"/>
          </p:nvPr>
        </p:nvSpPr>
        <p:spPr/>
        <p:txBody>
          <a:bodyPr/>
          <a:lstStyle/>
          <a:p>
            <a:fld id="{8BC02877-F003-B34B-9416-CAC5F425AC91}"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685800" y="152400"/>
            <a:ext cx="7772400" cy="1143000"/>
          </a:xfrm>
        </p:spPr>
        <p:txBody>
          <a:bodyPr>
            <a:normAutofit fontScale="90000"/>
          </a:bodyPr>
          <a:lstStyle/>
          <a:p>
            <a:pPr eaLnBrk="1" hangingPunct="1"/>
            <a:r>
              <a:rPr lang="nb-NO" dirty="0" err="1"/>
              <a:t>Customer</a:t>
            </a:r>
            <a:r>
              <a:rPr lang="nb-NO" dirty="0"/>
              <a:t> </a:t>
            </a:r>
            <a:r>
              <a:rPr lang="nb-NO" dirty="0" err="1"/>
              <a:t>Successes</a:t>
            </a:r>
            <a:r>
              <a:rPr lang="nb-NO" dirty="0"/>
              <a:t> in </a:t>
            </a:r>
            <a:r>
              <a:rPr lang="nb-NO" dirty="0" err="1"/>
              <a:t>Corporate</a:t>
            </a:r>
            <a:r>
              <a:rPr lang="nb-NO" dirty="0"/>
              <a:t> </a:t>
            </a:r>
            <a:r>
              <a:rPr lang="nb-NO" dirty="0" err="1"/>
              <a:t>Sector</a:t>
            </a:r>
            <a:endParaRPr lang="en-GB" dirty="0"/>
          </a:p>
        </p:txBody>
      </p:sp>
      <p:graphicFrame>
        <p:nvGraphicFramePr>
          <p:cNvPr id="36867" name="Group 3"/>
          <p:cNvGraphicFramePr>
            <a:graphicFrameLocks noGrp="1"/>
          </p:cNvGraphicFramePr>
          <p:nvPr/>
        </p:nvGraphicFramePr>
        <p:xfrm>
          <a:off x="1019175" y="1354138"/>
          <a:ext cx="7772400" cy="4081463"/>
        </p:xfrm>
        <a:graphic>
          <a:graphicData uri="http://schemas.openxmlformats.org/drawingml/2006/table">
            <a:tbl>
              <a:tblPr/>
              <a:tblGrid>
                <a:gridCol w="1943100"/>
                <a:gridCol w="1943100"/>
                <a:gridCol w="1943100"/>
                <a:gridCol w="1943100"/>
              </a:tblGrid>
              <a:tr h="8302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a:txBody>
                  <a:tcPr horzOverflow="overflow">
                    <a:lnL w="19050" cap="flat" cmpd="sng" algn="ctr">
                      <a:solidFill>
                        <a:srgbClr val="E0E6F1"/>
                      </a:solidFill>
                      <a:prstDash val="solid"/>
                      <a:round/>
                      <a:headEnd type="none" w="med" len="med"/>
                      <a:tailEnd type="none" w="med" len="med"/>
                    </a:lnL>
                    <a:lnR w="19050" cap="flat" cmpd="sng" algn="ctr">
                      <a:solidFill>
                        <a:srgbClr val="E0E6F1"/>
                      </a:solidFill>
                      <a:prstDash val="solid"/>
                      <a:round/>
                      <a:headEnd type="none" w="med" len="med"/>
                      <a:tailEnd type="none" w="med" len="med"/>
                    </a:lnR>
                    <a:lnT w="19050" cap="flat" cmpd="sng" algn="ctr">
                      <a:solidFill>
                        <a:srgbClr val="E0E6F1"/>
                      </a:solidFill>
                      <a:prstDash val="solid"/>
                      <a:round/>
                      <a:headEnd type="none" w="med" len="med"/>
                      <a:tailEnd type="none" w="med" len="med"/>
                    </a:lnT>
                    <a:lnB w="19050" cap="flat" cmpd="sng" algn="ctr">
                      <a:solidFill>
                        <a:srgbClr val="E0E6F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a:txBody>
                  <a:tcPr horzOverflow="overflow">
                    <a:lnL w="19050" cap="flat" cmpd="sng" algn="ctr">
                      <a:solidFill>
                        <a:srgbClr val="E0E6F1"/>
                      </a:solidFill>
                      <a:prstDash val="solid"/>
                      <a:round/>
                      <a:headEnd type="none" w="med" len="med"/>
                      <a:tailEnd type="none" w="med" len="med"/>
                    </a:lnL>
                    <a:lnR w="19050" cap="flat" cmpd="sng" algn="ctr">
                      <a:solidFill>
                        <a:srgbClr val="E0E6F1"/>
                      </a:solidFill>
                      <a:prstDash val="solid"/>
                      <a:round/>
                      <a:headEnd type="none" w="med" len="med"/>
                      <a:tailEnd type="none" w="med" len="med"/>
                    </a:lnR>
                    <a:lnT w="19050" cap="flat" cmpd="sng" algn="ctr">
                      <a:solidFill>
                        <a:srgbClr val="E0E6F1"/>
                      </a:solidFill>
                      <a:prstDash val="solid"/>
                      <a:round/>
                      <a:headEnd type="none" w="med" len="med"/>
                      <a:tailEnd type="none" w="med" len="med"/>
                    </a:lnT>
                    <a:lnB w="19050" cap="flat" cmpd="sng" algn="ctr">
                      <a:solidFill>
                        <a:srgbClr val="E0E6F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a:txBody>
                  <a:tcPr horzOverflow="overflow">
                    <a:lnL w="19050" cap="flat" cmpd="sng" algn="ctr">
                      <a:solidFill>
                        <a:srgbClr val="E0E6F1"/>
                      </a:solidFill>
                      <a:prstDash val="solid"/>
                      <a:round/>
                      <a:headEnd type="none" w="med" len="med"/>
                      <a:tailEnd type="none" w="med" len="med"/>
                    </a:lnL>
                    <a:lnR w="19050" cap="flat" cmpd="sng" algn="ctr">
                      <a:solidFill>
                        <a:srgbClr val="E0E6F1"/>
                      </a:solidFill>
                      <a:prstDash val="solid"/>
                      <a:round/>
                      <a:headEnd type="none" w="med" len="med"/>
                      <a:tailEnd type="none" w="med" len="med"/>
                    </a:lnR>
                    <a:lnT w="19050" cap="flat" cmpd="sng" algn="ctr">
                      <a:solidFill>
                        <a:srgbClr val="E0E6F1"/>
                      </a:solidFill>
                      <a:prstDash val="solid"/>
                      <a:round/>
                      <a:headEnd type="none" w="med" len="med"/>
                      <a:tailEnd type="none" w="med" len="med"/>
                    </a:lnT>
                    <a:lnB w="19050" cap="flat" cmpd="sng" algn="ctr">
                      <a:solidFill>
                        <a:srgbClr val="E0E6F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a:txBody>
                  <a:tcPr horzOverflow="overflow">
                    <a:lnL w="19050" cap="flat" cmpd="sng" algn="ctr">
                      <a:solidFill>
                        <a:srgbClr val="E0E6F1"/>
                      </a:solidFill>
                      <a:prstDash val="solid"/>
                      <a:round/>
                      <a:headEnd type="none" w="med" len="med"/>
                      <a:tailEnd type="none" w="med" len="med"/>
                    </a:lnL>
                    <a:lnR w="19050" cap="flat" cmpd="sng" algn="ctr">
                      <a:solidFill>
                        <a:srgbClr val="E0E6F1"/>
                      </a:solidFill>
                      <a:prstDash val="solid"/>
                      <a:round/>
                      <a:headEnd type="none" w="med" len="med"/>
                      <a:tailEnd type="none" w="med" len="med"/>
                    </a:lnR>
                    <a:lnT w="19050" cap="flat" cmpd="sng" algn="ctr">
                      <a:solidFill>
                        <a:srgbClr val="E0E6F1"/>
                      </a:solidFill>
                      <a:prstDash val="solid"/>
                      <a:round/>
                      <a:headEnd type="none" w="med" len="med"/>
                      <a:tailEnd type="none" w="med" len="med"/>
                    </a:lnT>
                    <a:lnB w="19050" cap="flat" cmpd="sng" algn="ctr">
                      <a:solidFill>
                        <a:srgbClr val="E0E6F1"/>
                      </a:solidFill>
                      <a:prstDash val="solid"/>
                      <a:round/>
                      <a:headEnd type="none" w="med" len="med"/>
                      <a:tailEnd type="none" w="med" len="med"/>
                    </a:lnB>
                    <a:lnTlToBr>
                      <a:noFill/>
                    </a:lnTlToBr>
                    <a:lnBlToTr>
                      <a:noFill/>
                    </a:lnBlToTr>
                    <a:noFill/>
                  </a:tcPr>
                </a:tc>
              </a:tr>
              <a:tr h="812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a:txBody>
                  <a:tcPr horzOverflow="overflow">
                    <a:lnL w="19050" cap="flat" cmpd="sng" algn="ctr">
                      <a:solidFill>
                        <a:srgbClr val="E0E6F1"/>
                      </a:solidFill>
                      <a:prstDash val="solid"/>
                      <a:round/>
                      <a:headEnd type="none" w="med" len="med"/>
                      <a:tailEnd type="none" w="med" len="med"/>
                    </a:lnL>
                    <a:lnR w="19050" cap="flat" cmpd="sng" algn="ctr">
                      <a:solidFill>
                        <a:srgbClr val="E0E6F1"/>
                      </a:solidFill>
                      <a:prstDash val="solid"/>
                      <a:round/>
                      <a:headEnd type="none" w="med" len="med"/>
                      <a:tailEnd type="none" w="med" len="med"/>
                    </a:lnR>
                    <a:lnT w="19050" cap="flat" cmpd="sng" algn="ctr">
                      <a:solidFill>
                        <a:srgbClr val="E0E6F1"/>
                      </a:solidFill>
                      <a:prstDash val="solid"/>
                      <a:round/>
                      <a:headEnd type="none" w="med" len="med"/>
                      <a:tailEnd type="none" w="med" len="med"/>
                    </a:lnT>
                    <a:lnB w="19050" cap="flat" cmpd="sng" algn="ctr">
                      <a:solidFill>
                        <a:srgbClr val="E0E6F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a:txBody>
                  <a:tcPr horzOverflow="overflow">
                    <a:lnL w="19050" cap="flat" cmpd="sng" algn="ctr">
                      <a:solidFill>
                        <a:srgbClr val="E0E6F1"/>
                      </a:solidFill>
                      <a:prstDash val="solid"/>
                      <a:round/>
                      <a:headEnd type="none" w="med" len="med"/>
                      <a:tailEnd type="none" w="med" len="med"/>
                    </a:lnL>
                    <a:lnR w="19050" cap="flat" cmpd="sng" algn="ctr">
                      <a:solidFill>
                        <a:srgbClr val="E0E6F1"/>
                      </a:solidFill>
                      <a:prstDash val="solid"/>
                      <a:round/>
                      <a:headEnd type="none" w="med" len="med"/>
                      <a:tailEnd type="none" w="med" len="med"/>
                    </a:lnR>
                    <a:lnT w="19050" cap="flat" cmpd="sng" algn="ctr">
                      <a:solidFill>
                        <a:srgbClr val="E0E6F1"/>
                      </a:solidFill>
                      <a:prstDash val="solid"/>
                      <a:round/>
                      <a:headEnd type="none" w="med" len="med"/>
                      <a:tailEnd type="none" w="med" len="med"/>
                    </a:lnT>
                    <a:lnB w="19050" cap="flat" cmpd="sng" algn="ctr">
                      <a:solidFill>
                        <a:srgbClr val="E0E6F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a:txBody>
                  <a:tcPr horzOverflow="overflow">
                    <a:lnL w="19050" cap="flat" cmpd="sng" algn="ctr">
                      <a:solidFill>
                        <a:srgbClr val="E0E6F1"/>
                      </a:solidFill>
                      <a:prstDash val="solid"/>
                      <a:round/>
                      <a:headEnd type="none" w="med" len="med"/>
                      <a:tailEnd type="none" w="med" len="med"/>
                    </a:lnL>
                    <a:lnR w="19050" cap="flat" cmpd="sng" algn="ctr">
                      <a:solidFill>
                        <a:srgbClr val="E0E6F1"/>
                      </a:solidFill>
                      <a:prstDash val="solid"/>
                      <a:round/>
                      <a:headEnd type="none" w="med" len="med"/>
                      <a:tailEnd type="none" w="med" len="med"/>
                    </a:lnR>
                    <a:lnT w="19050" cap="flat" cmpd="sng" algn="ctr">
                      <a:solidFill>
                        <a:srgbClr val="E0E6F1"/>
                      </a:solidFill>
                      <a:prstDash val="solid"/>
                      <a:round/>
                      <a:headEnd type="none" w="med" len="med"/>
                      <a:tailEnd type="none" w="med" len="med"/>
                    </a:lnT>
                    <a:lnB w="19050" cap="flat" cmpd="sng" algn="ctr">
                      <a:solidFill>
                        <a:srgbClr val="E0E6F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a:txBody>
                  <a:tcPr horzOverflow="overflow">
                    <a:lnL w="19050" cap="flat" cmpd="sng" algn="ctr">
                      <a:solidFill>
                        <a:srgbClr val="E0E6F1"/>
                      </a:solidFill>
                      <a:prstDash val="solid"/>
                      <a:round/>
                      <a:headEnd type="none" w="med" len="med"/>
                      <a:tailEnd type="none" w="med" len="med"/>
                    </a:lnL>
                    <a:lnR w="19050" cap="flat" cmpd="sng" algn="ctr">
                      <a:solidFill>
                        <a:srgbClr val="E0E6F1"/>
                      </a:solidFill>
                      <a:prstDash val="solid"/>
                      <a:round/>
                      <a:headEnd type="none" w="med" len="med"/>
                      <a:tailEnd type="none" w="med" len="med"/>
                    </a:lnR>
                    <a:lnT w="19050" cap="flat" cmpd="sng" algn="ctr">
                      <a:solidFill>
                        <a:srgbClr val="E0E6F1"/>
                      </a:solidFill>
                      <a:prstDash val="solid"/>
                      <a:round/>
                      <a:headEnd type="none" w="med" len="med"/>
                      <a:tailEnd type="none" w="med" len="med"/>
                    </a:lnT>
                    <a:lnB w="19050" cap="flat" cmpd="sng" algn="ctr">
                      <a:solidFill>
                        <a:srgbClr val="E0E6F1"/>
                      </a:solidFill>
                      <a:prstDash val="solid"/>
                      <a:round/>
                      <a:headEnd type="none" w="med" len="med"/>
                      <a:tailEnd type="none" w="med" len="med"/>
                    </a:lnB>
                    <a:lnTlToBr>
                      <a:noFill/>
                    </a:lnTlToBr>
                    <a:lnBlToTr>
                      <a:noFill/>
                    </a:lnBlToTr>
                    <a:noFill/>
                  </a:tcPr>
                </a:tc>
              </a:tr>
              <a:tr h="812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a:txBody>
                  <a:tcPr horzOverflow="overflow">
                    <a:lnL w="19050" cap="flat" cmpd="sng" algn="ctr">
                      <a:solidFill>
                        <a:srgbClr val="E0E6F1"/>
                      </a:solidFill>
                      <a:prstDash val="solid"/>
                      <a:round/>
                      <a:headEnd type="none" w="med" len="med"/>
                      <a:tailEnd type="none" w="med" len="med"/>
                    </a:lnL>
                    <a:lnR w="19050" cap="flat" cmpd="sng" algn="ctr">
                      <a:solidFill>
                        <a:srgbClr val="E0E6F1"/>
                      </a:solidFill>
                      <a:prstDash val="solid"/>
                      <a:round/>
                      <a:headEnd type="none" w="med" len="med"/>
                      <a:tailEnd type="none" w="med" len="med"/>
                    </a:lnR>
                    <a:lnT w="19050" cap="flat" cmpd="sng" algn="ctr">
                      <a:solidFill>
                        <a:srgbClr val="E0E6F1"/>
                      </a:solidFill>
                      <a:prstDash val="solid"/>
                      <a:round/>
                      <a:headEnd type="none" w="med" len="med"/>
                      <a:tailEnd type="none" w="med" len="med"/>
                    </a:lnT>
                    <a:lnB w="19050" cap="flat" cmpd="sng" algn="ctr">
                      <a:solidFill>
                        <a:srgbClr val="E0E6F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a:txBody>
                  <a:tcPr horzOverflow="overflow">
                    <a:lnL w="19050" cap="flat" cmpd="sng" algn="ctr">
                      <a:solidFill>
                        <a:srgbClr val="E0E6F1"/>
                      </a:solidFill>
                      <a:prstDash val="solid"/>
                      <a:round/>
                      <a:headEnd type="none" w="med" len="med"/>
                      <a:tailEnd type="none" w="med" len="med"/>
                    </a:lnL>
                    <a:lnR w="19050" cap="flat" cmpd="sng" algn="ctr">
                      <a:solidFill>
                        <a:srgbClr val="E0E6F1"/>
                      </a:solidFill>
                      <a:prstDash val="solid"/>
                      <a:round/>
                      <a:headEnd type="none" w="med" len="med"/>
                      <a:tailEnd type="none" w="med" len="med"/>
                    </a:lnR>
                    <a:lnT w="19050" cap="flat" cmpd="sng" algn="ctr">
                      <a:solidFill>
                        <a:srgbClr val="E0E6F1"/>
                      </a:solidFill>
                      <a:prstDash val="solid"/>
                      <a:round/>
                      <a:headEnd type="none" w="med" len="med"/>
                      <a:tailEnd type="none" w="med" len="med"/>
                    </a:lnT>
                    <a:lnB w="19050" cap="flat" cmpd="sng" algn="ctr">
                      <a:solidFill>
                        <a:srgbClr val="E0E6F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a:txBody>
                  <a:tcPr horzOverflow="overflow">
                    <a:lnL w="19050" cap="flat" cmpd="sng" algn="ctr">
                      <a:solidFill>
                        <a:srgbClr val="E0E6F1"/>
                      </a:solidFill>
                      <a:prstDash val="solid"/>
                      <a:round/>
                      <a:headEnd type="none" w="med" len="med"/>
                      <a:tailEnd type="none" w="med" len="med"/>
                    </a:lnL>
                    <a:lnR w="19050" cap="flat" cmpd="sng" algn="ctr">
                      <a:solidFill>
                        <a:srgbClr val="E0E6F1"/>
                      </a:solidFill>
                      <a:prstDash val="solid"/>
                      <a:round/>
                      <a:headEnd type="none" w="med" len="med"/>
                      <a:tailEnd type="none" w="med" len="med"/>
                    </a:lnR>
                    <a:lnT w="19050" cap="flat" cmpd="sng" algn="ctr">
                      <a:solidFill>
                        <a:srgbClr val="E0E6F1"/>
                      </a:solidFill>
                      <a:prstDash val="solid"/>
                      <a:round/>
                      <a:headEnd type="none" w="med" len="med"/>
                      <a:tailEnd type="none" w="med" len="med"/>
                    </a:lnT>
                    <a:lnB w="19050" cap="flat" cmpd="sng" algn="ctr">
                      <a:solidFill>
                        <a:srgbClr val="E0E6F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a:txBody>
                  <a:tcPr horzOverflow="overflow">
                    <a:lnL w="19050" cap="flat" cmpd="sng" algn="ctr">
                      <a:solidFill>
                        <a:srgbClr val="E0E6F1"/>
                      </a:solidFill>
                      <a:prstDash val="solid"/>
                      <a:round/>
                      <a:headEnd type="none" w="med" len="med"/>
                      <a:tailEnd type="none" w="med" len="med"/>
                    </a:lnL>
                    <a:lnR w="19050" cap="flat" cmpd="sng" algn="ctr">
                      <a:solidFill>
                        <a:srgbClr val="E0E6F1"/>
                      </a:solidFill>
                      <a:prstDash val="solid"/>
                      <a:round/>
                      <a:headEnd type="none" w="med" len="med"/>
                      <a:tailEnd type="none" w="med" len="med"/>
                    </a:lnR>
                    <a:lnT w="19050" cap="flat" cmpd="sng" algn="ctr">
                      <a:solidFill>
                        <a:srgbClr val="E0E6F1"/>
                      </a:solidFill>
                      <a:prstDash val="solid"/>
                      <a:round/>
                      <a:headEnd type="none" w="med" len="med"/>
                      <a:tailEnd type="none" w="med" len="med"/>
                    </a:lnT>
                    <a:lnB w="19050" cap="flat" cmpd="sng" algn="ctr">
                      <a:solidFill>
                        <a:srgbClr val="E0E6F1"/>
                      </a:solidFill>
                      <a:prstDash val="solid"/>
                      <a:round/>
                      <a:headEnd type="none" w="med" len="med"/>
                      <a:tailEnd type="none" w="med" len="med"/>
                    </a:lnB>
                    <a:lnTlToBr>
                      <a:noFill/>
                    </a:lnTlToBr>
                    <a:lnBlToTr>
                      <a:noFill/>
                    </a:lnBlToTr>
                    <a:noFill/>
                  </a:tcPr>
                </a:tc>
              </a:tr>
              <a:tr h="812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a:txBody>
                  <a:tcPr horzOverflow="overflow">
                    <a:lnL w="19050" cap="flat" cmpd="sng" algn="ctr">
                      <a:solidFill>
                        <a:srgbClr val="E0E6F1"/>
                      </a:solidFill>
                      <a:prstDash val="solid"/>
                      <a:round/>
                      <a:headEnd type="none" w="med" len="med"/>
                      <a:tailEnd type="none" w="med" len="med"/>
                    </a:lnL>
                    <a:lnR w="19050" cap="flat" cmpd="sng" algn="ctr">
                      <a:solidFill>
                        <a:srgbClr val="E0E6F1"/>
                      </a:solidFill>
                      <a:prstDash val="solid"/>
                      <a:round/>
                      <a:headEnd type="none" w="med" len="med"/>
                      <a:tailEnd type="none" w="med" len="med"/>
                    </a:lnR>
                    <a:lnT w="19050" cap="flat" cmpd="sng" algn="ctr">
                      <a:solidFill>
                        <a:srgbClr val="E0E6F1"/>
                      </a:solidFill>
                      <a:prstDash val="solid"/>
                      <a:round/>
                      <a:headEnd type="none" w="med" len="med"/>
                      <a:tailEnd type="none" w="med" len="med"/>
                    </a:lnT>
                    <a:lnB w="19050" cap="flat" cmpd="sng" algn="ctr">
                      <a:solidFill>
                        <a:srgbClr val="E0E6F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a:txBody>
                  <a:tcPr horzOverflow="overflow">
                    <a:lnL w="19050" cap="flat" cmpd="sng" algn="ctr">
                      <a:solidFill>
                        <a:srgbClr val="E0E6F1"/>
                      </a:solidFill>
                      <a:prstDash val="solid"/>
                      <a:round/>
                      <a:headEnd type="none" w="med" len="med"/>
                      <a:tailEnd type="none" w="med" len="med"/>
                    </a:lnL>
                    <a:lnR w="19050" cap="flat" cmpd="sng" algn="ctr">
                      <a:solidFill>
                        <a:srgbClr val="E0E6F1"/>
                      </a:solidFill>
                      <a:prstDash val="solid"/>
                      <a:round/>
                      <a:headEnd type="none" w="med" len="med"/>
                      <a:tailEnd type="none" w="med" len="med"/>
                    </a:lnR>
                    <a:lnT w="19050" cap="flat" cmpd="sng" algn="ctr">
                      <a:solidFill>
                        <a:srgbClr val="E0E6F1"/>
                      </a:solidFill>
                      <a:prstDash val="solid"/>
                      <a:round/>
                      <a:headEnd type="none" w="med" len="med"/>
                      <a:tailEnd type="none" w="med" len="med"/>
                    </a:lnT>
                    <a:lnB w="19050" cap="flat" cmpd="sng" algn="ctr">
                      <a:solidFill>
                        <a:srgbClr val="E0E6F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a:txBody>
                  <a:tcPr horzOverflow="overflow">
                    <a:lnL w="19050" cap="flat" cmpd="sng" algn="ctr">
                      <a:solidFill>
                        <a:srgbClr val="E0E6F1"/>
                      </a:solidFill>
                      <a:prstDash val="solid"/>
                      <a:round/>
                      <a:headEnd type="none" w="med" len="med"/>
                      <a:tailEnd type="none" w="med" len="med"/>
                    </a:lnL>
                    <a:lnR w="19050" cap="flat" cmpd="sng" algn="ctr">
                      <a:solidFill>
                        <a:srgbClr val="E0E6F1"/>
                      </a:solidFill>
                      <a:prstDash val="solid"/>
                      <a:round/>
                      <a:headEnd type="none" w="med" len="med"/>
                      <a:tailEnd type="none" w="med" len="med"/>
                    </a:lnR>
                    <a:lnT w="19050" cap="flat" cmpd="sng" algn="ctr">
                      <a:solidFill>
                        <a:srgbClr val="E0E6F1"/>
                      </a:solidFill>
                      <a:prstDash val="solid"/>
                      <a:round/>
                      <a:headEnd type="none" w="med" len="med"/>
                      <a:tailEnd type="none" w="med" len="med"/>
                    </a:lnT>
                    <a:lnB w="19050" cap="flat" cmpd="sng" algn="ctr">
                      <a:solidFill>
                        <a:srgbClr val="E0E6F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a:txBody>
                  <a:tcPr horzOverflow="overflow">
                    <a:lnL w="19050" cap="flat" cmpd="sng" algn="ctr">
                      <a:solidFill>
                        <a:srgbClr val="E0E6F1"/>
                      </a:solidFill>
                      <a:prstDash val="solid"/>
                      <a:round/>
                      <a:headEnd type="none" w="med" len="med"/>
                      <a:tailEnd type="none" w="med" len="med"/>
                    </a:lnL>
                    <a:lnR w="19050" cap="flat" cmpd="sng" algn="ctr">
                      <a:solidFill>
                        <a:srgbClr val="E0E6F1"/>
                      </a:solidFill>
                      <a:prstDash val="solid"/>
                      <a:round/>
                      <a:headEnd type="none" w="med" len="med"/>
                      <a:tailEnd type="none" w="med" len="med"/>
                    </a:lnR>
                    <a:lnT w="19050" cap="flat" cmpd="sng" algn="ctr">
                      <a:solidFill>
                        <a:srgbClr val="E0E6F1"/>
                      </a:solidFill>
                      <a:prstDash val="solid"/>
                      <a:round/>
                      <a:headEnd type="none" w="med" len="med"/>
                      <a:tailEnd type="none" w="med" len="med"/>
                    </a:lnT>
                    <a:lnB w="19050" cap="flat" cmpd="sng" algn="ctr">
                      <a:solidFill>
                        <a:srgbClr val="E0E6F1"/>
                      </a:solidFill>
                      <a:prstDash val="solid"/>
                      <a:round/>
                      <a:headEnd type="none" w="med" len="med"/>
                      <a:tailEnd type="none" w="med" len="med"/>
                    </a:lnB>
                    <a:lnTlToBr>
                      <a:noFill/>
                    </a:lnTlToBr>
                    <a:lnBlToTr>
                      <a:noFill/>
                    </a:lnBlToTr>
                    <a:noFill/>
                  </a:tcPr>
                </a:tc>
              </a:tr>
              <a:tr h="812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a:txBody>
                  <a:tcPr horzOverflow="overflow">
                    <a:lnL w="19050" cap="flat" cmpd="sng" algn="ctr">
                      <a:solidFill>
                        <a:srgbClr val="E0E6F1"/>
                      </a:solidFill>
                      <a:prstDash val="solid"/>
                      <a:round/>
                      <a:headEnd type="none" w="med" len="med"/>
                      <a:tailEnd type="none" w="med" len="med"/>
                    </a:lnL>
                    <a:lnR w="19050" cap="flat" cmpd="sng" algn="ctr">
                      <a:solidFill>
                        <a:srgbClr val="E0E6F1"/>
                      </a:solidFill>
                      <a:prstDash val="solid"/>
                      <a:round/>
                      <a:headEnd type="none" w="med" len="med"/>
                      <a:tailEnd type="none" w="med" len="med"/>
                    </a:lnR>
                    <a:lnT w="19050" cap="flat" cmpd="sng" algn="ctr">
                      <a:solidFill>
                        <a:srgbClr val="E0E6F1"/>
                      </a:solidFill>
                      <a:prstDash val="solid"/>
                      <a:round/>
                      <a:headEnd type="none" w="med" len="med"/>
                      <a:tailEnd type="none" w="med" len="med"/>
                    </a:lnT>
                    <a:lnB w="19050" cap="flat" cmpd="sng" algn="ctr">
                      <a:solidFill>
                        <a:srgbClr val="E0E6F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a:txBody>
                  <a:tcPr horzOverflow="overflow">
                    <a:lnL w="19050" cap="flat" cmpd="sng" algn="ctr">
                      <a:solidFill>
                        <a:srgbClr val="E0E6F1"/>
                      </a:solidFill>
                      <a:prstDash val="solid"/>
                      <a:round/>
                      <a:headEnd type="none" w="med" len="med"/>
                      <a:tailEnd type="none" w="med" len="med"/>
                    </a:lnL>
                    <a:lnR w="19050" cap="flat" cmpd="sng" algn="ctr">
                      <a:solidFill>
                        <a:srgbClr val="E0E6F1"/>
                      </a:solidFill>
                      <a:prstDash val="solid"/>
                      <a:round/>
                      <a:headEnd type="none" w="med" len="med"/>
                      <a:tailEnd type="none" w="med" len="med"/>
                    </a:lnR>
                    <a:lnT w="19050" cap="flat" cmpd="sng" algn="ctr">
                      <a:solidFill>
                        <a:srgbClr val="E0E6F1"/>
                      </a:solidFill>
                      <a:prstDash val="solid"/>
                      <a:round/>
                      <a:headEnd type="none" w="med" len="med"/>
                      <a:tailEnd type="none" w="med" len="med"/>
                    </a:lnT>
                    <a:lnB w="19050" cap="flat" cmpd="sng" algn="ctr">
                      <a:solidFill>
                        <a:srgbClr val="E0E6F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a:txBody>
                  <a:tcPr horzOverflow="overflow">
                    <a:lnL w="19050" cap="flat" cmpd="sng" algn="ctr">
                      <a:solidFill>
                        <a:srgbClr val="E0E6F1"/>
                      </a:solidFill>
                      <a:prstDash val="solid"/>
                      <a:round/>
                      <a:headEnd type="none" w="med" len="med"/>
                      <a:tailEnd type="none" w="med" len="med"/>
                    </a:lnL>
                    <a:lnR w="19050" cap="flat" cmpd="sng" algn="ctr">
                      <a:solidFill>
                        <a:srgbClr val="E0E6F1"/>
                      </a:solidFill>
                      <a:prstDash val="solid"/>
                      <a:round/>
                      <a:headEnd type="none" w="med" len="med"/>
                      <a:tailEnd type="none" w="med" len="med"/>
                    </a:lnR>
                    <a:lnT w="19050" cap="flat" cmpd="sng" algn="ctr">
                      <a:solidFill>
                        <a:srgbClr val="E0E6F1"/>
                      </a:solidFill>
                      <a:prstDash val="solid"/>
                      <a:round/>
                      <a:headEnd type="none" w="med" len="med"/>
                      <a:tailEnd type="none" w="med" len="med"/>
                    </a:lnT>
                    <a:lnB w="19050" cap="flat" cmpd="sng" algn="ctr">
                      <a:solidFill>
                        <a:srgbClr val="E0E6F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a:txBody>
                  <a:tcPr horzOverflow="overflow">
                    <a:lnL w="19050" cap="flat" cmpd="sng" algn="ctr">
                      <a:solidFill>
                        <a:srgbClr val="E0E6F1"/>
                      </a:solidFill>
                      <a:prstDash val="solid"/>
                      <a:round/>
                      <a:headEnd type="none" w="med" len="med"/>
                      <a:tailEnd type="none" w="med" len="med"/>
                    </a:lnL>
                    <a:lnR w="19050" cap="flat" cmpd="sng" algn="ctr">
                      <a:solidFill>
                        <a:srgbClr val="E0E6F1"/>
                      </a:solidFill>
                      <a:prstDash val="solid"/>
                      <a:round/>
                      <a:headEnd type="none" w="med" len="med"/>
                      <a:tailEnd type="none" w="med" len="med"/>
                    </a:lnR>
                    <a:lnT w="19050" cap="flat" cmpd="sng" algn="ctr">
                      <a:solidFill>
                        <a:srgbClr val="E0E6F1"/>
                      </a:solidFill>
                      <a:prstDash val="solid"/>
                      <a:round/>
                      <a:headEnd type="none" w="med" len="med"/>
                      <a:tailEnd type="none" w="med" len="med"/>
                    </a:lnT>
                    <a:lnB w="19050" cap="flat" cmpd="sng" algn="ctr">
                      <a:solidFill>
                        <a:srgbClr val="E0E6F1"/>
                      </a:solidFill>
                      <a:prstDash val="solid"/>
                      <a:round/>
                      <a:headEnd type="none" w="med" len="med"/>
                      <a:tailEnd type="none" w="med" len="med"/>
                    </a:lnB>
                    <a:lnTlToBr>
                      <a:noFill/>
                    </a:lnTlToBr>
                    <a:lnBlToTr>
                      <a:noFill/>
                    </a:lnBlToTr>
                    <a:noFill/>
                  </a:tcPr>
                </a:tc>
              </a:tr>
            </a:tbl>
          </a:graphicData>
        </a:graphic>
      </p:graphicFrame>
      <p:pic>
        <p:nvPicPr>
          <p:cNvPr id="54307" name="Picture 35"/>
          <p:cNvPicPr>
            <a:picLocks noChangeAspect="1" noChangeArrowheads="1"/>
          </p:cNvPicPr>
          <p:nvPr/>
        </p:nvPicPr>
        <p:blipFill>
          <a:blip r:embed="rId3"/>
          <a:srcRect/>
          <a:stretch>
            <a:fillRect/>
          </a:stretch>
        </p:blipFill>
        <p:spPr bwMode="auto">
          <a:xfrm>
            <a:off x="3030538" y="1524000"/>
            <a:ext cx="1122362" cy="517525"/>
          </a:xfrm>
          <a:prstGeom prst="rect">
            <a:avLst/>
          </a:prstGeom>
          <a:noFill/>
          <a:ln w="9525">
            <a:noFill/>
            <a:miter lim="800000"/>
            <a:headEnd/>
            <a:tailEnd/>
          </a:ln>
        </p:spPr>
      </p:pic>
      <p:pic>
        <p:nvPicPr>
          <p:cNvPr id="54308" name="Picture 36"/>
          <p:cNvPicPr>
            <a:picLocks noChangeAspect="1" noChangeArrowheads="1"/>
          </p:cNvPicPr>
          <p:nvPr/>
        </p:nvPicPr>
        <p:blipFill>
          <a:blip r:embed="rId4"/>
          <a:srcRect/>
          <a:stretch>
            <a:fillRect/>
          </a:stretch>
        </p:blipFill>
        <p:spPr bwMode="auto">
          <a:xfrm>
            <a:off x="4816475" y="1600200"/>
            <a:ext cx="1414463" cy="400050"/>
          </a:xfrm>
          <a:prstGeom prst="rect">
            <a:avLst/>
          </a:prstGeom>
          <a:noFill/>
          <a:ln w="9525">
            <a:noFill/>
            <a:miter lim="800000"/>
            <a:headEnd/>
            <a:tailEnd/>
          </a:ln>
        </p:spPr>
      </p:pic>
      <p:pic>
        <p:nvPicPr>
          <p:cNvPr id="54309" name="Picture 37"/>
          <p:cNvPicPr>
            <a:picLocks noChangeAspect="1" noChangeArrowheads="1"/>
          </p:cNvPicPr>
          <p:nvPr/>
        </p:nvPicPr>
        <p:blipFill>
          <a:blip r:embed="rId5"/>
          <a:srcRect/>
          <a:stretch>
            <a:fillRect/>
          </a:stretch>
        </p:blipFill>
        <p:spPr bwMode="auto">
          <a:xfrm>
            <a:off x="6929438" y="1600200"/>
            <a:ext cx="1171575" cy="390525"/>
          </a:xfrm>
          <a:prstGeom prst="rect">
            <a:avLst/>
          </a:prstGeom>
          <a:noFill/>
          <a:ln w="9525">
            <a:noFill/>
            <a:miter lim="800000"/>
            <a:headEnd/>
            <a:tailEnd/>
          </a:ln>
        </p:spPr>
      </p:pic>
      <p:pic>
        <p:nvPicPr>
          <p:cNvPr id="54310" name="Picture 38" descr="British Airways Home"/>
          <p:cNvPicPr>
            <a:picLocks noChangeAspect="1" noChangeArrowheads="1"/>
          </p:cNvPicPr>
          <p:nvPr/>
        </p:nvPicPr>
        <p:blipFill>
          <a:blip r:embed="rId6"/>
          <a:srcRect/>
          <a:stretch>
            <a:fillRect/>
          </a:stretch>
        </p:blipFill>
        <p:spPr bwMode="auto">
          <a:xfrm>
            <a:off x="781050" y="2286000"/>
            <a:ext cx="1828800" cy="465138"/>
          </a:xfrm>
          <a:prstGeom prst="rect">
            <a:avLst/>
          </a:prstGeom>
          <a:noFill/>
          <a:ln w="9525">
            <a:noFill/>
            <a:miter lim="800000"/>
            <a:headEnd/>
            <a:tailEnd/>
          </a:ln>
        </p:spPr>
      </p:pic>
      <p:pic>
        <p:nvPicPr>
          <p:cNvPr id="54311" name="Picture 39"/>
          <p:cNvPicPr>
            <a:picLocks noChangeAspect="1" noChangeArrowheads="1"/>
          </p:cNvPicPr>
          <p:nvPr/>
        </p:nvPicPr>
        <p:blipFill>
          <a:blip r:embed="rId7"/>
          <a:srcRect/>
          <a:stretch>
            <a:fillRect/>
          </a:stretch>
        </p:blipFill>
        <p:spPr bwMode="auto">
          <a:xfrm>
            <a:off x="2728913" y="2438400"/>
            <a:ext cx="1785937" cy="381000"/>
          </a:xfrm>
          <a:prstGeom prst="rect">
            <a:avLst/>
          </a:prstGeom>
          <a:noFill/>
          <a:ln w="9525">
            <a:noFill/>
            <a:miter lim="800000"/>
            <a:headEnd/>
            <a:tailEnd/>
          </a:ln>
        </p:spPr>
      </p:pic>
      <p:pic>
        <p:nvPicPr>
          <p:cNvPr id="54312" name="Picture 40"/>
          <p:cNvPicPr>
            <a:picLocks noChangeAspect="1" noChangeArrowheads="1"/>
          </p:cNvPicPr>
          <p:nvPr/>
        </p:nvPicPr>
        <p:blipFill>
          <a:blip r:embed="rId8"/>
          <a:srcRect/>
          <a:stretch>
            <a:fillRect/>
          </a:stretch>
        </p:blipFill>
        <p:spPr bwMode="auto">
          <a:xfrm>
            <a:off x="4640263" y="2438400"/>
            <a:ext cx="1855787" cy="406400"/>
          </a:xfrm>
          <a:prstGeom prst="rect">
            <a:avLst/>
          </a:prstGeom>
          <a:noFill/>
          <a:ln w="9525">
            <a:noFill/>
            <a:miter lim="800000"/>
            <a:headEnd/>
            <a:tailEnd/>
          </a:ln>
        </p:spPr>
      </p:pic>
      <p:pic>
        <p:nvPicPr>
          <p:cNvPr id="54313" name="Picture 41"/>
          <p:cNvPicPr>
            <a:picLocks noChangeAspect="1" noChangeArrowheads="1"/>
          </p:cNvPicPr>
          <p:nvPr/>
        </p:nvPicPr>
        <p:blipFill>
          <a:blip r:embed="rId9"/>
          <a:srcRect/>
          <a:stretch>
            <a:fillRect/>
          </a:stretch>
        </p:blipFill>
        <p:spPr bwMode="auto">
          <a:xfrm>
            <a:off x="7181850" y="3200400"/>
            <a:ext cx="536575" cy="360363"/>
          </a:xfrm>
          <a:prstGeom prst="rect">
            <a:avLst/>
          </a:prstGeom>
          <a:noFill/>
          <a:ln w="9525">
            <a:noFill/>
            <a:miter lim="800000"/>
            <a:headEnd/>
            <a:tailEnd/>
          </a:ln>
        </p:spPr>
      </p:pic>
      <p:pic>
        <p:nvPicPr>
          <p:cNvPr id="54314" name="Picture 42"/>
          <p:cNvPicPr>
            <a:picLocks noChangeAspect="1" noChangeArrowheads="1"/>
          </p:cNvPicPr>
          <p:nvPr/>
        </p:nvPicPr>
        <p:blipFill>
          <a:blip r:embed="rId10"/>
          <a:srcRect/>
          <a:stretch>
            <a:fillRect/>
          </a:stretch>
        </p:blipFill>
        <p:spPr bwMode="auto">
          <a:xfrm>
            <a:off x="2800350" y="3200400"/>
            <a:ext cx="1638300" cy="381000"/>
          </a:xfrm>
          <a:prstGeom prst="rect">
            <a:avLst/>
          </a:prstGeom>
          <a:noFill/>
          <a:ln w="9525">
            <a:noFill/>
            <a:miter lim="800000"/>
            <a:headEnd/>
            <a:tailEnd/>
          </a:ln>
        </p:spPr>
      </p:pic>
      <p:pic>
        <p:nvPicPr>
          <p:cNvPr id="54315" name="Picture 43"/>
          <p:cNvPicPr>
            <a:picLocks noChangeAspect="1" noChangeArrowheads="1"/>
          </p:cNvPicPr>
          <p:nvPr/>
        </p:nvPicPr>
        <p:blipFill>
          <a:blip r:embed="rId11"/>
          <a:srcRect/>
          <a:stretch>
            <a:fillRect/>
          </a:stretch>
        </p:blipFill>
        <p:spPr bwMode="auto">
          <a:xfrm>
            <a:off x="4743450" y="3276600"/>
            <a:ext cx="1524000" cy="254000"/>
          </a:xfrm>
          <a:prstGeom prst="rect">
            <a:avLst/>
          </a:prstGeom>
          <a:noFill/>
          <a:ln w="9525">
            <a:noFill/>
            <a:miter lim="800000"/>
            <a:headEnd/>
            <a:tailEnd/>
          </a:ln>
        </p:spPr>
      </p:pic>
      <p:pic>
        <p:nvPicPr>
          <p:cNvPr id="54316" name="Picture 44"/>
          <p:cNvPicPr>
            <a:picLocks noChangeAspect="1" noChangeArrowheads="1"/>
          </p:cNvPicPr>
          <p:nvPr/>
        </p:nvPicPr>
        <p:blipFill>
          <a:blip r:embed="rId12"/>
          <a:srcRect/>
          <a:stretch>
            <a:fillRect/>
          </a:stretch>
        </p:blipFill>
        <p:spPr bwMode="auto">
          <a:xfrm>
            <a:off x="933450" y="4049713"/>
            <a:ext cx="1463675" cy="293687"/>
          </a:xfrm>
          <a:prstGeom prst="rect">
            <a:avLst/>
          </a:prstGeom>
          <a:noFill/>
          <a:ln w="9525">
            <a:noFill/>
            <a:miter lim="800000"/>
            <a:headEnd/>
            <a:tailEnd/>
          </a:ln>
        </p:spPr>
      </p:pic>
      <p:pic>
        <p:nvPicPr>
          <p:cNvPr id="54317" name="Picture 45"/>
          <p:cNvPicPr>
            <a:picLocks noChangeAspect="1" noChangeArrowheads="1"/>
          </p:cNvPicPr>
          <p:nvPr/>
        </p:nvPicPr>
        <p:blipFill>
          <a:blip r:embed="rId13"/>
          <a:srcRect/>
          <a:stretch>
            <a:fillRect/>
          </a:stretch>
        </p:blipFill>
        <p:spPr bwMode="auto">
          <a:xfrm>
            <a:off x="2990850" y="4038600"/>
            <a:ext cx="1228725" cy="322263"/>
          </a:xfrm>
          <a:prstGeom prst="rect">
            <a:avLst/>
          </a:prstGeom>
          <a:noFill/>
          <a:ln w="9525">
            <a:noFill/>
            <a:miter lim="800000"/>
            <a:headEnd/>
            <a:tailEnd/>
          </a:ln>
        </p:spPr>
      </p:pic>
      <p:pic>
        <p:nvPicPr>
          <p:cNvPr id="54318" name="Picture 46"/>
          <p:cNvPicPr>
            <a:picLocks noChangeAspect="1" noChangeArrowheads="1"/>
          </p:cNvPicPr>
          <p:nvPr/>
        </p:nvPicPr>
        <p:blipFill>
          <a:blip r:embed="rId14"/>
          <a:srcRect/>
          <a:stretch>
            <a:fillRect/>
          </a:stretch>
        </p:blipFill>
        <p:spPr bwMode="auto">
          <a:xfrm>
            <a:off x="4819650" y="4010025"/>
            <a:ext cx="1404938" cy="409575"/>
          </a:xfrm>
          <a:prstGeom prst="rect">
            <a:avLst/>
          </a:prstGeom>
          <a:noFill/>
          <a:ln w="9525">
            <a:noFill/>
            <a:miter lim="800000"/>
            <a:headEnd/>
            <a:tailEnd/>
          </a:ln>
        </p:spPr>
      </p:pic>
      <p:pic>
        <p:nvPicPr>
          <p:cNvPr id="54319" name="Picture 47"/>
          <p:cNvPicPr>
            <a:picLocks noChangeAspect="1" noChangeArrowheads="1"/>
          </p:cNvPicPr>
          <p:nvPr/>
        </p:nvPicPr>
        <p:blipFill>
          <a:blip r:embed="rId15"/>
          <a:srcRect/>
          <a:stretch>
            <a:fillRect/>
          </a:stretch>
        </p:blipFill>
        <p:spPr bwMode="auto">
          <a:xfrm>
            <a:off x="6953250" y="4038600"/>
            <a:ext cx="1033463" cy="293688"/>
          </a:xfrm>
          <a:prstGeom prst="rect">
            <a:avLst/>
          </a:prstGeom>
          <a:noFill/>
          <a:ln w="9525">
            <a:noFill/>
            <a:miter lim="800000"/>
            <a:headEnd/>
            <a:tailEnd/>
          </a:ln>
        </p:spPr>
      </p:pic>
      <p:pic>
        <p:nvPicPr>
          <p:cNvPr id="54320" name="Picture 48"/>
          <p:cNvPicPr>
            <a:picLocks noChangeAspect="1" noChangeArrowheads="1"/>
          </p:cNvPicPr>
          <p:nvPr/>
        </p:nvPicPr>
        <p:blipFill>
          <a:blip r:embed="rId16"/>
          <a:srcRect/>
          <a:stretch>
            <a:fillRect/>
          </a:stretch>
        </p:blipFill>
        <p:spPr bwMode="auto">
          <a:xfrm>
            <a:off x="1085850" y="4876800"/>
            <a:ext cx="1171575" cy="303213"/>
          </a:xfrm>
          <a:prstGeom prst="rect">
            <a:avLst/>
          </a:prstGeom>
          <a:noFill/>
          <a:ln w="9525">
            <a:noFill/>
            <a:miter lim="800000"/>
            <a:headEnd/>
            <a:tailEnd/>
          </a:ln>
        </p:spPr>
      </p:pic>
      <p:pic>
        <p:nvPicPr>
          <p:cNvPr id="54321" name="Picture 49"/>
          <p:cNvPicPr>
            <a:picLocks noChangeAspect="1" noChangeArrowheads="1"/>
          </p:cNvPicPr>
          <p:nvPr/>
        </p:nvPicPr>
        <p:blipFill>
          <a:blip r:embed="rId17"/>
          <a:srcRect/>
          <a:stretch>
            <a:fillRect/>
          </a:stretch>
        </p:blipFill>
        <p:spPr bwMode="auto">
          <a:xfrm>
            <a:off x="2762250" y="4800600"/>
            <a:ext cx="1677988" cy="381000"/>
          </a:xfrm>
          <a:prstGeom prst="rect">
            <a:avLst/>
          </a:prstGeom>
          <a:noFill/>
          <a:ln w="9525">
            <a:noFill/>
            <a:miter lim="800000"/>
            <a:headEnd/>
            <a:tailEnd/>
          </a:ln>
        </p:spPr>
      </p:pic>
      <p:pic>
        <p:nvPicPr>
          <p:cNvPr id="54322" name="Picture 50"/>
          <p:cNvPicPr>
            <a:picLocks noChangeAspect="1" noChangeArrowheads="1"/>
          </p:cNvPicPr>
          <p:nvPr/>
        </p:nvPicPr>
        <p:blipFill>
          <a:blip r:embed="rId18"/>
          <a:srcRect/>
          <a:stretch>
            <a:fillRect/>
          </a:stretch>
        </p:blipFill>
        <p:spPr bwMode="auto">
          <a:xfrm>
            <a:off x="1390650" y="3124200"/>
            <a:ext cx="614363" cy="517525"/>
          </a:xfrm>
          <a:prstGeom prst="rect">
            <a:avLst/>
          </a:prstGeom>
          <a:noFill/>
          <a:ln w="9525">
            <a:noFill/>
            <a:miter lim="800000"/>
            <a:headEnd/>
            <a:tailEnd/>
          </a:ln>
        </p:spPr>
      </p:pic>
      <p:pic>
        <p:nvPicPr>
          <p:cNvPr id="54323" name="Picture 51"/>
          <p:cNvPicPr>
            <a:picLocks noChangeAspect="1" noChangeArrowheads="1"/>
          </p:cNvPicPr>
          <p:nvPr/>
        </p:nvPicPr>
        <p:blipFill>
          <a:blip r:embed="rId19"/>
          <a:srcRect/>
          <a:stretch>
            <a:fillRect/>
          </a:stretch>
        </p:blipFill>
        <p:spPr bwMode="auto">
          <a:xfrm>
            <a:off x="6877050" y="2370138"/>
            <a:ext cx="1295400" cy="449262"/>
          </a:xfrm>
          <a:prstGeom prst="rect">
            <a:avLst/>
          </a:prstGeom>
          <a:noFill/>
          <a:ln w="9525">
            <a:noFill/>
            <a:miter lim="800000"/>
            <a:headEnd/>
            <a:tailEnd/>
          </a:ln>
        </p:spPr>
      </p:pic>
      <p:pic>
        <p:nvPicPr>
          <p:cNvPr id="54324" name="Picture 52"/>
          <p:cNvPicPr>
            <a:picLocks noChangeAspect="1" noChangeArrowheads="1"/>
          </p:cNvPicPr>
          <p:nvPr/>
        </p:nvPicPr>
        <p:blipFill>
          <a:blip r:embed="rId20"/>
          <a:srcRect/>
          <a:stretch>
            <a:fillRect/>
          </a:stretch>
        </p:blipFill>
        <p:spPr bwMode="auto">
          <a:xfrm>
            <a:off x="4859338" y="4859338"/>
            <a:ext cx="1444625" cy="341312"/>
          </a:xfrm>
          <a:prstGeom prst="rect">
            <a:avLst/>
          </a:prstGeom>
          <a:noFill/>
          <a:ln w="9525">
            <a:noFill/>
            <a:miter lim="800000"/>
            <a:headEnd/>
            <a:tailEnd/>
          </a:ln>
        </p:spPr>
      </p:pic>
      <p:pic>
        <p:nvPicPr>
          <p:cNvPr id="54325" name="Picture 53"/>
          <p:cNvPicPr>
            <a:picLocks noChangeAspect="1" noChangeArrowheads="1"/>
          </p:cNvPicPr>
          <p:nvPr/>
        </p:nvPicPr>
        <p:blipFill>
          <a:blip r:embed="rId21"/>
          <a:srcRect/>
          <a:stretch>
            <a:fillRect/>
          </a:stretch>
        </p:blipFill>
        <p:spPr bwMode="auto">
          <a:xfrm>
            <a:off x="6742113" y="4878388"/>
            <a:ext cx="1482725" cy="312737"/>
          </a:xfrm>
          <a:prstGeom prst="rect">
            <a:avLst/>
          </a:prstGeom>
          <a:noFill/>
          <a:ln w="9525">
            <a:noFill/>
            <a:miter lim="800000"/>
            <a:headEnd/>
            <a:tailEnd/>
          </a:ln>
        </p:spPr>
      </p:pic>
      <p:pic>
        <p:nvPicPr>
          <p:cNvPr id="54326" name="Picture 54"/>
          <p:cNvPicPr>
            <a:picLocks noChangeAspect="1" noChangeArrowheads="1"/>
          </p:cNvPicPr>
          <p:nvPr/>
        </p:nvPicPr>
        <p:blipFill>
          <a:blip r:embed="rId22"/>
          <a:srcRect/>
          <a:stretch>
            <a:fillRect/>
          </a:stretch>
        </p:blipFill>
        <p:spPr bwMode="auto">
          <a:xfrm>
            <a:off x="1239838" y="1455738"/>
            <a:ext cx="750887" cy="635000"/>
          </a:xfrm>
          <a:prstGeom prst="rect">
            <a:avLst/>
          </a:prstGeom>
          <a:noFill/>
          <a:ln w="9525">
            <a:noFill/>
            <a:miter lim="800000"/>
            <a:headEnd/>
            <a:tailEnd/>
          </a:ln>
        </p:spPr>
      </p:pic>
      <p:sp>
        <p:nvSpPr>
          <p:cNvPr id="25" name="Slide Number Placeholder 24"/>
          <p:cNvSpPr>
            <a:spLocks noGrp="1"/>
          </p:cNvSpPr>
          <p:nvPr>
            <p:ph type="sldNum" sz="quarter" idx="12"/>
          </p:nvPr>
        </p:nvSpPr>
        <p:spPr/>
        <p:txBody>
          <a:bodyPr/>
          <a:lstStyle/>
          <a:p>
            <a:fld id="{4AA81925-07A9-F74A-BCE5-B4F8D92D7CF8}" type="slidenum">
              <a:rPr lang="en-US" smtClean="0"/>
              <a:pPr/>
              <a:t>190</a:t>
            </a:fld>
            <a:endParaRPr lang="en-US"/>
          </a:p>
        </p:txBody>
      </p:sp>
      <p:sp>
        <p:nvSpPr>
          <p:cNvPr id="26" name="Footer Placeholder 25"/>
          <p:cNvSpPr>
            <a:spLocks noGrp="1"/>
          </p:cNvSpPr>
          <p:nvPr>
            <p:ph type="ftr" sz="quarter" idx="11"/>
          </p:nvPr>
        </p:nvSpPr>
        <p:spPr/>
        <p:txBody>
          <a:bodyPr/>
          <a:lstStyle/>
          <a:p>
            <a:r>
              <a:rPr lang="en-US" smtClean="0"/>
              <a:t>© Tom@Gilb.com  www.gilb.com</a:t>
            </a:r>
            <a:endParaRPr lang="en-US"/>
          </a:p>
        </p:txBody>
      </p:sp>
      <p:sp>
        <p:nvSpPr>
          <p:cNvPr id="27" name="Date Placeholder 26"/>
          <p:cNvSpPr>
            <a:spLocks noGrp="1"/>
          </p:cNvSpPr>
          <p:nvPr>
            <p:ph type="dt" sz="half" idx="10"/>
          </p:nvPr>
        </p:nvSpPr>
        <p:spPr/>
        <p:txBody>
          <a:bodyPr/>
          <a:lstStyle/>
          <a:p>
            <a:fld id="{CC662E98-A126-1744-8700-70936661D607}"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normAutofit/>
          </a:bodyPr>
          <a:lstStyle/>
          <a:p>
            <a:pPr eaLnBrk="1" hangingPunct="1"/>
            <a:r>
              <a:rPr lang="en-US" dirty="0" err="1" smtClean="0"/>
              <a:t>Confirmit</a:t>
            </a:r>
            <a:r>
              <a:rPr lang="en-US" dirty="0" smtClean="0"/>
              <a:t> </a:t>
            </a:r>
            <a:r>
              <a:rPr lang="en-US" dirty="0"/>
              <a:t>R&amp;D </a:t>
            </a:r>
            <a:r>
              <a:rPr lang="en-US" dirty="0" smtClean="0"/>
              <a:t>department</a:t>
            </a:r>
            <a:br>
              <a:rPr lang="en-US" dirty="0" smtClean="0"/>
            </a:br>
            <a:r>
              <a:rPr lang="en-US" dirty="0" smtClean="0"/>
              <a:t>initially 2003</a:t>
            </a:r>
            <a:endParaRPr lang="en-US" dirty="0"/>
          </a:p>
        </p:txBody>
      </p:sp>
      <p:sp>
        <p:nvSpPr>
          <p:cNvPr id="56323" name="Rectangle 3"/>
          <p:cNvSpPr>
            <a:spLocks noGrp="1" noChangeArrowheads="1"/>
          </p:cNvSpPr>
          <p:nvPr>
            <p:ph type="body" idx="1"/>
          </p:nvPr>
        </p:nvSpPr>
        <p:spPr>
          <a:xfrm>
            <a:off x="457200" y="1981200"/>
            <a:ext cx="8001000" cy="4114800"/>
          </a:xfrm>
        </p:spPr>
        <p:txBody>
          <a:bodyPr>
            <a:normAutofit fontScale="92500" lnSpcReduction="10000"/>
          </a:bodyPr>
          <a:lstStyle/>
          <a:p>
            <a:pPr eaLnBrk="1" hangingPunct="1">
              <a:lnSpc>
                <a:spcPct val="90000"/>
              </a:lnSpc>
            </a:pPr>
            <a:r>
              <a:rPr lang="nb-NO" sz="2800"/>
              <a:t>Developers (13)</a:t>
            </a:r>
          </a:p>
          <a:p>
            <a:pPr eaLnBrk="1" hangingPunct="1">
              <a:lnSpc>
                <a:spcPct val="90000"/>
              </a:lnSpc>
            </a:pPr>
            <a:r>
              <a:rPr lang="nb-NO" sz="2800"/>
              <a:t>Management/(CSO) (2)</a:t>
            </a:r>
          </a:p>
          <a:p>
            <a:pPr eaLnBrk="1" hangingPunct="1">
              <a:lnSpc>
                <a:spcPct val="90000"/>
              </a:lnSpc>
            </a:pPr>
            <a:r>
              <a:rPr lang="nb-NO" sz="2800"/>
              <a:t>Tech Support NY (1)</a:t>
            </a:r>
          </a:p>
          <a:p>
            <a:pPr eaLnBrk="1" hangingPunct="1">
              <a:lnSpc>
                <a:spcPct val="90000"/>
              </a:lnSpc>
            </a:pPr>
            <a:r>
              <a:rPr lang="nb-NO" sz="2800"/>
              <a:t>Microsoft .NET framework, SQL</a:t>
            </a:r>
          </a:p>
          <a:p>
            <a:pPr eaLnBrk="1" hangingPunct="1">
              <a:lnSpc>
                <a:spcPct val="90000"/>
              </a:lnSpc>
            </a:pPr>
            <a:r>
              <a:rPr lang="nb-NO" sz="2800"/>
              <a:t>SEPG group (3) with responsibility of process improvement and quality assurance (QA).</a:t>
            </a:r>
          </a:p>
          <a:p>
            <a:pPr lvl="1" eaLnBrk="1" hangingPunct="1">
              <a:lnSpc>
                <a:spcPct val="90000"/>
              </a:lnSpc>
            </a:pPr>
            <a:r>
              <a:rPr lang="nb-NO" sz="2400"/>
              <a:t>Configuration Management, setup ++</a:t>
            </a:r>
          </a:p>
          <a:p>
            <a:pPr lvl="1" eaLnBrk="1" hangingPunct="1">
              <a:lnSpc>
                <a:spcPct val="90000"/>
              </a:lnSpc>
            </a:pPr>
            <a:r>
              <a:rPr lang="nb-NO" sz="2400"/>
              <a:t>Testing</a:t>
            </a:r>
          </a:p>
          <a:p>
            <a:pPr lvl="1" eaLnBrk="1" hangingPunct="1">
              <a:lnSpc>
                <a:spcPct val="90000"/>
              </a:lnSpc>
            </a:pPr>
            <a:r>
              <a:rPr lang="nb-NO" sz="2400"/>
              <a:t>Software Process Improvement (SPI)</a:t>
            </a:r>
          </a:p>
        </p:txBody>
      </p:sp>
      <p:pic>
        <p:nvPicPr>
          <p:cNvPr id="56324" name="Picture 4" descr="policeman"/>
          <p:cNvPicPr>
            <a:picLocks noChangeAspect="1" noChangeArrowheads="1"/>
          </p:cNvPicPr>
          <p:nvPr/>
        </p:nvPicPr>
        <p:blipFill>
          <a:blip r:embed="rId3">
            <a:lum bright="20000" contrast="20000"/>
          </a:blip>
          <a:srcRect/>
          <a:stretch>
            <a:fillRect/>
          </a:stretch>
        </p:blipFill>
        <p:spPr bwMode="auto">
          <a:xfrm>
            <a:off x="6804025" y="4581525"/>
            <a:ext cx="2133600" cy="17399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4AA81925-07A9-F74A-BCE5-B4F8D92D7CF8}" type="slidenum">
              <a:rPr lang="en-US" smtClean="0"/>
              <a:pPr/>
              <a:t>191</a:t>
            </a:fld>
            <a:endParaRPr lang="en-US"/>
          </a:p>
        </p:txBody>
      </p:sp>
      <p:sp>
        <p:nvSpPr>
          <p:cNvPr id="7" name="Footer Placeholder 6"/>
          <p:cNvSpPr>
            <a:spLocks noGrp="1"/>
          </p:cNvSpPr>
          <p:nvPr>
            <p:ph type="ftr" sz="quarter" idx="11"/>
          </p:nvPr>
        </p:nvSpPr>
        <p:spPr/>
        <p:txBody>
          <a:bodyPr/>
          <a:lstStyle/>
          <a:p>
            <a:r>
              <a:rPr lang="en-US" smtClean="0"/>
              <a:t>© Tom@Gilb.com  www.gilb.com</a:t>
            </a:r>
            <a:endParaRPr lang="en-US"/>
          </a:p>
        </p:txBody>
      </p:sp>
      <p:sp>
        <p:nvSpPr>
          <p:cNvPr id="8" name="Date Placeholder 7"/>
          <p:cNvSpPr>
            <a:spLocks noGrp="1"/>
          </p:cNvSpPr>
          <p:nvPr>
            <p:ph type="dt" sz="half" idx="10"/>
          </p:nvPr>
        </p:nvSpPr>
        <p:spPr/>
        <p:txBody>
          <a:bodyPr/>
          <a:lstStyle/>
          <a:p>
            <a:fld id="{4BFFCA23-9B1B-904A-BBE6-933D11243A4B}"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85800" y="0"/>
            <a:ext cx="7772400" cy="609600"/>
          </a:xfrm>
        </p:spPr>
        <p:txBody>
          <a:bodyPr/>
          <a:lstStyle/>
          <a:p>
            <a:pPr eaLnBrk="1" hangingPunct="1"/>
            <a:r>
              <a:rPr lang="en-US" sz="2800"/>
              <a:t>Requirements - 3, Real Example of Spec</a:t>
            </a:r>
          </a:p>
        </p:txBody>
      </p:sp>
      <p:sp>
        <p:nvSpPr>
          <p:cNvPr id="3075" name="Rectangle 3"/>
          <p:cNvSpPr>
            <a:spLocks noGrp="1" noChangeArrowheads="1"/>
          </p:cNvSpPr>
          <p:nvPr>
            <p:ph type="body" idx="1"/>
          </p:nvPr>
        </p:nvSpPr>
        <p:spPr>
          <a:xfrm>
            <a:off x="0" y="685800"/>
            <a:ext cx="9144000" cy="5181600"/>
          </a:xfrm>
        </p:spPr>
        <p:txBody>
          <a:bodyPr/>
          <a:lstStyle/>
          <a:p>
            <a:pPr eaLnBrk="1" hangingPunct="1">
              <a:buFontTx/>
              <a:buNone/>
            </a:pPr>
            <a:r>
              <a:rPr lang="en-US" sz="1600" b="1">
                <a:solidFill>
                  <a:srgbClr val="030000"/>
                </a:solidFill>
              </a:rPr>
              <a:t>Usability.Productivity               </a:t>
            </a:r>
            <a:r>
              <a:rPr lang="en-US" sz="1600" i="1">
                <a:solidFill>
                  <a:srgbClr val="030000"/>
                </a:solidFill>
              </a:rPr>
              <a:t>(taken from Confirmit 8.5 development)</a:t>
            </a:r>
            <a:endParaRPr lang="en-US" sz="1600" b="1">
              <a:solidFill>
                <a:srgbClr val="030000"/>
              </a:solidFill>
            </a:endParaRPr>
          </a:p>
          <a:p>
            <a:pPr lvl="1" eaLnBrk="1" hangingPunct="1">
              <a:buFontTx/>
              <a:buNone/>
            </a:pPr>
            <a:r>
              <a:rPr lang="en-US" sz="1400" b="1" u="sng">
                <a:solidFill>
                  <a:srgbClr val="030000"/>
                </a:solidFill>
              </a:rPr>
              <a:t>Scale for quantification</a:t>
            </a:r>
            <a:r>
              <a:rPr lang="en-US" sz="1400" b="1">
                <a:solidFill>
                  <a:srgbClr val="030000"/>
                </a:solidFill>
              </a:rPr>
              <a:t>: Time in minutes to set up a typical specified Market Research-report</a:t>
            </a:r>
          </a:p>
          <a:p>
            <a:pPr lvl="1" eaLnBrk="1" hangingPunct="1">
              <a:buFontTx/>
              <a:buNone/>
            </a:pPr>
            <a:r>
              <a:rPr lang="en-US" sz="1400" b="1" u="sng">
                <a:solidFill>
                  <a:srgbClr val="030000"/>
                </a:solidFill>
              </a:rPr>
              <a:t>Past Level [Release 8.0]</a:t>
            </a:r>
            <a:r>
              <a:rPr lang="en-US" sz="1400" b="1">
                <a:solidFill>
                  <a:srgbClr val="030000"/>
                </a:solidFill>
              </a:rPr>
              <a:t>: 65 mins., </a:t>
            </a:r>
          </a:p>
          <a:p>
            <a:pPr lvl="1" eaLnBrk="1" hangingPunct="1">
              <a:buFontTx/>
              <a:buNone/>
            </a:pPr>
            <a:r>
              <a:rPr lang="en-US" sz="1400" b="1" u="sng">
                <a:solidFill>
                  <a:srgbClr val="030000"/>
                </a:solidFill>
              </a:rPr>
              <a:t>Tolerable Limit [Release 8.5]</a:t>
            </a:r>
            <a:r>
              <a:rPr lang="en-US" sz="1400" b="1">
                <a:solidFill>
                  <a:srgbClr val="030000"/>
                </a:solidFill>
              </a:rPr>
              <a:t>: 35 mins., </a:t>
            </a:r>
          </a:p>
          <a:p>
            <a:pPr lvl="1" eaLnBrk="1" hangingPunct="1">
              <a:buFontTx/>
              <a:buNone/>
            </a:pPr>
            <a:r>
              <a:rPr lang="en-US" sz="1400" b="1" u="sng">
                <a:solidFill>
                  <a:srgbClr val="030000"/>
                </a:solidFill>
              </a:rPr>
              <a:t>Goal [Release 8.5]</a:t>
            </a:r>
            <a:r>
              <a:rPr lang="en-US" sz="1400" b="1">
                <a:solidFill>
                  <a:srgbClr val="030000"/>
                </a:solidFill>
              </a:rPr>
              <a:t>: 25 mins. </a:t>
            </a:r>
          </a:p>
          <a:p>
            <a:pPr marL="1085850" lvl="2" eaLnBrk="1" hangingPunct="1">
              <a:buFontTx/>
              <a:buNone/>
            </a:pPr>
            <a:r>
              <a:rPr lang="en-US" sz="1200" b="1">
                <a:solidFill>
                  <a:srgbClr val="030000"/>
                </a:solidFill>
              </a:rPr>
              <a:t>			</a:t>
            </a:r>
            <a:r>
              <a:rPr lang="en-US" sz="1200" b="1"/>
              <a:t>Note: end result was actually 20 minutes </a:t>
            </a:r>
            <a:r>
              <a:rPr lang="en-US" sz="1200" b="1">
                <a:sym typeface="Wingdings" pitchFamily="-107" charset="2"/>
              </a:rPr>
              <a:t></a:t>
            </a:r>
            <a:endParaRPr lang="en-US" sz="1200" b="1">
              <a:solidFill>
                <a:srgbClr val="FFFB05"/>
              </a:solidFill>
              <a:sym typeface="Wingdings" pitchFamily="-107" charset="2"/>
            </a:endParaRPr>
          </a:p>
          <a:p>
            <a:pPr lvl="1" eaLnBrk="1" hangingPunct="1">
              <a:buFontTx/>
              <a:buNone/>
            </a:pPr>
            <a:r>
              <a:rPr lang="en-US" sz="1400" b="1" u="sng">
                <a:sym typeface="Wingdings" pitchFamily="-107" charset="2"/>
              </a:rPr>
              <a:t>Meter [Weekly Step]</a:t>
            </a:r>
            <a:r>
              <a:rPr lang="en-US" sz="1400" b="1">
                <a:sym typeface="Wingdings" pitchFamily="-107" charset="2"/>
              </a:rPr>
              <a:t>: Candidates with Reportal experience, and with knowledge of MR-specific reporting features, performed a set of predefined steps, to produce a standard MR Report. </a:t>
            </a:r>
          </a:p>
          <a:p>
            <a:pPr marL="1085850" lvl="2" eaLnBrk="1" hangingPunct="1">
              <a:buFontTx/>
              <a:buNone/>
            </a:pPr>
            <a:endParaRPr lang="en-US" sz="1200" b="1">
              <a:solidFill>
                <a:srgbClr val="FFFB05"/>
              </a:solidFill>
            </a:endParaRPr>
          </a:p>
          <a:p>
            <a:pPr eaLnBrk="1" hangingPunct="1"/>
            <a:r>
              <a:rPr lang="en-GB" sz="1600"/>
              <a:t>Our new focus is on the </a:t>
            </a:r>
            <a:r>
              <a:rPr lang="en-GB" sz="1600" b="1"/>
              <a:t>day-to-day operations</a:t>
            </a:r>
            <a:r>
              <a:rPr lang="en-GB" sz="1600"/>
              <a:t> of our Market Research users, </a:t>
            </a:r>
          </a:p>
          <a:p>
            <a:pPr lvl="1" eaLnBrk="1" hangingPunct="1"/>
            <a:r>
              <a:rPr lang="en-GB" sz="1400">
                <a:solidFill>
                  <a:srgbClr val="030000"/>
                </a:solidFill>
              </a:rPr>
              <a:t>not a list of features</a:t>
            </a:r>
            <a:r>
              <a:rPr lang="en-GB" sz="1400"/>
              <a:t> that they might or might not like. 50% never used!</a:t>
            </a:r>
          </a:p>
          <a:p>
            <a:pPr lvl="1" eaLnBrk="1" hangingPunct="1"/>
            <a:r>
              <a:rPr lang="en-GB" sz="1400"/>
              <a:t> We KNOW that </a:t>
            </a:r>
            <a:r>
              <a:rPr lang="en-GB" sz="1400">
                <a:solidFill>
                  <a:srgbClr val="030000"/>
                </a:solidFill>
              </a:rPr>
              <a:t>increased efficiency</a:t>
            </a:r>
            <a:r>
              <a:rPr lang="en-GB" sz="1400"/>
              <a:t>, which leads to more profit, will please them.            </a:t>
            </a:r>
          </a:p>
          <a:p>
            <a:pPr lvl="1" eaLnBrk="1" hangingPunct="1"/>
            <a:r>
              <a:rPr lang="en-GB" sz="1400"/>
              <a:t>The ‘45 minutes actually saved  x thousands of customer reports’ </a:t>
            </a:r>
          </a:p>
          <a:p>
            <a:pPr marL="1085850" lvl="2" eaLnBrk="1" hangingPunct="1"/>
            <a:r>
              <a:rPr lang="en-GB" sz="1200"/>
              <a:t>= big $$$ saved</a:t>
            </a:r>
          </a:p>
          <a:p>
            <a:pPr eaLnBrk="1" hangingPunct="1"/>
            <a:r>
              <a:rPr lang="en-GB" sz="1600"/>
              <a:t>After </a:t>
            </a:r>
            <a:r>
              <a:rPr lang="en-GB" sz="1600" b="1"/>
              <a:t>one week</a:t>
            </a:r>
            <a:r>
              <a:rPr lang="en-GB" sz="1600"/>
              <a:t> we had defined more or less </a:t>
            </a:r>
            <a:r>
              <a:rPr lang="en-GB" sz="1600">
                <a:solidFill>
                  <a:srgbClr val="030000"/>
                </a:solidFill>
              </a:rPr>
              <a:t>all the requirements</a:t>
            </a:r>
            <a:r>
              <a:rPr lang="en-GB" sz="1600"/>
              <a:t> for the next version (8.5) of Confirmit. </a:t>
            </a:r>
            <a:endParaRPr lang="en-US" sz="1600"/>
          </a:p>
        </p:txBody>
      </p:sp>
      <p:pic>
        <p:nvPicPr>
          <p:cNvPr id="58372" name="Picture 4"/>
          <p:cNvPicPr>
            <a:picLocks noChangeAspect="1" noChangeArrowheads="1"/>
          </p:cNvPicPr>
          <p:nvPr/>
        </p:nvPicPr>
        <p:blipFill>
          <a:blip r:embed="rId3"/>
          <a:srcRect/>
          <a:stretch>
            <a:fillRect/>
          </a:stretch>
        </p:blipFill>
        <p:spPr bwMode="auto">
          <a:xfrm>
            <a:off x="762000" y="6019800"/>
            <a:ext cx="2120900" cy="482600"/>
          </a:xfrm>
          <a:prstGeom prst="rect">
            <a:avLst/>
          </a:prstGeom>
          <a:noFill/>
          <a:ln w="9525">
            <a:noFill/>
            <a:miter lim="800000"/>
            <a:headEnd/>
            <a:tailEnd/>
          </a:ln>
        </p:spPr>
      </p:pic>
      <p:pic>
        <p:nvPicPr>
          <p:cNvPr id="58373" name="Picture 5"/>
          <p:cNvPicPr>
            <a:picLocks noChangeAspect="1" noChangeArrowheads="1"/>
          </p:cNvPicPr>
          <p:nvPr/>
        </p:nvPicPr>
        <p:blipFill>
          <a:blip r:embed="rId4"/>
          <a:srcRect/>
          <a:stretch>
            <a:fillRect/>
          </a:stretch>
        </p:blipFill>
        <p:spPr bwMode="auto">
          <a:xfrm>
            <a:off x="5410200" y="5715000"/>
            <a:ext cx="2832100" cy="787400"/>
          </a:xfrm>
          <a:prstGeom prst="rect">
            <a:avLst/>
          </a:prstGeom>
          <a:noFill/>
          <a:ln w="9525">
            <a:noFill/>
            <a:miter lim="800000"/>
            <a:headEnd/>
            <a:tailEnd/>
          </a:ln>
        </p:spPr>
      </p:pic>
      <p:grpSp>
        <p:nvGrpSpPr>
          <p:cNvPr id="2" name="Group 6"/>
          <p:cNvGrpSpPr>
            <a:grpSpLocks/>
          </p:cNvGrpSpPr>
          <p:nvPr/>
        </p:nvGrpSpPr>
        <p:grpSpPr bwMode="auto">
          <a:xfrm>
            <a:off x="7491413" y="1295400"/>
            <a:ext cx="1652587" cy="1066800"/>
            <a:chOff x="4656" y="884"/>
            <a:chExt cx="1041" cy="672"/>
          </a:xfrm>
        </p:grpSpPr>
        <p:pic>
          <p:nvPicPr>
            <p:cNvPr id="58375" name="Picture 7" descr="Trond Johansen"/>
            <p:cNvPicPr>
              <a:picLocks noChangeAspect="1" noChangeArrowheads="1"/>
            </p:cNvPicPr>
            <p:nvPr/>
          </p:nvPicPr>
          <p:blipFill>
            <a:blip r:embed="rId5"/>
            <a:srcRect/>
            <a:stretch>
              <a:fillRect/>
            </a:stretch>
          </p:blipFill>
          <p:spPr bwMode="auto">
            <a:xfrm>
              <a:off x="4896" y="884"/>
              <a:ext cx="496" cy="496"/>
            </a:xfrm>
            <a:prstGeom prst="rect">
              <a:avLst/>
            </a:prstGeom>
            <a:noFill/>
            <a:ln w="9525">
              <a:noFill/>
              <a:miter lim="800000"/>
              <a:headEnd/>
              <a:tailEnd/>
            </a:ln>
          </p:spPr>
        </p:pic>
        <p:sp>
          <p:nvSpPr>
            <p:cNvPr id="58376" name="Text Box 8"/>
            <p:cNvSpPr txBox="1">
              <a:spLocks noChangeArrowheads="1"/>
            </p:cNvSpPr>
            <p:nvPr/>
          </p:nvSpPr>
          <p:spPr bwMode="auto">
            <a:xfrm>
              <a:off x="4656" y="1344"/>
              <a:ext cx="1041" cy="212"/>
            </a:xfrm>
            <a:prstGeom prst="rect">
              <a:avLst/>
            </a:prstGeom>
            <a:noFill/>
            <a:ln w="9525">
              <a:noFill/>
              <a:miter lim="800000"/>
              <a:headEnd/>
              <a:tailEnd/>
            </a:ln>
          </p:spPr>
          <p:txBody>
            <a:bodyPr wrap="none">
              <a:prstTxWarp prst="textNoShape">
                <a:avLst/>
              </a:prstTxWarp>
              <a:spAutoFit/>
            </a:bodyPr>
            <a:lstStyle/>
            <a:p>
              <a:r>
                <a:rPr lang="en-US" sz="1600"/>
                <a:t>Trond Johansen</a:t>
              </a:r>
            </a:p>
          </p:txBody>
        </p:sp>
      </p:grpSp>
      <p:sp>
        <p:nvSpPr>
          <p:cNvPr id="10" name="Slide Number Placeholder 9"/>
          <p:cNvSpPr>
            <a:spLocks noGrp="1"/>
          </p:cNvSpPr>
          <p:nvPr>
            <p:ph type="sldNum" sz="quarter" idx="12"/>
          </p:nvPr>
        </p:nvSpPr>
        <p:spPr/>
        <p:txBody>
          <a:bodyPr/>
          <a:lstStyle/>
          <a:p>
            <a:fld id="{4AA81925-07A9-F74A-BCE5-B4F8D92D7CF8}" type="slidenum">
              <a:rPr lang="en-US" smtClean="0"/>
              <a:pPr/>
              <a:t>192</a:t>
            </a:fld>
            <a:endParaRPr lang="en-US"/>
          </a:p>
        </p:txBody>
      </p:sp>
      <p:sp>
        <p:nvSpPr>
          <p:cNvPr id="11" name="Footer Placeholder 10"/>
          <p:cNvSpPr>
            <a:spLocks noGrp="1"/>
          </p:cNvSpPr>
          <p:nvPr>
            <p:ph type="ftr" sz="quarter" idx="11"/>
          </p:nvPr>
        </p:nvSpPr>
        <p:spPr/>
        <p:txBody>
          <a:bodyPr/>
          <a:lstStyle/>
          <a:p>
            <a:r>
              <a:rPr lang="en-US" smtClean="0"/>
              <a:t>© Tom@Gilb.com  www.gilb.com</a:t>
            </a:r>
            <a:endParaRPr lang="en-US"/>
          </a:p>
        </p:txBody>
      </p:sp>
      <p:sp>
        <p:nvSpPr>
          <p:cNvPr id="12" name="Date Placeholder 11"/>
          <p:cNvSpPr>
            <a:spLocks noGrp="1"/>
          </p:cNvSpPr>
          <p:nvPr>
            <p:ph type="dt" sz="half" idx="10"/>
          </p:nvPr>
        </p:nvSpPr>
        <p:spPr/>
        <p:txBody>
          <a:bodyPr/>
          <a:lstStyle/>
          <a:p>
            <a:fld id="{5910CF21-6E5C-564D-9588-C6650A2C0DC3}" type="datetime4">
              <a:rPr lang="en-US" smtClean="0"/>
              <a:pPr/>
              <a:t>October 2, 2009</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7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7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75">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75">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75">
                                            <p:txEl>
                                              <p:pRg st="11" end="11"/>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75">
                                            <p:txEl>
                                              <p:pRg st="12" end="1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07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685800" y="152400"/>
            <a:ext cx="7772400" cy="425450"/>
          </a:xfrm>
        </p:spPr>
        <p:txBody>
          <a:bodyPr>
            <a:normAutofit fontScale="90000"/>
          </a:bodyPr>
          <a:lstStyle/>
          <a:p>
            <a:pPr eaLnBrk="1" hangingPunct="1"/>
            <a:r>
              <a:rPr lang="en-US" sz="1200" dirty="0" err="1" smtClean="0"/>
              <a:t>Confirmit</a:t>
            </a:r>
            <a:r>
              <a:rPr lang="en-US" sz="1200" dirty="0" smtClean="0"/>
              <a:t> </a:t>
            </a:r>
            <a:r>
              <a:rPr lang="en-US" sz="1200" dirty="0"/>
              <a:t>(Future Information Research Management, Norway)</a:t>
            </a:r>
            <a:br>
              <a:rPr lang="en-US" sz="1200" dirty="0"/>
            </a:br>
            <a:r>
              <a:rPr lang="en-US" sz="1200" dirty="0"/>
              <a:t> project step planning and accounting: </a:t>
            </a:r>
            <a:br>
              <a:rPr lang="en-US" sz="1200" dirty="0"/>
            </a:br>
            <a:r>
              <a:rPr lang="en-US" sz="1200" dirty="0"/>
              <a:t>using an Impact Estimation Table</a:t>
            </a:r>
          </a:p>
        </p:txBody>
      </p:sp>
      <p:sp>
        <p:nvSpPr>
          <p:cNvPr id="6147" name="Rectangle 3"/>
          <p:cNvSpPr>
            <a:spLocks noGrp="1" noChangeArrowheads="1"/>
          </p:cNvSpPr>
          <p:nvPr>
            <p:ph type="body" idx="1"/>
          </p:nvPr>
        </p:nvSpPr>
        <p:spPr>
          <a:xfrm>
            <a:off x="1225550" y="703263"/>
            <a:ext cx="7372350" cy="1735137"/>
          </a:xfrm>
        </p:spPr>
        <p:txBody>
          <a:bodyPr>
            <a:normAutofit fontScale="92500" lnSpcReduction="20000"/>
          </a:bodyPr>
          <a:lstStyle/>
          <a:p>
            <a:pPr eaLnBrk="1" hangingPunct="1">
              <a:lnSpc>
                <a:spcPct val="90000"/>
              </a:lnSpc>
            </a:pPr>
            <a:r>
              <a:rPr lang="en-US" sz="1800" dirty="0"/>
              <a:t>IET for MR Project – </a:t>
            </a:r>
            <a:r>
              <a:rPr lang="en-US" sz="1800" dirty="0" err="1"/>
              <a:t>Confirmit</a:t>
            </a:r>
            <a:r>
              <a:rPr lang="en-US" sz="1800" dirty="0"/>
              <a:t> (&lt;</a:t>
            </a:r>
            <a:r>
              <a:rPr lang="en-US" sz="1800" dirty="0" smtClean="0"/>
              <a:t>-</a:t>
            </a:r>
            <a:r>
              <a:rPr lang="en-US" sz="1800" dirty="0" err="1" smtClean="0"/>
              <a:t>Confirmit</a:t>
            </a:r>
            <a:r>
              <a:rPr lang="en-US" sz="1800" dirty="0" smtClean="0"/>
              <a:t> </a:t>
            </a:r>
            <a:r>
              <a:rPr lang="en-US" sz="1800" dirty="0"/>
              <a:t>Product Brand) 8.5</a:t>
            </a:r>
            <a:endParaRPr lang="en-US" sz="1800" b="1" dirty="0"/>
          </a:p>
          <a:p>
            <a:pPr eaLnBrk="1" hangingPunct="1">
              <a:lnSpc>
                <a:spcPct val="90000"/>
              </a:lnSpc>
            </a:pPr>
            <a:r>
              <a:rPr lang="en-US" sz="1800" b="1" dirty="0"/>
              <a:t>Solution:</a:t>
            </a:r>
            <a:r>
              <a:rPr lang="en-US" sz="1800" dirty="0"/>
              <a:t> Recoding</a:t>
            </a:r>
          </a:p>
          <a:p>
            <a:pPr lvl="1" eaLnBrk="1" hangingPunct="1">
              <a:lnSpc>
                <a:spcPct val="90000"/>
              </a:lnSpc>
            </a:pPr>
            <a:r>
              <a:rPr lang="en-US" sz="1600" dirty="0"/>
              <a:t>Make it possible to recode variable on the fly from </a:t>
            </a:r>
            <a:r>
              <a:rPr lang="en-US" sz="1600" dirty="0" err="1"/>
              <a:t>Reportal</a:t>
            </a:r>
            <a:r>
              <a:rPr lang="en-US" sz="1600" dirty="0"/>
              <a:t>. </a:t>
            </a:r>
          </a:p>
          <a:p>
            <a:pPr lvl="1" eaLnBrk="1" hangingPunct="1">
              <a:lnSpc>
                <a:spcPct val="90000"/>
              </a:lnSpc>
            </a:pPr>
            <a:r>
              <a:rPr lang="en-US" sz="1600" dirty="0"/>
              <a:t>Estimated effort: 4 days</a:t>
            </a:r>
          </a:p>
          <a:p>
            <a:pPr lvl="1" eaLnBrk="1" hangingPunct="1">
              <a:lnSpc>
                <a:spcPct val="90000"/>
              </a:lnSpc>
            </a:pPr>
            <a:r>
              <a:rPr lang="en-US" sz="1600" b="1" u="sng" dirty="0"/>
              <a:t>Estimated</a:t>
            </a:r>
            <a:r>
              <a:rPr lang="en-US" sz="1600" dirty="0"/>
              <a:t> Productivity Improvement: 20 minutes  (50% way to Goal)</a:t>
            </a:r>
          </a:p>
          <a:p>
            <a:pPr lvl="1" eaLnBrk="1" hangingPunct="1">
              <a:lnSpc>
                <a:spcPct val="90000"/>
              </a:lnSpc>
            </a:pPr>
            <a:r>
              <a:rPr lang="en-US" sz="1600" dirty="0"/>
              <a:t>actual result 38 minutes (95% progress towards Goal)</a:t>
            </a:r>
          </a:p>
        </p:txBody>
      </p:sp>
      <p:sp>
        <p:nvSpPr>
          <p:cNvPr id="6151" name="Line 7"/>
          <p:cNvSpPr>
            <a:spLocks noChangeShapeType="1"/>
          </p:cNvSpPr>
          <p:nvPr/>
        </p:nvSpPr>
        <p:spPr bwMode="auto">
          <a:xfrm>
            <a:off x="3733800" y="1219200"/>
            <a:ext cx="3308350" cy="2006600"/>
          </a:xfrm>
          <a:prstGeom prst="line">
            <a:avLst/>
          </a:prstGeom>
          <a:noFill/>
          <a:ln w="12700">
            <a:solidFill>
              <a:schemeClr val="bg2"/>
            </a:solidFill>
            <a:round/>
            <a:headEnd type="none" w="sm" len="sm"/>
            <a:tailEnd type="triangle" w="sm" len="sm"/>
          </a:ln>
        </p:spPr>
        <p:txBody>
          <a:bodyPr wrap="none" anchor="ctr">
            <a:prstTxWarp prst="textNoShape">
              <a:avLst/>
            </a:prstTxWarp>
          </a:bodyPr>
          <a:lstStyle/>
          <a:p>
            <a:endParaRPr lang="en-US"/>
          </a:p>
        </p:txBody>
      </p:sp>
      <p:sp>
        <p:nvSpPr>
          <p:cNvPr id="6152" name="Line 8"/>
          <p:cNvSpPr>
            <a:spLocks noChangeShapeType="1"/>
          </p:cNvSpPr>
          <p:nvPr/>
        </p:nvSpPr>
        <p:spPr bwMode="auto">
          <a:xfrm>
            <a:off x="3773488" y="1892300"/>
            <a:ext cx="2687637" cy="3967163"/>
          </a:xfrm>
          <a:prstGeom prst="line">
            <a:avLst/>
          </a:prstGeom>
          <a:noFill/>
          <a:ln w="12700">
            <a:solidFill>
              <a:schemeClr val="bg2"/>
            </a:solidFill>
            <a:round/>
            <a:headEnd type="none" w="sm" len="sm"/>
            <a:tailEnd type="triangle" w="sm" len="sm"/>
          </a:ln>
        </p:spPr>
        <p:txBody>
          <a:bodyPr wrap="none" anchor="ctr">
            <a:prstTxWarp prst="textNoShape">
              <a:avLst/>
            </a:prstTxWarp>
          </a:bodyPr>
          <a:lstStyle/>
          <a:p>
            <a:endParaRPr lang="en-US"/>
          </a:p>
        </p:txBody>
      </p:sp>
      <p:sp>
        <p:nvSpPr>
          <p:cNvPr id="6153" name="Line 9"/>
          <p:cNvSpPr>
            <a:spLocks noChangeShapeType="1"/>
          </p:cNvSpPr>
          <p:nvPr/>
        </p:nvSpPr>
        <p:spPr bwMode="auto">
          <a:xfrm>
            <a:off x="5715000" y="2133600"/>
            <a:ext cx="798513" cy="3206750"/>
          </a:xfrm>
          <a:prstGeom prst="line">
            <a:avLst/>
          </a:prstGeom>
          <a:noFill/>
          <a:ln w="12700">
            <a:solidFill>
              <a:schemeClr val="bg2"/>
            </a:solidFill>
            <a:round/>
            <a:headEnd type="none" w="sm" len="sm"/>
            <a:tailEnd type="triangle" w="sm" len="sm"/>
          </a:ln>
        </p:spPr>
        <p:txBody>
          <a:bodyPr wrap="none" anchor="ctr">
            <a:prstTxWarp prst="textNoShape">
              <a:avLst/>
            </a:prstTxWarp>
          </a:bodyPr>
          <a:lstStyle/>
          <a:p>
            <a:endParaRPr lang="en-US"/>
          </a:p>
        </p:txBody>
      </p:sp>
      <p:sp>
        <p:nvSpPr>
          <p:cNvPr id="6154" name="Line 10"/>
          <p:cNvSpPr>
            <a:spLocks noChangeShapeType="1"/>
          </p:cNvSpPr>
          <p:nvPr/>
        </p:nvSpPr>
        <p:spPr bwMode="auto">
          <a:xfrm>
            <a:off x="3276600" y="2438400"/>
            <a:ext cx="4483100" cy="3040063"/>
          </a:xfrm>
          <a:prstGeom prst="line">
            <a:avLst/>
          </a:prstGeom>
          <a:noFill/>
          <a:ln w="12700">
            <a:solidFill>
              <a:schemeClr val="bg2"/>
            </a:solidFill>
            <a:round/>
            <a:headEnd type="none" w="sm" len="sm"/>
            <a:tailEnd type="triangle" w="sm" len="sm"/>
          </a:ln>
        </p:spPr>
        <p:txBody>
          <a:bodyPr wrap="none" anchor="ctr">
            <a:prstTxWarp prst="textNoShape">
              <a:avLst/>
            </a:prstTxWarp>
          </a:bodyPr>
          <a:lstStyle/>
          <a:p>
            <a:endParaRPr lang="en-US"/>
          </a:p>
        </p:txBody>
      </p:sp>
      <p:sp>
        <p:nvSpPr>
          <p:cNvPr id="6155" name="Line 11"/>
          <p:cNvSpPr>
            <a:spLocks noChangeShapeType="1"/>
          </p:cNvSpPr>
          <p:nvPr/>
        </p:nvSpPr>
        <p:spPr bwMode="auto">
          <a:xfrm>
            <a:off x="6994525" y="2197100"/>
            <a:ext cx="223838" cy="3208338"/>
          </a:xfrm>
          <a:prstGeom prst="line">
            <a:avLst/>
          </a:prstGeom>
          <a:noFill/>
          <a:ln w="12700">
            <a:solidFill>
              <a:schemeClr val="bg2"/>
            </a:solidFill>
            <a:round/>
            <a:headEnd type="none" w="sm" len="sm"/>
            <a:tailEnd type="triangle" w="sm" len="sm"/>
          </a:ln>
        </p:spPr>
        <p:txBody>
          <a:bodyPr wrap="none" anchor="ctr">
            <a:prstTxWarp prst="textNoShape">
              <a:avLst/>
            </a:prstTxWarp>
          </a:bodyPr>
          <a:lstStyle/>
          <a:p>
            <a:endParaRPr lang="en-US"/>
          </a:p>
        </p:txBody>
      </p:sp>
      <p:sp>
        <p:nvSpPr>
          <p:cNvPr id="6156" name="Line 12"/>
          <p:cNvSpPr>
            <a:spLocks noChangeShapeType="1"/>
          </p:cNvSpPr>
          <p:nvPr/>
        </p:nvSpPr>
        <p:spPr bwMode="auto">
          <a:xfrm>
            <a:off x="4551363" y="2447925"/>
            <a:ext cx="3940175" cy="3021013"/>
          </a:xfrm>
          <a:prstGeom prst="line">
            <a:avLst/>
          </a:prstGeom>
          <a:noFill/>
          <a:ln w="12700">
            <a:solidFill>
              <a:schemeClr val="bg2"/>
            </a:solidFill>
            <a:round/>
            <a:headEnd type="none" w="sm" len="sm"/>
            <a:tailEnd type="triangle" w="sm" len="sm"/>
          </a:ln>
        </p:spPr>
        <p:txBody>
          <a:bodyPr wrap="none" anchor="ctr">
            <a:prstTxWarp prst="textNoShape">
              <a:avLst/>
            </a:prstTxWarp>
          </a:bodyPr>
          <a:lstStyle/>
          <a:p>
            <a:endParaRPr lang="en-US"/>
          </a:p>
        </p:txBody>
      </p:sp>
      <p:pic>
        <p:nvPicPr>
          <p:cNvPr id="60426" name="Picture 13"/>
          <p:cNvPicPr>
            <a:picLocks noChangeAspect="1" noChangeArrowheads="1"/>
          </p:cNvPicPr>
          <p:nvPr/>
        </p:nvPicPr>
        <p:blipFill>
          <a:blip r:embed="rId3"/>
          <a:srcRect/>
          <a:stretch>
            <a:fillRect/>
          </a:stretch>
        </p:blipFill>
        <p:spPr bwMode="auto">
          <a:xfrm>
            <a:off x="0" y="0"/>
            <a:ext cx="2120900" cy="482600"/>
          </a:xfrm>
          <a:prstGeom prst="rect">
            <a:avLst/>
          </a:prstGeom>
          <a:noFill/>
          <a:ln w="9525">
            <a:noFill/>
            <a:miter lim="800000"/>
            <a:headEnd/>
            <a:tailEnd/>
          </a:ln>
        </p:spPr>
      </p:pic>
      <p:grpSp>
        <p:nvGrpSpPr>
          <p:cNvPr id="2" name="Group 14"/>
          <p:cNvGrpSpPr>
            <a:grpSpLocks/>
          </p:cNvGrpSpPr>
          <p:nvPr/>
        </p:nvGrpSpPr>
        <p:grpSpPr bwMode="auto">
          <a:xfrm>
            <a:off x="7491413" y="152400"/>
            <a:ext cx="1652587" cy="1066800"/>
            <a:chOff x="4656" y="884"/>
            <a:chExt cx="1041" cy="672"/>
          </a:xfrm>
        </p:grpSpPr>
        <p:pic>
          <p:nvPicPr>
            <p:cNvPr id="60433" name="Picture 15" descr="Trond Johansen"/>
            <p:cNvPicPr>
              <a:picLocks noChangeAspect="1" noChangeArrowheads="1"/>
            </p:cNvPicPr>
            <p:nvPr/>
          </p:nvPicPr>
          <p:blipFill>
            <a:blip r:embed="rId4"/>
            <a:srcRect/>
            <a:stretch>
              <a:fillRect/>
            </a:stretch>
          </p:blipFill>
          <p:spPr bwMode="auto">
            <a:xfrm>
              <a:off x="4896" y="884"/>
              <a:ext cx="496" cy="496"/>
            </a:xfrm>
            <a:prstGeom prst="rect">
              <a:avLst/>
            </a:prstGeom>
            <a:noFill/>
            <a:ln w="9525">
              <a:noFill/>
              <a:miter lim="800000"/>
              <a:headEnd/>
              <a:tailEnd/>
            </a:ln>
          </p:spPr>
        </p:pic>
        <p:sp>
          <p:nvSpPr>
            <p:cNvPr id="60434" name="Text Box 16"/>
            <p:cNvSpPr txBox="1">
              <a:spLocks noChangeArrowheads="1"/>
            </p:cNvSpPr>
            <p:nvPr/>
          </p:nvSpPr>
          <p:spPr bwMode="auto">
            <a:xfrm>
              <a:off x="4656" y="1344"/>
              <a:ext cx="1041" cy="212"/>
            </a:xfrm>
            <a:prstGeom prst="rect">
              <a:avLst/>
            </a:prstGeom>
            <a:noFill/>
            <a:ln w="9525">
              <a:noFill/>
              <a:miter lim="800000"/>
              <a:headEnd/>
              <a:tailEnd/>
            </a:ln>
          </p:spPr>
          <p:txBody>
            <a:bodyPr wrap="none">
              <a:prstTxWarp prst="textNoShape">
                <a:avLst/>
              </a:prstTxWarp>
              <a:spAutoFit/>
            </a:bodyPr>
            <a:lstStyle/>
            <a:p>
              <a:r>
                <a:rPr lang="en-US" sz="1600"/>
                <a:t>Trond Johansen</a:t>
              </a:r>
            </a:p>
          </p:txBody>
        </p:sp>
      </p:grpSp>
      <p:grpSp>
        <p:nvGrpSpPr>
          <p:cNvPr id="3" name="Group 18"/>
          <p:cNvGrpSpPr>
            <a:grpSpLocks/>
          </p:cNvGrpSpPr>
          <p:nvPr/>
        </p:nvGrpSpPr>
        <p:grpSpPr bwMode="auto">
          <a:xfrm>
            <a:off x="179388" y="2592388"/>
            <a:ext cx="8713787" cy="3381375"/>
            <a:chOff x="113" y="1633"/>
            <a:chExt cx="5489" cy="2130"/>
          </a:xfrm>
        </p:grpSpPr>
        <p:grpSp>
          <p:nvGrpSpPr>
            <p:cNvPr id="4" name="Group 4"/>
            <p:cNvGrpSpPr>
              <a:grpSpLocks/>
            </p:cNvGrpSpPr>
            <p:nvPr/>
          </p:nvGrpSpPr>
          <p:grpSpPr bwMode="auto">
            <a:xfrm>
              <a:off x="113" y="1633"/>
              <a:ext cx="5489" cy="2130"/>
              <a:chOff x="113" y="1633"/>
              <a:chExt cx="5489" cy="2130"/>
            </a:xfrm>
          </p:grpSpPr>
          <p:pic>
            <p:nvPicPr>
              <p:cNvPr id="60431" name="Picture 5"/>
              <p:cNvPicPr>
                <a:picLocks noChangeAspect="1" noChangeArrowheads="1"/>
              </p:cNvPicPr>
              <p:nvPr/>
            </p:nvPicPr>
            <p:blipFill>
              <a:blip r:embed="rId5"/>
              <a:srcRect/>
              <a:stretch>
                <a:fillRect/>
              </a:stretch>
            </p:blipFill>
            <p:spPr bwMode="auto">
              <a:xfrm>
                <a:off x="113" y="1633"/>
                <a:ext cx="5489" cy="2130"/>
              </a:xfrm>
              <a:prstGeom prst="rect">
                <a:avLst/>
              </a:prstGeom>
              <a:noFill/>
              <a:ln w="9525">
                <a:noFill/>
                <a:miter lim="800000"/>
                <a:headEnd/>
                <a:tailEnd/>
              </a:ln>
            </p:spPr>
          </p:pic>
          <p:sp>
            <p:nvSpPr>
              <p:cNvPr id="60432" name="Rectangle 6"/>
              <p:cNvSpPr>
                <a:spLocks noChangeArrowheads="1"/>
              </p:cNvSpPr>
              <p:nvPr/>
            </p:nvSpPr>
            <p:spPr bwMode="auto">
              <a:xfrm>
                <a:off x="295" y="3294"/>
                <a:ext cx="5307" cy="227"/>
              </a:xfrm>
              <a:prstGeom prst="rect">
                <a:avLst/>
              </a:prstGeom>
              <a:noFill/>
              <a:ln w="28575">
                <a:solidFill>
                  <a:schemeClr val="accent2"/>
                </a:solidFill>
                <a:prstDash val="dash"/>
                <a:miter lim="800000"/>
                <a:headEnd/>
                <a:tailEnd/>
              </a:ln>
            </p:spPr>
            <p:txBody>
              <a:bodyPr wrap="none" anchor="ctr">
                <a:prstTxWarp prst="textNoShape">
                  <a:avLst/>
                </a:prstTxWarp>
              </a:bodyPr>
              <a:lstStyle/>
              <a:p>
                <a:endParaRPr lang="en-US"/>
              </a:p>
            </p:txBody>
          </p:sp>
        </p:grpSp>
        <p:sp>
          <p:nvSpPr>
            <p:cNvPr id="60430" name="Text Box 17"/>
            <p:cNvSpPr txBox="1">
              <a:spLocks noChangeArrowheads="1"/>
            </p:cNvSpPr>
            <p:nvPr/>
          </p:nvSpPr>
          <p:spPr bwMode="auto">
            <a:xfrm>
              <a:off x="1632" y="2812"/>
              <a:ext cx="336" cy="116"/>
            </a:xfrm>
            <a:prstGeom prst="rect">
              <a:avLst/>
            </a:prstGeom>
            <a:solidFill>
              <a:schemeClr val="bg1"/>
            </a:solidFill>
            <a:ln w="9525">
              <a:noFill/>
              <a:miter lim="800000"/>
              <a:headEnd/>
              <a:tailEnd/>
            </a:ln>
          </p:spPr>
          <p:txBody>
            <a:bodyPr>
              <a:prstTxWarp prst="textNoShape">
                <a:avLst/>
              </a:prstTxWarp>
              <a:spAutoFit/>
            </a:bodyPr>
            <a:lstStyle/>
            <a:p>
              <a:pPr>
                <a:lnSpc>
                  <a:spcPct val="50000"/>
                </a:lnSpc>
                <a:spcBef>
                  <a:spcPct val="50000"/>
                </a:spcBef>
              </a:pPr>
              <a:r>
                <a:rPr lang="en-US" sz="1200"/>
                <a:t>66.7</a:t>
              </a:r>
            </a:p>
          </p:txBody>
        </p:sp>
      </p:grpSp>
      <p:sp>
        <p:nvSpPr>
          <p:cNvPr id="20" name="Slide Number Placeholder 19"/>
          <p:cNvSpPr>
            <a:spLocks noGrp="1"/>
          </p:cNvSpPr>
          <p:nvPr>
            <p:ph type="sldNum" sz="quarter" idx="12"/>
          </p:nvPr>
        </p:nvSpPr>
        <p:spPr/>
        <p:txBody>
          <a:bodyPr/>
          <a:lstStyle/>
          <a:p>
            <a:fld id="{4AA81925-07A9-F74A-BCE5-B4F8D92D7CF8}" type="slidenum">
              <a:rPr lang="en-US" smtClean="0"/>
              <a:pPr/>
              <a:t>193</a:t>
            </a:fld>
            <a:endParaRPr lang="en-US"/>
          </a:p>
        </p:txBody>
      </p:sp>
      <p:sp>
        <p:nvSpPr>
          <p:cNvPr id="21" name="Footer Placeholder 20"/>
          <p:cNvSpPr>
            <a:spLocks noGrp="1"/>
          </p:cNvSpPr>
          <p:nvPr>
            <p:ph type="ftr" sz="quarter" idx="11"/>
          </p:nvPr>
        </p:nvSpPr>
        <p:spPr/>
        <p:txBody>
          <a:bodyPr/>
          <a:lstStyle/>
          <a:p>
            <a:r>
              <a:rPr lang="en-US" smtClean="0"/>
              <a:t>© Tom@Gilb.com  www.gilb.com</a:t>
            </a:r>
            <a:endParaRPr lang="en-US"/>
          </a:p>
        </p:txBody>
      </p:sp>
      <p:sp>
        <p:nvSpPr>
          <p:cNvPr id="22" name="Date Placeholder 21"/>
          <p:cNvSpPr>
            <a:spLocks noGrp="1"/>
          </p:cNvSpPr>
          <p:nvPr>
            <p:ph type="dt" sz="half" idx="10"/>
          </p:nvPr>
        </p:nvSpPr>
        <p:spPr/>
        <p:txBody>
          <a:bodyPr/>
          <a:lstStyle/>
          <a:p>
            <a:fld id="{859D6A5C-78C4-8040-BD5E-3CF9C38D486F}" type="datetime4">
              <a:rPr lang="en-US" smtClean="0"/>
              <a:pPr/>
              <a:t>October 2, 2009</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615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147">
                                            <p:txEl>
                                              <p:pRg st="3" end="3"/>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615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147">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15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15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147">
                                            <p:txEl>
                                              <p:pRg st="5" end="5"/>
                                            </p:txEl>
                                          </p:spTgt>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6154"/>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6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P spid="6151" grpId="0" animBg="1"/>
      <p:bldP spid="6152" grpId="0" animBg="1"/>
      <p:bldP spid="6153" grpId="0" animBg="1"/>
      <p:bldP spid="6154" grpId="0" animBg="1"/>
      <p:bldP spid="6155" grpId="0" animBg="1"/>
      <p:bldP spid="6156" grpId="0" animBg="1"/>
    </p:bldLst>
  </p:timing>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42875" y="0"/>
            <a:ext cx="8858250" cy="1330325"/>
          </a:xfrm>
        </p:spPr>
        <p:txBody>
          <a:bodyPr rIns="0" anchor="ctr"/>
          <a:lstStyle/>
          <a:p>
            <a:pPr eaLnBrk="1" hangingPunct="1">
              <a:lnSpc>
                <a:spcPct val="106000"/>
              </a:lnSpc>
              <a:tabLst>
                <a:tab pos="857250" algn="l"/>
              </a:tabLst>
            </a:pPr>
            <a:r>
              <a:rPr lang="en-US" sz="1300"/>
              <a:t>Real client example: weekly design impact estimates, and same week measurement,</a:t>
            </a:r>
            <a:br>
              <a:rPr lang="en-US" sz="1300"/>
            </a:br>
            <a:r>
              <a:rPr lang="en-US" sz="1300"/>
              <a:t>Weekly Feedback to the development team </a:t>
            </a:r>
            <a:br>
              <a:rPr lang="en-US" sz="1300"/>
            </a:br>
            <a:r>
              <a:rPr lang="en-US" sz="1300"/>
              <a:t>about cumulative progress toward critical numeric performance and quality targets</a:t>
            </a:r>
          </a:p>
        </p:txBody>
      </p:sp>
      <p:pic>
        <p:nvPicPr>
          <p:cNvPr id="84995" name="Picture 3"/>
          <p:cNvPicPr>
            <a:picLocks noChangeAspect="1" noChangeArrowheads="1"/>
          </p:cNvPicPr>
          <p:nvPr/>
        </p:nvPicPr>
        <p:blipFill>
          <a:blip r:embed="rId3"/>
          <a:srcRect/>
          <a:stretch>
            <a:fillRect/>
          </a:stretch>
        </p:blipFill>
        <p:spPr bwMode="auto">
          <a:xfrm>
            <a:off x="228600" y="1066800"/>
            <a:ext cx="8710613" cy="3695700"/>
          </a:xfrm>
          <a:prstGeom prst="rect">
            <a:avLst/>
          </a:prstGeom>
          <a:noFill/>
          <a:ln w="25400">
            <a:noFill/>
            <a:miter lim="800000"/>
            <a:headEnd/>
            <a:tailEnd/>
          </a:ln>
          <a:effectLst>
            <a:outerShdw blurRad="139700" dist="215899" dir="2700000" algn="ctr" rotWithShape="0">
              <a:schemeClr val="bg2">
                <a:alpha val="74998"/>
              </a:schemeClr>
            </a:outerShdw>
          </a:effectLst>
        </p:spPr>
      </p:pic>
      <p:pic>
        <p:nvPicPr>
          <p:cNvPr id="62468" name="Picture 4"/>
          <p:cNvPicPr>
            <a:picLocks noChangeAspect="1" noChangeArrowheads="1"/>
          </p:cNvPicPr>
          <p:nvPr/>
        </p:nvPicPr>
        <p:blipFill>
          <a:blip r:embed="rId4"/>
          <a:srcRect/>
          <a:stretch>
            <a:fillRect/>
          </a:stretch>
        </p:blipFill>
        <p:spPr bwMode="auto">
          <a:xfrm>
            <a:off x="1179513" y="571500"/>
            <a:ext cx="195262" cy="196850"/>
          </a:xfrm>
          <a:prstGeom prst="rect">
            <a:avLst/>
          </a:prstGeom>
          <a:noFill/>
          <a:ln w="25400">
            <a:noFill/>
            <a:miter lim="800000"/>
            <a:headEnd/>
            <a:tailEnd/>
          </a:ln>
        </p:spPr>
      </p:pic>
      <p:pic>
        <p:nvPicPr>
          <p:cNvPr id="62469" name="Picture 5"/>
          <p:cNvPicPr>
            <a:picLocks noChangeAspect="1" noChangeArrowheads="1"/>
          </p:cNvPicPr>
          <p:nvPr/>
        </p:nvPicPr>
        <p:blipFill>
          <a:blip r:embed="rId5"/>
          <a:srcRect/>
          <a:stretch>
            <a:fillRect/>
          </a:stretch>
        </p:blipFill>
        <p:spPr bwMode="auto">
          <a:xfrm rot="10800000">
            <a:off x="214313" y="6419850"/>
            <a:ext cx="196850" cy="196850"/>
          </a:xfrm>
          <a:prstGeom prst="rect">
            <a:avLst/>
          </a:prstGeom>
          <a:noFill/>
          <a:ln w="25400">
            <a:noFill/>
            <a:miter lim="800000"/>
            <a:headEnd/>
            <a:tailEnd/>
          </a:ln>
        </p:spPr>
      </p:pic>
      <p:pic>
        <p:nvPicPr>
          <p:cNvPr id="62470" name="Picture 6"/>
          <p:cNvPicPr>
            <a:picLocks noChangeAspect="1" noChangeArrowheads="1"/>
          </p:cNvPicPr>
          <p:nvPr/>
        </p:nvPicPr>
        <p:blipFill>
          <a:blip r:embed="rId6"/>
          <a:srcRect/>
          <a:stretch>
            <a:fillRect/>
          </a:stretch>
        </p:blipFill>
        <p:spPr bwMode="auto">
          <a:xfrm>
            <a:off x="212725" y="2919413"/>
            <a:ext cx="198438" cy="196850"/>
          </a:xfrm>
          <a:prstGeom prst="rect">
            <a:avLst/>
          </a:prstGeom>
          <a:noFill/>
          <a:ln w="25400">
            <a:noFill/>
            <a:miter lim="800000"/>
            <a:headEnd/>
            <a:tailEnd/>
          </a:ln>
        </p:spPr>
      </p:pic>
      <p:pic>
        <p:nvPicPr>
          <p:cNvPr id="62471" name="Picture 7"/>
          <p:cNvPicPr>
            <a:picLocks noChangeAspect="1" noChangeArrowheads="1"/>
          </p:cNvPicPr>
          <p:nvPr/>
        </p:nvPicPr>
        <p:blipFill>
          <a:blip r:embed="rId6"/>
          <a:srcRect/>
          <a:stretch>
            <a:fillRect/>
          </a:stretch>
        </p:blipFill>
        <p:spPr bwMode="auto">
          <a:xfrm>
            <a:off x="8742363" y="6419850"/>
            <a:ext cx="196850" cy="196850"/>
          </a:xfrm>
          <a:prstGeom prst="rect">
            <a:avLst/>
          </a:prstGeom>
          <a:noFill/>
          <a:ln w="25400">
            <a:noFill/>
            <a:miter lim="800000"/>
            <a:headEnd/>
            <a:tailEnd/>
          </a:ln>
        </p:spPr>
      </p:pic>
      <p:pic>
        <p:nvPicPr>
          <p:cNvPr id="62472" name="Picture 8"/>
          <p:cNvPicPr>
            <a:picLocks noChangeAspect="1" noChangeArrowheads="1"/>
          </p:cNvPicPr>
          <p:nvPr/>
        </p:nvPicPr>
        <p:blipFill>
          <a:blip r:embed="rId7"/>
          <a:srcRect/>
          <a:stretch>
            <a:fillRect/>
          </a:stretch>
        </p:blipFill>
        <p:spPr bwMode="auto">
          <a:xfrm>
            <a:off x="7661275" y="571500"/>
            <a:ext cx="196850" cy="196850"/>
          </a:xfrm>
          <a:prstGeom prst="rect">
            <a:avLst/>
          </a:prstGeom>
          <a:noFill/>
          <a:ln w="25400">
            <a:noFill/>
            <a:miter lim="800000"/>
            <a:headEnd/>
            <a:tailEnd/>
          </a:ln>
        </p:spPr>
      </p:pic>
      <p:pic>
        <p:nvPicPr>
          <p:cNvPr id="62473" name="Picture 9"/>
          <p:cNvPicPr>
            <a:picLocks noChangeAspect="1" noChangeArrowheads="1"/>
          </p:cNvPicPr>
          <p:nvPr/>
        </p:nvPicPr>
        <p:blipFill>
          <a:blip r:embed="rId8"/>
          <a:srcRect/>
          <a:stretch>
            <a:fillRect/>
          </a:stretch>
        </p:blipFill>
        <p:spPr bwMode="auto">
          <a:xfrm rot="10800000">
            <a:off x="8705850" y="2919413"/>
            <a:ext cx="196850" cy="196850"/>
          </a:xfrm>
          <a:prstGeom prst="rect">
            <a:avLst/>
          </a:prstGeom>
          <a:noFill/>
          <a:ln w="25400">
            <a:noFill/>
            <a:miter lim="800000"/>
            <a:headEnd/>
            <a:tailEnd/>
          </a:ln>
        </p:spPr>
      </p:pic>
      <p:sp>
        <p:nvSpPr>
          <p:cNvPr id="62474" name="WordArt 10"/>
          <p:cNvSpPr>
            <a:spLocks noChangeArrowheads="1" noChangeShapeType="1" noTextEdit="1"/>
          </p:cNvSpPr>
          <p:nvPr/>
        </p:nvSpPr>
        <p:spPr bwMode="auto">
          <a:xfrm>
            <a:off x="1752600" y="4800600"/>
            <a:ext cx="1371600" cy="13716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Cumulative</a:t>
            </a:r>
          </a:p>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weekly</a:t>
            </a:r>
          </a:p>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progress</a:t>
            </a:r>
          </a:p>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metric</a:t>
            </a:r>
          </a:p>
        </p:txBody>
      </p:sp>
      <p:sp>
        <p:nvSpPr>
          <p:cNvPr id="62475" name="WordArt 11"/>
          <p:cNvSpPr>
            <a:spLocks noChangeArrowheads="1" noChangeShapeType="1" noTextEdit="1"/>
          </p:cNvSpPr>
          <p:nvPr/>
        </p:nvSpPr>
        <p:spPr bwMode="auto">
          <a:xfrm>
            <a:off x="152400" y="4038600"/>
            <a:ext cx="1219200" cy="22098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Priority</a:t>
            </a:r>
          </a:p>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Next week</a:t>
            </a:r>
          </a:p>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Warning</a:t>
            </a:r>
          </a:p>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metrics based</a:t>
            </a:r>
          </a:p>
        </p:txBody>
      </p:sp>
      <p:sp>
        <p:nvSpPr>
          <p:cNvPr id="62476" name="WordArt 12"/>
          <p:cNvSpPr>
            <a:spLocks noChangeArrowheads="1" noChangeShapeType="1" noTextEdit="1"/>
          </p:cNvSpPr>
          <p:nvPr/>
        </p:nvSpPr>
        <p:spPr bwMode="auto">
          <a:xfrm rot="5400000">
            <a:off x="3933032" y="5210968"/>
            <a:ext cx="2057400" cy="474663"/>
          </a:xfrm>
          <a:prstGeom prst="rect">
            <a:avLst/>
          </a:prstGeom>
        </p:spPr>
        <p:txBody>
          <a:bodyPr vert="wordArtVert" wrap="none" fromWordArt="1">
            <a:prstTxWarp prst="textPlain">
              <a:avLst>
                <a:gd name="adj" fmla="val 50000"/>
              </a:avLst>
            </a:prstTxWarp>
          </a:bodyPr>
          <a:lstStyle/>
          <a:p>
            <a:pPr algn="ctr" fontAlgn="auto"/>
            <a:r>
              <a:rPr lang="en-US" sz="3600" kern="10">
                <a:ln w="9525">
                  <a:solidFill>
                    <a:srgbClr val="000000"/>
                  </a:solidFill>
                  <a:round/>
                  <a:headEnd/>
                  <a:tailEnd/>
                </a:ln>
                <a:solidFill>
                  <a:srgbClr val="000000"/>
                </a:solidFill>
                <a:latin typeface="Arial Black"/>
                <a:ea typeface="Arial Black"/>
                <a:cs typeface="Arial Black"/>
              </a:rPr>
              <a:t>Constraint</a:t>
            </a:r>
          </a:p>
        </p:txBody>
      </p:sp>
      <p:sp>
        <p:nvSpPr>
          <p:cNvPr id="62477" name="WordArt 13"/>
          <p:cNvSpPr>
            <a:spLocks noChangeArrowheads="1" noChangeShapeType="1" noTextEdit="1"/>
          </p:cNvSpPr>
          <p:nvPr/>
        </p:nvSpPr>
        <p:spPr bwMode="auto">
          <a:xfrm rot="5400000">
            <a:off x="4937918" y="5349082"/>
            <a:ext cx="1897063" cy="647700"/>
          </a:xfrm>
          <a:prstGeom prst="rect">
            <a:avLst/>
          </a:prstGeom>
        </p:spPr>
        <p:txBody>
          <a:bodyPr vert="wordArtVert" wrap="none" fromWordArt="1">
            <a:prstTxWarp prst="textWave4">
              <a:avLst>
                <a:gd name="adj1" fmla="val 13005"/>
                <a:gd name="adj2" fmla="val 0"/>
              </a:avLst>
            </a:prstTxWarp>
          </a:bodyPr>
          <a:lstStyle/>
          <a:p>
            <a:pPr algn="ctr" fontAlgn="auto"/>
            <a:r>
              <a:rPr lang="en-US" sz="3600" kern="10">
                <a:ln w="9525">
                  <a:noFill/>
                  <a:round/>
                  <a:headEnd/>
                  <a:tailEnd/>
                </a:ln>
                <a:gradFill rotWithShape="1">
                  <a:gsLst>
                    <a:gs pos="0">
                      <a:srgbClr val="00FF00"/>
                    </a:gs>
                    <a:gs pos="100000">
                      <a:srgbClr val="00CCFF"/>
                    </a:gs>
                  </a:gsLst>
                  <a:lin ang="0" scaled="1"/>
                </a:gradFill>
                <a:effectLst>
                  <a:outerShdw blurRad="63500" dist="99190" dir="7788334" algn="ctr" rotWithShape="0">
                    <a:srgbClr val="000080"/>
                  </a:outerShdw>
                </a:effectLst>
                <a:latin typeface="Arial Black"/>
                <a:ea typeface="Arial Black"/>
                <a:cs typeface="Arial Black"/>
              </a:rPr>
              <a:t>Target</a:t>
            </a:r>
          </a:p>
        </p:txBody>
      </p:sp>
      <p:sp>
        <p:nvSpPr>
          <p:cNvPr id="62478" name="WordArt 14"/>
          <p:cNvSpPr>
            <a:spLocks noChangeArrowheads="1" noChangeShapeType="1" noTextEdit="1"/>
          </p:cNvSpPr>
          <p:nvPr/>
        </p:nvSpPr>
        <p:spPr bwMode="auto">
          <a:xfrm rot="5400000">
            <a:off x="5238750" y="2381250"/>
            <a:ext cx="2514600" cy="647700"/>
          </a:xfrm>
          <a:prstGeom prst="rect">
            <a:avLst/>
          </a:prstGeom>
        </p:spPr>
        <p:txBody>
          <a:bodyPr vert="wordArtVert" wrap="none" fromWordArt="1">
            <a:prstTxWarp prst="textPlain">
              <a:avLst>
                <a:gd name="adj" fmla="val 50000"/>
              </a:avLst>
            </a:prstTxWarp>
            <a:scene3d>
              <a:camera prst="legacyPerspectiveFront">
                <a:rot lat="20639998" lon="20699998" rev="0"/>
              </a:camera>
              <a:lightRig rig="legacyNormal3" dir="l"/>
            </a:scene3d>
            <a:sp3d extrusionH="201600" prstMaterial="legacyPlastic">
              <a:extrusionClr>
                <a:srgbClr val="FF9966"/>
              </a:extrusionClr>
            </a:sp3d>
          </a:bodyPr>
          <a:lstStyle/>
          <a:p>
            <a:pPr algn="ctr" fontAlgn="auto"/>
            <a:r>
              <a:rPr lang="en-US" sz="3600" kern="10">
                <a:ln w="9525">
                  <a:round/>
                  <a:headEnd/>
                  <a:tailEnd/>
                </a:ln>
                <a:solidFill>
                  <a:srgbClr val="CC0000"/>
                </a:solidFill>
                <a:latin typeface="Arial Black"/>
                <a:ea typeface="Arial Black"/>
                <a:cs typeface="Arial Black"/>
              </a:rPr>
              <a:t>Estimates</a:t>
            </a:r>
          </a:p>
        </p:txBody>
      </p:sp>
      <p:sp>
        <p:nvSpPr>
          <p:cNvPr id="62479" name="WordArt 15"/>
          <p:cNvSpPr>
            <a:spLocks noChangeArrowheads="1" noChangeShapeType="1" noTextEdit="1"/>
          </p:cNvSpPr>
          <p:nvPr/>
        </p:nvSpPr>
        <p:spPr bwMode="auto">
          <a:xfrm rot="5400000">
            <a:off x="7263606" y="2337594"/>
            <a:ext cx="2160588" cy="1295400"/>
          </a:xfrm>
          <a:prstGeom prst="rect">
            <a:avLst/>
          </a:prstGeom>
        </p:spPr>
        <p:txBody>
          <a:bodyPr vert="wordArtVert" wrap="none" fromWordArt="1">
            <a:prstTxWarp prst="textPlain">
              <a:avLst>
                <a:gd name="adj" fmla="val 50000"/>
              </a:avLst>
            </a:prstTxWarp>
          </a:bodyPr>
          <a:lstStyle/>
          <a:p>
            <a:pPr algn="ctr" fontAlgn="auto"/>
            <a:r>
              <a:rPr lang="en-US" sz="3600" kern="10">
                <a:ln w="9525">
                  <a:solidFill>
                    <a:srgbClr val="000000"/>
                  </a:solidFill>
                  <a:round/>
                  <a:headEnd/>
                  <a:tailEnd/>
                </a:ln>
                <a:solidFill>
                  <a:srgbClr val="000000"/>
                </a:solidFill>
                <a:latin typeface="Arial Black"/>
                <a:ea typeface="Arial Black"/>
                <a:cs typeface="Arial Black"/>
              </a:rPr>
              <a:t>Weekly</a:t>
            </a:r>
          </a:p>
          <a:p>
            <a:pPr algn="ctr" fontAlgn="auto"/>
            <a:r>
              <a:rPr lang="en-US" sz="3600" kern="10">
                <a:ln w="9525">
                  <a:solidFill>
                    <a:srgbClr val="000000"/>
                  </a:solidFill>
                  <a:round/>
                  <a:headEnd/>
                  <a:tailEnd/>
                </a:ln>
                <a:solidFill>
                  <a:srgbClr val="000000"/>
                </a:solidFill>
                <a:latin typeface="Arial Black"/>
                <a:ea typeface="Arial Black"/>
                <a:cs typeface="Arial Black"/>
              </a:rPr>
              <a:t>Testing</a:t>
            </a:r>
          </a:p>
        </p:txBody>
      </p:sp>
      <p:sp>
        <p:nvSpPr>
          <p:cNvPr id="17" name="Slide Number Placeholder 16"/>
          <p:cNvSpPr>
            <a:spLocks noGrp="1"/>
          </p:cNvSpPr>
          <p:nvPr>
            <p:ph type="sldNum" sz="quarter" idx="12"/>
          </p:nvPr>
        </p:nvSpPr>
        <p:spPr/>
        <p:txBody>
          <a:bodyPr/>
          <a:lstStyle/>
          <a:p>
            <a:fld id="{4AA81925-07A9-F74A-BCE5-B4F8D92D7CF8}" type="slidenum">
              <a:rPr lang="en-US" smtClean="0"/>
              <a:pPr/>
              <a:t>194</a:t>
            </a:fld>
            <a:endParaRPr lang="en-US"/>
          </a:p>
        </p:txBody>
      </p:sp>
      <p:sp>
        <p:nvSpPr>
          <p:cNvPr id="18" name="Footer Placeholder 17"/>
          <p:cNvSpPr>
            <a:spLocks noGrp="1"/>
          </p:cNvSpPr>
          <p:nvPr>
            <p:ph type="ftr" sz="quarter" idx="11"/>
          </p:nvPr>
        </p:nvSpPr>
        <p:spPr/>
        <p:txBody>
          <a:bodyPr/>
          <a:lstStyle/>
          <a:p>
            <a:r>
              <a:rPr lang="en-US" smtClean="0"/>
              <a:t>© Tom@Gilb.com  www.gilb.com</a:t>
            </a:r>
            <a:endParaRPr lang="en-US"/>
          </a:p>
        </p:txBody>
      </p:sp>
      <p:sp>
        <p:nvSpPr>
          <p:cNvPr id="19" name="Date Placeholder 18"/>
          <p:cNvSpPr>
            <a:spLocks noGrp="1"/>
          </p:cNvSpPr>
          <p:nvPr>
            <p:ph type="dt" sz="half" idx="10"/>
          </p:nvPr>
        </p:nvSpPr>
        <p:spPr/>
        <p:txBody>
          <a:bodyPr/>
          <a:lstStyle/>
          <a:p>
            <a:fld id="{A4334B11-E43D-DE44-9805-30F7C2F54A03}" type="datetime4">
              <a:rPr lang="en-US" smtClean="0"/>
              <a:pPr/>
              <a:t>October 2, 2009</a:t>
            </a:fld>
            <a:endParaRPr lang="en-GB"/>
          </a:p>
        </p:txBody>
      </p:sp>
    </p:spTree>
  </p:cSld>
  <p:clrMapOvr>
    <a:masterClrMapping/>
  </p:clrMapOv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685800" y="152400"/>
            <a:ext cx="7772400" cy="838200"/>
          </a:xfrm>
        </p:spPr>
        <p:txBody>
          <a:bodyPr>
            <a:normAutofit fontScale="90000"/>
          </a:bodyPr>
          <a:lstStyle/>
          <a:p>
            <a:pPr eaLnBrk="1" hangingPunct="1"/>
            <a:r>
              <a:rPr lang="en-US" sz="2000"/>
              <a:t>EVO Plan Confirmit 8.5</a:t>
            </a:r>
            <a:br>
              <a:rPr lang="en-US" sz="2000"/>
            </a:br>
            <a:r>
              <a:rPr lang="en-US" sz="2000"/>
              <a:t>4 product areas were attacked in all: 25 Qualities concurrently, one quarter of a year. Total development staff = 13  </a:t>
            </a:r>
            <a:r>
              <a:rPr lang="en-US" sz="1800"/>
              <a:t> </a:t>
            </a:r>
          </a:p>
        </p:txBody>
      </p:sp>
      <p:sp>
        <p:nvSpPr>
          <p:cNvPr id="65539" name="AutoShape 3"/>
          <p:cNvSpPr>
            <a:spLocks noGrp="1" noChangeAspect="1" noChangeArrowheads="1"/>
          </p:cNvSpPr>
          <p:nvPr>
            <p:ph type="body" idx="1"/>
          </p:nvPr>
        </p:nvSpPr>
        <p:spPr/>
        <p:txBody>
          <a:bodyPr/>
          <a:lstStyle/>
          <a:p>
            <a:pPr eaLnBrk="1" hangingPunct="1"/>
            <a:endParaRPr lang="en-GB"/>
          </a:p>
        </p:txBody>
      </p:sp>
      <p:pic>
        <p:nvPicPr>
          <p:cNvPr id="65540" name="Picture 4"/>
          <p:cNvPicPr>
            <a:picLocks noChangeAspect="1" noChangeArrowheads="1"/>
          </p:cNvPicPr>
          <p:nvPr/>
        </p:nvPicPr>
        <p:blipFill>
          <a:blip r:embed="rId3"/>
          <a:srcRect/>
          <a:stretch>
            <a:fillRect/>
          </a:stretch>
        </p:blipFill>
        <p:spPr bwMode="auto">
          <a:xfrm>
            <a:off x="611188" y="1052513"/>
            <a:ext cx="7848600" cy="4924425"/>
          </a:xfrm>
          <a:prstGeom prst="rect">
            <a:avLst/>
          </a:prstGeom>
          <a:noFill/>
          <a:ln w="9525">
            <a:noFill/>
            <a:miter lim="800000"/>
            <a:headEnd/>
            <a:tailEnd/>
          </a:ln>
        </p:spPr>
      </p:pic>
      <p:sp>
        <p:nvSpPr>
          <p:cNvPr id="65541" name="Text Box 5"/>
          <p:cNvSpPr txBox="1">
            <a:spLocks noChangeArrowheads="1"/>
          </p:cNvSpPr>
          <p:nvPr/>
        </p:nvSpPr>
        <p:spPr bwMode="auto">
          <a:xfrm>
            <a:off x="212725" y="1182688"/>
            <a:ext cx="354013" cy="457200"/>
          </a:xfrm>
          <a:prstGeom prst="rect">
            <a:avLst/>
          </a:prstGeom>
          <a:noFill/>
          <a:ln w="9525">
            <a:noFill/>
            <a:miter lim="800000"/>
            <a:headEnd/>
            <a:tailEnd/>
          </a:ln>
        </p:spPr>
        <p:txBody>
          <a:bodyPr wrap="none">
            <a:prstTxWarp prst="textNoShape">
              <a:avLst/>
            </a:prstTxWarp>
            <a:spAutoFit/>
          </a:bodyPr>
          <a:lstStyle/>
          <a:p>
            <a:r>
              <a:rPr lang="en-US"/>
              <a:t>9</a:t>
            </a:r>
          </a:p>
        </p:txBody>
      </p:sp>
      <p:sp>
        <p:nvSpPr>
          <p:cNvPr id="65542" name="Text Box 6"/>
          <p:cNvSpPr txBox="1">
            <a:spLocks noChangeArrowheads="1"/>
          </p:cNvSpPr>
          <p:nvPr/>
        </p:nvSpPr>
        <p:spPr bwMode="auto">
          <a:xfrm>
            <a:off x="8594725" y="1487488"/>
            <a:ext cx="354013" cy="457200"/>
          </a:xfrm>
          <a:prstGeom prst="rect">
            <a:avLst/>
          </a:prstGeom>
          <a:noFill/>
          <a:ln w="9525">
            <a:noFill/>
            <a:miter lim="800000"/>
            <a:headEnd/>
            <a:tailEnd/>
          </a:ln>
        </p:spPr>
        <p:txBody>
          <a:bodyPr wrap="none">
            <a:prstTxWarp prst="textNoShape">
              <a:avLst/>
            </a:prstTxWarp>
            <a:spAutoFit/>
          </a:bodyPr>
          <a:lstStyle/>
          <a:p>
            <a:r>
              <a:rPr lang="en-US"/>
              <a:t>8</a:t>
            </a:r>
          </a:p>
        </p:txBody>
      </p:sp>
      <p:sp>
        <p:nvSpPr>
          <p:cNvPr id="65543" name="Text Box 7"/>
          <p:cNvSpPr txBox="1">
            <a:spLocks noChangeArrowheads="1"/>
          </p:cNvSpPr>
          <p:nvPr/>
        </p:nvSpPr>
        <p:spPr bwMode="auto">
          <a:xfrm>
            <a:off x="174625" y="4640263"/>
            <a:ext cx="18415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t>3</a:t>
            </a:r>
          </a:p>
        </p:txBody>
      </p:sp>
      <p:sp>
        <p:nvSpPr>
          <p:cNvPr id="65544" name="Text Box 8"/>
          <p:cNvSpPr txBox="1">
            <a:spLocks noChangeArrowheads="1"/>
          </p:cNvSpPr>
          <p:nvPr/>
        </p:nvSpPr>
        <p:spPr bwMode="auto">
          <a:xfrm>
            <a:off x="8518525" y="4459288"/>
            <a:ext cx="354013" cy="457200"/>
          </a:xfrm>
          <a:prstGeom prst="rect">
            <a:avLst/>
          </a:prstGeom>
          <a:noFill/>
          <a:ln w="9525">
            <a:noFill/>
            <a:miter lim="800000"/>
            <a:headEnd/>
            <a:tailEnd/>
          </a:ln>
        </p:spPr>
        <p:txBody>
          <a:bodyPr wrap="none">
            <a:prstTxWarp prst="textNoShape">
              <a:avLst/>
            </a:prstTxWarp>
            <a:spAutoFit/>
          </a:bodyPr>
          <a:lstStyle/>
          <a:p>
            <a:r>
              <a:rPr lang="en-US"/>
              <a:t>3</a:t>
            </a:r>
          </a:p>
        </p:txBody>
      </p:sp>
      <p:pic>
        <p:nvPicPr>
          <p:cNvPr id="65545" name="Picture 9" descr="toy soldiers and cannon 2"/>
          <p:cNvPicPr>
            <a:picLocks noChangeAspect="1" noChangeArrowheads="1"/>
          </p:cNvPicPr>
          <p:nvPr/>
        </p:nvPicPr>
        <p:blipFill>
          <a:blip r:embed="rId4"/>
          <a:srcRect/>
          <a:stretch>
            <a:fillRect/>
          </a:stretch>
        </p:blipFill>
        <p:spPr bwMode="auto">
          <a:xfrm>
            <a:off x="3505200" y="3124200"/>
            <a:ext cx="2209800" cy="2016125"/>
          </a:xfrm>
          <a:prstGeom prst="rect">
            <a:avLst/>
          </a:prstGeom>
          <a:noFill/>
          <a:ln w="9525">
            <a:noFill/>
            <a:miter lim="800000"/>
            <a:headEnd/>
            <a:tailEnd/>
          </a:ln>
        </p:spPr>
      </p:pic>
      <p:grpSp>
        <p:nvGrpSpPr>
          <p:cNvPr id="2" name="Group 10"/>
          <p:cNvGrpSpPr>
            <a:grpSpLocks/>
          </p:cNvGrpSpPr>
          <p:nvPr/>
        </p:nvGrpSpPr>
        <p:grpSpPr bwMode="auto">
          <a:xfrm>
            <a:off x="6477000" y="5943600"/>
            <a:ext cx="1652588" cy="1066800"/>
            <a:chOff x="4656" y="884"/>
            <a:chExt cx="1041" cy="672"/>
          </a:xfrm>
        </p:grpSpPr>
        <p:pic>
          <p:nvPicPr>
            <p:cNvPr id="65547" name="Picture 11" descr="Trond Johansen"/>
            <p:cNvPicPr>
              <a:picLocks noChangeAspect="1" noChangeArrowheads="1"/>
            </p:cNvPicPr>
            <p:nvPr/>
          </p:nvPicPr>
          <p:blipFill>
            <a:blip r:embed="rId5"/>
            <a:srcRect/>
            <a:stretch>
              <a:fillRect/>
            </a:stretch>
          </p:blipFill>
          <p:spPr bwMode="auto">
            <a:xfrm>
              <a:off x="4896" y="884"/>
              <a:ext cx="496" cy="496"/>
            </a:xfrm>
            <a:prstGeom prst="rect">
              <a:avLst/>
            </a:prstGeom>
            <a:noFill/>
            <a:ln w="9525">
              <a:noFill/>
              <a:miter lim="800000"/>
              <a:headEnd/>
              <a:tailEnd/>
            </a:ln>
          </p:spPr>
        </p:pic>
        <p:sp>
          <p:nvSpPr>
            <p:cNvPr id="65548" name="Text Box 12"/>
            <p:cNvSpPr txBox="1">
              <a:spLocks noChangeArrowheads="1"/>
            </p:cNvSpPr>
            <p:nvPr/>
          </p:nvSpPr>
          <p:spPr bwMode="auto">
            <a:xfrm>
              <a:off x="4656" y="1344"/>
              <a:ext cx="1041" cy="212"/>
            </a:xfrm>
            <a:prstGeom prst="rect">
              <a:avLst/>
            </a:prstGeom>
            <a:noFill/>
            <a:ln w="9525">
              <a:noFill/>
              <a:miter lim="800000"/>
              <a:headEnd/>
              <a:tailEnd/>
            </a:ln>
          </p:spPr>
          <p:txBody>
            <a:bodyPr wrap="none">
              <a:prstTxWarp prst="textNoShape">
                <a:avLst/>
              </a:prstTxWarp>
              <a:spAutoFit/>
            </a:bodyPr>
            <a:lstStyle/>
            <a:p>
              <a:r>
                <a:rPr lang="en-US" sz="1600"/>
                <a:t>Trond Johansen</a:t>
              </a:r>
            </a:p>
          </p:txBody>
        </p:sp>
      </p:grpSp>
      <p:sp>
        <p:nvSpPr>
          <p:cNvPr id="14" name="Slide Number Placeholder 13"/>
          <p:cNvSpPr>
            <a:spLocks noGrp="1"/>
          </p:cNvSpPr>
          <p:nvPr>
            <p:ph type="sldNum" sz="quarter" idx="12"/>
          </p:nvPr>
        </p:nvSpPr>
        <p:spPr/>
        <p:txBody>
          <a:bodyPr/>
          <a:lstStyle/>
          <a:p>
            <a:fld id="{4AA81925-07A9-F74A-BCE5-B4F8D92D7CF8}" type="slidenum">
              <a:rPr lang="en-US" smtClean="0"/>
              <a:pPr/>
              <a:t>195</a:t>
            </a:fld>
            <a:endParaRPr lang="en-US"/>
          </a:p>
        </p:txBody>
      </p:sp>
      <p:sp>
        <p:nvSpPr>
          <p:cNvPr id="15" name="Footer Placeholder 14"/>
          <p:cNvSpPr>
            <a:spLocks noGrp="1"/>
          </p:cNvSpPr>
          <p:nvPr>
            <p:ph type="ftr" sz="quarter" idx="11"/>
          </p:nvPr>
        </p:nvSpPr>
        <p:spPr/>
        <p:txBody>
          <a:bodyPr/>
          <a:lstStyle/>
          <a:p>
            <a:r>
              <a:rPr lang="en-US" smtClean="0"/>
              <a:t>© Tom@Gilb.com  www.gilb.com</a:t>
            </a:r>
            <a:endParaRPr lang="en-US"/>
          </a:p>
        </p:txBody>
      </p:sp>
      <p:sp>
        <p:nvSpPr>
          <p:cNvPr id="16" name="Date Placeholder 15"/>
          <p:cNvSpPr>
            <a:spLocks noGrp="1"/>
          </p:cNvSpPr>
          <p:nvPr>
            <p:ph type="dt" sz="half" idx="10"/>
          </p:nvPr>
        </p:nvSpPr>
        <p:spPr/>
        <p:txBody>
          <a:bodyPr/>
          <a:lstStyle/>
          <a:p>
            <a:fld id="{1D39FB57-B559-2E46-8EE3-3CDB7B90017E}"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7" name="Rectangle 2"/>
          <p:cNvSpPr>
            <a:spLocks noGrp="1" noChangeArrowheads="1"/>
          </p:cNvSpPr>
          <p:nvPr>
            <p:ph type="title"/>
          </p:nvPr>
        </p:nvSpPr>
        <p:spPr>
          <a:xfrm>
            <a:off x="685800" y="-381000"/>
            <a:ext cx="7772400" cy="1143000"/>
          </a:xfrm>
        </p:spPr>
        <p:txBody>
          <a:bodyPr/>
          <a:lstStyle/>
          <a:p>
            <a:pPr eaLnBrk="1" hangingPunct="1"/>
            <a:r>
              <a:rPr lang="en-US" sz="1800" dirty="0" err="1" smtClean="0"/>
              <a:t>Confirmit</a:t>
            </a:r>
            <a:r>
              <a:rPr lang="en-US" sz="1800" dirty="0" smtClean="0"/>
              <a:t> </a:t>
            </a:r>
            <a:r>
              <a:rPr lang="en-US" sz="1800" dirty="0"/>
              <a:t>EVO-week cycle</a:t>
            </a:r>
          </a:p>
        </p:txBody>
      </p:sp>
      <p:graphicFrame>
        <p:nvGraphicFramePr>
          <p:cNvPr id="67586" name="Object 2"/>
          <p:cNvGraphicFramePr>
            <a:graphicFrameLocks noChangeAspect="1"/>
          </p:cNvGraphicFramePr>
          <p:nvPr>
            <p:ph idx="1"/>
          </p:nvPr>
        </p:nvGraphicFramePr>
        <p:xfrm>
          <a:off x="1468438" y="381000"/>
          <a:ext cx="5313362" cy="5867400"/>
        </p:xfrm>
        <a:graphic>
          <a:graphicData uri="http://schemas.openxmlformats.org/presentationml/2006/ole">
            <p:oleObj spid="_x0000_s419842" name="Document" r:id="rId4" imgW="7705344" imgH="8805672" progId="Word.Document.8">
              <p:embed/>
            </p:oleObj>
          </a:graphicData>
        </a:graphic>
      </p:graphicFrame>
      <p:pic>
        <p:nvPicPr>
          <p:cNvPr id="67588" name="Picture 4" descr="merry go round figurine 2"/>
          <p:cNvPicPr>
            <a:picLocks noChangeAspect="1" noChangeArrowheads="1"/>
          </p:cNvPicPr>
          <p:nvPr/>
        </p:nvPicPr>
        <p:blipFill>
          <a:blip r:embed="rId5"/>
          <a:srcRect/>
          <a:stretch>
            <a:fillRect/>
          </a:stretch>
        </p:blipFill>
        <p:spPr bwMode="auto">
          <a:xfrm>
            <a:off x="6781800" y="1981200"/>
            <a:ext cx="1919288" cy="2692400"/>
          </a:xfrm>
          <a:prstGeom prst="rect">
            <a:avLst/>
          </a:prstGeom>
          <a:noFill/>
          <a:ln w="9525">
            <a:noFill/>
            <a:miter lim="800000"/>
            <a:headEnd/>
            <a:tailEnd/>
          </a:ln>
        </p:spPr>
      </p:pic>
      <p:pic>
        <p:nvPicPr>
          <p:cNvPr id="67589" name="Picture 5" descr="machinists"/>
          <p:cNvPicPr>
            <a:picLocks noChangeAspect="1" noChangeArrowheads="1"/>
          </p:cNvPicPr>
          <p:nvPr/>
        </p:nvPicPr>
        <p:blipFill>
          <a:blip r:embed="rId6"/>
          <a:srcRect/>
          <a:stretch>
            <a:fillRect/>
          </a:stretch>
        </p:blipFill>
        <p:spPr bwMode="auto">
          <a:xfrm>
            <a:off x="3759200" y="4800600"/>
            <a:ext cx="1955800" cy="1389063"/>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4AA81925-07A9-F74A-BCE5-B4F8D92D7CF8}" type="slidenum">
              <a:rPr lang="en-US" smtClean="0"/>
              <a:pPr/>
              <a:t>196</a:t>
            </a:fld>
            <a:endParaRPr lang="en-US"/>
          </a:p>
        </p:txBody>
      </p:sp>
      <p:sp>
        <p:nvSpPr>
          <p:cNvPr id="8" name="Footer Placeholder 7"/>
          <p:cNvSpPr>
            <a:spLocks noGrp="1"/>
          </p:cNvSpPr>
          <p:nvPr>
            <p:ph type="ftr" sz="quarter" idx="11"/>
          </p:nvPr>
        </p:nvSpPr>
        <p:spPr/>
        <p:txBody>
          <a:bodyPr/>
          <a:lstStyle/>
          <a:p>
            <a:r>
              <a:rPr lang="en-US" smtClean="0"/>
              <a:t>© Tom@Gilb.com  www.gilb.com</a:t>
            </a:r>
            <a:endParaRPr lang="en-US"/>
          </a:p>
        </p:txBody>
      </p:sp>
      <p:sp>
        <p:nvSpPr>
          <p:cNvPr id="9" name="Date Placeholder 8"/>
          <p:cNvSpPr>
            <a:spLocks noGrp="1"/>
          </p:cNvSpPr>
          <p:nvPr>
            <p:ph type="dt" sz="half" idx="10"/>
          </p:nvPr>
        </p:nvSpPr>
        <p:spPr/>
        <p:txBody>
          <a:bodyPr/>
          <a:lstStyle/>
          <a:p>
            <a:fld id="{90783137-21D0-7C44-AC3E-D89FD787AF84}"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762000" y="152400"/>
            <a:ext cx="7772400" cy="609600"/>
          </a:xfrm>
        </p:spPr>
        <p:txBody>
          <a:bodyPr>
            <a:noAutofit/>
          </a:bodyPr>
          <a:lstStyle/>
          <a:p>
            <a:pPr eaLnBrk="1" hangingPunct="1"/>
            <a:r>
              <a:rPr lang="en-US" sz="4200" dirty="0"/>
              <a:t>Code quality – ”green” week</a:t>
            </a:r>
          </a:p>
        </p:txBody>
      </p:sp>
      <p:sp>
        <p:nvSpPr>
          <p:cNvPr id="69635" name="Rectangle 3"/>
          <p:cNvSpPr>
            <a:spLocks noGrp="1" noChangeArrowheads="1"/>
          </p:cNvSpPr>
          <p:nvPr>
            <p:ph type="body" idx="1"/>
          </p:nvPr>
        </p:nvSpPr>
        <p:spPr>
          <a:xfrm>
            <a:off x="609600" y="838200"/>
            <a:ext cx="7848600" cy="990600"/>
          </a:xfrm>
        </p:spPr>
        <p:txBody>
          <a:bodyPr>
            <a:normAutofit fontScale="85000" lnSpcReduction="10000"/>
          </a:bodyPr>
          <a:lstStyle/>
          <a:p>
            <a:pPr eaLnBrk="1" hangingPunct="1">
              <a:lnSpc>
                <a:spcPct val="90000"/>
              </a:lnSpc>
            </a:pPr>
            <a:r>
              <a:rPr lang="en-US" sz="2000"/>
              <a:t>In these ”green” weeks, some of the deliverables will be less visible for the end users, but more visible for our QA department.</a:t>
            </a:r>
          </a:p>
          <a:p>
            <a:pPr eaLnBrk="1" hangingPunct="1">
              <a:lnSpc>
                <a:spcPct val="90000"/>
              </a:lnSpc>
            </a:pPr>
            <a:r>
              <a:rPr lang="en-US" sz="2000"/>
              <a:t>We manage code quality through an Impact Estimation table.</a:t>
            </a:r>
          </a:p>
        </p:txBody>
      </p:sp>
      <p:pic>
        <p:nvPicPr>
          <p:cNvPr id="69636" name="Picture 4"/>
          <p:cNvPicPr>
            <a:picLocks noChangeAspect="1" noChangeArrowheads="1"/>
          </p:cNvPicPr>
          <p:nvPr/>
        </p:nvPicPr>
        <p:blipFill>
          <a:blip r:embed="rId3"/>
          <a:srcRect/>
          <a:stretch>
            <a:fillRect/>
          </a:stretch>
        </p:blipFill>
        <p:spPr bwMode="auto">
          <a:xfrm>
            <a:off x="228600" y="1905000"/>
            <a:ext cx="6278563" cy="3989388"/>
          </a:xfrm>
          <a:prstGeom prst="rect">
            <a:avLst/>
          </a:prstGeom>
          <a:noFill/>
          <a:ln w="9525">
            <a:noFill/>
            <a:miter lim="800000"/>
            <a:headEnd/>
            <a:tailEnd/>
          </a:ln>
        </p:spPr>
      </p:pic>
      <p:pic>
        <p:nvPicPr>
          <p:cNvPr id="69637" name="Picture 5"/>
          <p:cNvPicPr>
            <a:picLocks noChangeAspect="1" noChangeArrowheads="1"/>
          </p:cNvPicPr>
          <p:nvPr/>
        </p:nvPicPr>
        <p:blipFill>
          <a:blip r:embed="rId4"/>
          <a:srcRect/>
          <a:stretch>
            <a:fillRect/>
          </a:stretch>
        </p:blipFill>
        <p:spPr bwMode="auto">
          <a:xfrm>
            <a:off x="2816225" y="4818063"/>
            <a:ext cx="2743200" cy="2039937"/>
          </a:xfrm>
          <a:prstGeom prst="rect">
            <a:avLst/>
          </a:prstGeom>
          <a:noFill/>
          <a:ln w="9525">
            <a:noFill/>
            <a:miter lim="800000"/>
            <a:headEnd/>
            <a:tailEnd/>
          </a:ln>
        </p:spPr>
      </p:pic>
      <p:sp>
        <p:nvSpPr>
          <p:cNvPr id="69638" name="Text Box 6"/>
          <p:cNvSpPr txBox="1">
            <a:spLocks noChangeArrowheads="1"/>
          </p:cNvSpPr>
          <p:nvPr/>
        </p:nvSpPr>
        <p:spPr bwMode="auto">
          <a:xfrm>
            <a:off x="5711825" y="1752600"/>
            <a:ext cx="3429000" cy="5062538"/>
          </a:xfrm>
          <a:prstGeom prst="rect">
            <a:avLst/>
          </a:prstGeom>
          <a:solidFill>
            <a:schemeClr val="hlink"/>
          </a:solidFill>
          <a:ln w="9525">
            <a:noFill/>
            <a:miter lim="800000"/>
            <a:headEnd/>
            <a:tailEnd/>
          </a:ln>
        </p:spPr>
        <p:txBody>
          <a:bodyPr>
            <a:prstTxWarp prst="textNoShape">
              <a:avLst/>
            </a:prstTxWarp>
            <a:spAutoFit/>
          </a:bodyPr>
          <a:lstStyle/>
          <a:p>
            <a:pPr>
              <a:spcBef>
                <a:spcPct val="50000"/>
              </a:spcBef>
            </a:pPr>
            <a:r>
              <a:rPr lang="en-US" sz="2100">
                <a:solidFill>
                  <a:srgbClr val="000000"/>
                </a:solidFill>
              </a:rPr>
              <a:t>Speed</a:t>
            </a:r>
          </a:p>
          <a:p>
            <a:pPr>
              <a:spcBef>
                <a:spcPct val="50000"/>
              </a:spcBef>
            </a:pPr>
            <a:r>
              <a:rPr lang="en-US" sz="2100">
                <a:solidFill>
                  <a:srgbClr val="000000"/>
                </a:solidFill>
              </a:rPr>
              <a:t>Maintainability</a:t>
            </a:r>
          </a:p>
          <a:p>
            <a:pPr>
              <a:spcBef>
                <a:spcPct val="50000"/>
              </a:spcBef>
            </a:pPr>
            <a:r>
              <a:rPr lang="en-US" sz="2100">
                <a:solidFill>
                  <a:srgbClr val="000000"/>
                </a:solidFill>
              </a:rPr>
              <a:t>Nunit Tests</a:t>
            </a:r>
          </a:p>
          <a:p>
            <a:pPr>
              <a:spcBef>
                <a:spcPct val="50000"/>
              </a:spcBef>
            </a:pPr>
            <a:r>
              <a:rPr lang="en-US" sz="2100">
                <a:solidFill>
                  <a:srgbClr val="000000"/>
                </a:solidFill>
              </a:rPr>
              <a:t>PeerTests</a:t>
            </a:r>
          </a:p>
          <a:p>
            <a:pPr>
              <a:spcBef>
                <a:spcPct val="50000"/>
              </a:spcBef>
            </a:pPr>
            <a:r>
              <a:rPr lang="en-US" sz="2100">
                <a:solidFill>
                  <a:srgbClr val="000000"/>
                </a:solidFill>
              </a:rPr>
              <a:t>TestDirectorTests</a:t>
            </a:r>
          </a:p>
          <a:p>
            <a:pPr>
              <a:spcBef>
                <a:spcPct val="50000"/>
              </a:spcBef>
            </a:pPr>
            <a:r>
              <a:rPr lang="en-US" sz="2100">
                <a:solidFill>
                  <a:srgbClr val="000000"/>
                </a:solidFill>
              </a:rPr>
              <a:t>Robustness.Correctness</a:t>
            </a:r>
          </a:p>
          <a:p>
            <a:pPr>
              <a:spcBef>
                <a:spcPct val="50000"/>
              </a:spcBef>
            </a:pPr>
            <a:r>
              <a:rPr lang="en-US" sz="2100">
                <a:solidFill>
                  <a:srgbClr val="000000"/>
                </a:solidFill>
              </a:rPr>
              <a:t>Robustness.Boundary Conditions</a:t>
            </a:r>
          </a:p>
          <a:p>
            <a:pPr>
              <a:spcBef>
                <a:spcPct val="50000"/>
              </a:spcBef>
            </a:pPr>
            <a:r>
              <a:rPr lang="en-US" sz="2100">
                <a:solidFill>
                  <a:srgbClr val="000000"/>
                </a:solidFill>
              </a:rPr>
              <a:t>ResourceUsage.CPU</a:t>
            </a:r>
          </a:p>
          <a:p>
            <a:pPr>
              <a:spcBef>
                <a:spcPct val="50000"/>
              </a:spcBef>
            </a:pPr>
            <a:r>
              <a:rPr lang="en-US" sz="2100">
                <a:solidFill>
                  <a:srgbClr val="000000"/>
                </a:solidFill>
              </a:rPr>
              <a:t>Maintainability.DocCode</a:t>
            </a:r>
          </a:p>
          <a:p>
            <a:pPr>
              <a:spcBef>
                <a:spcPct val="50000"/>
              </a:spcBef>
            </a:pPr>
            <a:r>
              <a:rPr lang="en-US" sz="2100">
                <a:solidFill>
                  <a:srgbClr val="000000"/>
                </a:solidFill>
              </a:rPr>
              <a:t>SynchronizationStatus</a:t>
            </a:r>
          </a:p>
        </p:txBody>
      </p:sp>
      <p:sp>
        <p:nvSpPr>
          <p:cNvPr id="8" name="Slide Number Placeholder 7"/>
          <p:cNvSpPr>
            <a:spLocks noGrp="1"/>
          </p:cNvSpPr>
          <p:nvPr>
            <p:ph type="sldNum" sz="quarter" idx="12"/>
          </p:nvPr>
        </p:nvSpPr>
        <p:spPr/>
        <p:txBody>
          <a:bodyPr/>
          <a:lstStyle/>
          <a:p>
            <a:fld id="{4AA81925-07A9-F74A-BCE5-B4F8D92D7CF8}" type="slidenum">
              <a:rPr lang="en-US" smtClean="0"/>
              <a:pPr/>
              <a:t>197</a:t>
            </a:fld>
            <a:endParaRPr lang="en-US"/>
          </a:p>
        </p:txBody>
      </p:sp>
      <p:sp>
        <p:nvSpPr>
          <p:cNvPr id="9" name="Footer Placeholder 8"/>
          <p:cNvSpPr>
            <a:spLocks noGrp="1"/>
          </p:cNvSpPr>
          <p:nvPr>
            <p:ph type="ftr" sz="quarter" idx="11"/>
          </p:nvPr>
        </p:nvSpPr>
        <p:spPr/>
        <p:txBody>
          <a:bodyPr/>
          <a:lstStyle/>
          <a:p>
            <a:r>
              <a:rPr lang="en-US" smtClean="0"/>
              <a:t>© Tom@Gilb.com  www.gilb.com</a:t>
            </a:r>
            <a:endParaRPr lang="en-US"/>
          </a:p>
        </p:txBody>
      </p:sp>
      <p:sp>
        <p:nvSpPr>
          <p:cNvPr id="10" name="Date Placeholder 9"/>
          <p:cNvSpPr>
            <a:spLocks noGrp="1"/>
          </p:cNvSpPr>
          <p:nvPr>
            <p:ph type="dt" sz="half" idx="10"/>
          </p:nvPr>
        </p:nvSpPr>
        <p:spPr/>
        <p:txBody>
          <a:bodyPr/>
          <a:lstStyle/>
          <a:p>
            <a:fld id="{3D541802-CBD2-9745-9918-E12E631001EF}"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5800" y="0"/>
            <a:ext cx="8099612" cy="609600"/>
          </a:xfrm>
        </p:spPr>
        <p:txBody>
          <a:bodyPr>
            <a:normAutofit fontScale="90000"/>
          </a:bodyPr>
          <a:lstStyle/>
          <a:p>
            <a:pPr eaLnBrk="1" hangingPunct="1"/>
            <a:r>
              <a:rPr lang="en-GB" sz="2800" dirty="0" err="1"/>
              <a:t>EVO’s</a:t>
            </a:r>
            <a:r>
              <a:rPr lang="en-GB" sz="2800" dirty="0"/>
              <a:t> impact on </a:t>
            </a:r>
            <a:r>
              <a:rPr lang="en-GB" sz="2800" dirty="0" err="1"/>
              <a:t>Confirmit</a:t>
            </a:r>
            <a:r>
              <a:rPr lang="en-GB" sz="2800" dirty="0"/>
              <a:t> product qualities - 2</a:t>
            </a:r>
          </a:p>
        </p:txBody>
      </p:sp>
      <p:sp>
        <p:nvSpPr>
          <p:cNvPr id="71683" name="Rectangle 3"/>
          <p:cNvSpPr>
            <a:spLocks noGrp="1" noChangeArrowheads="1"/>
          </p:cNvSpPr>
          <p:nvPr>
            <p:ph type="body" sz="half" idx="1"/>
          </p:nvPr>
        </p:nvSpPr>
        <p:spPr>
          <a:xfrm>
            <a:off x="609600" y="685800"/>
            <a:ext cx="8066088" cy="533400"/>
          </a:xfrm>
        </p:spPr>
        <p:txBody>
          <a:bodyPr>
            <a:normAutofit fontScale="92500"/>
          </a:bodyPr>
          <a:lstStyle/>
          <a:p>
            <a:pPr eaLnBrk="1" hangingPunct="1"/>
            <a:r>
              <a:rPr lang="en-GB" sz="2800"/>
              <a:t>Only highlights of the impacts are listed here</a:t>
            </a:r>
          </a:p>
        </p:txBody>
      </p:sp>
      <p:pic>
        <p:nvPicPr>
          <p:cNvPr id="12292" name="Picture 4"/>
          <p:cNvPicPr>
            <a:picLocks noChangeAspect="1" noChangeArrowheads="1"/>
          </p:cNvPicPr>
          <p:nvPr/>
        </p:nvPicPr>
        <mc:AlternateContent xmlns:ma="http://schemas.microsoft.com/office/mac/drawingml/2008/main">
          <mc:Choice Requires="ma">
            <p:blipFill>
              <a:blip r:embed="rId4"/>
              <a:srcRect/>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5"/>
              <a:srcRect/>
              <a:stretch>
                <a:fillRect/>
              </a:stretch>
            </p:blipFill>
          </mc:Fallback>
        </mc:AlternateContent>
        <p:spPr bwMode="auto">
          <a:xfrm>
            <a:off x="304800" y="1371600"/>
            <a:ext cx="8423275" cy="4176713"/>
          </a:xfrm>
          <a:prstGeom prst="rect">
            <a:avLst/>
          </a:prstGeom>
          <a:solidFill>
            <a:schemeClr val="accent1"/>
          </a:solidFill>
          <a:ln w="9525">
            <a:noFill/>
            <a:miter lim="800000"/>
            <a:headEnd/>
            <a:tailEnd/>
          </a:ln>
        </p:spPr>
      </p:pic>
      <p:pic>
        <p:nvPicPr>
          <p:cNvPr id="12293" name="Picture 5" descr="jet airplane 12"/>
          <p:cNvPicPr>
            <a:picLocks noChangeAspect="1" noChangeArrowheads="1"/>
          </p:cNvPicPr>
          <p:nvPr/>
        </p:nvPicPr>
        <p:blipFill>
          <a:blip r:embed="rId6"/>
          <a:srcRect/>
          <a:stretch>
            <a:fillRect/>
          </a:stretch>
        </p:blipFill>
        <p:spPr bwMode="auto">
          <a:xfrm>
            <a:off x="7315200" y="4419600"/>
            <a:ext cx="1828800" cy="1663700"/>
          </a:xfrm>
          <a:prstGeom prst="rect">
            <a:avLst/>
          </a:prstGeom>
          <a:noFill/>
          <a:ln w="9525">
            <a:noFill/>
            <a:miter lim="800000"/>
            <a:headEnd/>
            <a:tailEnd/>
          </a:ln>
        </p:spPr>
      </p:pic>
      <p:pic>
        <p:nvPicPr>
          <p:cNvPr id="12294" name="Picture 6" descr="equestrian sculpture 4"/>
          <p:cNvPicPr>
            <a:picLocks noChangeAspect="1" noChangeArrowheads="1"/>
          </p:cNvPicPr>
          <p:nvPr/>
        </p:nvPicPr>
        <p:blipFill>
          <a:blip r:embed="rId7"/>
          <a:srcRect/>
          <a:stretch>
            <a:fillRect/>
          </a:stretch>
        </p:blipFill>
        <p:spPr bwMode="auto">
          <a:xfrm>
            <a:off x="6172200" y="4648200"/>
            <a:ext cx="1644650" cy="1676400"/>
          </a:xfrm>
          <a:prstGeom prst="rect">
            <a:avLst/>
          </a:prstGeom>
          <a:noFill/>
          <a:ln w="9525">
            <a:noFill/>
            <a:miter lim="800000"/>
            <a:headEnd/>
            <a:tailEnd/>
          </a:ln>
        </p:spPr>
      </p:pic>
      <p:pic>
        <p:nvPicPr>
          <p:cNvPr id="71687" name="Picture 7"/>
          <p:cNvPicPr>
            <a:picLocks noChangeAspect="1" noChangeArrowheads="1"/>
          </p:cNvPicPr>
          <p:nvPr/>
        </p:nvPicPr>
        <p:blipFill>
          <a:blip r:embed="rId8"/>
          <a:srcRect/>
          <a:stretch>
            <a:fillRect/>
          </a:stretch>
        </p:blipFill>
        <p:spPr bwMode="auto">
          <a:xfrm>
            <a:off x="0" y="6019800"/>
            <a:ext cx="2120900" cy="482600"/>
          </a:xfrm>
          <a:prstGeom prst="rect">
            <a:avLst/>
          </a:prstGeom>
          <a:noFill/>
          <a:ln w="9525">
            <a:noFill/>
            <a:miter lim="800000"/>
            <a:headEnd/>
            <a:tailEnd/>
          </a:ln>
        </p:spPr>
      </p:pic>
      <p:sp>
        <p:nvSpPr>
          <p:cNvPr id="71688" name="Text Box 8"/>
          <p:cNvSpPr txBox="1">
            <a:spLocks noChangeArrowheads="1"/>
          </p:cNvSpPr>
          <p:nvPr/>
        </p:nvSpPr>
        <p:spPr bwMode="auto">
          <a:xfrm>
            <a:off x="2765425" y="6164263"/>
            <a:ext cx="3330575" cy="457200"/>
          </a:xfrm>
          <a:prstGeom prst="rect">
            <a:avLst/>
          </a:prstGeom>
          <a:noFill/>
          <a:ln w="9525">
            <a:noFill/>
            <a:miter lim="800000"/>
            <a:headEnd/>
            <a:tailEnd/>
          </a:ln>
        </p:spPr>
        <p:txBody>
          <a:bodyPr>
            <a:prstTxWarp prst="textNoShape">
              <a:avLst/>
            </a:prstTxWarp>
            <a:spAutoFit/>
          </a:bodyPr>
          <a:lstStyle/>
          <a:p>
            <a:pPr>
              <a:spcBef>
                <a:spcPct val="50000"/>
              </a:spcBef>
            </a:pPr>
            <a:r>
              <a:rPr lang="en-US"/>
              <a:t>Release 8.5</a:t>
            </a:r>
          </a:p>
        </p:txBody>
      </p:sp>
      <p:sp>
        <p:nvSpPr>
          <p:cNvPr id="10" name="Slide Number Placeholder 9"/>
          <p:cNvSpPr>
            <a:spLocks noGrp="1"/>
          </p:cNvSpPr>
          <p:nvPr>
            <p:ph type="sldNum" sz="quarter" idx="12"/>
          </p:nvPr>
        </p:nvSpPr>
        <p:spPr/>
        <p:txBody>
          <a:bodyPr/>
          <a:lstStyle/>
          <a:p>
            <a:pPr>
              <a:defRPr/>
            </a:pPr>
            <a:fld id="{13CBC096-D846-1B47-B9EF-2B4229C7B428}" type="slidenum">
              <a:rPr lang="en-US" smtClean="0"/>
              <a:pPr>
                <a:defRPr/>
              </a:pPr>
              <a:t>198</a:t>
            </a:fld>
            <a:endParaRPr lang="en-US"/>
          </a:p>
        </p:txBody>
      </p:sp>
      <p:sp>
        <p:nvSpPr>
          <p:cNvPr id="11" name="Footer Placeholder 10"/>
          <p:cNvSpPr>
            <a:spLocks noGrp="1"/>
          </p:cNvSpPr>
          <p:nvPr>
            <p:ph type="ftr" sz="quarter" idx="11"/>
          </p:nvPr>
        </p:nvSpPr>
        <p:spPr/>
        <p:txBody>
          <a:bodyPr/>
          <a:lstStyle/>
          <a:p>
            <a:pPr>
              <a:defRPr/>
            </a:pPr>
            <a:r>
              <a:rPr lang="en-US" smtClean="0"/>
              <a:t>© Tom@Gilb.com  www.gilb.com</a:t>
            </a:r>
            <a:endParaRPr lang="en-US"/>
          </a:p>
        </p:txBody>
      </p:sp>
      <p:sp>
        <p:nvSpPr>
          <p:cNvPr id="12" name="Date Placeholder 11"/>
          <p:cNvSpPr>
            <a:spLocks noGrp="1"/>
          </p:cNvSpPr>
          <p:nvPr>
            <p:ph type="dt" sz="half" idx="10"/>
          </p:nvPr>
        </p:nvSpPr>
        <p:spPr/>
        <p:txBody>
          <a:bodyPr/>
          <a:lstStyle/>
          <a:p>
            <a:pPr>
              <a:defRPr/>
            </a:pPr>
            <a:fld id="{33E53A77-5A2B-944F-8EA5-92208AED0C69}" type="datetime4">
              <a:rPr lang="en-US" smtClean="0"/>
              <a:pPr>
                <a:defRPr/>
              </a:pPr>
              <a:t>October 2, 2009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anim from="(-#ppt_w/2)" to="(#ppt_x)" calcmode="lin" valueType="num">
                                      <p:cBhvr>
                                        <p:cTn id="7" dur="600" fill="hold">
                                          <p:stCondLst>
                                            <p:cond delay="0"/>
                                          </p:stCondLst>
                                        </p:cTn>
                                        <p:tgtEl>
                                          <p:spTgt spid="12292"/>
                                        </p:tgtEl>
                                        <p:attrNameLst>
                                          <p:attrName>ppt_x</p:attrName>
                                        </p:attrNameLst>
                                      </p:cBhvr>
                                    </p:anim>
                                    <p:anim from="0" to="-1.0" calcmode="lin" valueType="num">
                                      <p:cBhvr>
                                        <p:cTn id="8" dur="200" decel="50000" autoRev="1" fill="hold">
                                          <p:stCondLst>
                                            <p:cond delay="600"/>
                                          </p:stCondLst>
                                        </p:cTn>
                                        <p:tgtEl>
                                          <p:spTgt spid="12292"/>
                                        </p:tgtEl>
                                        <p:attrNameLst>
                                          <p:attrName>xshear</p:attrName>
                                        </p:attrNameLst>
                                      </p:cBhvr>
                                    </p:anim>
                                    <p:animScale>
                                      <p:cBhvr>
                                        <p:cTn id="9" dur="200" decel="100000" autoRev="1" fill="hold">
                                          <p:stCondLst>
                                            <p:cond delay="600"/>
                                          </p:stCondLst>
                                        </p:cTn>
                                        <p:tgtEl>
                                          <p:spTgt spid="12292"/>
                                        </p:tgtEl>
                                      </p:cBhvr>
                                      <p:from x="100000" y="100000"/>
                                      <p:to x="80000" y="100000"/>
                                    </p:animScale>
                                    <p:anim by="(#ppt_h/3+#ppt_w*0.1)" calcmode="lin" valueType="num">
                                      <p:cBhvr additive="sum">
                                        <p:cTn id="10" dur="200" decel="100000" autoRev="1" fill="hold">
                                          <p:stCondLst>
                                            <p:cond delay="600"/>
                                          </p:stCondLst>
                                        </p:cTn>
                                        <p:tgtEl>
                                          <p:spTgt spid="12292"/>
                                        </p:tgtEl>
                                        <p:attrNameLst>
                                          <p:attrName>ppt_x</p:attrName>
                                        </p:attrNameLst>
                                      </p:cBhvr>
                                    </p:anim>
                                  </p:childTnLst>
                                </p:cTn>
                              </p:par>
                              <p:par>
                                <p:cTn id="11" presetID="29" presetClass="entr" presetSubtype="0" fill="hold" nodeType="withEffect">
                                  <p:stCondLst>
                                    <p:cond delay="0"/>
                                  </p:stCondLst>
                                  <p:childTnLst>
                                    <p:set>
                                      <p:cBhvr>
                                        <p:cTn id="12" dur="1" fill="hold">
                                          <p:stCondLst>
                                            <p:cond delay="0"/>
                                          </p:stCondLst>
                                        </p:cTn>
                                        <p:tgtEl>
                                          <p:spTgt spid="12294"/>
                                        </p:tgtEl>
                                        <p:attrNameLst>
                                          <p:attrName>style.visibility</p:attrName>
                                        </p:attrNameLst>
                                      </p:cBhvr>
                                      <p:to>
                                        <p:strVal val="visible"/>
                                      </p:to>
                                    </p:set>
                                    <p:anim calcmode="lin" valueType="num">
                                      <p:cBhvr>
                                        <p:cTn id="13" dur="3000" fill="hold"/>
                                        <p:tgtEl>
                                          <p:spTgt spid="12294"/>
                                        </p:tgtEl>
                                        <p:attrNameLst>
                                          <p:attrName>ppt_x</p:attrName>
                                        </p:attrNameLst>
                                      </p:cBhvr>
                                      <p:tavLst>
                                        <p:tav tm="0">
                                          <p:val>
                                            <p:strVal val="#ppt_x-.2"/>
                                          </p:val>
                                        </p:tav>
                                        <p:tav tm="100000">
                                          <p:val>
                                            <p:strVal val="#ppt_x"/>
                                          </p:val>
                                        </p:tav>
                                      </p:tavLst>
                                    </p:anim>
                                    <p:anim calcmode="lin" valueType="num">
                                      <p:cBhvr>
                                        <p:cTn id="14" dur="3000" fill="hold"/>
                                        <p:tgtEl>
                                          <p:spTgt spid="12294"/>
                                        </p:tgtEl>
                                        <p:attrNameLst>
                                          <p:attrName>ppt_y</p:attrName>
                                        </p:attrNameLst>
                                      </p:cBhvr>
                                      <p:tavLst>
                                        <p:tav tm="0">
                                          <p:val>
                                            <p:strVal val="#ppt_y"/>
                                          </p:val>
                                        </p:tav>
                                        <p:tav tm="100000">
                                          <p:val>
                                            <p:strVal val="#ppt_y"/>
                                          </p:val>
                                        </p:tav>
                                      </p:tavLst>
                                    </p:anim>
                                    <p:animEffect transition="in" filter="wipe(right)" prLst="gradientSize: 0.1">
                                      <p:cBhvr>
                                        <p:cTn id="15" dur="3000"/>
                                        <p:tgtEl>
                                          <p:spTgt spid="12294"/>
                                        </p:tgtEl>
                                      </p:cBhvr>
                                    </p:animEffect>
                                  </p:childTnLst>
                                </p:cTn>
                              </p:par>
                            </p:childTnLst>
                          </p:cTn>
                        </p:par>
                        <p:par>
                          <p:cTn id="16" fill="hold">
                            <p:stCondLst>
                              <p:cond delay="3000"/>
                            </p:stCondLst>
                            <p:childTnLst>
                              <p:par>
                                <p:cTn id="17" presetID="34" presetClass="entr" presetSubtype="0" fill="hold" nodeType="afterEffect">
                                  <p:stCondLst>
                                    <p:cond delay="0"/>
                                  </p:stCondLst>
                                  <p:childTnLst>
                                    <p:set>
                                      <p:cBhvr>
                                        <p:cTn id="18" dur="1" fill="hold">
                                          <p:stCondLst>
                                            <p:cond delay="0"/>
                                          </p:stCondLst>
                                        </p:cTn>
                                        <p:tgtEl>
                                          <p:spTgt spid="12293"/>
                                        </p:tgtEl>
                                        <p:attrNameLst>
                                          <p:attrName>style.visibility</p:attrName>
                                        </p:attrNameLst>
                                      </p:cBhvr>
                                      <p:to>
                                        <p:strVal val="visible"/>
                                      </p:to>
                                    </p:set>
                                    <p:anim from="(-#ppt_w/2)" to="(#ppt_x)" calcmode="lin" valueType="num">
                                      <p:cBhvr>
                                        <p:cTn id="19" dur="600" fill="hold">
                                          <p:stCondLst>
                                            <p:cond delay="0"/>
                                          </p:stCondLst>
                                        </p:cTn>
                                        <p:tgtEl>
                                          <p:spTgt spid="12293"/>
                                        </p:tgtEl>
                                        <p:attrNameLst>
                                          <p:attrName>ppt_x</p:attrName>
                                        </p:attrNameLst>
                                      </p:cBhvr>
                                    </p:anim>
                                    <p:anim from="0" to="-1.0" calcmode="lin" valueType="num">
                                      <p:cBhvr>
                                        <p:cTn id="20" dur="200" decel="50000" autoRev="1" fill="hold">
                                          <p:stCondLst>
                                            <p:cond delay="600"/>
                                          </p:stCondLst>
                                        </p:cTn>
                                        <p:tgtEl>
                                          <p:spTgt spid="12293"/>
                                        </p:tgtEl>
                                        <p:attrNameLst>
                                          <p:attrName>xshear</p:attrName>
                                        </p:attrNameLst>
                                      </p:cBhvr>
                                    </p:anim>
                                    <p:animScale>
                                      <p:cBhvr>
                                        <p:cTn id="21" dur="200" decel="100000" autoRev="1" fill="hold">
                                          <p:stCondLst>
                                            <p:cond delay="600"/>
                                          </p:stCondLst>
                                        </p:cTn>
                                        <p:tgtEl>
                                          <p:spTgt spid="12293"/>
                                        </p:tgtEl>
                                      </p:cBhvr>
                                      <p:from x="100000" y="100000"/>
                                      <p:to x="80000" y="100000"/>
                                    </p:animScale>
                                    <p:anim by="(#ppt_h/3+#ppt_w*0.1)" calcmode="lin" valueType="num">
                                      <p:cBhvr additive="sum">
                                        <p:cTn id="22" dur="200" decel="100000" autoRev="1" fill="hold">
                                          <p:stCondLst>
                                            <p:cond delay="600"/>
                                          </p:stCondLst>
                                        </p:cTn>
                                        <p:tgtEl>
                                          <p:spTgt spid="12293"/>
                                        </p:tgtEl>
                                        <p:attrNameLst>
                                          <p:attrName>ppt_x</p:attrName>
                                        </p:attrNameLst>
                                      </p:cBhvr>
                                    </p:anim>
                                  </p:childTnLst>
                                  <p:subTnLst>
                                    <p:audio>
                                      <p:cMediaNode>
                                        <p:cTn display="0" masterRel="sameClick">
                                          <p:stCondLst>
                                            <p:cond evt="begin" delay="0">
                                              <p:tn val="17"/>
                                            </p:cond>
                                          </p:stCondLst>
                                          <p:endCondLst>
                                            <p:cond evt="onStopAudio" delay="0">
                                              <p:tgtEl>
                                                <p:sldTgt/>
                                              </p:tgtEl>
                                            </p:cond>
                                          </p:endCondLst>
                                        </p:cTn>
                                        <p:tgtEl>
                                          <p:sndTgt r:embed="rId3" name="Plane"/>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685800" y="-304800"/>
            <a:ext cx="7772400" cy="1143000"/>
          </a:xfrm>
        </p:spPr>
        <p:txBody>
          <a:bodyPr>
            <a:normAutofit fontScale="90000"/>
          </a:bodyPr>
          <a:lstStyle/>
          <a:p>
            <a:pPr eaLnBrk="1" hangingPunct="1"/>
            <a:r>
              <a:rPr lang="en-US" sz="3600" dirty="0"/>
              <a:t>Initial Experiences and conclusions</a:t>
            </a:r>
          </a:p>
        </p:txBody>
      </p:sp>
      <p:sp>
        <p:nvSpPr>
          <p:cNvPr id="14339" name="Rectangle 3"/>
          <p:cNvSpPr>
            <a:spLocks noGrp="1" noChangeArrowheads="1"/>
          </p:cNvSpPr>
          <p:nvPr>
            <p:ph type="body" idx="1"/>
          </p:nvPr>
        </p:nvSpPr>
        <p:spPr>
          <a:xfrm>
            <a:off x="304800" y="762000"/>
            <a:ext cx="7772400" cy="5334000"/>
          </a:xfrm>
        </p:spPr>
        <p:txBody>
          <a:bodyPr>
            <a:normAutofit fontScale="92500" lnSpcReduction="10000"/>
          </a:bodyPr>
          <a:lstStyle/>
          <a:p>
            <a:pPr eaLnBrk="1" hangingPunct="1">
              <a:lnSpc>
                <a:spcPct val="80000"/>
              </a:lnSpc>
            </a:pPr>
            <a:r>
              <a:rPr lang="en-GB" sz="1800"/>
              <a:t>We launched our first major release based on Evo </a:t>
            </a:r>
            <a:r>
              <a:rPr lang="en-GB" sz="1600"/>
              <a:t>in May 2004 (Rel. 8.5) </a:t>
            </a:r>
          </a:p>
          <a:p>
            <a:pPr lvl="1" eaLnBrk="1" hangingPunct="1">
              <a:lnSpc>
                <a:spcPct val="80000"/>
              </a:lnSpc>
            </a:pPr>
            <a:r>
              <a:rPr lang="en-GB" sz="1600"/>
              <a:t>and we have already gotten feedback from users on some of the leaps in product qualities. </a:t>
            </a:r>
          </a:p>
          <a:p>
            <a:pPr lvl="1" eaLnBrk="1" hangingPunct="1">
              <a:lnSpc>
                <a:spcPct val="80000"/>
              </a:lnSpc>
            </a:pPr>
            <a:r>
              <a:rPr lang="en-GB" sz="1600"/>
              <a:t>E.g. the time for the system to generate a complex survey has gone </a:t>
            </a:r>
            <a:r>
              <a:rPr lang="en-GB" sz="1600" b="1"/>
              <a:t>from 2 hours (=wait for the system to do work) to 15 seconds!</a:t>
            </a:r>
            <a:r>
              <a:rPr lang="en-GB" sz="1600"/>
              <a:t> </a:t>
            </a:r>
          </a:p>
          <a:p>
            <a:pPr eaLnBrk="1" hangingPunct="1">
              <a:lnSpc>
                <a:spcPct val="80000"/>
              </a:lnSpc>
            </a:pPr>
            <a:r>
              <a:rPr lang="en-US" sz="1800"/>
              <a:t>EVO has resulted in </a:t>
            </a:r>
          </a:p>
          <a:p>
            <a:pPr lvl="1" eaLnBrk="1" hangingPunct="1">
              <a:lnSpc>
                <a:spcPct val="80000"/>
              </a:lnSpc>
            </a:pPr>
            <a:r>
              <a:rPr lang="en-US" sz="1600"/>
              <a:t>increased </a:t>
            </a:r>
            <a:r>
              <a:rPr lang="en-US" sz="1600" b="1"/>
              <a:t>motivation and </a:t>
            </a:r>
          </a:p>
          <a:p>
            <a:pPr lvl="1" eaLnBrk="1" hangingPunct="1">
              <a:lnSpc>
                <a:spcPct val="80000"/>
              </a:lnSpc>
            </a:pPr>
            <a:r>
              <a:rPr lang="en-US" sz="1600" b="1"/>
              <a:t>enthusiasm</a:t>
            </a:r>
            <a:r>
              <a:rPr lang="en-US" sz="1600"/>
              <a:t> amongst developers, </a:t>
            </a:r>
          </a:p>
          <a:p>
            <a:pPr lvl="1" eaLnBrk="1" hangingPunct="1">
              <a:lnSpc>
                <a:spcPct val="80000"/>
              </a:lnSpc>
            </a:pPr>
            <a:r>
              <a:rPr lang="en-US" sz="1600"/>
              <a:t>it opens up for empowered creativity</a:t>
            </a:r>
          </a:p>
          <a:p>
            <a:pPr eaLnBrk="1" hangingPunct="1">
              <a:lnSpc>
                <a:spcPct val="80000"/>
              </a:lnSpc>
            </a:pPr>
            <a:r>
              <a:rPr lang="en-US" sz="1800"/>
              <a:t>Developers </a:t>
            </a:r>
          </a:p>
          <a:p>
            <a:pPr lvl="1" eaLnBrk="1" hangingPunct="1">
              <a:lnSpc>
                <a:spcPct val="80000"/>
              </a:lnSpc>
            </a:pPr>
            <a:r>
              <a:rPr lang="en-US" sz="1600" b="1"/>
              <a:t>embraced the method</a:t>
            </a:r>
            <a:r>
              <a:rPr lang="en-US" sz="1600"/>
              <a:t> and </a:t>
            </a:r>
          </a:p>
          <a:p>
            <a:pPr lvl="1" eaLnBrk="1" hangingPunct="1">
              <a:lnSpc>
                <a:spcPct val="80000"/>
              </a:lnSpc>
            </a:pPr>
            <a:r>
              <a:rPr lang="en-US" sz="1600" b="1"/>
              <a:t>saw the value of using it</a:t>
            </a:r>
            <a:r>
              <a:rPr lang="en-US" sz="1600"/>
              <a:t>, </a:t>
            </a:r>
          </a:p>
          <a:p>
            <a:pPr lvl="1" eaLnBrk="1" hangingPunct="1">
              <a:lnSpc>
                <a:spcPct val="80000"/>
              </a:lnSpc>
            </a:pPr>
            <a:r>
              <a:rPr lang="en-US" sz="1600"/>
              <a:t>even though they found parts of Evo difficult to understand and execute</a:t>
            </a:r>
          </a:p>
          <a:p>
            <a:pPr eaLnBrk="1" hangingPunct="1">
              <a:lnSpc>
                <a:spcPct val="80000"/>
              </a:lnSpc>
            </a:pPr>
            <a:r>
              <a:rPr lang="en-US" sz="1800"/>
              <a:t>Project leaders feel:</a:t>
            </a:r>
          </a:p>
          <a:p>
            <a:pPr marL="1085850" lvl="2" eaLnBrk="1" hangingPunct="1">
              <a:lnSpc>
                <a:spcPct val="80000"/>
              </a:lnSpc>
            </a:pPr>
            <a:r>
              <a:rPr lang="en-US" sz="1400"/>
              <a:t>Defining good requirements can be hard.</a:t>
            </a:r>
          </a:p>
          <a:p>
            <a:pPr marL="1085850" lvl="2" eaLnBrk="1" hangingPunct="1">
              <a:lnSpc>
                <a:spcPct val="80000"/>
              </a:lnSpc>
            </a:pPr>
            <a:r>
              <a:rPr lang="en-US" sz="1400"/>
              <a:t>It was hard to find meters which were practical to use, and at the same time measure real product qualities. </a:t>
            </a:r>
          </a:p>
          <a:p>
            <a:pPr marL="1085850" lvl="2" eaLnBrk="1" hangingPunct="1">
              <a:lnSpc>
                <a:spcPct val="80000"/>
              </a:lnSpc>
            </a:pPr>
            <a:r>
              <a:rPr lang="en-US" sz="1400"/>
              <a:t>Sometimes we would like to spend more than a day on designs, but this was not right according to our understanding of Evo. (Concept of backroom activity was new to us)</a:t>
            </a:r>
          </a:p>
          <a:p>
            <a:pPr marL="1085850" lvl="2" eaLnBrk="1" hangingPunct="1">
              <a:lnSpc>
                <a:spcPct val="80000"/>
              </a:lnSpc>
            </a:pPr>
            <a:r>
              <a:rPr lang="en-US" sz="1400"/>
              <a:t>Sometimes it takes more than a week to deliver something of value to the client. (Concept of backroom activity was new to us)</a:t>
            </a:r>
          </a:p>
        </p:txBody>
      </p:sp>
      <p:pic>
        <p:nvPicPr>
          <p:cNvPr id="14340" name="Picture 4" descr="kissing couple figures 2"/>
          <p:cNvPicPr>
            <a:picLocks noChangeAspect="1" noChangeArrowheads="1"/>
          </p:cNvPicPr>
          <p:nvPr/>
        </p:nvPicPr>
        <p:blipFill>
          <a:blip r:embed="rId3"/>
          <a:srcRect/>
          <a:stretch>
            <a:fillRect/>
          </a:stretch>
        </p:blipFill>
        <p:spPr bwMode="auto">
          <a:xfrm>
            <a:off x="7370763" y="1479550"/>
            <a:ext cx="1620837" cy="3016250"/>
          </a:xfrm>
          <a:prstGeom prst="rect">
            <a:avLst/>
          </a:prstGeom>
          <a:noFill/>
          <a:ln w="9525">
            <a:noFill/>
            <a:miter lim="800000"/>
            <a:headEnd/>
            <a:tailEnd/>
          </a:ln>
        </p:spPr>
      </p:pic>
      <p:pic>
        <p:nvPicPr>
          <p:cNvPr id="73733" name="Picture 5"/>
          <p:cNvPicPr>
            <a:picLocks noChangeAspect="1" noChangeArrowheads="1"/>
          </p:cNvPicPr>
          <p:nvPr/>
        </p:nvPicPr>
        <p:blipFill>
          <a:blip r:embed="rId4"/>
          <a:srcRect/>
          <a:stretch>
            <a:fillRect/>
          </a:stretch>
        </p:blipFill>
        <p:spPr bwMode="auto">
          <a:xfrm>
            <a:off x="0" y="5867400"/>
            <a:ext cx="2120900" cy="482600"/>
          </a:xfrm>
          <a:prstGeom prst="rect">
            <a:avLst/>
          </a:prstGeom>
          <a:noFill/>
          <a:ln w="9525">
            <a:noFill/>
            <a:miter lim="800000"/>
            <a:headEnd/>
            <a:tailEnd/>
          </a:ln>
        </p:spPr>
      </p:pic>
      <p:grpSp>
        <p:nvGrpSpPr>
          <p:cNvPr id="2" name="Group 6"/>
          <p:cNvGrpSpPr>
            <a:grpSpLocks/>
          </p:cNvGrpSpPr>
          <p:nvPr/>
        </p:nvGrpSpPr>
        <p:grpSpPr bwMode="auto">
          <a:xfrm>
            <a:off x="7491412" y="5283200"/>
            <a:ext cx="1652588" cy="1066800"/>
            <a:chOff x="4656" y="884"/>
            <a:chExt cx="1041" cy="672"/>
          </a:xfrm>
        </p:grpSpPr>
        <p:pic>
          <p:nvPicPr>
            <p:cNvPr id="73735" name="Picture 7" descr="Trond Johansen"/>
            <p:cNvPicPr>
              <a:picLocks noChangeAspect="1" noChangeArrowheads="1"/>
            </p:cNvPicPr>
            <p:nvPr/>
          </p:nvPicPr>
          <p:blipFill>
            <a:blip r:embed="rId5"/>
            <a:srcRect/>
            <a:stretch>
              <a:fillRect/>
            </a:stretch>
          </p:blipFill>
          <p:spPr bwMode="auto">
            <a:xfrm>
              <a:off x="4896" y="884"/>
              <a:ext cx="496" cy="496"/>
            </a:xfrm>
            <a:prstGeom prst="rect">
              <a:avLst/>
            </a:prstGeom>
            <a:noFill/>
            <a:ln w="9525">
              <a:noFill/>
              <a:miter lim="800000"/>
              <a:headEnd/>
              <a:tailEnd/>
            </a:ln>
          </p:spPr>
        </p:pic>
        <p:sp>
          <p:nvSpPr>
            <p:cNvPr id="73736" name="Text Box 8"/>
            <p:cNvSpPr txBox="1">
              <a:spLocks noChangeArrowheads="1"/>
            </p:cNvSpPr>
            <p:nvPr/>
          </p:nvSpPr>
          <p:spPr bwMode="auto">
            <a:xfrm>
              <a:off x="4656" y="1344"/>
              <a:ext cx="1041" cy="212"/>
            </a:xfrm>
            <a:prstGeom prst="rect">
              <a:avLst/>
            </a:prstGeom>
            <a:noFill/>
            <a:ln w="9525">
              <a:noFill/>
              <a:miter lim="800000"/>
              <a:headEnd/>
              <a:tailEnd/>
            </a:ln>
          </p:spPr>
          <p:txBody>
            <a:bodyPr wrap="none">
              <a:prstTxWarp prst="textNoShape">
                <a:avLst/>
              </a:prstTxWarp>
              <a:spAutoFit/>
            </a:bodyPr>
            <a:lstStyle/>
            <a:p>
              <a:r>
                <a:rPr lang="en-US" sz="1600"/>
                <a:t>Trond Johansen</a:t>
              </a:r>
            </a:p>
          </p:txBody>
        </p:sp>
      </p:grpSp>
      <p:sp>
        <p:nvSpPr>
          <p:cNvPr id="10" name="Slide Number Placeholder 9"/>
          <p:cNvSpPr>
            <a:spLocks noGrp="1"/>
          </p:cNvSpPr>
          <p:nvPr>
            <p:ph type="sldNum" sz="quarter" idx="12"/>
          </p:nvPr>
        </p:nvSpPr>
        <p:spPr/>
        <p:txBody>
          <a:bodyPr/>
          <a:lstStyle/>
          <a:p>
            <a:fld id="{4AA81925-07A9-F74A-BCE5-B4F8D92D7CF8}" type="slidenum">
              <a:rPr lang="en-US" smtClean="0"/>
              <a:pPr/>
              <a:t>199</a:t>
            </a:fld>
            <a:endParaRPr lang="en-US"/>
          </a:p>
        </p:txBody>
      </p:sp>
      <p:sp>
        <p:nvSpPr>
          <p:cNvPr id="11" name="Footer Placeholder 10"/>
          <p:cNvSpPr>
            <a:spLocks noGrp="1"/>
          </p:cNvSpPr>
          <p:nvPr>
            <p:ph type="ftr" sz="quarter" idx="11"/>
          </p:nvPr>
        </p:nvSpPr>
        <p:spPr/>
        <p:txBody>
          <a:bodyPr/>
          <a:lstStyle/>
          <a:p>
            <a:r>
              <a:rPr lang="en-US" smtClean="0"/>
              <a:t>© Tom@Gilb.com  www.gilb.com</a:t>
            </a:r>
            <a:endParaRPr lang="en-US"/>
          </a:p>
        </p:txBody>
      </p:sp>
      <p:sp>
        <p:nvSpPr>
          <p:cNvPr id="12" name="Date Placeholder 11"/>
          <p:cNvSpPr>
            <a:spLocks noGrp="1"/>
          </p:cNvSpPr>
          <p:nvPr>
            <p:ph type="dt" sz="half" idx="10"/>
          </p:nvPr>
        </p:nvSpPr>
        <p:spPr/>
        <p:txBody>
          <a:bodyPr/>
          <a:lstStyle/>
          <a:p>
            <a:fld id="{72061576-D88B-7A4D-8C51-52E13E813E99}" type="datetime4">
              <a:rPr lang="en-US" smtClean="0"/>
              <a:pPr/>
              <a:t>October 2, 2009</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p:cTn id="7" dur="1000" fill="hold"/>
                                        <p:tgtEl>
                                          <p:spTgt spid="14339">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4339">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4339">
                                            <p:txEl>
                                              <p:pRg st="0" end="0"/>
                                            </p:txEl>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4339">
                                            <p:txEl>
                                              <p:pRg st="1" end="1"/>
                                            </p:txEl>
                                          </p:spTgt>
                                        </p:tgtEl>
                                        <p:attrNameLst>
                                          <p:attrName>style.visibility</p:attrName>
                                        </p:attrNameLst>
                                      </p:cBhvr>
                                      <p:to>
                                        <p:strVal val="visible"/>
                                      </p:to>
                                    </p:set>
                                    <p:anim calcmode="lin" valueType="num">
                                      <p:cBhvr>
                                        <p:cTn id="12" dur="1000" fill="hold"/>
                                        <p:tgtEl>
                                          <p:spTgt spid="14339">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14339">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14339">
                                            <p:txEl>
                                              <p:pRg st="1" end="1"/>
                                            </p:txEl>
                                          </p:spTgt>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anim calcmode="lin" valueType="num">
                                      <p:cBhvr>
                                        <p:cTn id="17" dur="1000" fill="hold"/>
                                        <p:tgtEl>
                                          <p:spTgt spid="14339">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14339">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14339">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14339">
                                            <p:txEl>
                                              <p:pRg st="3" end="3"/>
                                            </p:txEl>
                                          </p:spTgt>
                                        </p:tgtEl>
                                        <p:attrNameLst>
                                          <p:attrName>style.visibility</p:attrName>
                                        </p:attrNameLst>
                                      </p:cBhvr>
                                      <p:to>
                                        <p:strVal val="visible"/>
                                      </p:to>
                                    </p:set>
                                    <p:anim calcmode="lin" valueType="num">
                                      <p:cBhvr>
                                        <p:cTn id="24" dur="1000" fill="hold"/>
                                        <p:tgtEl>
                                          <p:spTgt spid="14339">
                                            <p:txEl>
                                              <p:pRg st="3" end="3"/>
                                            </p:txEl>
                                          </p:spTgt>
                                        </p:tgtEl>
                                        <p:attrNameLst>
                                          <p:attrName>ppt_w</p:attrName>
                                        </p:attrNameLst>
                                      </p:cBhvr>
                                      <p:tavLst>
                                        <p:tav tm="0">
                                          <p:val>
                                            <p:strVal val="#ppt_w*0.70"/>
                                          </p:val>
                                        </p:tav>
                                        <p:tav tm="100000">
                                          <p:val>
                                            <p:strVal val="#ppt_w"/>
                                          </p:val>
                                        </p:tav>
                                      </p:tavLst>
                                    </p:anim>
                                    <p:anim calcmode="lin" valueType="num">
                                      <p:cBhvr>
                                        <p:cTn id="25" dur="1000" fill="hold"/>
                                        <p:tgtEl>
                                          <p:spTgt spid="14339">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14339">
                                            <p:txEl>
                                              <p:pRg st="3" end="3"/>
                                            </p:txEl>
                                          </p:spTgt>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14339">
                                            <p:txEl>
                                              <p:pRg st="4" end="4"/>
                                            </p:txEl>
                                          </p:spTgt>
                                        </p:tgtEl>
                                        <p:attrNameLst>
                                          <p:attrName>style.visibility</p:attrName>
                                        </p:attrNameLst>
                                      </p:cBhvr>
                                      <p:to>
                                        <p:strVal val="visible"/>
                                      </p:to>
                                    </p:set>
                                    <p:anim calcmode="lin" valueType="num">
                                      <p:cBhvr>
                                        <p:cTn id="29" dur="1000" fill="hold"/>
                                        <p:tgtEl>
                                          <p:spTgt spid="14339">
                                            <p:txEl>
                                              <p:pRg st="4" end="4"/>
                                            </p:txEl>
                                          </p:spTgt>
                                        </p:tgtEl>
                                        <p:attrNameLst>
                                          <p:attrName>ppt_w</p:attrName>
                                        </p:attrNameLst>
                                      </p:cBhvr>
                                      <p:tavLst>
                                        <p:tav tm="0">
                                          <p:val>
                                            <p:strVal val="#ppt_w*0.70"/>
                                          </p:val>
                                        </p:tav>
                                        <p:tav tm="100000">
                                          <p:val>
                                            <p:strVal val="#ppt_w"/>
                                          </p:val>
                                        </p:tav>
                                      </p:tavLst>
                                    </p:anim>
                                    <p:anim calcmode="lin" valueType="num">
                                      <p:cBhvr>
                                        <p:cTn id="30" dur="1000" fill="hold"/>
                                        <p:tgtEl>
                                          <p:spTgt spid="14339">
                                            <p:txEl>
                                              <p:pRg st="4" end="4"/>
                                            </p:txEl>
                                          </p:spTgt>
                                        </p:tgtEl>
                                        <p:attrNameLst>
                                          <p:attrName>ppt_h</p:attrName>
                                        </p:attrNameLst>
                                      </p:cBhvr>
                                      <p:tavLst>
                                        <p:tav tm="0">
                                          <p:val>
                                            <p:strVal val="#ppt_h"/>
                                          </p:val>
                                        </p:tav>
                                        <p:tav tm="100000">
                                          <p:val>
                                            <p:strVal val="#ppt_h"/>
                                          </p:val>
                                        </p:tav>
                                      </p:tavLst>
                                    </p:anim>
                                    <p:animEffect transition="in" filter="fade">
                                      <p:cBhvr>
                                        <p:cTn id="31" dur="1000"/>
                                        <p:tgtEl>
                                          <p:spTgt spid="14339">
                                            <p:txEl>
                                              <p:pRg st="4" end="4"/>
                                            </p:txEl>
                                          </p:spTgt>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14339">
                                            <p:txEl>
                                              <p:pRg st="5" end="5"/>
                                            </p:txEl>
                                          </p:spTgt>
                                        </p:tgtEl>
                                        <p:attrNameLst>
                                          <p:attrName>style.visibility</p:attrName>
                                        </p:attrNameLst>
                                      </p:cBhvr>
                                      <p:to>
                                        <p:strVal val="visible"/>
                                      </p:to>
                                    </p:set>
                                    <p:anim calcmode="lin" valueType="num">
                                      <p:cBhvr>
                                        <p:cTn id="34" dur="1000" fill="hold"/>
                                        <p:tgtEl>
                                          <p:spTgt spid="14339">
                                            <p:txEl>
                                              <p:pRg st="5" end="5"/>
                                            </p:txEl>
                                          </p:spTgt>
                                        </p:tgtEl>
                                        <p:attrNameLst>
                                          <p:attrName>ppt_w</p:attrName>
                                        </p:attrNameLst>
                                      </p:cBhvr>
                                      <p:tavLst>
                                        <p:tav tm="0">
                                          <p:val>
                                            <p:strVal val="#ppt_w*0.70"/>
                                          </p:val>
                                        </p:tav>
                                        <p:tav tm="100000">
                                          <p:val>
                                            <p:strVal val="#ppt_w"/>
                                          </p:val>
                                        </p:tav>
                                      </p:tavLst>
                                    </p:anim>
                                    <p:anim calcmode="lin" valueType="num">
                                      <p:cBhvr>
                                        <p:cTn id="35" dur="1000" fill="hold"/>
                                        <p:tgtEl>
                                          <p:spTgt spid="14339">
                                            <p:txEl>
                                              <p:pRg st="5" end="5"/>
                                            </p:txEl>
                                          </p:spTgt>
                                        </p:tgtEl>
                                        <p:attrNameLst>
                                          <p:attrName>ppt_h</p:attrName>
                                        </p:attrNameLst>
                                      </p:cBhvr>
                                      <p:tavLst>
                                        <p:tav tm="0">
                                          <p:val>
                                            <p:strVal val="#ppt_h"/>
                                          </p:val>
                                        </p:tav>
                                        <p:tav tm="100000">
                                          <p:val>
                                            <p:strVal val="#ppt_h"/>
                                          </p:val>
                                        </p:tav>
                                      </p:tavLst>
                                    </p:anim>
                                    <p:animEffect transition="in" filter="fade">
                                      <p:cBhvr>
                                        <p:cTn id="36" dur="1000"/>
                                        <p:tgtEl>
                                          <p:spTgt spid="14339">
                                            <p:txEl>
                                              <p:pRg st="5" end="5"/>
                                            </p:txEl>
                                          </p:spTgt>
                                        </p:tgtEl>
                                      </p:cBhvr>
                                    </p:animEffect>
                                  </p:childTnLst>
                                </p:cTn>
                              </p:par>
                              <p:par>
                                <p:cTn id="37" presetID="55" presetClass="entr" presetSubtype="0" fill="hold" grpId="0" nodeType="withEffect">
                                  <p:stCondLst>
                                    <p:cond delay="0"/>
                                  </p:stCondLst>
                                  <p:childTnLst>
                                    <p:set>
                                      <p:cBhvr>
                                        <p:cTn id="38" dur="1" fill="hold">
                                          <p:stCondLst>
                                            <p:cond delay="0"/>
                                          </p:stCondLst>
                                        </p:cTn>
                                        <p:tgtEl>
                                          <p:spTgt spid="14339">
                                            <p:txEl>
                                              <p:pRg st="6" end="6"/>
                                            </p:txEl>
                                          </p:spTgt>
                                        </p:tgtEl>
                                        <p:attrNameLst>
                                          <p:attrName>style.visibility</p:attrName>
                                        </p:attrNameLst>
                                      </p:cBhvr>
                                      <p:to>
                                        <p:strVal val="visible"/>
                                      </p:to>
                                    </p:set>
                                    <p:anim calcmode="lin" valueType="num">
                                      <p:cBhvr>
                                        <p:cTn id="39" dur="1000" fill="hold"/>
                                        <p:tgtEl>
                                          <p:spTgt spid="14339">
                                            <p:txEl>
                                              <p:pRg st="6" end="6"/>
                                            </p:txEl>
                                          </p:spTgt>
                                        </p:tgtEl>
                                        <p:attrNameLst>
                                          <p:attrName>ppt_w</p:attrName>
                                        </p:attrNameLst>
                                      </p:cBhvr>
                                      <p:tavLst>
                                        <p:tav tm="0">
                                          <p:val>
                                            <p:strVal val="#ppt_w*0.70"/>
                                          </p:val>
                                        </p:tav>
                                        <p:tav tm="100000">
                                          <p:val>
                                            <p:strVal val="#ppt_w"/>
                                          </p:val>
                                        </p:tav>
                                      </p:tavLst>
                                    </p:anim>
                                    <p:anim calcmode="lin" valueType="num">
                                      <p:cBhvr>
                                        <p:cTn id="40" dur="1000" fill="hold"/>
                                        <p:tgtEl>
                                          <p:spTgt spid="14339">
                                            <p:txEl>
                                              <p:pRg st="6" end="6"/>
                                            </p:txEl>
                                          </p:spTgt>
                                        </p:tgtEl>
                                        <p:attrNameLst>
                                          <p:attrName>ppt_h</p:attrName>
                                        </p:attrNameLst>
                                      </p:cBhvr>
                                      <p:tavLst>
                                        <p:tav tm="0">
                                          <p:val>
                                            <p:strVal val="#ppt_h"/>
                                          </p:val>
                                        </p:tav>
                                        <p:tav tm="100000">
                                          <p:val>
                                            <p:strVal val="#ppt_h"/>
                                          </p:val>
                                        </p:tav>
                                      </p:tavLst>
                                    </p:anim>
                                    <p:animEffect transition="in" filter="fade">
                                      <p:cBhvr>
                                        <p:cTn id="41" dur="1000"/>
                                        <p:tgtEl>
                                          <p:spTgt spid="14339">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grpId="0" nodeType="clickEffect">
                                  <p:stCondLst>
                                    <p:cond delay="0"/>
                                  </p:stCondLst>
                                  <p:childTnLst>
                                    <p:set>
                                      <p:cBhvr>
                                        <p:cTn id="45" dur="1" fill="hold">
                                          <p:stCondLst>
                                            <p:cond delay="0"/>
                                          </p:stCondLst>
                                        </p:cTn>
                                        <p:tgtEl>
                                          <p:spTgt spid="14339">
                                            <p:txEl>
                                              <p:pRg st="7" end="7"/>
                                            </p:txEl>
                                          </p:spTgt>
                                        </p:tgtEl>
                                        <p:attrNameLst>
                                          <p:attrName>style.visibility</p:attrName>
                                        </p:attrNameLst>
                                      </p:cBhvr>
                                      <p:to>
                                        <p:strVal val="visible"/>
                                      </p:to>
                                    </p:set>
                                    <p:anim calcmode="lin" valueType="num">
                                      <p:cBhvr>
                                        <p:cTn id="46" dur="1000" fill="hold"/>
                                        <p:tgtEl>
                                          <p:spTgt spid="14339">
                                            <p:txEl>
                                              <p:pRg st="7" end="7"/>
                                            </p:txEl>
                                          </p:spTgt>
                                        </p:tgtEl>
                                        <p:attrNameLst>
                                          <p:attrName>ppt_w</p:attrName>
                                        </p:attrNameLst>
                                      </p:cBhvr>
                                      <p:tavLst>
                                        <p:tav tm="0">
                                          <p:val>
                                            <p:strVal val="#ppt_w*0.70"/>
                                          </p:val>
                                        </p:tav>
                                        <p:tav tm="100000">
                                          <p:val>
                                            <p:strVal val="#ppt_w"/>
                                          </p:val>
                                        </p:tav>
                                      </p:tavLst>
                                    </p:anim>
                                    <p:anim calcmode="lin" valueType="num">
                                      <p:cBhvr>
                                        <p:cTn id="47" dur="1000" fill="hold"/>
                                        <p:tgtEl>
                                          <p:spTgt spid="14339">
                                            <p:txEl>
                                              <p:pRg st="7" end="7"/>
                                            </p:txEl>
                                          </p:spTgt>
                                        </p:tgtEl>
                                        <p:attrNameLst>
                                          <p:attrName>ppt_h</p:attrName>
                                        </p:attrNameLst>
                                      </p:cBhvr>
                                      <p:tavLst>
                                        <p:tav tm="0">
                                          <p:val>
                                            <p:strVal val="#ppt_h"/>
                                          </p:val>
                                        </p:tav>
                                        <p:tav tm="100000">
                                          <p:val>
                                            <p:strVal val="#ppt_h"/>
                                          </p:val>
                                        </p:tav>
                                      </p:tavLst>
                                    </p:anim>
                                    <p:animEffect transition="in" filter="fade">
                                      <p:cBhvr>
                                        <p:cTn id="48" dur="1000"/>
                                        <p:tgtEl>
                                          <p:spTgt spid="14339">
                                            <p:txEl>
                                              <p:pRg st="7" end="7"/>
                                            </p:txEl>
                                          </p:spTgt>
                                        </p:tgtEl>
                                      </p:cBhvr>
                                    </p:animEffect>
                                  </p:childTnLst>
                                </p:cTn>
                              </p:par>
                              <p:par>
                                <p:cTn id="49" presetID="55" presetClass="entr" presetSubtype="0" fill="hold" grpId="0" nodeType="withEffect">
                                  <p:stCondLst>
                                    <p:cond delay="0"/>
                                  </p:stCondLst>
                                  <p:childTnLst>
                                    <p:set>
                                      <p:cBhvr>
                                        <p:cTn id="50" dur="1" fill="hold">
                                          <p:stCondLst>
                                            <p:cond delay="0"/>
                                          </p:stCondLst>
                                        </p:cTn>
                                        <p:tgtEl>
                                          <p:spTgt spid="14339">
                                            <p:txEl>
                                              <p:pRg st="8" end="8"/>
                                            </p:txEl>
                                          </p:spTgt>
                                        </p:tgtEl>
                                        <p:attrNameLst>
                                          <p:attrName>style.visibility</p:attrName>
                                        </p:attrNameLst>
                                      </p:cBhvr>
                                      <p:to>
                                        <p:strVal val="visible"/>
                                      </p:to>
                                    </p:set>
                                    <p:anim calcmode="lin" valueType="num">
                                      <p:cBhvr>
                                        <p:cTn id="51" dur="1000" fill="hold"/>
                                        <p:tgtEl>
                                          <p:spTgt spid="14339">
                                            <p:txEl>
                                              <p:pRg st="8" end="8"/>
                                            </p:txEl>
                                          </p:spTgt>
                                        </p:tgtEl>
                                        <p:attrNameLst>
                                          <p:attrName>ppt_w</p:attrName>
                                        </p:attrNameLst>
                                      </p:cBhvr>
                                      <p:tavLst>
                                        <p:tav tm="0">
                                          <p:val>
                                            <p:strVal val="#ppt_w*0.70"/>
                                          </p:val>
                                        </p:tav>
                                        <p:tav tm="100000">
                                          <p:val>
                                            <p:strVal val="#ppt_w"/>
                                          </p:val>
                                        </p:tav>
                                      </p:tavLst>
                                    </p:anim>
                                    <p:anim calcmode="lin" valueType="num">
                                      <p:cBhvr>
                                        <p:cTn id="52" dur="1000" fill="hold"/>
                                        <p:tgtEl>
                                          <p:spTgt spid="14339">
                                            <p:txEl>
                                              <p:pRg st="8" end="8"/>
                                            </p:txEl>
                                          </p:spTgt>
                                        </p:tgtEl>
                                        <p:attrNameLst>
                                          <p:attrName>ppt_h</p:attrName>
                                        </p:attrNameLst>
                                      </p:cBhvr>
                                      <p:tavLst>
                                        <p:tav tm="0">
                                          <p:val>
                                            <p:strVal val="#ppt_h"/>
                                          </p:val>
                                        </p:tav>
                                        <p:tav tm="100000">
                                          <p:val>
                                            <p:strVal val="#ppt_h"/>
                                          </p:val>
                                        </p:tav>
                                      </p:tavLst>
                                    </p:anim>
                                    <p:animEffect transition="in" filter="fade">
                                      <p:cBhvr>
                                        <p:cTn id="53" dur="1000"/>
                                        <p:tgtEl>
                                          <p:spTgt spid="14339">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55" presetClass="entr" presetSubtype="0" fill="hold" nodeType="clickEffect">
                                  <p:stCondLst>
                                    <p:cond delay="0"/>
                                  </p:stCondLst>
                                  <p:childTnLst>
                                    <p:set>
                                      <p:cBhvr>
                                        <p:cTn id="57" dur="1" fill="hold">
                                          <p:stCondLst>
                                            <p:cond delay="0"/>
                                          </p:stCondLst>
                                        </p:cTn>
                                        <p:tgtEl>
                                          <p:spTgt spid="14340"/>
                                        </p:tgtEl>
                                        <p:attrNameLst>
                                          <p:attrName>style.visibility</p:attrName>
                                        </p:attrNameLst>
                                      </p:cBhvr>
                                      <p:to>
                                        <p:strVal val="visible"/>
                                      </p:to>
                                    </p:set>
                                    <p:anim calcmode="lin" valueType="num">
                                      <p:cBhvr>
                                        <p:cTn id="58" dur="1000" fill="hold"/>
                                        <p:tgtEl>
                                          <p:spTgt spid="14340"/>
                                        </p:tgtEl>
                                        <p:attrNameLst>
                                          <p:attrName>ppt_w</p:attrName>
                                        </p:attrNameLst>
                                      </p:cBhvr>
                                      <p:tavLst>
                                        <p:tav tm="0">
                                          <p:val>
                                            <p:strVal val="#ppt_w*0.70"/>
                                          </p:val>
                                        </p:tav>
                                        <p:tav tm="100000">
                                          <p:val>
                                            <p:strVal val="#ppt_w"/>
                                          </p:val>
                                        </p:tav>
                                      </p:tavLst>
                                    </p:anim>
                                    <p:anim calcmode="lin" valueType="num">
                                      <p:cBhvr>
                                        <p:cTn id="59" dur="1000" fill="hold"/>
                                        <p:tgtEl>
                                          <p:spTgt spid="14340"/>
                                        </p:tgtEl>
                                        <p:attrNameLst>
                                          <p:attrName>ppt_h</p:attrName>
                                        </p:attrNameLst>
                                      </p:cBhvr>
                                      <p:tavLst>
                                        <p:tav tm="0">
                                          <p:val>
                                            <p:strVal val="#ppt_h"/>
                                          </p:val>
                                        </p:tav>
                                        <p:tav tm="100000">
                                          <p:val>
                                            <p:strVal val="#ppt_h"/>
                                          </p:val>
                                        </p:tav>
                                      </p:tavLst>
                                    </p:anim>
                                    <p:animEffect transition="in" filter="fade">
                                      <p:cBhvr>
                                        <p:cTn id="60" dur="1000"/>
                                        <p:tgtEl>
                                          <p:spTgt spid="14340"/>
                                        </p:tgtEl>
                                      </p:cBhvr>
                                    </p:animEffect>
                                  </p:childTnLst>
                                </p:cTn>
                              </p:par>
                              <p:par>
                                <p:cTn id="61" presetID="55" presetClass="entr" presetSubtype="0" fill="hold" grpId="0" nodeType="withEffect">
                                  <p:stCondLst>
                                    <p:cond delay="0"/>
                                  </p:stCondLst>
                                  <p:childTnLst>
                                    <p:set>
                                      <p:cBhvr>
                                        <p:cTn id="62" dur="1" fill="hold">
                                          <p:stCondLst>
                                            <p:cond delay="0"/>
                                          </p:stCondLst>
                                        </p:cTn>
                                        <p:tgtEl>
                                          <p:spTgt spid="14339">
                                            <p:txEl>
                                              <p:pRg st="9" end="9"/>
                                            </p:txEl>
                                          </p:spTgt>
                                        </p:tgtEl>
                                        <p:attrNameLst>
                                          <p:attrName>style.visibility</p:attrName>
                                        </p:attrNameLst>
                                      </p:cBhvr>
                                      <p:to>
                                        <p:strVal val="visible"/>
                                      </p:to>
                                    </p:set>
                                    <p:anim calcmode="lin" valueType="num">
                                      <p:cBhvr>
                                        <p:cTn id="63" dur="1000" fill="hold"/>
                                        <p:tgtEl>
                                          <p:spTgt spid="14339">
                                            <p:txEl>
                                              <p:pRg st="9" end="9"/>
                                            </p:txEl>
                                          </p:spTgt>
                                        </p:tgtEl>
                                        <p:attrNameLst>
                                          <p:attrName>ppt_w</p:attrName>
                                        </p:attrNameLst>
                                      </p:cBhvr>
                                      <p:tavLst>
                                        <p:tav tm="0">
                                          <p:val>
                                            <p:strVal val="#ppt_w*0.70"/>
                                          </p:val>
                                        </p:tav>
                                        <p:tav tm="100000">
                                          <p:val>
                                            <p:strVal val="#ppt_w"/>
                                          </p:val>
                                        </p:tav>
                                      </p:tavLst>
                                    </p:anim>
                                    <p:anim calcmode="lin" valueType="num">
                                      <p:cBhvr>
                                        <p:cTn id="64" dur="1000" fill="hold"/>
                                        <p:tgtEl>
                                          <p:spTgt spid="14339">
                                            <p:txEl>
                                              <p:pRg st="9" end="9"/>
                                            </p:txEl>
                                          </p:spTgt>
                                        </p:tgtEl>
                                        <p:attrNameLst>
                                          <p:attrName>ppt_h</p:attrName>
                                        </p:attrNameLst>
                                      </p:cBhvr>
                                      <p:tavLst>
                                        <p:tav tm="0">
                                          <p:val>
                                            <p:strVal val="#ppt_h"/>
                                          </p:val>
                                        </p:tav>
                                        <p:tav tm="100000">
                                          <p:val>
                                            <p:strVal val="#ppt_h"/>
                                          </p:val>
                                        </p:tav>
                                      </p:tavLst>
                                    </p:anim>
                                    <p:animEffect transition="in" filter="fade">
                                      <p:cBhvr>
                                        <p:cTn id="65" dur="1000"/>
                                        <p:tgtEl>
                                          <p:spTgt spid="14339">
                                            <p:txEl>
                                              <p:pRg st="9" end="9"/>
                                            </p:txEl>
                                          </p:spTgt>
                                        </p:tgtEl>
                                      </p:cBhvr>
                                    </p:animEffect>
                                  </p:childTnLst>
                                </p:cTn>
                              </p:par>
                              <p:par>
                                <p:cTn id="66" presetID="55" presetClass="entr" presetSubtype="0" fill="hold" grpId="0" nodeType="withEffect">
                                  <p:stCondLst>
                                    <p:cond delay="0"/>
                                  </p:stCondLst>
                                  <p:childTnLst>
                                    <p:set>
                                      <p:cBhvr>
                                        <p:cTn id="67" dur="1" fill="hold">
                                          <p:stCondLst>
                                            <p:cond delay="0"/>
                                          </p:stCondLst>
                                        </p:cTn>
                                        <p:tgtEl>
                                          <p:spTgt spid="14339">
                                            <p:txEl>
                                              <p:pRg st="10" end="10"/>
                                            </p:txEl>
                                          </p:spTgt>
                                        </p:tgtEl>
                                        <p:attrNameLst>
                                          <p:attrName>style.visibility</p:attrName>
                                        </p:attrNameLst>
                                      </p:cBhvr>
                                      <p:to>
                                        <p:strVal val="visible"/>
                                      </p:to>
                                    </p:set>
                                    <p:anim calcmode="lin" valueType="num">
                                      <p:cBhvr>
                                        <p:cTn id="68" dur="1000" fill="hold"/>
                                        <p:tgtEl>
                                          <p:spTgt spid="14339">
                                            <p:txEl>
                                              <p:pRg st="10" end="10"/>
                                            </p:txEl>
                                          </p:spTgt>
                                        </p:tgtEl>
                                        <p:attrNameLst>
                                          <p:attrName>ppt_w</p:attrName>
                                        </p:attrNameLst>
                                      </p:cBhvr>
                                      <p:tavLst>
                                        <p:tav tm="0">
                                          <p:val>
                                            <p:strVal val="#ppt_w*0.70"/>
                                          </p:val>
                                        </p:tav>
                                        <p:tav tm="100000">
                                          <p:val>
                                            <p:strVal val="#ppt_w"/>
                                          </p:val>
                                        </p:tav>
                                      </p:tavLst>
                                    </p:anim>
                                    <p:anim calcmode="lin" valueType="num">
                                      <p:cBhvr>
                                        <p:cTn id="69" dur="1000" fill="hold"/>
                                        <p:tgtEl>
                                          <p:spTgt spid="14339">
                                            <p:txEl>
                                              <p:pRg st="10" end="10"/>
                                            </p:txEl>
                                          </p:spTgt>
                                        </p:tgtEl>
                                        <p:attrNameLst>
                                          <p:attrName>ppt_h</p:attrName>
                                        </p:attrNameLst>
                                      </p:cBhvr>
                                      <p:tavLst>
                                        <p:tav tm="0">
                                          <p:val>
                                            <p:strVal val="#ppt_h"/>
                                          </p:val>
                                        </p:tav>
                                        <p:tav tm="100000">
                                          <p:val>
                                            <p:strVal val="#ppt_h"/>
                                          </p:val>
                                        </p:tav>
                                      </p:tavLst>
                                    </p:anim>
                                    <p:animEffect transition="in" filter="fade">
                                      <p:cBhvr>
                                        <p:cTn id="70" dur="1000"/>
                                        <p:tgtEl>
                                          <p:spTgt spid="14339">
                                            <p:txEl>
                                              <p:pRg st="10" end="10"/>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55" presetClass="entr" presetSubtype="0" fill="hold" grpId="0" nodeType="clickEffect">
                                  <p:stCondLst>
                                    <p:cond delay="0"/>
                                  </p:stCondLst>
                                  <p:childTnLst>
                                    <p:set>
                                      <p:cBhvr>
                                        <p:cTn id="74" dur="1" fill="hold">
                                          <p:stCondLst>
                                            <p:cond delay="0"/>
                                          </p:stCondLst>
                                        </p:cTn>
                                        <p:tgtEl>
                                          <p:spTgt spid="14339">
                                            <p:txEl>
                                              <p:pRg st="11" end="11"/>
                                            </p:txEl>
                                          </p:spTgt>
                                        </p:tgtEl>
                                        <p:attrNameLst>
                                          <p:attrName>style.visibility</p:attrName>
                                        </p:attrNameLst>
                                      </p:cBhvr>
                                      <p:to>
                                        <p:strVal val="visible"/>
                                      </p:to>
                                    </p:set>
                                    <p:anim calcmode="lin" valueType="num">
                                      <p:cBhvr>
                                        <p:cTn id="75" dur="1000" fill="hold"/>
                                        <p:tgtEl>
                                          <p:spTgt spid="14339">
                                            <p:txEl>
                                              <p:pRg st="11" end="11"/>
                                            </p:txEl>
                                          </p:spTgt>
                                        </p:tgtEl>
                                        <p:attrNameLst>
                                          <p:attrName>ppt_w</p:attrName>
                                        </p:attrNameLst>
                                      </p:cBhvr>
                                      <p:tavLst>
                                        <p:tav tm="0">
                                          <p:val>
                                            <p:strVal val="#ppt_w*0.70"/>
                                          </p:val>
                                        </p:tav>
                                        <p:tav tm="100000">
                                          <p:val>
                                            <p:strVal val="#ppt_w"/>
                                          </p:val>
                                        </p:tav>
                                      </p:tavLst>
                                    </p:anim>
                                    <p:anim calcmode="lin" valueType="num">
                                      <p:cBhvr>
                                        <p:cTn id="76" dur="1000" fill="hold"/>
                                        <p:tgtEl>
                                          <p:spTgt spid="14339">
                                            <p:txEl>
                                              <p:pRg st="11" end="11"/>
                                            </p:txEl>
                                          </p:spTgt>
                                        </p:tgtEl>
                                        <p:attrNameLst>
                                          <p:attrName>ppt_h</p:attrName>
                                        </p:attrNameLst>
                                      </p:cBhvr>
                                      <p:tavLst>
                                        <p:tav tm="0">
                                          <p:val>
                                            <p:strVal val="#ppt_h"/>
                                          </p:val>
                                        </p:tav>
                                        <p:tav tm="100000">
                                          <p:val>
                                            <p:strVal val="#ppt_h"/>
                                          </p:val>
                                        </p:tav>
                                      </p:tavLst>
                                    </p:anim>
                                    <p:animEffect transition="in" filter="fade">
                                      <p:cBhvr>
                                        <p:cTn id="77" dur="1000"/>
                                        <p:tgtEl>
                                          <p:spTgt spid="14339">
                                            <p:txEl>
                                              <p:pRg st="11" end="11"/>
                                            </p:txEl>
                                          </p:spTgt>
                                        </p:tgtEl>
                                      </p:cBhvr>
                                    </p:animEffect>
                                  </p:childTnLst>
                                </p:cTn>
                              </p:par>
                              <p:par>
                                <p:cTn id="78" presetID="55" presetClass="entr" presetSubtype="0" fill="hold" grpId="0" nodeType="withEffect">
                                  <p:stCondLst>
                                    <p:cond delay="0"/>
                                  </p:stCondLst>
                                  <p:childTnLst>
                                    <p:set>
                                      <p:cBhvr>
                                        <p:cTn id="79" dur="1" fill="hold">
                                          <p:stCondLst>
                                            <p:cond delay="0"/>
                                          </p:stCondLst>
                                        </p:cTn>
                                        <p:tgtEl>
                                          <p:spTgt spid="14339">
                                            <p:txEl>
                                              <p:pRg st="12" end="12"/>
                                            </p:txEl>
                                          </p:spTgt>
                                        </p:tgtEl>
                                        <p:attrNameLst>
                                          <p:attrName>style.visibility</p:attrName>
                                        </p:attrNameLst>
                                      </p:cBhvr>
                                      <p:to>
                                        <p:strVal val="visible"/>
                                      </p:to>
                                    </p:set>
                                    <p:anim calcmode="lin" valueType="num">
                                      <p:cBhvr>
                                        <p:cTn id="80" dur="1000" fill="hold"/>
                                        <p:tgtEl>
                                          <p:spTgt spid="14339">
                                            <p:txEl>
                                              <p:pRg st="12" end="12"/>
                                            </p:txEl>
                                          </p:spTgt>
                                        </p:tgtEl>
                                        <p:attrNameLst>
                                          <p:attrName>ppt_w</p:attrName>
                                        </p:attrNameLst>
                                      </p:cBhvr>
                                      <p:tavLst>
                                        <p:tav tm="0">
                                          <p:val>
                                            <p:strVal val="#ppt_w*0.70"/>
                                          </p:val>
                                        </p:tav>
                                        <p:tav tm="100000">
                                          <p:val>
                                            <p:strVal val="#ppt_w"/>
                                          </p:val>
                                        </p:tav>
                                      </p:tavLst>
                                    </p:anim>
                                    <p:anim calcmode="lin" valueType="num">
                                      <p:cBhvr>
                                        <p:cTn id="81" dur="1000" fill="hold"/>
                                        <p:tgtEl>
                                          <p:spTgt spid="14339">
                                            <p:txEl>
                                              <p:pRg st="12" end="12"/>
                                            </p:txEl>
                                          </p:spTgt>
                                        </p:tgtEl>
                                        <p:attrNameLst>
                                          <p:attrName>ppt_h</p:attrName>
                                        </p:attrNameLst>
                                      </p:cBhvr>
                                      <p:tavLst>
                                        <p:tav tm="0">
                                          <p:val>
                                            <p:strVal val="#ppt_h"/>
                                          </p:val>
                                        </p:tav>
                                        <p:tav tm="100000">
                                          <p:val>
                                            <p:strVal val="#ppt_h"/>
                                          </p:val>
                                        </p:tav>
                                      </p:tavLst>
                                    </p:anim>
                                    <p:animEffect transition="in" filter="fade">
                                      <p:cBhvr>
                                        <p:cTn id="82" dur="1000"/>
                                        <p:tgtEl>
                                          <p:spTgt spid="14339">
                                            <p:txEl>
                                              <p:pRg st="12" end="12"/>
                                            </p:txEl>
                                          </p:spTgt>
                                        </p:tgtEl>
                                      </p:cBhvr>
                                    </p:animEffect>
                                  </p:childTnLst>
                                </p:cTn>
                              </p:par>
                              <p:par>
                                <p:cTn id="83" presetID="55" presetClass="entr" presetSubtype="0" fill="hold" grpId="0" nodeType="withEffect">
                                  <p:stCondLst>
                                    <p:cond delay="0"/>
                                  </p:stCondLst>
                                  <p:childTnLst>
                                    <p:set>
                                      <p:cBhvr>
                                        <p:cTn id="84" dur="1" fill="hold">
                                          <p:stCondLst>
                                            <p:cond delay="0"/>
                                          </p:stCondLst>
                                        </p:cTn>
                                        <p:tgtEl>
                                          <p:spTgt spid="14339">
                                            <p:txEl>
                                              <p:pRg st="13" end="13"/>
                                            </p:txEl>
                                          </p:spTgt>
                                        </p:tgtEl>
                                        <p:attrNameLst>
                                          <p:attrName>style.visibility</p:attrName>
                                        </p:attrNameLst>
                                      </p:cBhvr>
                                      <p:to>
                                        <p:strVal val="visible"/>
                                      </p:to>
                                    </p:set>
                                    <p:anim calcmode="lin" valueType="num">
                                      <p:cBhvr>
                                        <p:cTn id="85" dur="1000" fill="hold"/>
                                        <p:tgtEl>
                                          <p:spTgt spid="14339">
                                            <p:txEl>
                                              <p:pRg st="13" end="13"/>
                                            </p:txEl>
                                          </p:spTgt>
                                        </p:tgtEl>
                                        <p:attrNameLst>
                                          <p:attrName>ppt_w</p:attrName>
                                        </p:attrNameLst>
                                      </p:cBhvr>
                                      <p:tavLst>
                                        <p:tav tm="0">
                                          <p:val>
                                            <p:strVal val="#ppt_w*0.70"/>
                                          </p:val>
                                        </p:tav>
                                        <p:tav tm="100000">
                                          <p:val>
                                            <p:strVal val="#ppt_w"/>
                                          </p:val>
                                        </p:tav>
                                      </p:tavLst>
                                    </p:anim>
                                    <p:anim calcmode="lin" valueType="num">
                                      <p:cBhvr>
                                        <p:cTn id="86" dur="1000" fill="hold"/>
                                        <p:tgtEl>
                                          <p:spTgt spid="14339">
                                            <p:txEl>
                                              <p:pRg st="13" end="13"/>
                                            </p:txEl>
                                          </p:spTgt>
                                        </p:tgtEl>
                                        <p:attrNameLst>
                                          <p:attrName>ppt_h</p:attrName>
                                        </p:attrNameLst>
                                      </p:cBhvr>
                                      <p:tavLst>
                                        <p:tav tm="0">
                                          <p:val>
                                            <p:strVal val="#ppt_h"/>
                                          </p:val>
                                        </p:tav>
                                        <p:tav tm="100000">
                                          <p:val>
                                            <p:strVal val="#ppt_h"/>
                                          </p:val>
                                        </p:tav>
                                      </p:tavLst>
                                    </p:anim>
                                    <p:animEffect transition="in" filter="fade">
                                      <p:cBhvr>
                                        <p:cTn id="87" dur="1000"/>
                                        <p:tgtEl>
                                          <p:spTgt spid="14339">
                                            <p:txEl>
                                              <p:pRg st="13" end="13"/>
                                            </p:txEl>
                                          </p:spTgt>
                                        </p:tgtEl>
                                      </p:cBhvr>
                                    </p:animEffect>
                                  </p:childTnLst>
                                </p:cTn>
                              </p:par>
                              <p:par>
                                <p:cTn id="88" presetID="55" presetClass="entr" presetSubtype="0" fill="hold" grpId="0" nodeType="withEffect">
                                  <p:stCondLst>
                                    <p:cond delay="0"/>
                                  </p:stCondLst>
                                  <p:childTnLst>
                                    <p:set>
                                      <p:cBhvr>
                                        <p:cTn id="89" dur="1" fill="hold">
                                          <p:stCondLst>
                                            <p:cond delay="0"/>
                                          </p:stCondLst>
                                        </p:cTn>
                                        <p:tgtEl>
                                          <p:spTgt spid="14339">
                                            <p:txEl>
                                              <p:pRg st="14" end="14"/>
                                            </p:txEl>
                                          </p:spTgt>
                                        </p:tgtEl>
                                        <p:attrNameLst>
                                          <p:attrName>style.visibility</p:attrName>
                                        </p:attrNameLst>
                                      </p:cBhvr>
                                      <p:to>
                                        <p:strVal val="visible"/>
                                      </p:to>
                                    </p:set>
                                    <p:anim calcmode="lin" valueType="num">
                                      <p:cBhvr>
                                        <p:cTn id="90" dur="1000" fill="hold"/>
                                        <p:tgtEl>
                                          <p:spTgt spid="14339">
                                            <p:txEl>
                                              <p:pRg st="14" end="14"/>
                                            </p:txEl>
                                          </p:spTgt>
                                        </p:tgtEl>
                                        <p:attrNameLst>
                                          <p:attrName>ppt_w</p:attrName>
                                        </p:attrNameLst>
                                      </p:cBhvr>
                                      <p:tavLst>
                                        <p:tav tm="0">
                                          <p:val>
                                            <p:strVal val="#ppt_w*0.70"/>
                                          </p:val>
                                        </p:tav>
                                        <p:tav tm="100000">
                                          <p:val>
                                            <p:strVal val="#ppt_w"/>
                                          </p:val>
                                        </p:tav>
                                      </p:tavLst>
                                    </p:anim>
                                    <p:anim calcmode="lin" valueType="num">
                                      <p:cBhvr>
                                        <p:cTn id="91" dur="1000" fill="hold"/>
                                        <p:tgtEl>
                                          <p:spTgt spid="14339">
                                            <p:txEl>
                                              <p:pRg st="14" end="14"/>
                                            </p:txEl>
                                          </p:spTgt>
                                        </p:tgtEl>
                                        <p:attrNameLst>
                                          <p:attrName>ppt_h</p:attrName>
                                        </p:attrNameLst>
                                      </p:cBhvr>
                                      <p:tavLst>
                                        <p:tav tm="0">
                                          <p:val>
                                            <p:strVal val="#ppt_h"/>
                                          </p:val>
                                        </p:tav>
                                        <p:tav tm="100000">
                                          <p:val>
                                            <p:strVal val="#ppt_h"/>
                                          </p:val>
                                        </p:tav>
                                      </p:tavLst>
                                    </p:anim>
                                    <p:animEffect transition="in" filter="fade">
                                      <p:cBhvr>
                                        <p:cTn id="92" dur="1000"/>
                                        <p:tgtEl>
                                          <p:spTgt spid="14339">
                                            <p:txEl>
                                              <p:pRg st="14" end="14"/>
                                            </p:txEl>
                                          </p:spTgt>
                                        </p:tgtEl>
                                      </p:cBhvr>
                                    </p:animEffect>
                                  </p:childTnLst>
                                </p:cTn>
                              </p:par>
                              <p:par>
                                <p:cTn id="93" presetID="55" presetClass="entr" presetSubtype="0" fill="hold" grpId="0" nodeType="withEffect">
                                  <p:stCondLst>
                                    <p:cond delay="0"/>
                                  </p:stCondLst>
                                  <p:childTnLst>
                                    <p:set>
                                      <p:cBhvr>
                                        <p:cTn id="94" dur="1" fill="hold">
                                          <p:stCondLst>
                                            <p:cond delay="0"/>
                                          </p:stCondLst>
                                        </p:cTn>
                                        <p:tgtEl>
                                          <p:spTgt spid="14339">
                                            <p:txEl>
                                              <p:pRg st="15" end="15"/>
                                            </p:txEl>
                                          </p:spTgt>
                                        </p:tgtEl>
                                        <p:attrNameLst>
                                          <p:attrName>style.visibility</p:attrName>
                                        </p:attrNameLst>
                                      </p:cBhvr>
                                      <p:to>
                                        <p:strVal val="visible"/>
                                      </p:to>
                                    </p:set>
                                    <p:anim calcmode="lin" valueType="num">
                                      <p:cBhvr>
                                        <p:cTn id="95" dur="1000" fill="hold"/>
                                        <p:tgtEl>
                                          <p:spTgt spid="14339">
                                            <p:txEl>
                                              <p:pRg st="15" end="15"/>
                                            </p:txEl>
                                          </p:spTgt>
                                        </p:tgtEl>
                                        <p:attrNameLst>
                                          <p:attrName>ppt_w</p:attrName>
                                        </p:attrNameLst>
                                      </p:cBhvr>
                                      <p:tavLst>
                                        <p:tav tm="0">
                                          <p:val>
                                            <p:strVal val="#ppt_w*0.70"/>
                                          </p:val>
                                        </p:tav>
                                        <p:tav tm="100000">
                                          <p:val>
                                            <p:strVal val="#ppt_w"/>
                                          </p:val>
                                        </p:tav>
                                      </p:tavLst>
                                    </p:anim>
                                    <p:anim calcmode="lin" valueType="num">
                                      <p:cBhvr>
                                        <p:cTn id="96" dur="1000" fill="hold"/>
                                        <p:tgtEl>
                                          <p:spTgt spid="14339">
                                            <p:txEl>
                                              <p:pRg st="15" end="15"/>
                                            </p:txEl>
                                          </p:spTgt>
                                        </p:tgtEl>
                                        <p:attrNameLst>
                                          <p:attrName>ppt_h</p:attrName>
                                        </p:attrNameLst>
                                      </p:cBhvr>
                                      <p:tavLst>
                                        <p:tav tm="0">
                                          <p:val>
                                            <p:strVal val="#ppt_h"/>
                                          </p:val>
                                        </p:tav>
                                        <p:tav tm="100000">
                                          <p:val>
                                            <p:strVal val="#ppt_h"/>
                                          </p:val>
                                        </p:tav>
                                      </p:tavLst>
                                    </p:anim>
                                    <p:animEffect transition="in" filter="fade">
                                      <p:cBhvr>
                                        <p:cTn id="97" dur="1000"/>
                                        <p:tgtEl>
                                          <p:spTgt spid="14339">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‘Quality’ ?</a:t>
            </a:r>
            <a:endParaRPr lang="en-GB" dirty="0"/>
          </a:p>
        </p:txBody>
      </p:sp>
      <p:sp>
        <p:nvSpPr>
          <p:cNvPr id="3" name="Content Placeholder 2"/>
          <p:cNvSpPr>
            <a:spLocks noGrp="1"/>
          </p:cNvSpPr>
          <p:nvPr>
            <p:ph idx="1"/>
          </p:nvPr>
        </p:nvSpPr>
        <p:spPr/>
        <p:txBody>
          <a:bodyPr/>
          <a:lstStyle/>
          <a:p>
            <a:r>
              <a:rPr lang="en-GB" dirty="0" smtClean="0"/>
              <a:t>Can ‘Quality’ be measured?</a:t>
            </a:r>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2</a:t>
            </a:fld>
            <a:endParaRPr lang="en-GB"/>
          </a:p>
        </p:txBody>
      </p:sp>
      <p:sp>
        <p:nvSpPr>
          <p:cNvPr id="7" name="Date Placeholder 6"/>
          <p:cNvSpPr>
            <a:spLocks noGrp="1"/>
          </p:cNvSpPr>
          <p:nvPr>
            <p:ph type="dt" sz="half" idx="10"/>
          </p:nvPr>
        </p:nvSpPr>
        <p:spPr/>
        <p:txBody>
          <a:bodyPr/>
          <a:lstStyle/>
          <a:p>
            <a:fld id="{2043DD63-3905-134C-B0BC-63A2DD5975E3}"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bwMode="auto">
          <a:xfrm>
            <a:off x="0" y="152400"/>
            <a:ext cx="9144000" cy="533400"/>
          </a:xfrm>
          <a:noFill/>
          <a:ln>
            <a:miter lim="800000"/>
            <a:headEnd/>
            <a:tailEnd/>
          </a:ln>
        </p:spPr>
        <p:txBody>
          <a:bodyPr wrap="square" lIns="91440" tIns="45720" rIns="91440" bIns="45720" numCol="1" anchor="t" anchorCtr="0" compatLnSpc="1">
            <a:prstTxWarp prst="textNoShape">
              <a:avLst/>
            </a:prstTxWarp>
          </a:bodyPr>
          <a:lstStyle/>
          <a:p>
            <a:r>
              <a:rPr lang="en-US" sz="2400" smtClean="0"/>
              <a:t>‘</a:t>
            </a:r>
            <a:r>
              <a:rPr lang="en-US" sz="2400" u="sng" smtClean="0"/>
              <a:t>Requirement</a:t>
            </a:r>
            <a:r>
              <a:rPr lang="en-US" sz="2400" smtClean="0"/>
              <a:t>’: </a:t>
            </a:r>
            <a:r>
              <a:rPr lang="en-US" sz="1800" smtClean="0"/>
              <a:t>Defined</a:t>
            </a:r>
          </a:p>
        </p:txBody>
      </p:sp>
      <p:sp>
        <p:nvSpPr>
          <p:cNvPr id="21507" name="Rectangle 3"/>
          <p:cNvSpPr>
            <a:spLocks noGrp="1" noChangeArrowheads="1"/>
          </p:cNvSpPr>
          <p:nvPr>
            <p:ph idx="1"/>
          </p:nvPr>
        </p:nvSpPr>
        <p:spPr>
          <a:xfrm>
            <a:off x="0" y="533400"/>
            <a:ext cx="9144000" cy="2667000"/>
          </a:xfrm>
        </p:spPr>
        <p:txBody>
          <a:bodyPr>
            <a:normAutofit fontScale="25000" lnSpcReduction="20000"/>
          </a:bodyPr>
          <a:lstStyle/>
          <a:p>
            <a:pPr lvl="1" fontAlgn="auto">
              <a:spcBef>
                <a:spcPts val="1200"/>
              </a:spcBef>
              <a:spcAft>
                <a:spcPts val="300"/>
              </a:spcAft>
              <a:buFontTx/>
              <a:buNone/>
              <a:defRPr/>
            </a:pPr>
            <a:r>
              <a:rPr lang="en-US" sz="500" dirty="0" smtClean="0">
                <a:ea typeface="+mn-ea"/>
              </a:rPr>
              <a:t>Concept      *026                      Version January 23</a:t>
            </a:r>
            <a:r>
              <a:rPr lang="en-US" sz="500" baseline="30000" dirty="0" smtClean="0">
                <a:ea typeface="+mn-ea"/>
              </a:rPr>
              <a:t>rd</a:t>
            </a:r>
            <a:r>
              <a:rPr lang="en-US" sz="500" dirty="0" smtClean="0">
                <a:ea typeface="+mn-ea"/>
              </a:rPr>
              <a:t> 2008</a:t>
            </a:r>
            <a:r>
              <a:rPr lang="en-GB" sz="500" dirty="0" smtClean="0">
                <a:ea typeface="+mn-ea"/>
              </a:rPr>
              <a:t> </a:t>
            </a:r>
            <a:endParaRPr lang="en-US" sz="1200" dirty="0" smtClean="0">
              <a:ea typeface="+mn-ea"/>
            </a:endParaRPr>
          </a:p>
          <a:p>
            <a:pPr fontAlgn="auto">
              <a:spcAft>
                <a:spcPts val="0"/>
              </a:spcAft>
              <a:buFont typeface="Arial"/>
              <a:buChar char="•"/>
              <a:defRPr/>
            </a:pPr>
            <a:r>
              <a:rPr lang="en-US" sz="1400" dirty="0" smtClean="0">
                <a:ea typeface="+mn-ea"/>
                <a:cs typeface="+mn-cs"/>
              </a:rPr>
              <a:t>A ‘requirement’     is a </a:t>
            </a:r>
            <a:endParaRPr lang="en-GB" sz="1400" dirty="0" smtClean="0">
              <a:ea typeface="+mn-ea"/>
              <a:cs typeface="+mn-cs"/>
            </a:endParaRPr>
          </a:p>
          <a:p>
            <a:pPr lvl="1" fontAlgn="auto">
              <a:spcAft>
                <a:spcPts val="0"/>
              </a:spcAft>
              <a:buFont typeface="Arial"/>
              <a:buChar char="–"/>
              <a:defRPr/>
            </a:pPr>
            <a:r>
              <a:rPr lang="en-US" sz="14769" b="1" dirty="0" smtClean="0">
                <a:ea typeface="+mn-ea"/>
              </a:rPr>
              <a:t> “stakeholder-prioritized future state”.                                             </a:t>
            </a:r>
          </a:p>
          <a:p>
            <a:pPr lvl="1" fontAlgn="auto">
              <a:spcAft>
                <a:spcPts val="0"/>
              </a:spcAft>
              <a:buFont typeface="Arial"/>
              <a:buNone/>
              <a:defRPr/>
            </a:pPr>
            <a:r>
              <a:rPr lang="en-US" sz="1200" b="1" dirty="0" smtClean="0">
                <a:ea typeface="+mn-ea"/>
              </a:rPr>
              <a:t>					                                     	</a:t>
            </a:r>
          </a:p>
          <a:p>
            <a:pPr fontAlgn="auto">
              <a:spcAft>
                <a:spcPts val="0"/>
              </a:spcAft>
              <a:buFont typeface="Arial"/>
              <a:buChar char="•"/>
              <a:defRPr/>
            </a:pPr>
            <a:r>
              <a:rPr lang="en-US" sz="8000" b="1" u="sng" dirty="0" smtClean="0">
                <a:ea typeface="+mn-ea"/>
                <a:cs typeface="+mn-cs"/>
              </a:rPr>
              <a:t>Some consequences of this definition:</a:t>
            </a:r>
          </a:p>
          <a:p>
            <a:pPr lvl="1" fontAlgn="auto">
              <a:spcAft>
                <a:spcPts val="0"/>
              </a:spcAft>
              <a:buFont typeface="Arial"/>
              <a:buChar char="–"/>
              <a:defRPr/>
            </a:pPr>
            <a:r>
              <a:rPr lang="en-US" sz="8000" b="1" dirty="0" smtClean="0">
                <a:ea typeface="+mn-ea"/>
              </a:rPr>
              <a:t>  requirements are </a:t>
            </a:r>
            <a:r>
              <a:rPr lang="en-US" sz="8000" b="1" i="1" dirty="0" smtClean="0">
                <a:ea typeface="+mn-ea"/>
              </a:rPr>
              <a:t>not </a:t>
            </a:r>
            <a:r>
              <a:rPr lang="en-US" sz="8000" b="1" dirty="0" smtClean="0">
                <a:ea typeface="+mn-ea"/>
              </a:rPr>
              <a:t>‘absolute’</a:t>
            </a:r>
          </a:p>
          <a:p>
            <a:pPr lvl="1" fontAlgn="auto">
              <a:spcAft>
                <a:spcPts val="0"/>
              </a:spcAft>
              <a:buFont typeface="Arial"/>
              <a:buChar char="–"/>
              <a:defRPr/>
            </a:pPr>
            <a:r>
              <a:rPr lang="en-US" sz="8000" b="1" dirty="0" smtClean="0">
                <a:ea typeface="+mn-ea"/>
              </a:rPr>
              <a:t>  a requirement’s effective priority’ is </a:t>
            </a:r>
            <a:r>
              <a:rPr lang="en-US" sz="8000" b="1" i="1" u="sng" dirty="0" smtClean="0">
                <a:ea typeface="+mn-ea"/>
              </a:rPr>
              <a:t>variable</a:t>
            </a:r>
            <a:r>
              <a:rPr lang="en-US" sz="8000" b="1" dirty="0" smtClean="0">
                <a:ea typeface="+mn-ea"/>
              </a:rPr>
              <a:t>, and depends on </a:t>
            </a:r>
            <a:r>
              <a:rPr lang="en-US" sz="8000" b="1" i="1" dirty="0" smtClean="0">
                <a:ea typeface="+mn-ea"/>
              </a:rPr>
              <a:t>many </a:t>
            </a:r>
            <a:r>
              <a:rPr lang="en-US" sz="8000" b="1" dirty="0" smtClean="0">
                <a:ea typeface="+mn-ea"/>
              </a:rPr>
              <a:t>factors, like</a:t>
            </a:r>
          </a:p>
          <a:p>
            <a:pPr lvl="2" fontAlgn="auto">
              <a:spcAft>
                <a:spcPts val="0"/>
              </a:spcAft>
              <a:buFont typeface="Arial"/>
              <a:buChar char="•"/>
              <a:defRPr/>
            </a:pPr>
            <a:r>
              <a:rPr lang="en-US" sz="8000" b="1" dirty="0" smtClean="0">
                <a:ea typeface="+mn-ea"/>
              </a:rPr>
              <a:t>Value of doing it, cost of doing it, related constraints,</a:t>
            </a:r>
          </a:p>
          <a:p>
            <a:pPr lvl="2" fontAlgn="auto">
              <a:spcAft>
                <a:spcPts val="0"/>
              </a:spcAft>
              <a:buFont typeface="Arial"/>
              <a:buChar char="•"/>
              <a:defRPr/>
            </a:pPr>
            <a:r>
              <a:rPr lang="en-US" sz="8000" b="1" dirty="0" smtClean="0">
                <a:ea typeface="+mn-ea"/>
              </a:rPr>
              <a:t> stakeholder power, formal requirement  inclusion.</a:t>
            </a:r>
          </a:p>
          <a:p>
            <a:pPr lvl="2" fontAlgn="auto">
              <a:spcAft>
                <a:spcPts val="0"/>
              </a:spcAft>
              <a:buFont typeface="Arial"/>
              <a:buChar char="•"/>
              <a:defRPr/>
            </a:pPr>
            <a:endParaRPr lang="en-US" sz="8000" b="1" u="sng" dirty="0" smtClean="0">
              <a:ea typeface="+mn-ea"/>
            </a:endParaRPr>
          </a:p>
          <a:p>
            <a:pPr lvl="1" fontAlgn="auto">
              <a:spcAft>
                <a:spcPts val="0"/>
              </a:spcAft>
              <a:buFont typeface="Arial"/>
              <a:buChar char="–"/>
              <a:defRPr/>
            </a:pPr>
            <a:r>
              <a:rPr lang="en-US" sz="8000" b="1" dirty="0" err="1" smtClean="0">
                <a:ea typeface="+mn-ea"/>
              </a:rPr>
              <a:t>Planguage</a:t>
            </a:r>
            <a:r>
              <a:rPr lang="en-US" sz="8000" b="1" dirty="0" smtClean="0">
                <a:ea typeface="+mn-ea"/>
              </a:rPr>
              <a:t> helps you intelligently manage requirement priorities, so that you get maximum </a:t>
            </a:r>
            <a:r>
              <a:rPr lang="en-US" sz="8000" b="1" u="sng" dirty="0" smtClean="0">
                <a:ea typeface="+mn-ea"/>
              </a:rPr>
              <a:t>value </a:t>
            </a:r>
            <a:r>
              <a:rPr lang="en-US" sz="8000" b="1" dirty="0" smtClean="0">
                <a:ea typeface="+mn-ea"/>
              </a:rPr>
              <a:t>for your limited </a:t>
            </a:r>
            <a:r>
              <a:rPr lang="en-US" sz="8000" b="1" u="sng" dirty="0" smtClean="0">
                <a:ea typeface="+mn-ea"/>
              </a:rPr>
              <a:t>resources</a:t>
            </a:r>
            <a:r>
              <a:rPr lang="en-US" sz="8000" b="1" dirty="0" smtClean="0">
                <a:ea typeface="+mn-ea"/>
              </a:rPr>
              <a:t>    ( = ‘competitiveness’). </a:t>
            </a:r>
            <a:endParaRPr lang="en-US" sz="8000" dirty="0" smtClean="0">
              <a:solidFill>
                <a:schemeClr val="hlink"/>
              </a:solidFill>
              <a:ea typeface="+mn-ea"/>
            </a:endParaRPr>
          </a:p>
        </p:txBody>
      </p:sp>
      <p:pic>
        <p:nvPicPr>
          <p:cNvPr id="153604" name="Picture 6"/>
          <p:cNvPicPr>
            <a:picLocks noChangeAspect="1" noChangeArrowheads="1"/>
          </p:cNvPicPr>
          <p:nvPr/>
        </p:nvPicPr>
        <mc:AlternateContent xmlns:ma="http://schemas.microsoft.com/office/mac/drawingml/2008/main">
          <mc:Choice Requires="ma">
            <p:blipFill>
              <a:blip r:embed="rId3"/>
              <a:srcRect/>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4"/>
              <a:srcRect/>
              <a:stretch>
                <a:fillRect/>
              </a:stretch>
            </p:blipFill>
          </mc:Fallback>
        </mc:AlternateContent>
        <p:spPr bwMode="auto">
          <a:xfrm>
            <a:off x="4762500" y="4585076"/>
            <a:ext cx="2781300" cy="2031623"/>
          </a:xfrm>
          <a:prstGeom prst="rect">
            <a:avLst/>
          </a:prstGeom>
          <a:noFill/>
          <a:ln w="9525">
            <a:noFill/>
            <a:miter lim="800000"/>
            <a:headEnd/>
            <a:tailEnd/>
          </a:ln>
        </p:spPr>
      </p:pic>
      <p:sp>
        <p:nvSpPr>
          <p:cNvPr id="153605" name="TextBox 8"/>
          <p:cNvSpPr txBox="1">
            <a:spLocks noChangeArrowheads="1"/>
          </p:cNvSpPr>
          <p:nvPr/>
        </p:nvSpPr>
        <p:spPr bwMode="auto">
          <a:xfrm flipH="1">
            <a:off x="2554288" y="4660900"/>
            <a:ext cx="2055812" cy="1754327"/>
          </a:xfrm>
          <a:prstGeom prst="rect">
            <a:avLst/>
          </a:prstGeom>
          <a:noFill/>
          <a:ln w="9525">
            <a:noFill/>
            <a:miter lim="800000"/>
            <a:headEnd/>
            <a:tailEnd/>
          </a:ln>
        </p:spPr>
        <p:txBody>
          <a:bodyPr wrap="square">
            <a:prstTxWarp prst="textNoShape">
              <a:avLst/>
            </a:prstTxWarp>
            <a:spAutoFit/>
          </a:bodyPr>
          <a:lstStyle/>
          <a:p>
            <a:r>
              <a:rPr lang="en-US" dirty="0"/>
              <a:t>Some</a:t>
            </a:r>
          </a:p>
          <a:p>
            <a:r>
              <a:rPr lang="en-US" dirty="0"/>
              <a:t>Formally </a:t>
            </a:r>
          </a:p>
          <a:p>
            <a:r>
              <a:rPr lang="en-US" dirty="0"/>
              <a:t>Defined</a:t>
            </a:r>
          </a:p>
          <a:p>
            <a:r>
              <a:rPr lang="en-US" dirty="0"/>
              <a:t>Requirement</a:t>
            </a:r>
          </a:p>
          <a:p>
            <a:r>
              <a:rPr lang="en-US" dirty="0"/>
              <a:t>Concepts and</a:t>
            </a:r>
          </a:p>
          <a:p>
            <a:r>
              <a:rPr lang="en-US" dirty="0"/>
              <a:t>types</a:t>
            </a:r>
          </a:p>
        </p:txBody>
      </p:sp>
      <p:pic>
        <p:nvPicPr>
          <p:cNvPr id="153606" name="Picture 9" descr="Picture 4.png"/>
          <p:cNvPicPr>
            <a:picLocks noChangeAspect="1"/>
          </p:cNvPicPr>
          <p:nvPr/>
        </p:nvPicPr>
        <p:blipFill>
          <a:blip r:embed="rId5"/>
          <a:srcRect/>
          <a:stretch>
            <a:fillRect/>
          </a:stretch>
        </p:blipFill>
        <p:spPr bwMode="auto">
          <a:xfrm>
            <a:off x="7010400" y="0"/>
            <a:ext cx="2133600" cy="889000"/>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4B86B0F5-22FE-1F4C-B79C-31CD8CB2974C}" type="slidenum">
              <a:rPr lang="en-GB" smtClean="0"/>
              <a:pPr/>
              <a:t>20</a:t>
            </a:fld>
            <a:endParaRPr lang="en-GB"/>
          </a:p>
        </p:txBody>
      </p:sp>
      <p:sp>
        <p:nvSpPr>
          <p:cNvPr id="9" name="Footer Placeholder 8"/>
          <p:cNvSpPr>
            <a:spLocks noGrp="1"/>
          </p:cNvSpPr>
          <p:nvPr>
            <p:ph type="ftr" sz="quarter" idx="11"/>
          </p:nvPr>
        </p:nvSpPr>
        <p:spPr/>
        <p:txBody>
          <a:bodyPr/>
          <a:lstStyle/>
          <a:p>
            <a:r>
              <a:rPr lang="en-US" smtClean="0"/>
              <a:t>© Tom@Gilb.com  www.gilb.com</a:t>
            </a:r>
            <a:endParaRPr lang="en-GB"/>
          </a:p>
        </p:txBody>
      </p:sp>
      <p:sp>
        <p:nvSpPr>
          <p:cNvPr id="10" name="Date Placeholder 9"/>
          <p:cNvSpPr>
            <a:spLocks noGrp="1"/>
          </p:cNvSpPr>
          <p:nvPr>
            <p:ph type="dt" sz="half" idx="10"/>
          </p:nvPr>
        </p:nvSpPr>
        <p:spPr/>
        <p:txBody>
          <a:bodyPr/>
          <a:lstStyle/>
          <a:p>
            <a:fld id="{6F7F729C-971F-AE4D-A0FA-76A3938993CB}"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685800" y="-114300"/>
            <a:ext cx="7772400" cy="1143000"/>
          </a:xfrm>
        </p:spPr>
        <p:txBody>
          <a:bodyPr>
            <a:noAutofit/>
          </a:bodyPr>
          <a:lstStyle/>
          <a:p>
            <a:pPr eaLnBrk="1" hangingPunct="1"/>
            <a:r>
              <a:rPr lang="en-US" sz="2400" dirty="0"/>
              <a:t>Experiences and conclusions</a:t>
            </a:r>
            <a:r>
              <a:rPr lang="en-US" sz="2400" dirty="0" smtClean="0"/>
              <a:t> </a:t>
            </a:r>
            <a:br>
              <a:rPr lang="en-US" sz="2400" dirty="0" smtClean="0"/>
            </a:br>
            <a:r>
              <a:rPr lang="en-US" sz="2400" dirty="0" smtClean="0"/>
              <a:t>Initially 1</a:t>
            </a:r>
            <a:r>
              <a:rPr lang="en-US" sz="2400" baseline="30000" dirty="0" smtClean="0"/>
              <a:t>st</a:t>
            </a:r>
            <a:r>
              <a:rPr lang="en-US" sz="2400" dirty="0" smtClean="0"/>
              <a:t> Quarter, after 1 day briefing, before several days training</a:t>
            </a:r>
            <a:endParaRPr lang="en-US" sz="2400" dirty="0"/>
          </a:p>
        </p:txBody>
      </p:sp>
      <p:sp>
        <p:nvSpPr>
          <p:cNvPr id="16387" name="Rectangle 3"/>
          <p:cNvSpPr>
            <a:spLocks noGrp="1" noChangeArrowheads="1"/>
          </p:cNvSpPr>
          <p:nvPr>
            <p:ph type="body" idx="1"/>
          </p:nvPr>
        </p:nvSpPr>
        <p:spPr>
          <a:xfrm>
            <a:off x="685800" y="1066800"/>
            <a:ext cx="7772400" cy="3962400"/>
          </a:xfrm>
        </p:spPr>
        <p:txBody>
          <a:bodyPr/>
          <a:lstStyle/>
          <a:p>
            <a:pPr lvl="1" eaLnBrk="1" hangingPunct="1">
              <a:lnSpc>
                <a:spcPct val="90000"/>
              </a:lnSpc>
            </a:pPr>
            <a:r>
              <a:rPr lang="en-US" sz="3200"/>
              <a:t>Team members (developers)</a:t>
            </a:r>
          </a:p>
          <a:p>
            <a:pPr lvl="2" eaLnBrk="1" hangingPunct="1">
              <a:lnSpc>
                <a:spcPct val="90000"/>
              </a:lnSpc>
            </a:pPr>
            <a:r>
              <a:rPr lang="en-US" sz="2800"/>
              <a:t>“Sometimes it felt like we were rushing to the next weekly step, before we had finished the current step” </a:t>
            </a:r>
          </a:p>
          <a:p>
            <a:pPr lvl="2" eaLnBrk="1" hangingPunct="1">
              <a:lnSpc>
                <a:spcPct val="90000"/>
              </a:lnSpc>
            </a:pPr>
            <a:r>
              <a:rPr lang="en-US" sz="2800"/>
              <a:t>Testing was sometimes ‘postponed’</a:t>
            </a:r>
          </a:p>
          <a:p>
            <a:pPr lvl="3" eaLnBrk="1" hangingPunct="1">
              <a:lnSpc>
                <a:spcPct val="90000"/>
              </a:lnSpc>
            </a:pPr>
            <a:r>
              <a:rPr lang="en-US" sz="2400"/>
              <a:t> in order to start next step, </a:t>
            </a:r>
          </a:p>
          <a:p>
            <a:pPr lvl="3" eaLnBrk="1" hangingPunct="1">
              <a:lnSpc>
                <a:spcPct val="90000"/>
              </a:lnSpc>
            </a:pPr>
            <a:r>
              <a:rPr lang="en-US" sz="2400"/>
              <a:t>some of these test delays were </a:t>
            </a:r>
            <a:r>
              <a:rPr lang="en-US" sz="2400" u="sng"/>
              <a:t>not</a:t>
            </a:r>
            <a:r>
              <a:rPr lang="en-US" sz="2400"/>
              <a:t> compensated for, in later testing.</a:t>
            </a:r>
          </a:p>
          <a:p>
            <a:pPr eaLnBrk="1" hangingPunct="1">
              <a:lnSpc>
                <a:spcPct val="90000"/>
              </a:lnSpc>
              <a:buFontTx/>
              <a:buNone/>
            </a:pPr>
            <a:endParaRPr lang="en-US"/>
          </a:p>
        </p:txBody>
      </p:sp>
      <p:pic>
        <p:nvPicPr>
          <p:cNvPr id="16388" name="Picture 4" descr="man reaching 3"/>
          <p:cNvPicPr>
            <a:picLocks noChangeAspect="1" noChangeArrowheads="1"/>
          </p:cNvPicPr>
          <p:nvPr/>
        </p:nvPicPr>
        <p:blipFill>
          <a:blip r:embed="rId3"/>
          <a:srcRect/>
          <a:stretch>
            <a:fillRect/>
          </a:stretch>
        </p:blipFill>
        <p:spPr bwMode="auto">
          <a:xfrm>
            <a:off x="152400" y="4025900"/>
            <a:ext cx="3009900" cy="2832100"/>
          </a:xfrm>
          <a:prstGeom prst="rect">
            <a:avLst/>
          </a:prstGeom>
          <a:noFill/>
          <a:ln w="9525">
            <a:noFill/>
            <a:miter lim="800000"/>
            <a:headEnd/>
            <a:tailEnd/>
          </a:ln>
        </p:spPr>
      </p:pic>
      <p:grpSp>
        <p:nvGrpSpPr>
          <p:cNvPr id="2" name="Group 5"/>
          <p:cNvGrpSpPr>
            <a:grpSpLocks/>
          </p:cNvGrpSpPr>
          <p:nvPr/>
        </p:nvGrpSpPr>
        <p:grpSpPr bwMode="auto">
          <a:xfrm>
            <a:off x="6172200" y="5562600"/>
            <a:ext cx="1652588" cy="1066800"/>
            <a:chOff x="4656" y="884"/>
            <a:chExt cx="1041" cy="672"/>
          </a:xfrm>
        </p:grpSpPr>
        <p:pic>
          <p:nvPicPr>
            <p:cNvPr id="75782" name="Picture 6" descr="Trond Johansen"/>
            <p:cNvPicPr>
              <a:picLocks noChangeAspect="1" noChangeArrowheads="1"/>
            </p:cNvPicPr>
            <p:nvPr/>
          </p:nvPicPr>
          <p:blipFill>
            <a:blip r:embed="rId4"/>
            <a:srcRect/>
            <a:stretch>
              <a:fillRect/>
            </a:stretch>
          </p:blipFill>
          <p:spPr bwMode="auto">
            <a:xfrm>
              <a:off x="4896" y="884"/>
              <a:ext cx="496" cy="496"/>
            </a:xfrm>
            <a:prstGeom prst="rect">
              <a:avLst/>
            </a:prstGeom>
            <a:noFill/>
            <a:ln w="9525">
              <a:noFill/>
              <a:miter lim="800000"/>
              <a:headEnd/>
              <a:tailEnd/>
            </a:ln>
          </p:spPr>
        </p:pic>
        <p:sp>
          <p:nvSpPr>
            <p:cNvPr id="75783" name="Text Box 7"/>
            <p:cNvSpPr txBox="1">
              <a:spLocks noChangeArrowheads="1"/>
            </p:cNvSpPr>
            <p:nvPr/>
          </p:nvSpPr>
          <p:spPr bwMode="auto">
            <a:xfrm>
              <a:off x="4656" y="1344"/>
              <a:ext cx="1041" cy="212"/>
            </a:xfrm>
            <a:prstGeom prst="rect">
              <a:avLst/>
            </a:prstGeom>
            <a:noFill/>
            <a:ln w="9525">
              <a:noFill/>
              <a:miter lim="800000"/>
              <a:headEnd/>
              <a:tailEnd/>
            </a:ln>
          </p:spPr>
          <p:txBody>
            <a:bodyPr wrap="none">
              <a:prstTxWarp prst="textNoShape">
                <a:avLst/>
              </a:prstTxWarp>
              <a:spAutoFit/>
            </a:bodyPr>
            <a:lstStyle/>
            <a:p>
              <a:r>
                <a:rPr lang="en-US" sz="1600"/>
                <a:t>Trond Johansen</a:t>
              </a:r>
            </a:p>
          </p:txBody>
        </p:sp>
      </p:grpSp>
      <p:sp>
        <p:nvSpPr>
          <p:cNvPr id="9" name="Slide Number Placeholder 8"/>
          <p:cNvSpPr>
            <a:spLocks noGrp="1"/>
          </p:cNvSpPr>
          <p:nvPr>
            <p:ph type="sldNum" sz="quarter" idx="12"/>
          </p:nvPr>
        </p:nvSpPr>
        <p:spPr/>
        <p:txBody>
          <a:bodyPr/>
          <a:lstStyle/>
          <a:p>
            <a:fld id="{4AA81925-07A9-F74A-BCE5-B4F8D92D7CF8}" type="slidenum">
              <a:rPr lang="en-US" smtClean="0"/>
              <a:pPr/>
              <a:t>200</a:t>
            </a:fld>
            <a:endParaRPr lang="en-US"/>
          </a:p>
        </p:txBody>
      </p:sp>
      <p:sp>
        <p:nvSpPr>
          <p:cNvPr id="10" name="Footer Placeholder 9"/>
          <p:cNvSpPr>
            <a:spLocks noGrp="1"/>
          </p:cNvSpPr>
          <p:nvPr>
            <p:ph type="ftr" sz="quarter" idx="11"/>
          </p:nvPr>
        </p:nvSpPr>
        <p:spPr/>
        <p:txBody>
          <a:bodyPr/>
          <a:lstStyle/>
          <a:p>
            <a:r>
              <a:rPr lang="en-US" smtClean="0"/>
              <a:t>© Tom@Gilb.com  www.gilb.com</a:t>
            </a:r>
            <a:endParaRPr lang="en-US"/>
          </a:p>
        </p:txBody>
      </p:sp>
      <p:sp>
        <p:nvSpPr>
          <p:cNvPr id="11" name="Date Placeholder 10"/>
          <p:cNvSpPr>
            <a:spLocks noGrp="1"/>
          </p:cNvSpPr>
          <p:nvPr>
            <p:ph type="dt" sz="half" idx="10"/>
          </p:nvPr>
        </p:nvSpPr>
        <p:spPr/>
        <p:txBody>
          <a:bodyPr/>
          <a:lstStyle/>
          <a:p>
            <a:fld id="{3F121AAB-4321-B54E-9816-EF8C96F00A5E}" type="datetime4">
              <a:rPr lang="en-US" smtClean="0"/>
              <a:pPr/>
              <a:t>October 2, 2009</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p:cTn id="7" dur="1000" fill="hold"/>
                                        <p:tgtEl>
                                          <p:spTgt spid="16387">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638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6387">
                                            <p:txEl>
                                              <p:pRg st="0" end="0"/>
                                            </p:txEl>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6387">
                                            <p:txEl>
                                              <p:pRg st="1" end="1"/>
                                            </p:txEl>
                                          </p:spTgt>
                                        </p:tgtEl>
                                        <p:attrNameLst>
                                          <p:attrName>style.visibility</p:attrName>
                                        </p:attrNameLst>
                                      </p:cBhvr>
                                      <p:to>
                                        <p:strVal val="visible"/>
                                      </p:to>
                                    </p:set>
                                    <p:anim calcmode="lin" valueType="num">
                                      <p:cBhvr>
                                        <p:cTn id="12" dur="1000" fill="hold"/>
                                        <p:tgtEl>
                                          <p:spTgt spid="16387">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16387">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1638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388"/>
                                        </p:tgtEl>
                                        <p:attrNameLst>
                                          <p:attrName>style.visibility</p:attrName>
                                        </p:attrNameLst>
                                      </p:cBhvr>
                                      <p:to>
                                        <p:strVal val="visible"/>
                                      </p:to>
                                    </p:set>
                                    <p:animEffect transition="in" filter="fade">
                                      <p:cBhvr>
                                        <p:cTn id="19" dur="1000"/>
                                        <p:tgtEl>
                                          <p:spTgt spid="16388"/>
                                        </p:tgtEl>
                                      </p:cBhvr>
                                    </p:animEffect>
                                    <p:anim calcmode="lin" valueType="num">
                                      <p:cBhvr>
                                        <p:cTn id="20" dur="1000" fill="hold"/>
                                        <p:tgtEl>
                                          <p:spTgt spid="16388"/>
                                        </p:tgtEl>
                                        <p:attrNameLst>
                                          <p:attrName>ppt_x</p:attrName>
                                        </p:attrNameLst>
                                      </p:cBhvr>
                                      <p:tavLst>
                                        <p:tav tm="0">
                                          <p:val>
                                            <p:strVal val="#ppt_x"/>
                                          </p:val>
                                        </p:tav>
                                        <p:tav tm="100000">
                                          <p:val>
                                            <p:strVal val="#ppt_x"/>
                                          </p:val>
                                        </p:tav>
                                      </p:tavLst>
                                    </p:anim>
                                    <p:anim calcmode="lin" valueType="num">
                                      <p:cBhvr>
                                        <p:cTn id="21" dur="1000" fill="hold"/>
                                        <p:tgtEl>
                                          <p:spTgt spid="16388"/>
                                        </p:tgtEl>
                                        <p:attrNameLst>
                                          <p:attrName>ppt_y</p:attrName>
                                        </p:attrNameLst>
                                      </p:cBhvr>
                                      <p:tavLst>
                                        <p:tav tm="0">
                                          <p:val>
                                            <p:strVal val="#ppt_y+.1"/>
                                          </p:val>
                                        </p:tav>
                                        <p:tav tm="100000">
                                          <p:val>
                                            <p:strVal val="#ppt_y"/>
                                          </p:val>
                                        </p:tav>
                                      </p:tavLst>
                                    </p:anim>
                                  </p:childTnLst>
                                </p:cTn>
                              </p:par>
                              <p:par>
                                <p:cTn id="22" presetID="55" presetClass="entr" presetSubtype="0" fill="hold" grpId="0" nodeType="withEffect">
                                  <p:stCondLst>
                                    <p:cond delay="0"/>
                                  </p:stCondLst>
                                  <p:childTnLst>
                                    <p:set>
                                      <p:cBhvr>
                                        <p:cTn id="23" dur="1" fill="hold">
                                          <p:stCondLst>
                                            <p:cond delay="0"/>
                                          </p:stCondLst>
                                        </p:cTn>
                                        <p:tgtEl>
                                          <p:spTgt spid="16387">
                                            <p:txEl>
                                              <p:pRg st="2" end="2"/>
                                            </p:txEl>
                                          </p:spTgt>
                                        </p:tgtEl>
                                        <p:attrNameLst>
                                          <p:attrName>style.visibility</p:attrName>
                                        </p:attrNameLst>
                                      </p:cBhvr>
                                      <p:to>
                                        <p:strVal val="visible"/>
                                      </p:to>
                                    </p:set>
                                    <p:anim calcmode="lin" valueType="num">
                                      <p:cBhvr>
                                        <p:cTn id="24" dur="1000" fill="hold"/>
                                        <p:tgtEl>
                                          <p:spTgt spid="16387">
                                            <p:txEl>
                                              <p:pRg st="2" end="2"/>
                                            </p:txEl>
                                          </p:spTgt>
                                        </p:tgtEl>
                                        <p:attrNameLst>
                                          <p:attrName>ppt_w</p:attrName>
                                        </p:attrNameLst>
                                      </p:cBhvr>
                                      <p:tavLst>
                                        <p:tav tm="0">
                                          <p:val>
                                            <p:strVal val="#ppt_w*0.70"/>
                                          </p:val>
                                        </p:tav>
                                        <p:tav tm="100000">
                                          <p:val>
                                            <p:strVal val="#ppt_w"/>
                                          </p:val>
                                        </p:tav>
                                      </p:tavLst>
                                    </p:anim>
                                    <p:anim calcmode="lin" valueType="num">
                                      <p:cBhvr>
                                        <p:cTn id="25" dur="1000" fill="hold"/>
                                        <p:tgtEl>
                                          <p:spTgt spid="16387">
                                            <p:txEl>
                                              <p:pRg st="2" end="2"/>
                                            </p:txEl>
                                          </p:spTgt>
                                        </p:tgtEl>
                                        <p:attrNameLst>
                                          <p:attrName>ppt_h</p:attrName>
                                        </p:attrNameLst>
                                      </p:cBhvr>
                                      <p:tavLst>
                                        <p:tav tm="0">
                                          <p:val>
                                            <p:strVal val="#ppt_h"/>
                                          </p:val>
                                        </p:tav>
                                        <p:tav tm="100000">
                                          <p:val>
                                            <p:strVal val="#ppt_h"/>
                                          </p:val>
                                        </p:tav>
                                      </p:tavLst>
                                    </p:anim>
                                    <p:animEffect transition="in" filter="fade">
                                      <p:cBhvr>
                                        <p:cTn id="26" dur="1000"/>
                                        <p:tgtEl>
                                          <p:spTgt spid="16387">
                                            <p:txEl>
                                              <p:pRg st="2" end="2"/>
                                            </p:txEl>
                                          </p:spTgt>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16387">
                                            <p:txEl>
                                              <p:pRg st="3" end="3"/>
                                            </p:txEl>
                                          </p:spTgt>
                                        </p:tgtEl>
                                        <p:attrNameLst>
                                          <p:attrName>style.visibility</p:attrName>
                                        </p:attrNameLst>
                                      </p:cBhvr>
                                      <p:to>
                                        <p:strVal val="visible"/>
                                      </p:to>
                                    </p:set>
                                    <p:anim calcmode="lin" valueType="num">
                                      <p:cBhvr>
                                        <p:cTn id="29" dur="1000" fill="hold"/>
                                        <p:tgtEl>
                                          <p:spTgt spid="16387">
                                            <p:txEl>
                                              <p:pRg st="3" end="3"/>
                                            </p:txEl>
                                          </p:spTgt>
                                        </p:tgtEl>
                                        <p:attrNameLst>
                                          <p:attrName>ppt_w</p:attrName>
                                        </p:attrNameLst>
                                      </p:cBhvr>
                                      <p:tavLst>
                                        <p:tav tm="0">
                                          <p:val>
                                            <p:strVal val="#ppt_w*0.70"/>
                                          </p:val>
                                        </p:tav>
                                        <p:tav tm="100000">
                                          <p:val>
                                            <p:strVal val="#ppt_w"/>
                                          </p:val>
                                        </p:tav>
                                      </p:tavLst>
                                    </p:anim>
                                    <p:anim calcmode="lin" valueType="num">
                                      <p:cBhvr>
                                        <p:cTn id="30" dur="1000" fill="hold"/>
                                        <p:tgtEl>
                                          <p:spTgt spid="16387">
                                            <p:txEl>
                                              <p:pRg st="3" end="3"/>
                                            </p:txEl>
                                          </p:spTgt>
                                        </p:tgtEl>
                                        <p:attrNameLst>
                                          <p:attrName>ppt_h</p:attrName>
                                        </p:attrNameLst>
                                      </p:cBhvr>
                                      <p:tavLst>
                                        <p:tav tm="0">
                                          <p:val>
                                            <p:strVal val="#ppt_h"/>
                                          </p:val>
                                        </p:tav>
                                        <p:tav tm="100000">
                                          <p:val>
                                            <p:strVal val="#ppt_h"/>
                                          </p:val>
                                        </p:tav>
                                      </p:tavLst>
                                    </p:anim>
                                    <p:animEffect transition="in" filter="fade">
                                      <p:cBhvr>
                                        <p:cTn id="31" dur="1000"/>
                                        <p:tgtEl>
                                          <p:spTgt spid="16387">
                                            <p:txEl>
                                              <p:pRg st="3" end="3"/>
                                            </p:txEl>
                                          </p:spTgt>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16387">
                                            <p:txEl>
                                              <p:pRg st="4" end="4"/>
                                            </p:txEl>
                                          </p:spTgt>
                                        </p:tgtEl>
                                        <p:attrNameLst>
                                          <p:attrName>style.visibility</p:attrName>
                                        </p:attrNameLst>
                                      </p:cBhvr>
                                      <p:to>
                                        <p:strVal val="visible"/>
                                      </p:to>
                                    </p:set>
                                    <p:anim calcmode="lin" valueType="num">
                                      <p:cBhvr>
                                        <p:cTn id="34" dur="1000" fill="hold"/>
                                        <p:tgtEl>
                                          <p:spTgt spid="16387">
                                            <p:txEl>
                                              <p:pRg st="4" end="4"/>
                                            </p:txEl>
                                          </p:spTgt>
                                        </p:tgtEl>
                                        <p:attrNameLst>
                                          <p:attrName>ppt_w</p:attrName>
                                        </p:attrNameLst>
                                      </p:cBhvr>
                                      <p:tavLst>
                                        <p:tav tm="0">
                                          <p:val>
                                            <p:strVal val="#ppt_w*0.70"/>
                                          </p:val>
                                        </p:tav>
                                        <p:tav tm="100000">
                                          <p:val>
                                            <p:strVal val="#ppt_w"/>
                                          </p:val>
                                        </p:tav>
                                      </p:tavLst>
                                    </p:anim>
                                    <p:anim calcmode="lin" valueType="num">
                                      <p:cBhvr>
                                        <p:cTn id="35" dur="1000" fill="hold"/>
                                        <p:tgtEl>
                                          <p:spTgt spid="16387">
                                            <p:txEl>
                                              <p:pRg st="4" end="4"/>
                                            </p:txEl>
                                          </p:spTgt>
                                        </p:tgtEl>
                                        <p:attrNameLst>
                                          <p:attrName>ppt_h</p:attrName>
                                        </p:attrNameLst>
                                      </p:cBhvr>
                                      <p:tavLst>
                                        <p:tav tm="0">
                                          <p:val>
                                            <p:strVal val="#ppt_h"/>
                                          </p:val>
                                        </p:tav>
                                        <p:tav tm="100000">
                                          <p:val>
                                            <p:strVal val="#ppt_h"/>
                                          </p:val>
                                        </p:tav>
                                      </p:tavLst>
                                    </p:anim>
                                    <p:animEffect transition="in" filter="fade">
                                      <p:cBhvr>
                                        <p:cTn id="36" dur="1000"/>
                                        <p:tgtEl>
                                          <p:spTgt spid="163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2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762000" y="228600"/>
            <a:ext cx="7772400" cy="533400"/>
          </a:xfrm>
          <a:ln>
            <a:solidFill>
              <a:schemeClr val="bg2"/>
            </a:solidFill>
          </a:ln>
        </p:spPr>
        <p:txBody>
          <a:bodyPr/>
          <a:lstStyle/>
          <a:p>
            <a:pPr eaLnBrk="1" hangingPunct="1"/>
            <a:r>
              <a:rPr lang="en-GB" sz="2400"/>
              <a:t>Evo’s impact on        Confirmit    product qualities - 1</a:t>
            </a:r>
          </a:p>
        </p:txBody>
      </p:sp>
      <p:pic>
        <p:nvPicPr>
          <p:cNvPr id="18435" name="Picture 3" descr="sun dial 3"/>
          <p:cNvPicPr>
            <a:picLocks noChangeAspect="1" noChangeArrowheads="1"/>
          </p:cNvPicPr>
          <p:nvPr/>
        </p:nvPicPr>
        <p:blipFill>
          <a:blip r:embed="rId3"/>
          <a:srcRect/>
          <a:stretch>
            <a:fillRect/>
          </a:stretch>
        </p:blipFill>
        <p:spPr bwMode="auto">
          <a:xfrm>
            <a:off x="6426200" y="2514600"/>
            <a:ext cx="2717800" cy="2705100"/>
          </a:xfrm>
          <a:prstGeom prst="rect">
            <a:avLst/>
          </a:prstGeom>
          <a:noFill/>
          <a:ln w="9525">
            <a:noFill/>
            <a:miter lim="800000"/>
            <a:headEnd/>
            <a:tailEnd/>
          </a:ln>
        </p:spPr>
      </p:pic>
      <p:sp>
        <p:nvSpPr>
          <p:cNvPr id="18436" name="Rectangle 4"/>
          <p:cNvSpPr>
            <a:spLocks noGrp="1" noChangeArrowheads="1"/>
          </p:cNvSpPr>
          <p:nvPr>
            <p:ph type="body" idx="1"/>
          </p:nvPr>
        </p:nvSpPr>
        <p:spPr>
          <a:xfrm>
            <a:off x="609600" y="762000"/>
            <a:ext cx="7848600" cy="5334000"/>
          </a:xfrm>
        </p:spPr>
        <p:txBody>
          <a:bodyPr/>
          <a:lstStyle/>
          <a:p>
            <a:pPr eaLnBrk="1" hangingPunct="1"/>
            <a:r>
              <a:rPr lang="en-GB" sz="2400"/>
              <a:t>The impact described is based on:</a:t>
            </a:r>
          </a:p>
          <a:p>
            <a:pPr lvl="1" eaLnBrk="1" hangingPunct="1"/>
            <a:r>
              <a:rPr lang="en-GB" sz="2000"/>
              <a:t>Internal usability test, productivity tests ++ </a:t>
            </a:r>
          </a:p>
          <a:p>
            <a:pPr lvl="1" eaLnBrk="1" hangingPunct="1"/>
            <a:r>
              <a:rPr lang="en-GB" sz="2000"/>
              <a:t>Performance tests carried out at Microsoft Windows ISV laboratory in Redmond USA</a:t>
            </a:r>
          </a:p>
          <a:p>
            <a:pPr lvl="1" eaLnBrk="1" hangingPunct="1"/>
            <a:r>
              <a:rPr lang="en-GB" sz="2000"/>
              <a:t>Direct customer feedback</a:t>
            </a:r>
          </a:p>
          <a:p>
            <a:pPr lvl="2" eaLnBrk="1" hangingPunct="1"/>
            <a:r>
              <a:rPr lang="en-US" sz="1800" i="1"/>
              <a:t>“I just wanted to let you know how appreciative we are of the new “entire report” export functionality you recently incorporated into the Reportal.  </a:t>
            </a:r>
          </a:p>
          <a:p>
            <a:pPr lvl="2" eaLnBrk="1" hangingPunct="1"/>
            <a:r>
              <a:rPr lang="en-US" sz="1800" i="1"/>
              <a:t>It produces a fantastic looking report, and the table of contents is a wonderful feature. </a:t>
            </a:r>
          </a:p>
          <a:p>
            <a:pPr lvl="2" eaLnBrk="1" hangingPunct="1"/>
            <a:r>
              <a:rPr lang="en-US" sz="1800" i="1"/>
              <a:t>It is also </a:t>
            </a:r>
            <a:r>
              <a:rPr lang="en-US" sz="1800" b="1" i="1"/>
              <a:t>a HUGE time saver.” &lt;- Customer</a:t>
            </a:r>
            <a:endParaRPr lang="en-US" sz="1800" i="1"/>
          </a:p>
          <a:p>
            <a:pPr lvl="1" eaLnBrk="1" hangingPunct="1"/>
            <a:r>
              <a:rPr lang="en-GB" sz="2000"/>
              <a:t>“These leaps in product qualities would not have been achieved without Evo”.  &lt;- TJ </a:t>
            </a:r>
          </a:p>
        </p:txBody>
      </p:sp>
      <p:pic>
        <p:nvPicPr>
          <p:cNvPr id="77829" name="Picture 5"/>
          <p:cNvPicPr>
            <a:picLocks noChangeAspect="1" noChangeArrowheads="1"/>
          </p:cNvPicPr>
          <p:nvPr/>
        </p:nvPicPr>
        <p:blipFill>
          <a:blip r:embed="rId4"/>
          <a:srcRect/>
          <a:stretch>
            <a:fillRect/>
          </a:stretch>
        </p:blipFill>
        <p:spPr bwMode="auto">
          <a:xfrm>
            <a:off x="0" y="2971800"/>
            <a:ext cx="1625600" cy="1333500"/>
          </a:xfrm>
          <a:prstGeom prst="rect">
            <a:avLst/>
          </a:prstGeom>
          <a:noFill/>
          <a:ln w="9525">
            <a:noFill/>
            <a:miter lim="800000"/>
            <a:headEnd/>
            <a:tailEnd/>
          </a:ln>
        </p:spPr>
      </p:pic>
      <p:pic>
        <p:nvPicPr>
          <p:cNvPr id="77830" name="Picture 6"/>
          <p:cNvPicPr>
            <a:picLocks noChangeAspect="1" noChangeArrowheads="1"/>
          </p:cNvPicPr>
          <p:nvPr/>
        </p:nvPicPr>
        <p:blipFill>
          <a:blip r:embed="rId5"/>
          <a:srcRect/>
          <a:stretch>
            <a:fillRect/>
          </a:stretch>
        </p:blipFill>
        <p:spPr bwMode="auto">
          <a:xfrm>
            <a:off x="3276600" y="228600"/>
            <a:ext cx="2133600" cy="482600"/>
          </a:xfrm>
          <a:prstGeom prst="rect">
            <a:avLst/>
          </a:prstGeom>
          <a:noFill/>
          <a:ln w="9525">
            <a:noFill/>
            <a:miter lim="800000"/>
            <a:headEnd/>
            <a:tailEnd/>
          </a:ln>
        </p:spPr>
      </p:pic>
      <p:grpSp>
        <p:nvGrpSpPr>
          <p:cNvPr id="2" name="Group 7"/>
          <p:cNvGrpSpPr>
            <a:grpSpLocks/>
          </p:cNvGrpSpPr>
          <p:nvPr/>
        </p:nvGrpSpPr>
        <p:grpSpPr bwMode="auto">
          <a:xfrm>
            <a:off x="6172200" y="5562600"/>
            <a:ext cx="1652588" cy="1066800"/>
            <a:chOff x="4656" y="884"/>
            <a:chExt cx="1041" cy="672"/>
          </a:xfrm>
        </p:grpSpPr>
        <p:pic>
          <p:nvPicPr>
            <p:cNvPr id="77832" name="Picture 8" descr="Trond Johansen"/>
            <p:cNvPicPr>
              <a:picLocks noChangeAspect="1" noChangeArrowheads="1"/>
            </p:cNvPicPr>
            <p:nvPr/>
          </p:nvPicPr>
          <p:blipFill>
            <a:blip r:embed="rId6"/>
            <a:srcRect/>
            <a:stretch>
              <a:fillRect/>
            </a:stretch>
          </p:blipFill>
          <p:spPr bwMode="auto">
            <a:xfrm>
              <a:off x="4896" y="884"/>
              <a:ext cx="496" cy="496"/>
            </a:xfrm>
            <a:prstGeom prst="rect">
              <a:avLst/>
            </a:prstGeom>
            <a:noFill/>
            <a:ln w="9525">
              <a:noFill/>
              <a:miter lim="800000"/>
              <a:headEnd/>
              <a:tailEnd/>
            </a:ln>
          </p:spPr>
        </p:pic>
        <p:sp>
          <p:nvSpPr>
            <p:cNvPr id="77833" name="Text Box 9"/>
            <p:cNvSpPr txBox="1">
              <a:spLocks noChangeArrowheads="1"/>
            </p:cNvSpPr>
            <p:nvPr/>
          </p:nvSpPr>
          <p:spPr bwMode="auto">
            <a:xfrm>
              <a:off x="4656" y="1344"/>
              <a:ext cx="1041" cy="212"/>
            </a:xfrm>
            <a:prstGeom prst="rect">
              <a:avLst/>
            </a:prstGeom>
            <a:noFill/>
            <a:ln w="9525">
              <a:noFill/>
              <a:miter lim="800000"/>
              <a:headEnd/>
              <a:tailEnd/>
            </a:ln>
          </p:spPr>
          <p:txBody>
            <a:bodyPr wrap="none">
              <a:prstTxWarp prst="textNoShape">
                <a:avLst/>
              </a:prstTxWarp>
              <a:spAutoFit/>
            </a:bodyPr>
            <a:lstStyle/>
            <a:p>
              <a:r>
                <a:rPr lang="en-US" sz="1600"/>
                <a:t>Trond Johansen</a:t>
              </a:r>
            </a:p>
          </p:txBody>
        </p:sp>
      </p:grpSp>
      <p:sp>
        <p:nvSpPr>
          <p:cNvPr id="11" name="Slide Number Placeholder 10"/>
          <p:cNvSpPr>
            <a:spLocks noGrp="1"/>
          </p:cNvSpPr>
          <p:nvPr>
            <p:ph type="sldNum" sz="quarter" idx="12"/>
          </p:nvPr>
        </p:nvSpPr>
        <p:spPr/>
        <p:txBody>
          <a:bodyPr/>
          <a:lstStyle/>
          <a:p>
            <a:fld id="{4AA81925-07A9-F74A-BCE5-B4F8D92D7CF8}" type="slidenum">
              <a:rPr lang="en-US" smtClean="0"/>
              <a:pPr/>
              <a:t>201</a:t>
            </a:fld>
            <a:endParaRPr lang="en-US"/>
          </a:p>
        </p:txBody>
      </p:sp>
      <p:sp>
        <p:nvSpPr>
          <p:cNvPr id="12" name="Footer Placeholder 11"/>
          <p:cNvSpPr>
            <a:spLocks noGrp="1"/>
          </p:cNvSpPr>
          <p:nvPr>
            <p:ph type="ftr" sz="quarter" idx="11"/>
          </p:nvPr>
        </p:nvSpPr>
        <p:spPr/>
        <p:txBody>
          <a:bodyPr/>
          <a:lstStyle/>
          <a:p>
            <a:r>
              <a:rPr lang="en-US" smtClean="0"/>
              <a:t>© Tom@Gilb.com  www.gilb.com</a:t>
            </a:r>
            <a:endParaRPr lang="en-US"/>
          </a:p>
        </p:txBody>
      </p:sp>
      <p:sp>
        <p:nvSpPr>
          <p:cNvPr id="13" name="Date Placeholder 12"/>
          <p:cNvSpPr>
            <a:spLocks noGrp="1"/>
          </p:cNvSpPr>
          <p:nvPr>
            <p:ph type="dt" sz="half" idx="10"/>
          </p:nvPr>
        </p:nvSpPr>
        <p:spPr/>
        <p:txBody>
          <a:bodyPr/>
          <a:lstStyle/>
          <a:p>
            <a:fld id="{FBD15AB9-3EDA-3D42-BB97-A14587AC9D42}" type="datetime4">
              <a:rPr lang="en-US" smtClean="0"/>
              <a:pPr/>
              <a:t>October 2, 2009</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8436">
                                            <p:txEl>
                                              <p:pRg st="0" end="0"/>
                                            </p:txEl>
                                          </p:spTgt>
                                        </p:tgtEl>
                                        <p:attrNameLst>
                                          <p:attrName>style.visibility</p:attrName>
                                        </p:attrNameLst>
                                      </p:cBhvr>
                                      <p:to>
                                        <p:strVal val="visible"/>
                                      </p:to>
                                    </p:set>
                                    <p:anim calcmode="lin" valueType="num">
                                      <p:cBhvr>
                                        <p:cTn id="7" dur="1000" fill="hold"/>
                                        <p:tgtEl>
                                          <p:spTgt spid="1843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843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436">
                                            <p:txEl>
                                              <p:pRg st="0" end="0"/>
                                            </p:txEl>
                                          </p:spTgt>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8436">
                                            <p:txEl>
                                              <p:pRg st="1" end="1"/>
                                            </p:txEl>
                                          </p:spTgt>
                                        </p:tgtEl>
                                        <p:attrNameLst>
                                          <p:attrName>style.visibility</p:attrName>
                                        </p:attrNameLst>
                                      </p:cBhvr>
                                      <p:to>
                                        <p:strVal val="visible"/>
                                      </p:to>
                                    </p:set>
                                    <p:anim calcmode="lin" valueType="num">
                                      <p:cBhvr>
                                        <p:cTn id="12" dur="1000" fill="hold"/>
                                        <p:tgtEl>
                                          <p:spTgt spid="18436">
                                            <p:txEl>
                                              <p:pRg st="1" end="1"/>
                                            </p:txEl>
                                          </p:spTgt>
                                        </p:tgtEl>
                                        <p:attrNameLst>
                                          <p:attrName>ppt_x</p:attrName>
                                        </p:attrNameLst>
                                      </p:cBhvr>
                                      <p:tavLst>
                                        <p:tav tm="0">
                                          <p:val>
                                            <p:strVal val="#ppt_x-.2"/>
                                          </p:val>
                                        </p:tav>
                                        <p:tav tm="100000">
                                          <p:val>
                                            <p:strVal val="#ppt_x"/>
                                          </p:val>
                                        </p:tav>
                                      </p:tavLst>
                                    </p:anim>
                                    <p:anim calcmode="lin" valueType="num">
                                      <p:cBhvr>
                                        <p:cTn id="13" dur="1000" fill="hold"/>
                                        <p:tgtEl>
                                          <p:spTgt spid="1843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8436">
                                            <p:txEl>
                                              <p:pRg st="1" end="1"/>
                                            </p:txEl>
                                          </p:spTgt>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8436">
                                            <p:txEl>
                                              <p:pRg st="2" end="2"/>
                                            </p:txEl>
                                          </p:spTgt>
                                        </p:tgtEl>
                                        <p:attrNameLst>
                                          <p:attrName>style.visibility</p:attrName>
                                        </p:attrNameLst>
                                      </p:cBhvr>
                                      <p:to>
                                        <p:strVal val="visible"/>
                                      </p:to>
                                    </p:set>
                                    <p:anim calcmode="lin" valueType="num">
                                      <p:cBhvr>
                                        <p:cTn id="17" dur="1000" fill="hold"/>
                                        <p:tgtEl>
                                          <p:spTgt spid="18436">
                                            <p:txEl>
                                              <p:pRg st="2" end="2"/>
                                            </p:txEl>
                                          </p:spTgt>
                                        </p:tgtEl>
                                        <p:attrNameLst>
                                          <p:attrName>ppt_x</p:attrName>
                                        </p:attrNameLst>
                                      </p:cBhvr>
                                      <p:tavLst>
                                        <p:tav tm="0">
                                          <p:val>
                                            <p:strVal val="#ppt_x-.2"/>
                                          </p:val>
                                        </p:tav>
                                        <p:tav tm="100000">
                                          <p:val>
                                            <p:strVal val="#ppt_x"/>
                                          </p:val>
                                        </p:tav>
                                      </p:tavLst>
                                    </p:anim>
                                    <p:anim calcmode="lin" valueType="num">
                                      <p:cBhvr>
                                        <p:cTn id="18" dur="1000" fill="hold"/>
                                        <p:tgtEl>
                                          <p:spTgt spid="1843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8436">
                                            <p:txEl>
                                              <p:pRg st="2" end="2"/>
                                            </p:txEl>
                                          </p:spTgt>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18436">
                                            <p:txEl>
                                              <p:pRg st="3" end="3"/>
                                            </p:txEl>
                                          </p:spTgt>
                                        </p:tgtEl>
                                        <p:attrNameLst>
                                          <p:attrName>style.visibility</p:attrName>
                                        </p:attrNameLst>
                                      </p:cBhvr>
                                      <p:to>
                                        <p:strVal val="visible"/>
                                      </p:to>
                                    </p:set>
                                    <p:anim calcmode="lin" valueType="num">
                                      <p:cBhvr>
                                        <p:cTn id="22" dur="1000" fill="hold"/>
                                        <p:tgtEl>
                                          <p:spTgt spid="18436">
                                            <p:txEl>
                                              <p:pRg st="3" end="3"/>
                                            </p:txEl>
                                          </p:spTgt>
                                        </p:tgtEl>
                                        <p:attrNameLst>
                                          <p:attrName>ppt_x</p:attrName>
                                        </p:attrNameLst>
                                      </p:cBhvr>
                                      <p:tavLst>
                                        <p:tav tm="0">
                                          <p:val>
                                            <p:strVal val="#ppt_x-.2"/>
                                          </p:val>
                                        </p:tav>
                                        <p:tav tm="100000">
                                          <p:val>
                                            <p:strVal val="#ppt_x"/>
                                          </p:val>
                                        </p:tav>
                                      </p:tavLst>
                                    </p:anim>
                                    <p:anim calcmode="lin" valueType="num">
                                      <p:cBhvr>
                                        <p:cTn id="23" dur="1000" fill="hold"/>
                                        <p:tgtEl>
                                          <p:spTgt spid="18436">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8436">
                                            <p:txEl>
                                              <p:pRg st="3" end="3"/>
                                            </p:txEl>
                                          </p:spTgt>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18436">
                                            <p:txEl>
                                              <p:pRg st="4" end="4"/>
                                            </p:txEl>
                                          </p:spTgt>
                                        </p:tgtEl>
                                        <p:attrNameLst>
                                          <p:attrName>style.visibility</p:attrName>
                                        </p:attrNameLst>
                                      </p:cBhvr>
                                      <p:to>
                                        <p:strVal val="visible"/>
                                      </p:to>
                                    </p:set>
                                    <p:anim calcmode="lin" valueType="num">
                                      <p:cBhvr>
                                        <p:cTn id="27" dur="1000" fill="hold"/>
                                        <p:tgtEl>
                                          <p:spTgt spid="18436">
                                            <p:txEl>
                                              <p:pRg st="4" end="4"/>
                                            </p:txEl>
                                          </p:spTgt>
                                        </p:tgtEl>
                                        <p:attrNameLst>
                                          <p:attrName>ppt_x</p:attrName>
                                        </p:attrNameLst>
                                      </p:cBhvr>
                                      <p:tavLst>
                                        <p:tav tm="0">
                                          <p:val>
                                            <p:strVal val="#ppt_x-.2"/>
                                          </p:val>
                                        </p:tav>
                                        <p:tav tm="100000">
                                          <p:val>
                                            <p:strVal val="#ppt_x"/>
                                          </p:val>
                                        </p:tav>
                                      </p:tavLst>
                                    </p:anim>
                                    <p:anim calcmode="lin" valueType="num">
                                      <p:cBhvr>
                                        <p:cTn id="28" dur="1000" fill="hold"/>
                                        <p:tgtEl>
                                          <p:spTgt spid="18436">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8436">
                                            <p:txEl>
                                              <p:pRg st="4" end="4"/>
                                            </p:txEl>
                                          </p:spTgt>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18436">
                                            <p:txEl>
                                              <p:pRg st="5" end="5"/>
                                            </p:txEl>
                                          </p:spTgt>
                                        </p:tgtEl>
                                        <p:attrNameLst>
                                          <p:attrName>style.visibility</p:attrName>
                                        </p:attrNameLst>
                                      </p:cBhvr>
                                      <p:to>
                                        <p:strVal val="visible"/>
                                      </p:to>
                                    </p:set>
                                    <p:anim calcmode="lin" valueType="num">
                                      <p:cBhvr>
                                        <p:cTn id="32" dur="1000" fill="hold"/>
                                        <p:tgtEl>
                                          <p:spTgt spid="18436">
                                            <p:txEl>
                                              <p:pRg st="5" end="5"/>
                                            </p:txEl>
                                          </p:spTgt>
                                        </p:tgtEl>
                                        <p:attrNameLst>
                                          <p:attrName>ppt_x</p:attrName>
                                        </p:attrNameLst>
                                      </p:cBhvr>
                                      <p:tavLst>
                                        <p:tav tm="0">
                                          <p:val>
                                            <p:strVal val="#ppt_x-.2"/>
                                          </p:val>
                                        </p:tav>
                                        <p:tav tm="100000">
                                          <p:val>
                                            <p:strVal val="#ppt_x"/>
                                          </p:val>
                                        </p:tav>
                                      </p:tavLst>
                                    </p:anim>
                                    <p:anim calcmode="lin" valueType="num">
                                      <p:cBhvr>
                                        <p:cTn id="33" dur="1000" fill="hold"/>
                                        <p:tgtEl>
                                          <p:spTgt spid="18436">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8436">
                                            <p:txEl>
                                              <p:pRg st="5" end="5"/>
                                            </p:txEl>
                                          </p:spTgt>
                                        </p:tgtEl>
                                      </p:cBhvr>
                                    </p:animEffect>
                                  </p:childTnLst>
                                </p:cTn>
                              </p:par>
                              <p:par>
                                <p:cTn id="35" presetID="29" presetClass="entr" presetSubtype="0" fill="hold" grpId="0" nodeType="withEffect">
                                  <p:stCondLst>
                                    <p:cond delay="0"/>
                                  </p:stCondLst>
                                  <p:childTnLst>
                                    <p:set>
                                      <p:cBhvr>
                                        <p:cTn id="36" dur="1" fill="hold">
                                          <p:stCondLst>
                                            <p:cond delay="0"/>
                                          </p:stCondLst>
                                        </p:cTn>
                                        <p:tgtEl>
                                          <p:spTgt spid="18436">
                                            <p:txEl>
                                              <p:pRg st="6" end="6"/>
                                            </p:txEl>
                                          </p:spTgt>
                                        </p:tgtEl>
                                        <p:attrNameLst>
                                          <p:attrName>style.visibility</p:attrName>
                                        </p:attrNameLst>
                                      </p:cBhvr>
                                      <p:to>
                                        <p:strVal val="visible"/>
                                      </p:to>
                                    </p:set>
                                    <p:anim calcmode="lin" valueType="num">
                                      <p:cBhvr>
                                        <p:cTn id="37" dur="1000" fill="hold"/>
                                        <p:tgtEl>
                                          <p:spTgt spid="18436">
                                            <p:txEl>
                                              <p:pRg st="6" end="6"/>
                                            </p:txEl>
                                          </p:spTgt>
                                        </p:tgtEl>
                                        <p:attrNameLst>
                                          <p:attrName>ppt_x</p:attrName>
                                        </p:attrNameLst>
                                      </p:cBhvr>
                                      <p:tavLst>
                                        <p:tav tm="0">
                                          <p:val>
                                            <p:strVal val="#ppt_x-.2"/>
                                          </p:val>
                                        </p:tav>
                                        <p:tav tm="100000">
                                          <p:val>
                                            <p:strVal val="#ppt_x"/>
                                          </p:val>
                                        </p:tav>
                                      </p:tavLst>
                                    </p:anim>
                                    <p:anim calcmode="lin" valueType="num">
                                      <p:cBhvr>
                                        <p:cTn id="38" dur="1000" fill="hold"/>
                                        <p:tgtEl>
                                          <p:spTgt spid="18436">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8436">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nodeType="clickEffect">
                                  <p:stCondLst>
                                    <p:cond delay="0"/>
                                  </p:stCondLst>
                                  <p:childTnLst>
                                    <p:set>
                                      <p:cBhvr>
                                        <p:cTn id="43" dur="1" fill="hold">
                                          <p:stCondLst>
                                            <p:cond delay="0"/>
                                          </p:stCondLst>
                                        </p:cTn>
                                        <p:tgtEl>
                                          <p:spTgt spid="18435"/>
                                        </p:tgtEl>
                                        <p:attrNameLst>
                                          <p:attrName>style.visibility</p:attrName>
                                        </p:attrNameLst>
                                      </p:cBhvr>
                                      <p:to>
                                        <p:strVal val="visible"/>
                                      </p:to>
                                    </p:set>
                                    <p:animEffect transition="in" filter="wipe(down)">
                                      <p:cBhvr>
                                        <p:cTn id="44" dur="580">
                                          <p:stCondLst>
                                            <p:cond delay="0"/>
                                          </p:stCondLst>
                                        </p:cTn>
                                        <p:tgtEl>
                                          <p:spTgt spid="18435"/>
                                        </p:tgtEl>
                                      </p:cBhvr>
                                    </p:animEffect>
                                    <p:anim calcmode="lin" valueType="num">
                                      <p:cBhvr>
                                        <p:cTn id="45" dur="1822" tmFilter="0,0; 0.14,0.36; 0.43,0.73; 0.71,0.91; 1.0,1.0">
                                          <p:stCondLst>
                                            <p:cond delay="0"/>
                                          </p:stCondLst>
                                        </p:cTn>
                                        <p:tgtEl>
                                          <p:spTgt spid="1843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843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843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843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8435"/>
                                        </p:tgtEl>
                                        <p:attrNameLst>
                                          <p:attrName>ppt_y</p:attrName>
                                        </p:attrNameLst>
                                      </p:cBhvr>
                                      <p:tavLst>
                                        <p:tav tm="0" fmla="#ppt_y-sin(pi*$)/81">
                                          <p:val>
                                            <p:fltVal val="0"/>
                                          </p:val>
                                        </p:tav>
                                        <p:tav tm="100000">
                                          <p:val>
                                            <p:fltVal val="1"/>
                                          </p:val>
                                        </p:tav>
                                      </p:tavLst>
                                    </p:anim>
                                    <p:animScale>
                                      <p:cBhvr>
                                        <p:cTn id="50" dur="26">
                                          <p:stCondLst>
                                            <p:cond delay="650"/>
                                          </p:stCondLst>
                                        </p:cTn>
                                        <p:tgtEl>
                                          <p:spTgt spid="18435"/>
                                        </p:tgtEl>
                                      </p:cBhvr>
                                      <p:to x="100000" y="60000"/>
                                    </p:animScale>
                                    <p:animScale>
                                      <p:cBhvr>
                                        <p:cTn id="51" dur="166" decel="50000">
                                          <p:stCondLst>
                                            <p:cond delay="676"/>
                                          </p:stCondLst>
                                        </p:cTn>
                                        <p:tgtEl>
                                          <p:spTgt spid="18435"/>
                                        </p:tgtEl>
                                      </p:cBhvr>
                                      <p:to x="100000" y="100000"/>
                                    </p:animScale>
                                    <p:animScale>
                                      <p:cBhvr>
                                        <p:cTn id="52" dur="26">
                                          <p:stCondLst>
                                            <p:cond delay="1312"/>
                                          </p:stCondLst>
                                        </p:cTn>
                                        <p:tgtEl>
                                          <p:spTgt spid="18435"/>
                                        </p:tgtEl>
                                      </p:cBhvr>
                                      <p:to x="100000" y="80000"/>
                                    </p:animScale>
                                    <p:animScale>
                                      <p:cBhvr>
                                        <p:cTn id="53" dur="166" decel="50000">
                                          <p:stCondLst>
                                            <p:cond delay="1338"/>
                                          </p:stCondLst>
                                        </p:cTn>
                                        <p:tgtEl>
                                          <p:spTgt spid="18435"/>
                                        </p:tgtEl>
                                      </p:cBhvr>
                                      <p:to x="100000" y="100000"/>
                                    </p:animScale>
                                    <p:animScale>
                                      <p:cBhvr>
                                        <p:cTn id="54" dur="26">
                                          <p:stCondLst>
                                            <p:cond delay="1642"/>
                                          </p:stCondLst>
                                        </p:cTn>
                                        <p:tgtEl>
                                          <p:spTgt spid="18435"/>
                                        </p:tgtEl>
                                      </p:cBhvr>
                                      <p:to x="100000" y="90000"/>
                                    </p:animScale>
                                    <p:animScale>
                                      <p:cBhvr>
                                        <p:cTn id="55" dur="166" decel="50000">
                                          <p:stCondLst>
                                            <p:cond delay="1668"/>
                                          </p:stCondLst>
                                        </p:cTn>
                                        <p:tgtEl>
                                          <p:spTgt spid="18435"/>
                                        </p:tgtEl>
                                      </p:cBhvr>
                                      <p:to x="100000" y="100000"/>
                                    </p:animScale>
                                    <p:animScale>
                                      <p:cBhvr>
                                        <p:cTn id="56" dur="26">
                                          <p:stCondLst>
                                            <p:cond delay="1808"/>
                                          </p:stCondLst>
                                        </p:cTn>
                                        <p:tgtEl>
                                          <p:spTgt spid="18435"/>
                                        </p:tgtEl>
                                      </p:cBhvr>
                                      <p:to x="100000" y="95000"/>
                                    </p:animScale>
                                    <p:animScale>
                                      <p:cBhvr>
                                        <p:cTn id="57" dur="166" decel="50000">
                                          <p:stCondLst>
                                            <p:cond delay="1834"/>
                                          </p:stCondLst>
                                        </p:cTn>
                                        <p:tgtEl>
                                          <p:spTgt spid="18435"/>
                                        </p:tgtEl>
                                      </p:cBhvr>
                                      <p:to x="100000" y="100000"/>
                                    </p:animScale>
                                  </p:childTnLst>
                                </p:cTn>
                              </p:par>
                              <p:par>
                                <p:cTn id="58" presetID="29" presetClass="entr" presetSubtype="0" fill="hold" grpId="0" nodeType="withEffect">
                                  <p:stCondLst>
                                    <p:cond delay="0"/>
                                  </p:stCondLst>
                                  <p:childTnLst>
                                    <p:set>
                                      <p:cBhvr>
                                        <p:cTn id="59" dur="1" fill="hold">
                                          <p:stCondLst>
                                            <p:cond delay="0"/>
                                          </p:stCondLst>
                                        </p:cTn>
                                        <p:tgtEl>
                                          <p:spTgt spid="18436">
                                            <p:txEl>
                                              <p:pRg st="7" end="7"/>
                                            </p:txEl>
                                          </p:spTgt>
                                        </p:tgtEl>
                                        <p:attrNameLst>
                                          <p:attrName>style.visibility</p:attrName>
                                        </p:attrNameLst>
                                      </p:cBhvr>
                                      <p:to>
                                        <p:strVal val="visible"/>
                                      </p:to>
                                    </p:set>
                                    <p:anim calcmode="lin" valueType="num">
                                      <p:cBhvr>
                                        <p:cTn id="60" dur="1000" fill="hold"/>
                                        <p:tgtEl>
                                          <p:spTgt spid="18436">
                                            <p:txEl>
                                              <p:pRg st="7" end="7"/>
                                            </p:txEl>
                                          </p:spTgt>
                                        </p:tgtEl>
                                        <p:attrNameLst>
                                          <p:attrName>ppt_x</p:attrName>
                                        </p:attrNameLst>
                                      </p:cBhvr>
                                      <p:tavLst>
                                        <p:tav tm="0">
                                          <p:val>
                                            <p:strVal val="#ppt_x-.2"/>
                                          </p:val>
                                        </p:tav>
                                        <p:tav tm="100000">
                                          <p:val>
                                            <p:strVal val="#ppt_x"/>
                                          </p:val>
                                        </p:tav>
                                      </p:tavLst>
                                    </p:anim>
                                    <p:anim calcmode="lin" valueType="num">
                                      <p:cBhvr>
                                        <p:cTn id="61" dur="1000" fill="hold"/>
                                        <p:tgtEl>
                                          <p:spTgt spid="18436">
                                            <p:txEl>
                                              <p:pRg st="7" end="7"/>
                                            </p:txEl>
                                          </p:spTgt>
                                        </p:tgtEl>
                                        <p:attrNameLst>
                                          <p:attrName>ppt_y</p:attrName>
                                        </p:attrNameLst>
                                      </p:cBhvr>
                                      <p:tavLst>
                                        <p:tav tm="0">
                                          <p:val>
                                            <p:strVal val="#ppt_y"/>
                                          </p:val>
                                        </p:tav>
                                        <p:tav tm="100000">
                                          <p:val>
                                            <p:strVal val="#ppt_y"/>
                                          </p:val>
                                        </p:tav>
                                      </p:tavLst>
                                    </p:anim>
                                    <p:animEffect transition="in" filter="wipe(right)" prLst="gradientSize: 0.1">
                                      <p:cBhvr>
                                        <p:cTn id="62" dur="1000"/>
                                        <p:tgtEl>
                                          <p:spTgt spid="1843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build="p"/>
    </p:bldLst>
  </p:timing>
</p:sld>
</file>

<file path=ppt/slides/slide2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685800" y="-228600"/>
            <a:ext cx="7772400" cy="1143000"/>
          </a:xfrm>
        </p:spPr>
        <p:txBody>
          <a:bodyPr/>
          <a:lstStyle/>
          <a:p>
            <a:pPr eaLnBrk="1" hangingPunct="1"/>
            <a:r>
              <a:rPr lang="en-GB" sz="2400"/>
              <a:t>Conclusions - 1</a:t>
            </a:r>
          </a:p>
        </p:txBody>
      </p:sp>
      <p:pic>
        <p:nvPicPr>
          <p:cNvPr id="20483" name="Picture 3" descr="binoculars 28"/>
          <p:cNvPicPr>
            <a:picLocks noChangeAspect="1" noChangeArrowheads="1"/>
          </p:cNvPicPr>
          <p:nvPr/>
        </p:nvPicPr>
        <p:blipFill>
          <a:blip r:embed="rId3"/>
          <a:srcRect/>
          <a:stretch>
            <a:fillRect/>
          </a:stretch>
        </p:blipFill>
        <p:spPr bwMode="auto">
          <a:xfrm>
            <a:off x="7010400" y="2743200"/>
            <a:ext cx="1727200" cy="1536700"/>
          </a:xfrm>
          <a:prstGeom prst="rect">
            <a:avLst/>
          </a:prstGeom>
          <a:noFill/>
          <a:ln w="9525">
            <a:noFill/>
            <a:miter lim="800000"/>
            <a:headEnd/>
            <a:tailEnd/>
          </a:ln>
        </p:spPr>
      </p:pic>
      <p:pic>
        <p:nvPicPr>
          <p:cNvPr id="20484" name="Picture 4" descr="man kicking"/>
          <p:cNvPicPr>
            <a:picLocks noChangeAspect="1" noChangeArrowheads="1"/>
          </p:cNvPicPr>
          <p:nvPr/>
        </p:nvPicPr>
        <p:blipFill>
          <a:blip r:embed="rId4"/>
          <a:srcRect/>
          <a:stretch>
            <a:fillRect/>
          </a:stretch>
        </p:blipFill>
        <p:spPr bwMode="auto">
          <a:xfrm>
            <a:off x="7391400" y="304800"/>
            <a:ext cx="1752600" cy="1566863"/>
          </a:xfrm>
          <a:prstGeom prst="rect">
            <a:avLst/>
          </a:prstGeom>
          <a:noFill/>
          <a:ln w="9525">
            <a:noFill/>
            <a:miter lim="800000"/>
            <a:headEnd/>
            <a:tailEnd/>
          </a:ln>
        </p:spPr>
      </p:pic>
      <p:pic>
        <p:nvPicPr>
          <p:cNvPr id="20485" name="Picture 5" descr="mill voltmeter 3"/>
          <p:cNvPicPr>
            <a:picLocks noChangeAspect="1" noChangeArrowheads="1"/>
          </p:cNvPicPr>
          <p:nvPr/>
        </p:nvPicPr>
        <p:blipFill>
          <a:blip r:embed="rId5"/>
          <a:srcRect/>
          <a:stretch>
            <a:fillRect/>
          </a:stretch>
        </p:blipFill>
        <p:spPr bwMode="auto">
          <a:xfrm>
            <a:off x="7010400" y="4572000"/>
            <a:ext cx="1866900" cy="1739900"/>
          </a:xfrm>
          <a:prstGeom prst="rect">
            <a:avLst/>
          </a:prstGeom>
          <a:noFill/>
          <a:ln w="9525">
            <a:noFill/>
            <a:miter lim="800000"/>
            <a:headEnd/>
            <a:tailEnd/>
          </a:ln>
        </p:spPr>
      </p:pic>
      <p:sp>
        <p:nvSpPr>
          <p:cNvPr id="20486" name="Rectangle 6"/>
          <p:cNvSpPr>
            <a:spLocks noGrp="1" noChangeArrowheads="1"/>
          </p:cNvSpPr>
          <p:nvPr>
            <p:ph type="body" idx="1"/>
          </p:nvPr>
        </p:nvSpPr>
        <p:spPr>
          <a:xfrm>
            <a:off x="304800" y="685800"/>
            <a:ext cx="8585200" cy="6008688"/>
          </a:xfrm>
        </p:spPr>
        <p:txBody>
          <a:bodyPr>
            <a:normAutofit lnSpcReduction="10000"/>
          </a:bodyPr>
          <a:lstStyle/>
          <a:p>
            <a:pPr eaLnBrk="1" hangingPunct="1">
              <a:lnSpc>
                <a:spcPct val="90000"/>
              </a:lnSpc>
            </a:pPr>
            <a:r>
              <a:rPr lang="en-GB" sz="2000"/>
              <a:t>The method’s </a:t>
            </a:r>
            <a:r>
              <a:rPr lang="en-GB" sz="2000" b="1"/>
              <a:t>positive impact</a:t>
            </a:r>
            <a:r>
              <a:rPr lang="en-GB" sz="2000"/>
              <a:t> on Confirmit product qualities has convinced us that </a:t>
            </a:r>
          </a:p>
          <a:p>
            <a:pPr lvl="1" eaLnBrk="1" hangingPunct="1">
              <a:lnSpc>
                <a:spcPct val="90000"/>
              </a:lnSpc>
            </a:pPr>
            <a:r>
              <a:rPr lang="en-GB" sz="1800"/>
              <a:t>Evo is a better suited development process than our former waterfall process, and </a:t>
            </a:r>
          </a:p>
          <a:p>
            <a:pPr lvl="1" eaLnBrk="1" hangingPunct="1">
              <a:lnSpc>
                <a:spcPct val="90000"/>
              </a:lnSpc>
            </a:pPr>
            <a:r>
              <a:rPr lang="en-GB" sz="1800"/>
              <a:t>we will continue to use Evo in the future.</a:t>
            </a:r>
          </a:p>
          <a:p>
            <a:pPr eaLnBrk="1" hangingPunct="1">
              <a:lnSpc>
                <a:spcPct val="90000"/>
              </a:lnSpc>
            </a:pPr>
            <a:r>
              <a:rPr lang="en-GB" sz="2000"/>
              <a:t>What </a:t>
            </a:r>
            <a:r>
              <a:rPr lang="en-GB" sz="2000" b="1"/>
              <a:t>surprised</a:t>
            </a:r>
            <a:r>
              <a:rPr lang="en-GB" sz="2000"/>
              <a:t> us the most was </a:t>
            </a:r>
          </a:p>
          <a:p>
            <a:pPr lvl="1" eaLnBrk="1" hangingPunct="1">
              <a:lnSpc>
                <a:spcPct val="90000"/>
              </a:lnSpc>
            </a:pPr>
            <a:r>
              <a:rPr lang="en-GB" sz="1800"/>
              <a:t>the method’s </a:t>
            </a:r>
            <a:r>
              <a:rPr lang="en-GB" sz="1800" b="1"/>
              <a:t>power of focusing on delivering value</a:t>
            </a:r>
            <a:r>
              <a:rPr lang="en-GB" sz="1800"/>
              <a:t> for clients versus cost of implementation.</a:t>
            </a:r>
          </a:p>
          <a:p>
            <a:pPr lvl="1" eaLnBrk="1" hangingPunct="1">
              <a:lnSpc>
                <a:spcPct val="90000"/>
              </a:lnSpc>
            </a:pPr>
            <a:r>
              <a:rPr lang="en-GB" sz="1800"/>
              <a:t> Evo enables you to </a:t>
            </a:r>
            <a:r>
              <a:rPr lang="en-GB" sz="1800" b="1"/>
              <a:t>re-prioritize</a:t>
            </a:r>
            <a:r>
              <a:rPr lang="en-GB" sz="1800"/>
              <a:t> the next development-steps based on the weekly feedback.</a:t>
            </a:r>
          </a:p>
          <a:p>
            <a:pPr lvl="1" eaLnBrk="1" hangingPunct="1">
              <a:lnSpc>
                <a:spcPct val="90000"/>
              </a:lnSpc>
            </a:pPr>
            <a:r>
              <a:rPr lang="en-GB" sz="1800"/>
              <a:t>What seemed important</a:t>
            </a:r>
          </a:p>
          <a:p>
            <a:pPr marL="1085850" lvl="2" eaLnBrk="1" hangingPunct="1">
              <a:lnSpc>
                <a:spcPct val="90000"/>
              </a:lnSpc>
            </a:pPr>
            <a:r>
              <a:rPr lang="en-GB" sz="1600"/>
              <a:t> at the start of the project </a:t>
            </a:r>
          </a:p>
          <a:p>
            <a:pPr marL="1085850" lvl="2" eaLnBrk="1" hangingPunct="1">
              <a:lnSpc>
                <a:spcPct val="90000"/>
              </a:lnSpc>
            </a:pPr>
            <a:r>
              <a:rPr lang="en-GB" sz="1600"/>
              <a:t>may be replaced by other solutions </a:t>
            </a:r>
          </a:p>
          <a:p>
            <a:pPr marL="1085850" lvl="2" eaLnBrk="1" hangingPunct="1">
              <a:lnSpc>
                <a:spcPct val="90000"/>
              </a:lnSpc>
            </a:pPr>
            <a:r>
              <a:rPr lang="en-GB" sz="1600"/>
              <a:t>based on knowledge gained from previous steps. </a:t>
            </a:r>
          </a:p>
          <a:p>
            <a:pPr eaLnBrk="1" hangingPunct="1">
              <a:lnSpc>
                <a:spcPct val="90000"/>
              </a:lnSpc>
            </a:pPr>
            <a:r>
              <a:rPr lang="en-GB" sz="2000"/>
              <a:t>The method has </a:t>
            </a:r>
          </a:p>
          <a:p>
            <a:pPr lvl="1" eaLnBrk="1" hangingPunct="1">
              <a:lnSpc>
                <a:spcPct val="90000"/>
              </a:lnSpc>
            </a:pPr>
            <a:r>
              <a:rPr lang="en-GB" sz="1800"/>
              <a:t>high focus on </a:t>
            </a:r>
            <a:r>
              <a:rPr lang="en-GB" sz="1800" b="1"/>
              <a:t>measurable product qualities</a:t>
            </a:r>
            <a:r>
              <a:rPr lang="en-GB" sz="1800"/>
              <a:t>, and </a:t>
            </a:r>
          </a:p>
          <a:p>
            <a:pPr marL="1085850" lvl="2" eaLnBrk="1" hangingPunct="1">
              <a:lnSpc>
                <a:spcPct val="90000"/>
              </a:lnSpc>
            </a:pPr>
            <a:r>
              <a:rPr lang="en-GB" sz="1600"/>
              <a:t>defining these clearly and testably, requires training and maturity. </a:t>
            </a:r>
          </a:p>
          <a:p>
            <a:pPr lvl="1" eaLnBrk="1" hangingPunct="1">
              <a:lnSpc>
                <a:spcPct val="90000"/>
              </a:lnSpc>
            </a:pPr>
            <a:r>
              <a:rPr lang="en-GB" sz="1800"/>
              <a:t>It is important to </a:t>
            </a:r>
            <a:r>
              <a:rPr lang="en-GB" sz="1800" b="1" i="1"/>
              <a:t>believe</a:t>
            </a:r>
            <a:r>
              <a:rPr lang="en-GB" sz="1800" b="1"/>
              <a:t> that everything can be measured,</a:t>
            </a:r>
          </a:p>
          <a:p>
            <a:pPr marL="1085850" lvl="2" eaLnBrk="1" hangingPunct="1">
              <a:lnSpc>
                <a:spcPct val="90000"/>
              </a:lnSpc>
            </a:pPr>
            <a:r>
              <a:rPr lang="en-GB" sz="1600"/>
              <a:t> and to seek guidance if it seems impossible.</a:t>
            </a:r>
            <a:endParaRPr lang="en-US" sz="1600"/>
          </a:p>
        </p:txBody>
      </p:sp>
      <p:grpSp>
        <p:nvGrpSpPr>
          <p:cNvPr id="2" name="Group 7"/>
          <p:cNvGrpSpPr>
            <a:grpSpLocks/>
          </p:cNvGrpSpPr>
          <p:nvPr/>
        </p:nvGrpSpPr>
        <p:grpSpPr bwMode="auto">
          <a:xfrm>
            <a:off x="0" y="0"/>
            <a:ext cx="1652588" cy="806450"/>
            <a:chOff x="4656" y="884"/>
            <a:chExt cx="1411" cy="790"/>
          </a:xfrm>
        </p:grpSpPr>
        <p:pic>
          <p:nvPicPr>
            <p:cNvPr id="79880" name="Picture 8" descr="Trond Johansen"/>
            <p:cNvPicPr>
              <a:picLocks noChangeAspect="1" noChangeArrowheads="1"/>
            </p:cNvPicPr>
            <p:nvPr/>
          </p:nvPicPr>
          <p:blipFill>
            <a:blip r:embed="rId6"/>
            <a:srcRect/>
            <a:stretch>
              <a:fillRect/>
            </a:stretch>
          </p:blipFill>
          <p:spPr bwMode="auto">
            <a:xfrm>
              <a:off x="4896" y="884"/>
              <a:ext cx="496" cy="496"/>
            </a:xfrm>
            <a:prstGeom prst="rect">
              <a:avLst/>
            </a:prstGeom>
            <a:noFill/>
            <a:ln w="9525">
              <a:noFill/>
              <a:miter lim="800000"/>
              <a:headEnd/>
              <a:tailEnd/>
            </a:ln>
          </p:spPr>
        </p:pic>
        <p:sp>
          <p:nvSpPr>
            <p:cNvPr id="79881" name="Text Box 9"/>
            <p:cNvSpPr txBox="1">
              <a:spLocks noChangeArrowheads="1"/>
            </p:cNvSpPr>
            <p:nvPr/>
          </p:nvSpPr>
          <p:spPr bwMode="auto">
            <a:xfrm>
              <a:off x="4656" y="1344"/>
              <a:ext cx="1411" cy="330"/>
            </a:xfrm>
            <a:prstGeom prst="rect">
              <a:avLst/>
            </a:prstGeom>
            <a:noFill/>
            <a:ln w="9525">
              <a:noFill/>
              <a:miter lim="800000"/>
              <a:headEnd/>
              <a:tailEnd/>
            </a:ln>
          </p:spPr>
          <p:txBody>
            <a:bodyPr wrap="none">
              <a:prstTxWarp prst="textNoShape">
                <a:avLst/>
              </a:prstTxWarp>
              <a:spAutoFit/>
            </a:bodyPr>
            <a:lstStyle/>
            <a:p>
              <a:r>
                <a:rPr lang="en-US" sz="1600"/>
                <a:t>Trond Johansen</a:t>
              </a:r>
            </a:p>
          </p:txBody>
        </p:sp>
      </p:grpSp>
      <p:sp>
        <p:nvSpPr>
          <p:cNvPr id="11" name="Slide Number Placeholder 10"/>
          <p:cNvSpPr>
            <a:spLocks noGrp="1"/>
          </p:cNvSpPr>
          <p:nvPr>
            <p:ph type="sldNum" sz="quarter" idx="12"/>
          </p:nvPr>
        </p:nvSpPr>
        <p:spPr/>
        <p:txBody>
          <a:bodyPr/>
          <a:lstStyle/>
          <a:p>
            <a:fld id="{4AA81925-07A9-F74A-BCE5-B4F8D92D7CF8}" type="slidenum">
              <a:rPr lang="en-US" smtClean="0"/>
              <a:pPr/>
              <a:t>202</a:t>
            </a:fld>
            <a:endParaRPr lang="en-US"/>
          </a:p>
        </p:txBody>
      </p:sp>
      <p:sp>
        <p:nvSpPr>
          <p:cNvPr id="12" name="Footer Placeholder 11"/>
          <p:cNvSpPr>
            <a:spLocks noGrp="1"/>
          </p:cNvSpPr>
          <p:nvPr>
            <p:ph type="ftr" sz="quarter" idx="11"/>
          </p:nvPr>
        </p:nvSpPr>
        <p:spPr/>
        <p:txBody>
          <a:bodyPr/>
          <a:lstStyle/>
          <a:p>
            <a:r>
              <a:rPr lang="en-US" smtClean="0"/>
              <a:t>© Tom@Gilb.com  www.gilb.com</a:t>
            </a:r>
            <a:endParaRPr lang="en-US"/>
          </a:p>
        </p:txBody>
      </p:sp>
      <p:sp>
        <p:nvSpPr>
          <p:cNvPr id="13" name="Date Placeholder 12"/>
          <p:cNvSpPr>
            <a:spLocks noGrp="1"/>
          </p:cNvSpPr>
          <p:nvPr>
            <p:ph type="dt" sz="half" idx="10"/>
          </p:nvPr>
        </p:nvSpPr>
        <p:spPr/>
        <p:txBody>
          <a:bodyPr/>
          <a:lstStyle/>
          <a:p>
            <a:fld id="{C9DF09CE-21B3-C24A-B448-73D35E1A9DC8}" type="datetime4">
              <a:rPr lang="en-US" smtClean="0"/>
              <a:pPr/>
              <a:t>October 2, 2009</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20486">
                                            <p:txEl>
                                              <p:pRg st="0" end="0"/>
                                            </p:txEl>
                                          </p:spTgt>
                                        </p:tgtEl>
                                        <p:attrNameLst>
                                          <p:attrName>style.visibility</p:attrName>
                                        </p:attrNameLst>
                                      </p:cBhvr>
                                      <p:to>
                                        <p:strVal val="visible"/>
                                      </p:to>
                                    </p:set>
                                    <p:anim from="(-#ppt_w/2)" to="(#ppt_x)" calcmode="lin" valueType="num">
                                      <p:cBhvr>
                                        <p:cTn id="7" dur="600" fill="hold">
                                          <p:stCondLst>
                                            <p:cond delay="0"/>
                                          </p:stCondLst>
                                        </p:cTn>
                                        <p:tgtEl>
                                          <p:spTgt spid="20486">
                                            <p:txEl>
                                              <p:pRg st="0" end="0"/>
                                            </p:txEl>
                                          </p:spTgt>
                                        </p:tgtEl>
                                        <p:attrNameLst>
                                          <p:attrName>ppt_x</p:attrName>
                                        </p:attrNameLst>
                                      </p:cBhvr>
                                    </p:anim>
                                    <p:anim from="0" to="-1.0" calcmode="lin" valueType="num">
                                      <p:cBhvr>
                                        <p:cTn id="8" dur="200" decel="50000" autoRev="1" fill="hold">
                                          <p:stCondLst>
                                            <p:cond delay="600"/>
                                          </p:stCondLst>
                                        </p:cTn>
                                        <p:tgtEl>
                                          <p:spTgt spid="20486">
                                            <p:txEl>
                                              <p:pRg st="0" end="0"/>
                                            </p:txEl>
                                          </p:spTgt>
                                        </p:tgtEl>
                                        <p:attrNameLst>
                                          <p:attrName>xshear</p:attrName>
                                        </p:attrNameLst>
                                      </p:cBhvr>
                                    </p:anim>
                                    <p:animScale>
                                      <p:cBhvr>
                                        <p:cTn id="9" dur="200" decel="100000" autoRev="1" fill="hold">
                                          <p:stCondLst>
                                            <p:cond delay="600"/>
                                          </p:stCondLst>
                                        </p:cTn>
                                        <p:tgtEl>
                                          <p:spTgt spid="20486">
                                            <p:txEl>
                                              <p:pRg st="0" end="0"/>
                                            </p:txEl>
                                          </p:spTgt>
                                        </p:tgtEl>
                                      </p:cBhvr>
                                      <p:from x="100000" y="100000"/>
                                      <p:to x="80000" y="100000"/>
                                    </p:animScale>
                                    <p:anim by="(#ppt_h/3+#ppt_w*0.1)" calcmode="lin" valueType="num">
                                      <p:cBhvr additive="sum">
                                        <p:cTn id="10" dur="200" decel="100000" autoRev="1" fill="hold">
                                          <p:stCondLst>
                                            <p:cond delay="600"/>
                                          </p:stCondLst>
                                        </p:cTn>
                                        <p:tgtEl>
                                          <p:spTgt spid="20486">
                                            <p:txEl>
                                              <p:pRg st="0" end="0"/>
                                            </p:txEl>
                                          </p:spTgt>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nodeType="clickEffect">
                                  <p:stCondLst>
                                    <p:cond delay="0"/>
                                  </p:stCondLst>
                                  <p:childTnLst>
                                    <p:set>
                                      <p:cBhvr>
                                        <p:cTn id="14" dur="1" fill="hold">
                                          <p:stCondLst>
                                            <p:cond delay="0"/>
                                          </p:stCondLst>
                                        </p:cTn>
                                        <p:tgtEl>
                                          <p:spTgt spid="20484"/>
                                        </p:tgtEl>
                                        <p:attrNameLst>
                                          <p:attrName>style.visibility</p:attrName>
                                        </p:attrNameLst>
                                      </p:cBhvr>
                                      <p:to>
                                        <p:strVal val="visible"/>
                                      </p:to>
                                    </p:set>
                                    <p:anim from="(-#ppt_w/2)" to="(#ppt_x)" calcmode="lin" valueType="num">
                                      <p:cBhvr>
                                        <p:cTn id="15" dur="600" fill="hold">
                                          <p:stCondLst>
                                            <p:cond delay="0"/>
                                          </p:stCondLst>
                                        </p:cTn>
                                        <p:tgtEl>
                                          <p:spTgt spid="20484"/>
                                        </p:tgtEl>
                                        <p:attrNameLst>
                                          <p:attrName>ppt_x</p:attrName>
                                        </p:attrNameLst>
                                      </p:cBhvr>
                                    </p:anim>
                                    <p:anim from="0" to="-1.0" calcmode="lin" valueType="num">
                                      <p:cBhvr>
                                        <p:cTn id="16" dur="200" decel="50000" autoRev="1" fill="hold">
                                          <p:stCondLst>
                                            <p:cond delay="600"/>
                                          </p:stCondLst>
                                        </p:cTn>
                                        <p:tgtEl>
                                          <p:spTgt spid="20484"/>
                                        </p:tgtEl>
                                        <p:attrNameLst>
                                          <p:attrName>xshear</p:attrName>
                                        </p:attrNameLst>
                                      </p:cBhvr>
                                    </p:anim>
                                    <p:animScale>
                                      <p:cBhvr>
                                        <p:cTn id="17" dur="200" decel="100000" autoRev="1" fill="hold">
                                          <p:stCondLst>
                                            <p:cond delay="600"/>
                                          </p:stCondLst>
                                        </p:cTn>
                                        <p:tgtEl>
                                          <p:spTgt spid="20484"/>
                                        </p:tgtEl>
                                      </p:cBhvr>
                                      <p:from x="100000" y="100000"/>
                                      <p:to x="80000" y="100000"/>
                                    </p:animScale>
                                    <p:anim by="(#ppt_h/3+#ppt_w*0.1)" calcmode="lin" valueType="num">
                                      <p:cBhvr additive="sum">
                                        <p:cTn id="18" dur="200" decel="100000" autoRev="1" fill="hold">
                                          <p:stCondLst>
                                            <p:cond delay="600"/>
                                          </p:stCondLst>
                                        </p:cTn>
                                        <p:tgtEl>
                                          <p:spTgt spid="20484"/>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grpId="0" nodeType="clickEffect">
                                  <p:stCondLst>
                                    <p:cond delay="0"/>
                                  </p:stCondLst>
                                  <p:childTnLst>
                                    <p:set>
                                      <p:cBhvr>
                                        <p:cTn id="22" dur="1" fill="hold">
                                          <p:stCondLst>
                                            <p:cond delay="0"/>
                                          </p:stCondLst>
                                        </p:cTn>
                                        <p:tgtEl>
                                          <p:spTgt spid="20486">
                                            <p:txEl>
                                              <p:pRg st="1" end="1"/>
                                            </p:txEl>
                                          </p:spTgt>
                                        </p:tgtEl>
                                        <p:attrNameLst>
                                          <p:attrName>style.visibility</p:attrName>
                                        </p:attrNameLst>
                                      </p:cBhvr>
                                      <p:to>
                                        <p:strVal val="visible"/>
                                      </p:to>
                                    </p:set>
                                    <p:anim from="(-#ppt_w/2)" to="(#ppt_x)" calcmode="lin" valueType="num">
                                      <p:cBhvr>
                                        <p:cTn id="23" dur="600" fill="hold">
                                          <p:stCondLst>
                                            <p:cond delay="0"/>
                                          </p:stCondLst>
                                        </p:cTn>
                                        <p:tgtEl>
                                          <p:spTgt spid="20486">
                                            <p:txEl>
                                              <p:pRg st="1" end="1"/>
                                            </p:txEl>
                                          </p:spTgt>
                                        </p:tgtEl>
                                        <p:attrNameLst>
                                          <p:attrName>ppt_x</p:attrName>
                                        </p:attrNameLst>
                                      </p:cBhvr>
                                    </p:anim>
                                    <p:anim from="0" to="-1.0" calcmode="lin" valueType="num">
                                      <p:cBhvr>
                                        <p:cTn id="24" dur="200" decel="50000" autoRev="1" fill="hold">
                                          <p:stCondLst>
                                            <p:cond delay="600"/>
                                          </p:stCondLst>
                                        </p:cTn>
                                        <p:tgtEl>
                                          <p:spTgt spid="20486">
                                            <p:txEl>
                                              <p:pRg st="1" end="1"/>
                                            </p:txEl>
                                          </p:spTgt>
                                        </p:tgtEl>
                                        <p:attrNameLst>
                                          <p:attrName>xshear</p:attrName>
                                        </p:attrNameLst>
                                      </p:cBhvr>
                                    </p:anim>
                                    <p:animScale>
                                      <p:cBhvr>
                                        <p:cTn id="25" dur="200" decel="100000" autoRev="1" fill="hold">
                                          <p:stCondLst>
                                            <p:cond delay="600"/>
                                          </p:stCondLst>
                                        </p:cTn>
                                        <p:tgtEl>
                                          <p:spTgt spid="20486">
                                            <p:txEl>
                                              <p:pRg st="1" end="1"/>
                                            </p:txEl>
                                          </p:spTgt>
                                        </p:tgtEl>
                                      </p:cBhvr>
                                      <p:from x="100000" y="100000"/>
                                      <p:to x="80000" y="100000"/>
                                    </p:animScale>
                                    <p:anim by="(#ppt_h/3+#ppt_w*0.1)" calcmode="lin" valueType="num">
                                      <p:cBhvr additive="sum">
                                        <p:cTn id="26" dur="200" decel="100000" autoRev="1" fill="hold">
                                          <p:stCondLst>
                                            <p:cond delay="600"/>
                                          </p:stCondLst>
                                        </p:cTn>
                                        <p:tgtEl>
                                          <p:spTgt spid="20486">
                                            <p:txEl>
                                              <p:pRg st="1" end="1"/>
                                            </p:txEl>
                                          </p:spTgt>
                                        </p:tgtEl>
                                        <p:attrNameLst>
                                          <p:attrName>ppt_x</p:attrName>
                                        </p:attrNameLst>
                                      </p:cBhvr>
                                    </p:anim>
                                  </p:childTnLst>
                                </p:cTn>
                              </p:par>
                            </p:childTnLst>
                          </p:cTn>
                        </p:par>
                      </p:childTnLst>
                    </p:cTn>
                  </p:par>
                  <p:par>
                    <p:cTn id="27" fill="hold">
                      <p:stCondLst>
                        <p:cond delay="indefinite"/>
                      </p:stCondLst>
                      <p:childTnLst>
                        <p:par>
                          <p:cTn id="28" fill="hold">
                            <p:stCondLst>
                              <p:cond delay="0"/>
                            </p:stCondLst>
                            <p:childTnLst>
                              <p:par>
                                <p:cTn id="29" presetID="34" presetClass="entr" presetSubtype="0" fill="hold" grpId="0" nodeType="clickEffect">
                                  <p:stCondLst>
                                    <p:cond delay="0"/>
                                  </p:stCondLst>
                                  <p:childTnLst>
                                    <p:set>
                                      <p:cBhvr>
                                        <p:cTn id="30" dur="1" fill="hold">
                                          <p:stCondLst>
                                            <p:cond delay="0"/>
                                          </p:stCondLst>
                                        </p:cTn>
                                        <p:tgtEl>
                                          <p:spTgt spid="20486">
                                            <p:txEl>
                                              <p:pRg st="2" end="2"/>
                                            </p:txEl>
                                          </p:spTgt>
                                        </p:tgtEl>
                                        <p:attrNameLst>
                                          <p:attrName>style.visibility</p:attrName>
                                        </p:attrNameLst>
                                      </p:cBhvr>
                                      <p:to>
                                        <p:strVal val="visible"/>
                                      </p:to>
                                    </p:set>
                                    <p:anim from="(-#ppt_w/2)" to="(#ppt_x)" calcmode="lin" valueType="num">
                                      <p:cBhvr>
                                        <p:cTn id="31" dur="600" fill="hold">
                                          <p:stCondLst>
                                            <p:cond delay="0"/>
                                          </p:stCondLst>
                                        </p:cTn>
                                        <p:tgtEl>
                                          <p:spTgt spid="20486">
                                            <p:txEl>
                                              <p:pRg st="2" end="2"/>
                                            </p:txEl>
                                          </p:spTgt>
                                        </p:tgtEl>
                                        <p:attrNameLst>
                                          <p:attrName>ppt_x</p:attrName>
                                        </p:attrNameLst>
                                      </p:cBhvr>
                                    </p:anim>
                                    <p:anim from="0" to="-1.0" calcmode="lin" valueType="num">
                                      <p:cBhvr>
                                        <p:cTn id="32" dur="200" decel="50000" autoRev="1" fill="hold">
                                          <p:stCondLst>
                                            <p:cond delay="600"/>
                                          </p:stCondLst>
                                        </p:cTn>
                                        <p:tgtEl>
                                          <p:spTgt spid="20486">
                                            <p:txEl>
                                              <p:pRg st="2" end="2"/>
                                            </p:txEl>
                                          </p:spTgt>
                                        </p:tgtEl>
                                        <p:attrNameLst>
                                          <p:attrName>xshear</p:attrName>
                                        </p:attrNameLst>
                                      </p:cBhvr>
                                    </p:anim>
                                    <p:animScale>
                                      <p:cBhvr>
                                        <p:cTn id="33" dur="200" decel="100000" autoRev="1" fill="hold">
                                          <p:stCondLst>
                                            <p:cond delay="600"/>
                                          </p:stCondLst>
                                        </p:cTn>
                                        <p:tgtEl>
                                          <p:spTgt spid="20486">
                                            <p:txEl>
                                              <p:pRg st="2" end="2"/>
                                            </p:txEl>
                                          </p:spTgt>
                                        </p:tgtEl>
                                      </p:cBhvr>
                                      <p:from x="100000" y="100000"/>
                                      <p:to x="80000" y="100000"/>
                                    </p:animScale>
                                    <p:anim by="(#ppt_h/3+#ppt_w*0.1)" calcmode="lin" valueType="num">
                                      <p:cBhvr additive="sum">
                                        <p:cTn id="34" dur="200" decel="100000" autoRev="1" fill="hold">
                                          <p:stCondLst>
                                            <p:cond delay="600"/>
                                          </p:stCondLst>
                                        </p:cTn>
                                        <p:tgtEl>
                                          <p:spTgt spid="20486">
                                            <p:txEl>
                                              <p:pRg st="2" end="2"/>
                                            </p:txEl>
                                          </p:spTgt>
                                        </p:tgtEl>
                                        <p:attrNameLst>
                                          <p:attrName>ppt_x</p:attrName>
                                        </p:attrNameLst>
                                      </p:cBhvr>
                                    </p:anim>
                                  </p:childTnLst>
                                </p:cTn>
                              </p:par>
                            </p:childTnLst>
                          </p:cTn>
                        </p:par>
                      </p:childTnLst>
                    </p:cTn>
                  </p:par>
                  <p:par>
                    <p:cTn id="35" fill="hold">
                      <p:stCondLst>
                        <p:cond delay="indefinite"/>
                      </p:stCondLst>
                      <p:childTnLst>
                        <p:par>
                          <p:cTn id="36" fill="hold">
                            <p:stCondLst>
                              <p:cond delay="0"/>
                            </p:stCondLst>
                            <p:childTnLst>
                              <p:par>
                                <p:cTn id="37" presetID="34" presetClass="entr" presetSubtype="0" fill="hold" grpId="0" nodeType="clickEffect">
                                  <p:stCondLst>
                                    <p:cond delay="0"/>
                                  </p:stCondLst>
                                  <p:childTnLst>
                                    <p:set>
                                      <p:cBhvr>
                                        <p:cTn id="38" dur="1" fill="hold">
                                          <p:stCondLst>
                                            <p:cond delay="0"/>
                                          </p:stCondLst>
                                        </p:cTn>
                                        <p:tgtEl>
                                          <p:spTgt spid="20486">
                                            <p:txEl>
                                              <p:pRg st="3" end="3"/>
                                            </p:txEl>
                                          </p:spTgt>
                                        </p:tgtEl>
                                        <p:attrNameLst>
                                          <p:attrName>style.visibility</p:attrName>
                                        </p:attrNameLst>
                                      </p:cBhvr>
                                      <p:to>
                                        <p:strVal val="visible"/>
                                      </p:to>
                                    </p:set>
                                    <p:anim from="(-#ppt_w/2)" to="(#ppt_x)" calcmode="lin" valueType="num">
                                      <p:cBhvr>
                                        <p:cTn id="39" dur="600" fill="hold">
                                          <p:stCondLst>
                                            <p:cond delay="0"/>
                                          </p:stCondLst>
                                        </p:cTn>
                                        <p:tgtEl>
                                          <p:spTgt spid="20486">
                                            <p:txEl>
                                              <p:pRg st="3" end="3"/>
                                            </p:txEl>
                                          </p:spTgt>
                                        </p:tgtEl>
                                        <p:attrNameLst>
                                          <p:attrName>ppt_x</p:attrName>
                                        </p:attrNameLst>
                                      </p:cBhvr>
                                    </p:anim>
                                    <p:anim from="0" to="-1.0" calcmode="lin" valueType="num">
                                      <p:cBhvr>
                                        <p:cTn id="40" dur="200" decel="50000" autoRev="1" fill="hold">
                                          <p:stCondLst>
                                            <p:cond delay="600"/>
                                          </p:stCondLst>
                                        </p:cTn>
                                        <p:tgtEl>
                                          <p:spTgt spid="20486">
                                            <p:txEl>
                                              <p:pRg st="3" end="3"/>
                                            </p:txEl>
                                          </p:spTgt>
                                        </p:tgtEl>
                                        <p:attrNameLst>
                                          <p:attrName>xshear</p:attrName>
                                        </p:attrNameLst>
                                      </p:cBhvr>
                                    </p:anim>
                                    <p:animScale>
                                      <p:cBhvr>
                                        <p:cTn id="41" dur="200" decel="100000" autoRev="1" fill="hold">
                                          <p:stCondLst>
                                            <p:cond delay="600"/>
                                          </p:stCondLst>
                                        </p:cTn>
                                        <p:tgtEl>
                                          <p:spTgt spid="20486">
                                            <p:txEl>
                                              <p:pRg st="3" end="3"/>
                                            </p:txEl>
                                          </p:spTgt>
                                        </p:tgtEl>
                                      </p:cBhvr>
                                      <p:from x="100000" y="100000"/>
                                      <p:to x="80000" y="100000"/>
                                    </p:animScale>
                                    <p:anim by="(#ppt_h/3+#ppt_w*0.1)" calcmode="lin" valueType="num">
                                      <p:cBhvr additive="sum">
                                        <p:cTn id="42" dur="200" decel="100000" autoRev="1" fill="hold">
                                          <p:stCondLst>
                                            <p:cond delay="600"/>
                                          </p:stCondLst>
                                        </p:cTn>
                                        <p:tgtEl>
                                          <p:spTgt spid="20486">
                                            <p:txEl>
                                              <p:pRg st="3" end="3"/>
                                            </p:txEl>
                                          </p:spTgt>
                                        </p:tgtEl>
                                        <p:attrNameLst>
                                          <p:attrName>ppt_x</p:attrName>
                                        </p:attrNameLst>
                                      </p:cBhvr>
                                    </p:anim>
                                  </p:childTnLst>
                                </p:cTn>
                              </p:par>
                            </p:childTnLst>
                          </p:cTn>
                        </p:par>
                      </p:childTnLst>
                    </p:cTn>
                  </p:par>
                  <p:par>
                    <p:cTn id="43" fill="hold">
                      <p:stCondLst>
                        <p:cond delay="indefinite"/>
                      </p:stCondLst>
                      <p:childTnLst>
                        <p:par>
                          <p:cTn id="44" fill="hold">
                            <p:stCondLst>
                              <p:cond delay="0"/>
                            </p:stCondLst>
                            <p:childTnLst>
                              <p:par>
                                <p:cTn id="45" presetID="34" presetClass="entr" presetSubtype="0" fill="hold" grpId="0" nodeType="clickEffect">
                                  <p:stCondLst>
                                    <p:cond delay="0"/>
                                  </p:stCondLst>
                                  <p:childTnLst>
                                    <p:set>
                                      <p:cBhvr>
                                        <p:cTn id="46" dur="1" fill="hold">
                                          <p:stCondLst>
                                            <p:cond delay="0"/>
                                          </p:stCondLst>
                                        </p:cTn>
                                        <p:tgtEl>
                                          <p:spTgt spid="20486">
                                            <p:txEl>
                                              <p:pRg st="4" end="4"/>
                                            </p:txEl>
                                          </p:spTgt>
                                        </p:tgtEl>
                                        <p:attrNameLst>
                                          <p:attrName>style.visibility</p:attrName>
                                        </p:attrNameLst>
                                      </p:cBhvr>
                                      <p:to>
                                        <p:strVal val="visible"/>
                                      </p:to>
                                    </p:set>
                                    <p:anim from="(-#ppt_w/2)" to="(#ppt_x)" calcmode="lin" valueType="num">
                                      <p:cBhvr>
                                        <p:cTn id="47" dur="600" fill="hold">
                                          <p:stCondLst>
                                            <p:cond delay="0"/>
                                          </p:stCondLst>
                                        </p:cTn>
                                        <p:tgtEl>
                                          <p:spTgt spid="20486">
                                            <p:txEl>
                                              <p:pRg st="4" end="4"/>
                                            </p:txEl>
                                          </p:spTgt>
                                        </p:tgtEl>
                                        <p:attrNameLst>
                                          <p:attrName>ppt_x</p:attrName>
                                        </p:attrNameLst>
                                      </p:cBhvr>
                                    </p:anim>
                                    <p:anim from="0" to="-1.0" calcmode="lin" valueType="num">
                                      <p:cBhvr>
                                        <p:cTn id="48" dur="200" decel="50000" autoRev="1" fill="hold">
                                          <p:stCondLst>
                                            <p:cond delay="600"/>
                                          </p:stCondLst>
                                        </p:cTn>
                                        <p:tgtEl>
                                          <p:spTgt spid="20486">
                                            <p:txEl>
                                              <p:pRg st="4" end="4"/>
                                            </p:txEl>
                                          </p:spTgt>
                                        </p:tgtEl>
                                        <p:attrNameLst>
                                          <p:attrName>xshear</p:attrName>
                                        </p:attrNameLst>
                                      </p:cBhvr>
                                    </p:anim>
                                    <p:animScale>
                                      <p:cBhvr>
                                        <p:cTn id="49" dur="200" decel="100000" autoRev="1" fill="hold">
                                          <p:stCondLst>
                                            <p:cond delay="600"/>
                                          </p:stCondLst>
                                        </p:cTn>
                                        <p:tgtEl>
                                          <p:spTgt spid="20486">
                                            <p:txEl>
                                              <p:pRg st="4" end="4"/>
                                            </p:txEl>
                                          </p:spTgt>
                                        </p:tgtEl>
                                      </p:cBhvr>
                                      <p:from x="100000" y="100000"/>
                                      <p:to x="80000" y="100000"/>
                                    </p:animScale>
                                    <p:anim by="(#ppt_h/3+#ppt_w*0.1)" calcmode="lin" valueType="num">
                                      <p:cBhvr additive="sum">
                                        <p:cTn id="50" dur="200" decel="100000" autoRev="1" fill="hold">
                                          <p:stCondLst>
                                            <p:cond delay="600"/>
                                          </p:stCondLst>
                                        </p:cTn>
                                        <p:tgtEl>
                                          <p:spTgt spid="20486">
                                            <p:txEl>
                                              <p:pRg st="4" end="4"/>
                                            </p:txEl>
                                          </p:spTgt>
                                        </p:tgtEl>
                                        <p:attrNameLst>
                                          <p:attrName>ppt_x</p:attrName>
                                        </p:attrNameLst>
                                      </p:cBhvr>
                                    </p:anim>
                                  </p:childTnLst>
                                </p:cTn>
                              </p:par>
                            </p:childTnLst>
                          </p:cTn>
                        </p:par>
                      </p:childTnLst>
                    </p:cTn>
                  </p:par>
                  <p:par>
                    <p:cTn id="51" fill="hold">
                      <p:stCondLst>
                        <p:cond delay="indefinite"/>
                      </p:stCondLst>
                      <p:childTnLst>
                        <p:par>
                          <p:cTn id="52" fill="hold">
                            <p:stCondLst>
                              <p:cond delay="0"/>
                            </p:stCondLst>
                            <p:childTnLst>
                              <p:par>
                                <p:cTn id="53" presetID="34" presetClass="entr" presetSubtype="0" fill="hold" nodeType="clickEffect">
                                  <p:stCondLst>
                                    <p:cond delay="0"/>
                                  </p:stCondLst>
                                  <p:childTnLst>
                                    <p:set>
                                      <p:cBhvr>
                                        <p:cTn id="54" dur="1" fill="hold">
                                          <p:stCondLst>
                                            <p:cond delay="0"/>
                                          </p:stCondLst>
                                        </p:cTn>
                                        <p:tgtEl>
                                          <p:spTgt spid="20483"/>
                                        </p:tgtEl>
                                        <p:attrNameLst>
                                          <p:attrName>style.visibility</p:attrName>
                                        </p:attrNameLst>
                                      </p:cBhvr>
                                      <p:to>
                                        <p:strVal val="visible"/>
                                      </p:to>
                                    </p:set>
                                    <p:anim from="(-#ppt_w/2)" to="(#ppt_x)" calcmode="lin" valueType="num">
                                      <p:cBhvr>
                                        <p:cTn id="55" dur="600" fill="hold">
                                          <p:stCondLst>
                                            <p:cond delay="0"/>
                                          </p:stCondLst>
                                        </p:cTn>
                                        <p:tgtEl>
                                          <p:spTgt spid="20483"/>
                                        </p:tgtEl>
                                        <p:attrNameLst>
                                          <p:attrName>ppt_x</p:attrName>
                                        </p:attrNameLst>
                                      </p:cBhvr>
                                    </p:anim>
                                    <p:anim from="0" to="-1.0" calcmode="lin" valueType="num">
                                      <p:cBhvr>
                                        <p:cTn id="56" dur="200" decel="50000" autoRev="1" fill="hold">
                                          <p:stCondLst>
                                            <p:cond delay="600"/>
                                          </p:stCondLst>
                                        </p:cTn>
                                        <p:tgtEl>
                                          <p:spTgt spid="20483"/>
                                        </p:tgtEl>
                                        <p:attrNameLst>
                                          <p:attrName>xshear</p:attrName>
                                        </p:attrNameLst>
                                      </p:cBhvr>
                                    </p:anim>
                                    <p:animScale>
                                      <p:cBhvr>
                                        <p:cTn id="57" dur="200" decel="100000" autoRev="1" fill="hold">
                                          <p:stCondLst>
                                            <p:cond delay="600"/>
                                          </p:stCondLst>
                                        </p:cTn>
                                        <p:tgtEl>
                                          <p:spTgt spid="20483"/>
                                        </p:tgtEl>
                                      </p:cBhvr>
                                      <p:from x="100000" y="100000"/>
                                      <p:to x="80000" y="100000"/>
                                    </p:animScale>
                                    <p:anim by="(#ppt_h/3+#ppt_w*0.1)" calcmode="lin" valueType="num">
                                      <p:cBhvr additive="sum">
                                        <p:cTn id="58" dur="200" decel="100000" autoRev="1" fill="hold">
                                          <p:stCondLst>
                                            <p:cond delay="600"/>
                                          </p:stCondLst>
                                        </p:cTn>
                                        <p:tgtEl>
                                          <p:spTgt spid="20483"/>
                                        </p:tgtEl>
                                        <p:attrNameLst>
                                          <p:attrName>ppt_x</p:attrName>
                                        </p:attrNameLst>
                                      </p:cBhvr>
                                    </p:anim>
                                  </p:childTnLst>
                                </p:cTn>
                              </p:par>
                            </p:childTnLst>
                          </p:cTn>
                        </p:par>
                      </p:childTnLst>
                    </p:cTn>
                  </p:par>
                  <p:par>
                    <p:cTn id="59" fill="hold">
                      <p:stCondLst>
                        <p:cond delay="indefinite"/>
                      </p:stCondLst>
                      <p:childTnLst>
                        <p:par>
                          <p:cTn id="60" fill="hold">
                            <p:stCondLst>
                              <p:cond delay="0"/>
                            </p:stCondLst>
                            <p:childTnLst>
                              <p:par>
                                <p:cTn id="61" presetID="34" presetClass="entr" presetSubtype="0" fill="hold" grpId="0" nodeType="clickEffect">
                                  <p:stCondLst>
                                    <p:cond delay="0"/>
                                  </p:stCondLst>
                                  <p:childTnLst>
                                    <p:set>
                                      <p:cBhvr>
                                        <p:cTn id="62" dur="1" fill="hold">
                                          <p:stCondLst>
                                            <p:cond delay="0"/>
                                          </p:stCondLst>
                                        </p:cTn>
                                        <p:tgtEl>
                                          <p:spTgt spid="20486">
                                            <p:txEl>
                                              <p:pRg st="5" end="5"/>
                                            </p:txEl>
                                          </p:spTgt>
                                        </p:tgtEl>
                                        <p:attrNameLst>
                                          <p:attrName>style.visibility</p:attrName>
                                        </p:attrNameLst>
                                      </p:cBhvr>
                                      <p:to>
                                        <p:strVal val="visible"/>
                                      </p:to>
                                    </p:set>
                                    <p:anim from="(-#ppt_w/2)" to="(#ppt_x)" calcmode="lin" valueType="num">
                                      <p:cBhvr>
                                        <p:cTn id="63" dur="600" fill="hold">
                                          <p:stCondLst>
                                            <p:cond delay="0"/>
                                          </p:stCondLst>
                                        </p:cTn>
                                        <p:tgtEl>
                                          <p:spTgt spid="20486">
                                            <p:txEl>
                                              <p:pRg st="5" end="5"/>
                                            </p:txEl>
                                          </p:spTgt>
                                        </p:tgtEl>
                                        <p:attrNameLst>
                                          <p:attrName>ppt_x</p:attrName>
                                        </p:attrNameLst>
                                      </p:cBhvr>
                                    </p:anim>
                                    <p:anim from="0" to="-1.0" calcmode="lin" valueType="num">
                                      <p:cBhvr>
                                        <p:cTn id="64" dur="200" decel="50000" autoRev="1" fill="hold">
                                          <p:stCondLst>
                                            <p:cond delay="600"/>
                                          </p:stCondLst>
                                        </p:cTn>
                                        <p:tgtEl>
                                          <p:spTgt spid="20486">
                                            <p:txEl>
                                              <p:pRg st="5" end="5"/>
                                            </p:txEl>
                                          </p:spTgt>
                                        </p:tgtEl>
                                        <p:attrNameLst>
                                          <p:attrName>xshear</p:attrName>
                                        </p:attrNameLst>
                                      </p:cBhvr>
                                    </p:anim>
                                    <p:animScale>
                                      <p:cBhvr>
                                        <p:cTn id="65" dur="200" decel="100000" autoRev="1" fill="hold">
                                          <p:stCondLst>
                                            <p:cond delay="600"/>
                                          </p:stCondLst>
                                        </p:cTn>
                                        <p:tgtEl>
                                          <p:spTgt spid="20486">
                                            <p:txEl>
                                              <p:pRg st="5" end="5"/>
                                            </p:txEl>
                                          </p:spTgt>
                                        </p:tgtEl>
                                      </p:cBhvr>
                                      <p:from x="100000" y="100000"/>
                                      <p:to x="80000" y="100000"/>
                                    </p:animScale>
                                    <p:anim by="(#ppt_h/3+#ppt_w*0.1)" calcmode="lin" valueType="num">
                                      <p:cBhvr additive="sum">
                                        <p:cTn id="66" dur="200" decel="100000" autoRev="1" fill="hold">
                                          <p:stCondLst>
                                            <p:cond delay="600"/>
                                          </p:stCondLst>
                                        </p:cTn>
                                        <p:tgtEl>
                                          <p:spTgt spid="20486">
                                            <p:txEl>
                                              <p:pRg st="5" end="5"/>
                                            </p:txEl>
                                          </p:spTgt>
                                        </p:tgtEl>
                                        <p:attrNameLst>
                                          <p:attrName>ppt_x</p:attrName>
                                        </p:attrNameLst>
                                      </p:cBhvr>
                                    </p:anim>
                                  </p:childTnLst>
                                </p:cTn>
                              </p:par>
                            </p:childTnLst>
                          </p:cTn>
                        </p:par>
                      </p:childTnLst>
                    </p:cTn>
                  </p:par>
                  <p:par>
                    <p:cTn id="67" fill="hold">
                      <p:stCondLst>
                        <p:cond delay="indefinite"/>
                      </p:stCondLst>
                      <p:childTnLst>
                        <p:par>
                          <p:cTn id="68" fill="hold">
                            <p:stCondLst>
                              <p:cond delay="0"/>
                            </p:stCondLst>
                            <p:childTnLst>
                              <p:par>
                                <p:cTn id="69" presetID="34" presetClass="entr" presetSubtype="0" fill="hold" grpId="0" nodeType="clickEffect">
                                  <p:stCondLst>
                                    <p:cond delay="0"/>
                                  </p:stCondLst>
                                  <p:childTnLst>
                                    <p:set>
                                      <p:cBhvr>
                                        <p:cTn id="70" dur="1" fill="hold">
                                          <p:stCondLst>
                                            <p:cond delay="0"/>
                                          </p:stCondLst>
                                        </p:cTn>
                                        <p:tgtEl>
                                          <p:spTgt spid="20486">
                                            <p:txEl>
                                              <p:pRg st="6" end="6"/>
                                            </p:txEl>
                                          </p:spTgt>
                                        </p:tgtEl>
                                        <p:attrNameLst>
                                          <p:attrName>style.visibility</p:attrName>
                                        </p:attrNameLst>
                                      </p:cBhvr>
                                      <p:to>
                                        <p:strVal val="visible"/>
                                      </p:to>
                                    </p:set>
                                    <p:anim from="(-#ppt_w/2)" to="(#ppt_x)" calcmode="lin" valueType="num">
                                      <p:cBhvr>
                                        <p:cTn id="71" dur="600" fill="hold">
                                          <p:stCondLst>
                                            <p:cond delay="0"/>
                                          </p:stCondLst>
                                        </p:cTn>
                                        <p:tgtEl>
                                          <p:spTgt spid="20486">
                                            <p:txEl>
                                              <p:pRg st="6" end="6"/>
                                            </p:txEl>
                                          </p:spTgt>
                                        </p:tgtEl>
                                        <p:attrNameLst>
                                          <p:attrName>ppt_x</p:attrName>
                                        </p:attrNameLst>
                                      </p:cBhvr>
                                    </p:anim>
                                    <p:anim from="0" to="-1.0" calcmode="lin" valueType="num">
                                      <p:cBhvr>
                                        <p:cTn id="72" dur="200" decel="50000" autoRev="1" fill="hold">
                                          <p:stCondLst>
                                            <p:cond delay="600"/>
                                          </p:stCondLst>
                                        </p:cTn>
                                        <p:tgtEl>
                                          <p:spTgt spid="20486">
                                            <p:txEl>
                                              <p:pRg st="6" end="6"/>
                                            </p:txEl>
                                          </p:spTgt>
                                        </p:tgtEl>
                                        <p:attrNameLst>
                                          <p:attrName>xshear</p:attrName>
                                        </p:attrNameLst>
                                      </p:cBhvr>
                                    </p:anim>
                                    <p:animScale>
                                      <p:cBhvr>
                                        <p:cTn id="73" dur="200" decel="100000" autoRev="1" fill="hold">
                                          <p:stCondLst>
                                            <p:cond delay="600"/>
                                          </p:stCondLst>
                                        </p:cTn>
                                        <p:tgtEl>
                                          <p:spTgt spid="20486">
                                            <p:txEl>
                                              <p:pRg st="6" end="6"/>
                                            </p:txEl>
                                          </p:spTgt>
                                        </p:tgtEl>
                                      </p:cBhvr>
                                      <p:from x="100000" y="100000"/>
                                      <p:to x="80000" y="100000"/>
                                    </p:animScale>
                                    <p:anim by="(#ppt_h/3+#ppt_w*0.1)" calcmode="lin" valueType="num">
                                      <p:cBhvr additive="sum">
                                        <p:cTn id="74" dur="200" decel="100000" autoRev="1" fill="hold">
                                          <p:stCondLst>
                                            <p:cond delay="600"/>
                                          </p:stCondLst>
                                        </p:cTn>
                                        <p:tgtEl>
                                          <p:spTgt spid="20486">
                                            <p:txEl>
                                              <p:pRg st="6" end="6"/>
                                            </p:txEl>
                                          </p:spTgt>
                                        </p:tgtEl>
                                        <p:attrNameLst>
                                          <p:attrName>ppt_x</p:attrName>
                                        </p:attrNameLst>
                                      </p:cBhvr>
                                    </p:anim>
                                  </p:childTnLst>
                                </p:cTn>
                              </p:par>
                            </p:childTnLst>
                          </p:cTn>
                        </p:par>
                      </p:childTnLst>
                    </p:cTn>
                  </p:par>
                  <p:par>
                    <p:cTn id="75" fill="hold">
                      <p:stCondLst>
                        <p:cond delay="indefinite"/>
                      </p:stCondLst>
                      <p:childTnLst>
                        <p:par>
                          <p:cTn id="76" fill="hold">
                            <p:stCondLst>
                              <p:cond delay="0"/>
                            </p:stCondLst>
                            <p:childTnLst>
                              <p:par>
                                <p:cTn id="77" presetID="34" presetClass="entr" presetSubtype="0" fill="hold" grpId="0" nodeType="clickEffect">
                                  <p:stCondLst>
                                    <p:cond delay="0"/>
                                  </p:stCondLst>
                                  <p:childTnLst>
                                    <p:set>
                                      <p:cBhvr>
                                        <p:cTn id="78" dur="1" fill="hold">
                                          <p:stCondLst>
                                            <p:cond delay="0"/>
                                          </p:stCondLst>
                                        </p:cTn>
                                        <p:tgtEl>
                                          <p:spTgt spid="20486">
                                            <p:txEl>
                                              <p:pRg st="7" end="7"/>
                                            </p:txEl>
                                          </p:spTgt>
                                        </p:tgtEl>
                                        <p:attrNameLst>
                                          <p:attrName>style.visibility</p:attrName>
                                        </p:attrNameLst>
                                      </p:cBhvr>
                                      <p:to>
                                        <p:strVal val="visible"/>
                                      </p:to>
                                    </p:set>
                                    <p:anim from="(-#ppt_w/2)" to="(#ppt_x)" calcmode="lin" valueType="num">
                                      <p:cBhvr>
                                        <p:cTn id="79" dur="600" fill="hold">
                                          <p:stCondLst>
                                            <p:cond delay="0"/>
                                          </p:stCondLst>
                                        </p:cTn>
                                        <p:tgtEl>
                                          <p:spTgt spid="20486">
                                            <p:txEl>
                                              <p:pRg st="7" end="7"/>
                                            </p:txEl>
                                          </p:spTgt>
                                        </p:tgtEl>
                                        <p:attrNameLst>
                                          <p:attrName>ppt_x</p:attrName>
                                        </p:attrNameLst>
                                      </p:cBhvr>
                                    </p:anim>
                                    <p:anim from="0" to="-1.0" calcmode="lin" valueType="num">
                                      <p:cBhvr>
                                        <p:cTn id="80" dur="200" decel="50000" autoRev="1" fill="hold">
                                          <p:stCondLst>
                                            <p:cond delay="600"/>
                                          </p:stCondLst>
                                        </p:cTn>
                                        <p:tgtEl>
                                          <p:spTgt spid="20486">
                                            <p:txEl>
                                              <p:pRg st="7" end="7"/>
                                            </p:txEl>
                                          </p:spTgt>
                                        </p:tgtEl>
                                        <p:attrNameLst>
                                          <p:attrName>xshear</p:attrName>
                                        </p:attrNameLst>
                                      </p:cBhvr>
                                    </p:anim>
                                    <p:animScale>
                                      <p:cBhvr>
                                        <p:cTn id="81" dur="200" decel="100000" autoRev="1" fill="hold">
                                          <p:stCondLst>
                                            <p:cond delay="600"/>
                                          </p:stCondLst>
                                        </p:cTn>
                                        <p:tgtEl>
                                          <p:spTgt spid="20486">
                                            <p:txEl>
                                              <p:pRg st="7" end="7"/>
                                            </p:txEl>
                                          </p:spTgt>
                                        </p:tgtEl>
                                      </p:cBhvr>
                                      <p:from x="100000" y="100000"/>
                                      <p:to x="80000" y="100000"/>
                                    </p:animScale>
                                    <p:anim by="(#ppt_h/3+#ppt_w*0.1)" calcmode="lin" valueType="num">
                                      <p:cBhvr additive="sum">
                                        <p:cTn id="82" dur="200" decel="100000" autoRev="1" fill="hold">
                                          <p:stCondLst>
                                            <p:cond delay="600"/>
                                          </p:stCondLst>
                                        </p:cTn>
                                        <p:tgtEl>
                                          <p:spTgt spid="20486">
                                            <p:txEl>
                                              <p:pRg st="7" end="7"/>
                                            </p:txEl>
                                          </p:spTgt>
                                        </p:tgtEl>
                                        <p:attrNameLst>
                                          <p:attrName>ppt_x</p:attrName>
                                        </p:attrNameLst>
                                      </p:cBhvr>
                                    </p:anim>
                                  </p:childTnLst>
                                </p:cTn>
                              </p:par>
                            </p:childTnLst>
                          </p:cTn>
                        </p:par>
                      </p:childTnLst>
                    </p:cTn>
                  </p:par>
                  <p:par>
                    <p:cTn id="83" fill="hold">
                      <p:stCondLst>
                        <p:cond delay="indefinite"/>
                      </p:stCondLst>
                      <p:childTnLst>
                        <p:par>
                          <p:cTn id="84" fill="hold">
                            <p:stCondLst>
                              <p:cond delay="0"/>
                            </p:stCondLst>
                            <p:childTnLst>
                              <p:par>
                                <p:cTn id="85" presetID="34" presetClass="entr" presetSubtype="0" fill="hold" grpId="0" nodeType="clickEffect">
                                  <p:stCondLst>
                                    <p:cond delay="0"/>
                                  </p:stCondLst>
                                  <p:childTnLst>
                                    <p:set>
                                      <p:cBhvr>
                                        <p:cTn id="86" dur="1" fill="hold">
                                          <p:stCondLst>
                                            <p:cond delay="0"/>
                                          </p:stCondLst>
                                        </p:cTn>
                                        <p:tgtEl>
                                          <p:spTgt spid="20486">
                                            <p:txEl>
                                              <p:pRg st="8" end="8"/>
                                            </p:txEl>
                                          </p:spTgt>
                                        </p:tgtEl>
                                        <p:attrNameLst>
                                          <p:attrName>style.visibility</p:attrName>
                                        </p:attrNameLst>
                                      </p:cBhvr>
                                      <p:to>
                                        <p:strVal val="visible"/>
                                      </p:to>
                                    </p:set>
                                    <p:anim from="(-#ppt_w/2)" to="(#ppt_x)" calcmode="lin" valueType="num">
                                      <p:cBhvr>
                                        <p:cTn id="87" dur="600" fill="hold">
                                          <p:stCondLst>
                                            <p:cond delay="0"/>
                                          </p:stCondLst>
                                        </p:cTn>
                                        <p:tgtEl>
                                          <p:spTgt spid="20486">
                                            <p:txEl>
                                              <p:pRg st="8" end="8"/>
                                            </p:txEl>
                                          </p:spTgt>
                                        </p:tgtEl>
                                        <p:attrNameLst>
                                          <p:attrName>ppt_x</p:attrName>
                                        </p:attrNameLst>
                                      </p:cBhvr>
                                    </p:anim>
                                    <p:anim from="0" to="-1.0" calcmode="lin" valueType="num">
                                      <p:cBhvr>
                                        <p:cTn id="88" dur="200" decel="50000" autoRev="1" fill="hold">
                                          <p:stCondLst>
                                            <p:cond delay="600"/>
                                          </p:stCondLst>
                                        </p:cTn>
                                        <p:tgtEl>
                                          <p:spTgt spid="20486">
                                            <p:txEl>
                                              <p:pRg st="8" end="8"/>
                                            </p:txEl>
                                          </p:spTgt>
                                        </p:tgtEl>
                                        <p:attrNameLst>
                                          <p:attrName>xshear</p:attrName>
                                        </p:attrNameLst>
                                      </p:cBhvr>
                                    </p:anim>
                                    <p:animScale>
                                      <p:cBhvr>
                                        <p:cTn id="89" dur="200" decel="100000" autoRev="1" fill="hold">
                                          <p:stCondLst>
                                            <p:cond delay="600"/>
                                          </p:stCondLst>
                                        </p:cTn>
                                        <p:tgtEl>
                                          <p:spTgt spid="20486">
                                            <p:txEl>
                                              <p:pRg st="8" end="8"/>
                                            </p:txEl>
                                          </p:spTgt>
                                        </p:tgtEl>
                                      </p:cBhvr>
                                      <p:from x="100000" y="100000"/>
                                      <p:to x="80000" y="100000"/>
                                    </p:animScale>
                                    <p:anim by="(#ppt_h/3+#ppt_w*0.1)" calcmode="lin" valueType="num">
                                      <p:cBhvr additive="sum">
                                        <p:cTn id="90" dur="200" decel="100000" autoRev="1" fill="hold">
                                          <p:stCondLst>
                                            <p:cond delay="600"/>
                                          </p:stCondLst>
                                        </p:cTn>
                                        <p:tgtEl>
                                          <p:spTgt spid="20486">
                                            <p:txEl>
                                              <p:pRg st="8" end="8"/>
                                            </p:txEl>
                                          </p:spTgt>
                                        </p:tgtEl>
                                        <p:attrNameLst>
                                          <p:attrName>ppt_x</p:attrName>
                                        </p:attrNameLst>
                                      </p:cBhvr>
                                    </p:anim>
                                  </p:childTnLst>
                                </p:cTn>
                              </p:par>
                            </p:childTnLst>
                          </p:cTn>
                        </p:par>
                      </p:childTnLst>
                    </p:cTn>
                  </p:par>
                  <p:par>
                    <p:cTn id="91" fill="hold">
                      <p:stCondLst>
                        <p:cond delay="indefinite"/>
                      </p:stCondLst>
                      <p:childTnLst>
                        <p:par>
                          <p:cTn id="92" fill="hold">
                            <p:stCondLst>
                              <p:cond delay="0"/>
                            </p:stCondLst>
                            <p:childTnLst>
                              <p:par>
                                <p:cTn id="93" presetID="34" presetClass="entr" presetSubtype="0" fill="hold" grpId="0" nodeType="clickEffect">
                                  <p:stCondLst>
                                    <p:cond delay="0"/>
                                  </p:stCondLst>
                                  <p:childTnLst>
                                    <p:set>
                                      <p:cBhvr>
                                        <p:cTn id="94" dur="1" fill="hold">
                                          <p:stCondLst>
                                            <p:cond delay="0"/>
                                          </p:stCondLst>
                                        </p:cTn>
                                        <p:tgtEl>
                                          <p:spTgt spid="20486">
                                            <p:txEl>
                                              <p:pRg st="9" end="9"/>
                                            </p:txEl>
                                          </p:spTgt>
                                        </p:tgtEl>
                                        <p:attrNameLst>
                                          <p:attrName>style.visibility</p:attrName>
                                        </p:attrNameLst>
                                      </p:cBhvr>
                                      <p:to>
                                        <p:strVal val="visible"/>
                                      </p:to>
                                    </p:set>
                                    <p:anim from="(-#ppt_w/2)" to="(#ppt_x)" calcmode="lin" valueType="num">
                                      <p:cBhvr>
                                        <p:cTn id="95" dur="600" fill="hold">
                                          <p:stCondLst>
                                            <p:cond delay="0"/>
                                          </p:stCondLst>
                                        </p:cTn>
                                        <p:tgtEl>
                                          <p:spTgt spid="20486">
                                            <p:txEl>
                                              <p:pRg st="9" end="9"/>
                                            </p:txEl>
                                          </p:spTgt>
                                        </p:tgtEl>
                                        <p:attrNameLst>
                                          <p:attrName>ppt_x</p:attrName>
                                        </p:attrNameLst>
                                      </p:cBhvr>
                                    </p:anim>
                                    <p:anim from="0" to="-1.0" calcmode="lin" valueType="num">
                                      <p:cBhvr>
                                        <p:cTn id="96" dur="200" decel="50000" autoRev="1" fill="hold">
                                          <p:stCondLst>
                                            <p:cond delay="600"/>
                                          </p:stCondLst>
                                        </p:cTn>
                                        <p:tgtEl>
                                          <p:spTgt spid="20486">
                                            <p:txEl>
                                              <p:pRg st="9" end="9"/>
                                            </p:txEl>
                                          </p:spTgt>
                                        </p:tgtEl>
                                        <p:attrNameLst>
                                          <p:attrName>xshear</p:attrName>
                                        </p:attrNameLst>
                                      </p:cBhvr>
                                    </p:anim>
                                    <p:animScale>
                                      <p:cBhvr>
                                        <p:cTn id="97" dur="200" decel="100000" autoRev="1" fill="hold">
                                          <p:stCondLst>
                                            <p:cond delay="600"/>
                                          </p:stCondLst>
                                        </p:cTn>
                                        <p:tgtEl>
                                          <p:spTgt spid="20486">
                                            <p:txEl>
                                              <p:pRg st="9" end="9"/>
                                            </p:txEl>
                                          </p:spTgt>
                                        </p:tgtEl>
                                      </p:cBhvr>
                                      <p:from x="100000" y="100000"/>
                                      <p:to x="80000" y="100000"/>
                                    </p:animScale>
                                    <p:anim by="(#ppt_h/3+#ppt_w*0.1)" calcmode="lin" valueType="num">
                                      <p:cBhvr additive="sum">
                                        <p:cTn id="98" dur="200" decel="100000" autoRev="1" fill="hold">
                                          <p:stCondLst>
                                            <p:cond delay="600"/>
                                          </p:stCondLst>
                                        </p:cTn>
                                        <p:tgtEl>
                                          <p:spTgt spid="20486">
                                            <p:txEl>
                                              <p:pRg st="9" end="9"/>
                                            </p:txEl>
                                          </p:spTgt>
                                        </p:tgtEl>
                                        <p:attrNameLst>
                                          <p:attrName>ppt_x</p:attrName>
                                        </p:attrNameLst>
                                      </p:cBhvr>
                                    </p:anim>
                                  </p:childTnLst>
                                </p:cTn>
                              </p:par>
                            </p:childTnLst>
                          </p:cTn>
                        </p:par>
                      </p:childTnLst>
                    </p:cTn>
                  </p:par>
                  <p:par>
                    <p:cTn id="99" fill="hold">
                      <p:stCondLst>
                        <p:cond delay="indefinite"/>
                      </p:stCondLst>
                      <p:childTnLst>
                        <p:par>
                          <p:cTn id="100" fill="hold">
                            <p:stCondLst>
                              <p:cond delay="0"/>
                            </p:stCondLst>
                            <p:childTnLst>
                              <p:par>
                                <p:cTn id="101" presetID="34" presetClass="entr" presetSubtype="0" fill="hold" grpId="0" nodeType="clickEffect">
                                  <p:stCondLst>
                                    <p:cond delay="0"/>
                                  </p:stCondLst>
                                  <p:childTnLst>
                                    <p:set>
                                      <p:cBhvr>
                                        <p:cTn id="102" dur="1" fill="hold">
                                          <p:stCondLst>
                                            <p:cond delay="0"/>
                                          </p:stCondLst>
                                        </p:cTn>
                                        <p:tgtEl>
                                          <p:spTgt spid="20486">
                                            <p:txEl>
                                              <p:pRg st="10" end="10"/>
                                            </p:txEl>
                                          </p:spTgt>
                                        </p:tgtEl>
                                        <p:attrNameLst>
                                          <p:attrName>style.visibility</p:attrName>
                                        </p:attrNameLst>
                                      </p:cBhvr>
                                      <p:to>
                                        <p:strVal val="visible"/>
                                      </p:to>
                                    </p:set>
                                    <p:anim from="(-#ppt_w/2)" to="(#ppt_x)" calcmode="lin" valueType="num">
                                      <p:cBhvr>
                                        <p:cTn id="103" dur="600" fill="hold">
                                          <p:stCondLst>
                                            <p:cond delay="0"/>
                                          </p:stCondLst>
                                        </p:cTn>
                                        <p:tgtEl>
                                          <p:spTgt spid="20486">
                                            <p:txEl>
                                              <p:pRg st="10" end="10"/>
                                            </p:txEl>
                                          </p:spTgt>
                                        </p:tgtEl>
                                        <p:attrNameLst>
                                          <p:attrName>ppt_x</p:attrName>
                                        </p:attrNameLst>
                                      </p:cBhvr>
                                    </p:anim>
                                    <p:anim from="0" to="-1.0" calcmode="lin" valueType="num">
                                      <p:cBhvr>
                                        <p:cTn id="104" dur="200" decel="50000" autoRev="1" fill="hold">
                                          <p:stCondLst>
                                            <p:cond delay="600"/>
                                          </p:stCondLst>
                                        </p:cTn>
                                        <p:tgtEl>
                                          <p:spTgt spid="20486">
                                            <p:txEl>
                                              <p:pRg st="10" end="10"/>
                                            </p:txEl>
                                          </p:spTgt>
                                        </p:tgtEl>
                                        <p:attrNameLst>
                                          <p:attrName>xshear</p:attrName>
                                        </p:attrNameLst>
                                      </p:cBhvr>
                                    </p:anim>
                                    <p:animScale>
                                      <p:cBhvr>
                                        <p:cTn id="105" dur="200" decel="100000" autoRev="1" fill="hold">
                                          <p:stCondLst>
                                            <p:cond delay="600"/>
                                          </p:stCondLst>
                                        </p:cTn>
                                        <p:tgtEl>
                                          <p:spTgt spid="20486">
                                            <p:txEl>
                                              <p:pRg st="10" end="10"/>
                                            </p:txEl>
                                          </p:spTgt>
                                        </p:tgtEl>
                                      </p:cBhvr>
                                      <p:from x="100000" y="100000"/>
                                      <p:to x="80000" y="100000"/>
                                    </p:animScale>
                                    <p:anim by="(#ppt_h/3+#ppt_w*0.1)" calcmode="lin" valueType="num">
                                      <p:cBhvr additive="sum">
                                        <p:cTn id="106" dur="200" decel="100000" autoRev="1" fill="hold">
                                          <p:stCondLst>
                                            <p:cond delay="600"/>
                                          </p:stCondLst>
                                        </p:cTn>
                                        <p:tgtEl>
                                          <p:spTgt spid="20486">
                                            <p:txEl>
                                              <p:pRg st="10" end="10"/>
                                            </p:txEl>
                                          </p:spTgt>
                                        </p:tgtEl>
                                        <p:attrNameLst>
                                          <p:attrName>ppt_x</p:attrName>
                                        </p:attrNameLst>
                                      </p:cBhvr>
                                    </p:anim>
                                  </p:childTnLst>
                                </p:cTn>
                              </p:par>
                            </p:childTnLst>
                          </p:cTn>
                        </p:par>
                      </p:childTnLst>
                    </p:cTn>
                  </p:par>
                  <p:par>
                    <p:cTn id="107" fill="hold">
                      <p:stCondLst>
                        <p:cond delay="indefinite"/>
                      </p:stCondLst>
                      <p:childTnLst>
                        <p:par>
                          <p:cTn id="108" fill="hold">
                            <p:stCondLst>
                              <p:cond delay="0"/>
                            </p:stCondLst>
                            <p:childTnLst>
                              <p:par>
                                <p:cTn id="109" presetID="34" presetClass="entr" presetSubtype="0" fill="hold" grpId="0" nodeType="clickEffect">
                                  <p:stCondLst>
                                    <p:cond delay="0"/>
                                  </p:stCondLst>
                                  <p:childTnLst>
                                    <p:set>
                                      <p:cBhvr>
                                        <p:cTn id="110" dur="1" fill="hold">
                                          <p:stCondLst>
                                            <p:cond delay="0"/>
                                          </p:stCondLst>
                                        </p:cTn>
                                        <p:tgtEl>
                                          <p:spTgt spid="20486">
                                            <p:txEl>
                                              <p:pRg st="11" end="11"/>
                                            </p:txEl>
                                          </p:spTgt>
                                        </p:tgtEl>
                                        <p:attrNameLst>
                                          <p:attrName>style.visibility</p:attrName>
                                        </p:attrNameLst>
                                      </p:cBhvr>
                                      <p:to>
                                        <p:strVal val="visible"/>
                                      </p:to>
                                    </p:set>
                                    <p:anim from="(-#ppt_w/2)" to="(#ppt_x)" calcmode="lin" valueType="num">
                                      <p:cBhvr>
                                        <p:cTn id="111" dur="600" fill="hold">
                                          <p:stCondLst>
                                            <p:cond delay="0"/>
                                          </p:stCondLst>
                                        </p:cTn>
                                        <p:tgtEl>
                                          <p:spTgt spid="20486">
                                            <p:txEl>
                                              <p:pRg st="11" end="11"/>
                                            </p:txEl>
                                          </p:spTgt>
                                        </p:tgtEl>
                                        <p:attrNameLst>
                                          <p:attrName>ppt_x</p:attrName>
                                        </p:attrNameLst>
                                      </p:cBhvr>
                                    </p:anim>
                                    <p:anim from="0" to="-1.0" calcmode="lin" valueType="num">
                                      <p:cBhvr>
                                        <p:cTn id="112" dur="200" decel="50000" autoRev="1" fill="hold">
                                          <p:stCondLst>
                                            <p:cond delay="600"/>
                                          </p:stCondLst>
                                        </p:cTn>
                                        <p:tgtEl>
                                          <p:spTgt spid="20486">
                                            <p:txEl>
                                              <p:pRg st="11" end="11"/>
                                            </p:txEl>
                                          </p:spTgt>
                                        </p:tgtEl>
                                        <p:attrNameLst>
                                          <p:attrName>xshear</p:attrName>
                                        </p:attrNameLst>
                                      </p:cBhvr>
                                    </p:anim>
                                    <p:animScale>
                                      <p:cBhvr>
                                        <p:cTn id="113" dur="200" decel="100000" autoRev="1" fill="hold">
                                          <p:stCondLst>
                                            <p:cond delay="600"/>
                                          </p:stCondLst>
                                        </p:cTn>
                                        <p:tgtEl>
                                          <p:spTgt spid="20486">
                                            <p:txEl>
                                              <p:pRg st="11" end="11"/>
                                            </p:txEl>
                                          </p:spTgt>
                                        </p:tgtEl>
                                      </p:cBhvr>
                                      <p:from x="100000" y="100000"/>
                                      <p:to x="80000" y="100000"/>
                                    </p:animScale>
                                    <p:anim by="(#ppt_h/3+#ppt_w*0.1)" calcmode="lin" valueType="num">
                                      <p:cBhvr additive="sum">
                                        <p:cTn id="114" dur="200" decel="100000" autoRev="1" fill="hold">
                                          <p:stCondLst>
                                            <p:cond delay="600"/>
                                          </p:stCondLst>
                                        </p:cTn>
                                        <p:tgtEl>
                                          <p:spTgt spid="20486">
                                            <p:txEl>
                                              <p:pRg st="11" end="11"/>
                                            </p:txEl>
                                          </p:spTgt>
                                        </p:tgtEl>
                                        <p:attrNameLst>
                                          <p:attrName>ppt_x</p:attrName>
                                        </p:attrNameLst>
                                      </p:cBhvr>
                                    </p:anim>
                                  </p:childTnLst>
                                </p:cTn>
                              </p:par>
                            </p:childTnLst>
                          </p:cTn>
                        </p:par>
                      </p:childTnLst>
                    </p:cTn>
                  </p:par>
                  <p:par>
                    <p:cTn id="115" fill="hold">
                      <p:stCondLst>
                        <p:cond delay="indefinite"/>
                      </p:stCondLst>
                      <p:childTnLst>
                        <p:par>
                          <p:cTn id="116" fill="hold">
                            <p:stCondLst>
                              <p:cond delay="0"/>
                            </p:stCondLst>
                            <p:childTnLst>
                              <p:par>
                                <p:cTn id="117" presetID="15" presetClass="entr" presetSubtype="0" fill="hold" nodeType="clickEffect">
                                  <p:stCondLst>
                                    <p:cond delay="0"/>
                                  </p:stCondLst>
                                  <p:childTnLst>
                                    <p:set>
                                      <p:cBhvr>
                                        <p:cTn id="118" dur="1" fill="hold">
                                          <p:stCondLst>
                                            <p:cond delay="0"/>
                                          </p:stCondLst>
                                        </p:cTn>
                                        <p:tgtEl>
                                          <p:spTgt spid="20485"/>
                                        </p:tgtEl>
                                        <p:attrNameLst>
                                          <p:attrName>style.visibility</p:attrName>
                                        </p:attrNameLst>
                                      </p:cBhvr>
                                      <p:to>
                                        <p:strVal val="visible"/>
                                      </p:to>
                                    </p:set>
                                    <p:anim calcmode="lin" valueType="num">
                                      <p:cBhvr>
                                        <p:cTn id="119" dur="1000" fill="hold"/>
                                        <p:tgtEl>
                                          <p:spTgt spid="20485"/>
                                        </p:tgtEl>
                                        <p:attrNameLst>
                                          <p:attrName>ppt_w</p:attrName>
                                        </p:attrNameLst>
                                      </p:cBhvr>
                                      <p:tavLst>
                                        <p:tav tm="0">
                                          <p:val>
                                            <p:fltVal val="0"/>
                                          </p:val>
                                        </p:tav>
                                        <p:tav tm="100000">
                                          <p:val>
                                            <p:strVal val="#ppt_w"/>
                                          </p:val>
                                        </p:tav>
                                      </p:tavLst>
                                    </p:anim>
                                    <p:anim calcmode="lin" valueType="num">
                                      <p:cBhvr>
                                        <p:cTn id="120" dur="1000" fill="hold"/>
                                        <p:tgtEl>
                                          <p:spTgt spid="20485"/>
                                        </p:tgtEl>
                                        <p:attrNameLst>
                                          <p:attrName>ppt_h</p:attrName>
                                        </p:attrNameLst>
                                      </p:cBhvr>
                                      <p:tavLst>
                                        <p:tav tm="0">
                                          <p:val>
                                            <p:fltVal val="0"/>
                                          </p:val>
                                        </p:tav>
                                        <p:tav tm="100000">
                                          <p:val>
                                            <p:strVal val="#ppt_h"/>
                                          </p:val>
                                        </p:tav>
                                      </p:tavLst>
                                    </p:anim>
                                    <p:anim calcmode="lin" valueType="num">
                                      <p:cBhvr>
                                        <p:cTn id="121"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22" dur="1000" fill="hold"/>
                                        <p:tgtEl>
                                          <p:spTgt spid="20485"/>
                                        </p:tgtEl>
                                        <p:attrNameLst>
                                          <p:attrName>ppt_y</p:attrName>
                                        </p:attrNameLst>
                                      </p:cBhvr>
                                      <p:tavLst>
                                        <p:tav tm="0" fmla="#ppt_y+(sin(-2*pi*(1-$))*-#ppt_x+cos(-2*pi*(1-$))*(1-#ppt_y))*(1-$)">
                                          <p:val>
                                            <p:fltVal val="0"/>
                                          </p:val>
                                        </p:tav>
                                        <p:tav tm="100000">
                                          <p:val>
                                            <p:fltVal val="1"/>
                                          </p:val>
                                        </p:tav>
                                      </p:tavLst>
                                    </p:anim>
                                  </p:childTnLst>
                                </p:cTn>
                              </p:par>
                              <p:par>
                                <p:cTn id="123" presetID="34" presetClass="entr" presetSubtype="0" fill="hold" grpId="0" nodeType="withEffect">
                                  <p:stCondLst>
                                    <p:cond delay="0"/>
                                  </p:stCondLst>
                                  <p:childTnLst>
                                    <p:set>
                                      <p:cBhvr>
                                        <p:cTn id="124" dur="1" fill="hold">
                                          <p:stCondLst>
                                            <p:cond delay="0"/>
                                          </p:stCondLst>
                                        </p:cTn>
                                        <p:tgtEl>
                                          <p:spTgt spid="20486">
                                            <p:txEl>
                                              <p:pRg st="12" end="12"/>
                                            </p:txEl>
                                          </p:spTgt>
                                        </p:tgtEl>
                                        <p:attrNameLst>
                                          <p:attrName>style.visibility</p:attrName>
                                        </p:attrNameLst>
                                      </p:cBhvr>
                                      <p:to>
                                        <p:strVal val="visible"/>
                                      </p:to>
                                    </p:set>
                                    <p:anim from="(-#ppt_w/2)" to="(#ppt_x)" calcmode="lin" valueType="num">
                                      <p:cBhvr>
                                        <p:cTn id="125" dur="600" fill="hold">
                                          <p:stCondLst>
                                            <p:cond delay="0"/>
                                          </p:stCondLst>
                                        </p:cTn>
                                        <p:tgtEl>
                                          <p:spTgt spid="20486">
                                            <p:txEl>
                                              <p:pRg st="12" end="12"/>
                                            </p:txEl>
                                          </p:spTgt>
                                        </p:tgtEl>
                                        <p:attrNameLst>
                                          <p:attrName>ppt_x</p:attrName>
                                        </p:attrNameLst>
                                      </p:cBhvr>
                                    </p:anim>
                                    <p:anim from="0" to="-1.0" calcmode="lin" valueType="num">
                                      <p:cBhvr>
                                        <p:cTn id="126" dur="200" decel="50000" autoRev="1" fill="hold">
                                          <p:stCondLst>
                                            <p:cond delay="600"/>
                                          </p:stCondLst>
                                        </p:cTn>
                                        <p:tgtEl>
                                          <p:spTgt spid="20486">
                                            <p:txEl>
                                              <p:pRg st="12" end="12"/>
                                            </p:txEl>
                                          </p:spTgt>
                                        </p:tgtEl>
                                        <p:attrNameLst>
                                          <p:attrName>xshear</p:attrName>
                                        </p:attrNameLst>
                                      </p:cBhvr>
                                    </p:anim>
                                    <p:animScale>
                                      <p:cBhvr>
                                        <p:cTn id="127" dur="200" decel="100000" autoRev="1" fill="hold">
                                          <p:stCondLst>
                                            <p:cond delay="600"/>
                                          </p:stCondLst>
                                        </p:cTn>
                                        <p:tgtEl>
                                          <p:spTgt spid="20486">
                                            <p:txEl>
                                              <p:pRg st="12" end="12"/>
                                            </p:txEl>
                                          </p:spTgt>
                                        </p:tgtEl>
                                      </p:cBhvr>
                                      <p:from x="100000" y="100000"/>
                                      <p:to x="80000" y="100000"/>
                                    </p:animScale>
                                    <p:anim by="(#ppt_h/3+#ppt_w*0.1)" calcmode="lin" valueType="num">
                                      <p:cBhvr additive="sum">
                                        <p:cTn id="128" dur="200" decel="100000" autoRev="1" fill="hold">
                                          <p:stCondLst>
                                            <p:cond delay="600"/>
                                          </p:stCondLst>
                                        </p:cTn>
                                        <p:tgtEl>
                                          <p:spTgt spid="20486">
                                            <p:txEl>
                                              <p:pRg st="12" end="12"/>
                                            </p:txEl>
                                          </p:spTgt>
                                        </p:tgtEl>
                                        <p:attrNameLst>
                                          <p:attrName>ppt_x</p:attrName>
                                        </p:attrNameLst>
                                      </p:cBhvr>
                                    </p:anim>
                                  </p:childTnLst>
                                </p:cTn>
                              </p:par>
                            </p:childTnLst>
                          </p:cTn>
                        </p:par>
                      </p:childTnLst>
                    </p:cTn>
                  </p:par>
                  <p:par>
                    <p:cTn id="129" fill="hold">
                      <p:stCondLst>
                        <p:cond delay="indefinite"/>
                      </p:stCondLst>
                      <p:childTnLst>
                        <p:par>
                          <p:cTn id="130" fill="hold">
                            <p:stCondLst>
                              <p:cond delay="0"/>
                            </p:stCondLst>
                            <p:childTnLst>
                              <p:par>
                                <p:cTn id="131" presetID="34" presetClass="entr" presetSubtype="0" fill="hold" grpId="0" nodeType="clickEffect">
                                  <p:stCondLst>
                                    <p:cond delay="0"/>
                                  </p:stCondLst>
                                  <p:childTnLst>
                                    <p:set>
                                      <p:cBhvr>
                                        <p:cTn id="132" dur="1" fill="hold">
                                          <p:stCondLst>
                                            <p:cond delay="0"/>
                                          </p:stCondLst>
                                        </p:cTn>
                                        <p:tgtEl>
                                          <p:spTgt spid="20486">
                                            <p:txEl>
                                              <p:pRg st="13" end="13"/>
                                            </p:txEl>
                                          </p:spTgt>
                                        </p:tgtEl>
                                        <p:attrNameLst>
                                          <p:attrName>style.visibility</p:attrName>
                                        </p:attrNameLst>
                                      </p:cBhvr>
                                      <p:to>
                                        <p:strVal val="visible"/>
                                      </p:to>
                                    </p:set>
                                    <p:anim from="(-#ppt_w/2)" to="(#ppt_x)" calcmode="lin" valueType="num">
                                      <p:cBhvr>
                                        <p:cTn id="133" dur="600" fill="hold">
                                          <p:stCondLst>
                                            <p:cond delay="0"/>
                                          </p:stCondLst>
                                        </p:cTn>
                                        <p:tgtEl>
                                          <p:spTgt spid="20486">
                                            <p:txEl>
                                              <p:pRg st="13" end="13"/>
                                            </p:txEl>
                                          </p:spTgt>
                                        </p:tgtEl>
                                        <p:attrNameLst>
                                          <p:attrName>ppt_x</p:attrName>
                                        </p:attrNameLst>
                                      </p:cBhvr>
                                    </p:anim>
                                    <p:anim from="0" to="-1.0" calcmode="lin" valueType="num">
                                      <p:cBhvr>
                                        <p:cTn id="134" dur="200" decel="50000" autoRev="1" fill="hold">
                                          <p:stCondLst>
                                            <p:cond delay="600"/>
                                          </p:stCondLst>
                                        </p:cTn>
                                        <p:tgtEl>
                                          <p:spTgt spid="20486">
                                            <p:txEl>
                                              <p:pRg st="13" end="13"/>
                                            </p:txEl>
                                          </p:spTgt>
                                        </p:tgtEl>
                                        <p:attrNameLst>
                                          <p:attrName>xshear</p:attrName>
                                        </p:attrNameLst>
                                      </p:cBhvr>
                                    </p:anim>
                                    <p:animScale>
                                      <p:cBhvr>
                                        <p:cTn id="135" dur="200" decel="100000" autoRev="1" fill="hold">
                                          <p:stCondLst>
                                            <p:cond delay="600"/>
                                          </p:stCondLst>
                                        </p:cTn>
                                        <p:tgtEl>
                                          <p:spTgt spid="20486">
                                            <p:txEl>
                                              <p:pRg st="13" end="13"/>
                                            </p:txEl>
                                          </p:spTgt>
                                        </p:tgtEl>
                                      </p:cBhvr>
                                      <p:from x="100000" y="100000"/>
                                      <p:to x="80000" y="100000"/>
                                    </p:animScale>
                                    <p:anim by="(#ppt_h/3+#ppt_w*0.1)" calcmode="lin" valueType="num">
                                      <p:cBhvr additive="sum">
                                        <p:cTn id="136" dur="200" decel="100000" autoRev="1" fill="hold">
                                          <p:stCondLst>
                                            <p:cond delay="600"/>
                                          </p:stCondLst>
                                        </p:cTn>
                                        <p:tgtEl>
                                          <p:spTgt spid="20486">
                                            <p:txEl>
                                              <p:pRg st="13" end="13"/>
                                            </p:txEl>
                                          </p:spTgt>
                                        </p:tgtEl>
                                        <p:attrNameLst>
                                          <p:attrName>ppt_x</p:attrName>
                                        </p:attrNameLst>
                                      </p:cBhvr>
                                    </p:anim>
                                  </p:childTnLst>
                                </p:cTn>
                              </p:par>
                              <p:par>
                                <p:cTn id="137" presetID="34" presetClass="entr" presetSubtype="0" fill="hold" grpId="0" nodeType="withEffect">
                                  <p:stCondLst>
                                    <p:cond delay="0"/>
                                  </p:stCondLst>
                                  <p:childTnLst>
                                    <p:set>
                                      <p:cBhvr>
                                        <p:cTn id="138" dur="1" fill="hold">
                                          <p:stCondLst>
                                            <p:cond delay="0"/>
                                          </p:stCondLst>
                                        </p:cTn>
                                        <p:tgtEl>
                                          <p:spTgt spid="20486">
                                            <p:txEl>
                                              <p:pRg st="14" end="14"/>
                                            </p:txEl>
                                          </p:spTgt>
                                        </p:tgtEl>
                                        <p:attrNameLst>
                                          <p:attrName>style.visibility</p:attrName>
                                        </p:attrNameLst>
                                      </p:cBhvr>
                                      <p:to>
                                        <p:strVal val="visible"/>
                                      </p:to>
                                    </p:set>
                                    <p:anim from="(-#ppt_w/2)" to="(#ppt_x)" calcmode="lin" valueType="num">
                                      <p:cBhvr>
                                        <p:cTn id="139" dur="600" fill="hold">
                                          <p:stCondLst>
                                            <p:cond delay="0"/>
                                          </p:stCondLst>
                                        </p:cTn>
                                        <p:tgtEl>
                                          <p:spTgt spid="20486">
                                            <p:txEl>
                                              <p:pRg st="14" end="14"/>
                                            </p:txEl>
                                          </p:spTgt>
                                        </p:tgtEl>
                                        <p:attrNameLst>
                                          <p:attrName>ppt_x</p:attrName>
                                        </p:attrNameLst>
                                      </p:cBhvr>
                                    </p:anim>
                                    <p:anim from="0" to="-1.0" calcmode="lin" valueType="num">
                                      <p:cBhvr>
                                        <p:cTn id="140" dur="200" decel="50000" autoRev="1" fill="hold">
                                          <p:stCondLst>
                                            <p:cond delay="600"/>
                                          </p:stCondLst>
                                        </p:cTn>
                                        <p:tgtEl>
                                          <p:spTgt spid="20486">
                                            <p:txEl>
                                              <p:pRg st="14" end="14"/>
                                            </p:txEl>
                                          </p:spTgt>
                                        </p:tgtEl>
                                        <p:attrNameLst>
                                          <p:attrName>xshear</p:attrName>
                                        </p:attrNameLst>
                                      </p:cBhvr>
                                    </p:anim>
                                    <p:animScale>
                                      <p:cBhvr>
                                        <p:cTn id="141" dur="200" decel="100000" autoRev="1" fill="hold">
                                          <p:stCondLst>
                                            <p:cond delay="600"/>
                                          </p:stCondLst>
                                        </p:cTn>
                                        <p:tgtEl>
                                          <p:spTgt spid="20486">
                                            <p:txEl>
                                              <p:pRg st="14" end="14"/>
                                            </p:txEl>
                                          </p:spTgt>
                                        </p:tgtEl>
                                      </p:cBhvr>
                                      <p:from x="100000" y="100000"/>
                                      <p:to x="80000" y="100000"/>
                                    </p:animScale>
                                    <p:anim by="(#ppt_h/3+#ppt_w*0.1)" calcmode="lin" valueType="num">
                                      <p:cBhvr additive="sum">
                                        <p:cTn id="142" dur="200" decel="100000" autoRev="1" fill="hold">
                                          <p:stCondLst>
                                            <p:cond delay="600"/>
                                          </p:stCondLst>
                                        </p:cTn>
                                        <p:tgtEl>
                                          <p:spTgt spid="20486">
                                            <p:txEl>
                                              <p:pRg st="14" end="14"/>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build="p"/>
    </p:bldLst>
  </p:timing>
</p:sld>
</file>

<file path=ppt/slides/slide2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685800" y="-304800"/>
            <a:ext cx="7772400" cy="1143000"/>
          </a:xfrm>
        </p:spPr>
        <p:txBody>
          <a:bodyPr/>
          <a:lstStyle/>
          <a:p>
            <a:pPr eaLnBrk="1" hangingPunct="1"/>
            <a:r>
              <a:rPr lang="en-GB" sz="3200"/>
              <a:t>Conclusions - 2</a:t>
            </a:r>
          </a:p>
        </p:txBody>
      </p:sp>
      <p:sp>
        <p:nvSpPr>
          <p:cNvPr id="22531" name="Rectangle 3"/>
          <p:cNvSpPr>
            <a:spLocks noGrp="1" noChangeArrowheads="1"/>
          </p:cNvSpPr>
          <p:nvPr>
            <p:ph type="body" idx="1"/>
          </p:nvPr>
        </p:nvSpPr>
        <p:spPr>
          <a:xfrm>
            <a:off x="152400" y="685800"/>
            <a:ext cx="8077200" cy="5410200"/>
          </a:xfrm>
        </p:spPr>
        <p:txBody>
          <a:bodyPr>
            <a:normAutofit lnSpcReduction="10000"/>
          </a:bodyPr>
          <a:lstStyle/>
          <a:p>
            <a:pPr eaLnBrk="1" hangingPunct="1">
              <a:lnSpc>
                <a:spcPct val="90000"/>
              </a:lnSpc>
            </a:pPr>
            <a:r>
              <a:rPr lang="en-US" sz="2400"/>
              <a:t>A pre-requisite related to the method for using Evo is an </a:t>
            </a:r>
            <a:r>
              <a:rPr lang="en-US" sz="2400" b="1" i="1"/>
              <a:t>open architecture</a:t>
            </a:r>
            <a:r>
              <a:rPr lang="en-US" sz="2400" b="1"/>
              <a:t>. </a:t>
            </a:r>
          </a:p>
          <a:p>
            <a:pPr eaLnBrk="1" hangingPunct="1">
              <a:lnSpc>
                <a:spcPct val="90000"/>
              </a:lnSpc>
            </a:pPr>
            <a:r>
              <a:rPr lang="en-US" sz="2400"/>
              <a:t>Another pre-requisite is </a:t>
            </a:r>
            <a:r>
              <a:rPr lang="en-US" sz="2400" b="1" i="1"/>
              <a:t>management support</a:t>
            </a:r>
            <a:r>
              <a:rPr lang="en-US" sz="2400"/>
              <a:t> for changing the work process, and this is important in any software process improvement initiative. </a:t>
            </a:r>
          </a:p>
          <a:p>
            <a:pPr eaLnBrk="1" hangingPunct="1">
              <a:lnSpc>
                <a:spcPct val="90000"/>
              </a:lnSpc>
            </a:pPr>
            <a:r>
              <a:rPr lang="en-US" sz="2400"/>
              <a:t>The concept of </a:t>
            </a:r>
            <a:r>
              <a:rPr lang="en-US" sz="2400" b="1"/>
              <a:t>Continuous Integration (CI)/daily builds</a:t>
            </a:r>
            <a:r>
              <a:rPr lang="en-US" sz="2400"/>
              <a:t> </a:t>
            </a:r>
          </a:p>
          <a:p>
            <a:pPr lvl="1" eaLnBrk="1" hangingPunct="1">
              <a:lnSpc>
                <a:spcPct val="90000"/>
              </a:lnSpc>
            </a:pPr>
            <a:r>
              <a:rPr lang="en-US" sz="2000"/>
              <a:t>was valuable </a:t>
            </a:r>
          </a:p>
          <a:p>
            <a:pPr lvl="1" eaLnBrk="1" hangingPunct="1">
              <a:lnSpc>
                <a:spcPct val="90000"/>
              </a:lnSpc>
            </a:pPr>
            <a:r>
              <a:rPr lang="en-US" sz="2000"/>
              <a:t>with respect to delivering new versions of the software every week.</a:t>
            </a:r>
          </a:p>
          <a:p>
            <a:pPr eaLnBrk="1" hangingPunct="1">
              <a:lnSpc>
                <a:spcPct val="90000"/>
              </a:lnSpc>
            </a:pPr>
            <a:r>
              <a:rPr lang="en-US" sz="2400"/>
              <a:t>Evo, </a:t>
            </a:r>
          </a:p>
          <a:p>
            <a:pPr lvl="1" eaLnBrk="1" hangingPunct="1">
              <a:lnSpc>
                <a:spcPct val="90000"/>
              </a:lnSpc>
            </a:pPr>
            <a:r>
              <a:rPr lang="en-US" sz="2000"/>
              <a:t>as most other software processes, </a:t>
            </a:r>
          </a:p>
          <a:p>
            <a:pPr lvl="1" eaLnBrk="1" hangingPunct="1">
              <a:lnSpc>
                <a:spcPct val="90000"/>
              </a:lnSpc>
            </a:pPr>
            <a:r>
              <a:rPr lang="en-US" sz="2000"/>
              <a:t>requires continuous focus </a:t>
            </a:r>
          </a:p>
          <a:p>
            <a:pPr lvl="1" eaLnBrk="1" hangingPunct="1">
              <a:lnSpc>
                <a:spcPct val="90000"/>
              </a:lnSpc>
            </a:pPr>
            <a:r>
              <a:rPr lang="en-US" sz="2000"/>
              <a:t>and learning about the methodology.  </a:t>
            </a:r>
          </a:p>
          <a:p>
            <a:pPr eaLnBrk="1" hangingPunct="1">
              <a:lnSpc>
                <a:spcPct val="90000"/>
              </a:lnSpc>
              <a:buFontTx/>
              <a:buNone/>
            </a:pPr>
            <a:endParaRPr lang="en-GB" sz="2400"/>
          </a:p>
        </p:txBody>
      </p:sp>
      <p:pic>
        <p:nvPicPr>
          <p:cNvPr id="22532" name="Picture 4" descr="model Coliseum"/>
          <p:cNvPicPr>
            <a:picLocks noChangeAspect="1" noChangeArrowheads="1"/>
          </p:cNvPicPr>
          <p:nvPr/>
        </p:nvPicPr>
        <p:blipFill>
          <a:blip r:embed="rId3"/>
          <a:srcRect/>
          <a:stretch>
            <a:fillRect/>
          </a:stretch>
        </p:blipFill>
        <p:spPr bwMode="auto">
          <a:xfrm>
            <a:off x="7467600" y="838200"/>
            <a:ext cx="1676400" cy="1111250"/>
          </a:xfrm>
          <a:prstGeom prst="rect">
            <a:avLst/>
          </a:prstGeom>
          <a:noFill/>
          <a:ln w="9525">
            <a:noFill/>
            <a:miter lim="800000"/>
            <a:headEnd/>
            <a:tailEnd/>
          </a:ln>
        </p:spPr>
      </p:pic>
      <p:pic>
        <p:nvPicPr>
          <p:cNvPr id="22533" name="Picture 5" descr="radar dish"/>
          <p:cNvPicPr>
            <a:picLocks noChangeAspect="1" noChangeArrowheads="1"/>
          </p:cNvPicPr>
          <p:nvPr/>
        </p:nvPicPr>
        <p:blipFill>
          <a:blip r:embed="rId4"/>
          <a:srcRect/>
          <a:stretch>
            <a:fillRect/>
          </a:stretch>
        </p:blipFill>
        <p:spPr bwMode="auto">
          <a:xfrm>
            <a:off x="5486400" y="4114800"/>
            <a:ext cx="1131888" cy="1943100"/>
          </a:xfrm>
          <a:prstGeom prst="rect">
            <a:avLst/>
          </a:prstGeom>
          <a:noFill/>
          <a:ln w="9525">
            <a:noFill/>
            <a:miter lim="800000"/>
            <a:headEnd/>
            <a:tailEnd/>
          </a:ln>
        </p:spPr>
      </p:pic>
      <p:pic>
        <p:nvPicPr>
          <p:cNvPr id="22534" name="Picture 6" descr="waterfall 2"/>
          <p:cNvPicPr>
            <a:picLocks noChangeAspect="1" noChangeArrowheads="1"/>
          </p:cNvPicPr>
          <p:nvPr/>
        </p:nvPicPr>
        <p:blipFill>
          <a:blip r:embed="rId5"/>
          <a:srcRect/>
          <a:stretch>
            <a:fillRect/>
          </a:stretch>
        </p:blipFill>
        <p:spPr bwMode="auto">
          <a:xfrm>
            <a:off x="7924800" y="2057400"/>
            <a:ext cx="1009650" cy="1504950"/>
          </a:xfrm>
          <a:prstGeom prst="rect">
            <a:avLst/>
          </a:prstGeom>
          <a:noFill/>
          <a:ln w="9525">
            <a:noFill/>
            <a:miter lim="800000"/>
            <a:headEnd/>
            <a:tailEnd/>
          </a:ln>
        </p:spPr>
      </p:pic>
      <p:grpSp>
        <p:nvGrpSpPr>
          <p:cNvPr id="2" name="Group 7"/>
          <p:cNvGrpSpPr>
            <a:grpSpLocks/>
          </p:cNvGrpSpPr>
          <p:nvPr/>
        </p:nvGrpSpPr>
        <p:grpSpPr bwMode="auto">
          <a:xfrm>
            <a:off x="0" y="0"/>
            <a:ext cx="1652588" cy="806450"/>
            <a:chOff x="4656" y="884"/>
            <a:chExt cx="1411" cy="790"/>
          </a:xfrm>
        </p:grpSpPr>
        <p:pic>
          <p:nvPicPr>
            <p:cNvPr id="81928" name="Picture 8" descr="Trond Johansen"/>
            <p:cNvPicPr>
              <a:picLocks noChangeAspect="1" noChangeArrowheads="1"/>
            </p:cNvPicPr>
            <p:nvPr/>
          </p:nvPicPr>
          <p:blipFill>
            <a:blip r:embed="rId6"/>
            <a:srcRect/>
            <a:stretch>
              <a:fillRect/>
            </a:stretch>
          </p:blipFill>
          <p:spPr bwMode="auto">
            <a:xfrm>
              <a:off x="4896" y="884"/>
              <a:ext cx="496" cy="496"/>
            </a:xfrm>
            <a:prstGeom prst="rect">
              <a:avLst/>
            </a:prstGeom>
            <a:noFill/>
            <a:ln w="9525">
              <a:noFill/>
              <a:miter lim="800000"/>
              <a:headEnd/>
              <a:tailEnd/>
            </a:ln>
          </p:spPr>
        </p:pic>
        <p:sp>
          <p:nvSpPr>
            <p:cNvPr id="81929" name="Text Box 9"/>
            <p:cNvSpPr txBox="1">
              <a:spLocks noChangeArrowheads="1"/>
            </p:cNvSpPr>
            <p:nvPr/>
          </p:nvSpPr>
          <p:spPr bwMode="auto">
            <a:xfrm>
              <a:off x="4656" y="1344"/>
              <a:ext cx="1411" cy="330"/>
            </a:xfrm>
            <a:prstGeom prst="rect">
              <a:avLst/>
            </a:prstGeom>
            <a:noFill/>
            <a:ln w="9525">
              <a:noFill/>
              <a:miter lim="800000"/>
              <a:headEnd/>
              <a:tailEnd/>
            </a:ln>
          </p:spPr>
          <p:txBody>
            <a:bodyPr wrap="none">
              <a:prstTxWarp prst="textNoShape">
                <a:avLst/>
              </a:prstTxWarp>
              <a:spAutoFit/>
            </a:bodyPr>
            <a:lstStyle/>
            <a:p>
              <a:r>
                <a:rPr lang="en-US" sz="1600"/>
                <a:t>Trond Johansen</a:t>
              </a:r>
            </a:p>
          </p:txBody>
        </p:sp>
      </p:grpSp>
      <p:sp>
        <p:nvSpPr>
          <p:cNvPr id="11" name="Slide Number Placeholder 10"/>
          <p:cNvSpPr>
            <a:spLocks noGrp="1"/>
          </p:cNvSpPr>
          <p:nvPr>
            <p:ph type="sldNum" sz="quarter" idx="12"/>
          </p:nvPr>
        </p:nvSpPr>
        <p:spPr/>
        <p:txBody>
          <a:bodyPr/>
          <a:lstStyle/>
          <a:p>
            <a:fld id="{4AA81925-07A9-F74A-BCE5-B4F8D92D7CF8}" type="slidenum">
              <a:rPr lang="en-US" smtClean="0"/>
              <a:pPr/>
              <a:t>203</a:t>
            </a:fld>
            <a:endParaRPr lang="en-US"/>
          </a:p>
        </p:txBody>
      </p:sp>
      <p:sp>
        <p:nvSpPr>
          <p:cNvPr id="12" name="Footer Placeholder 11"/>
          <p:cNvSpPr>
            <a:spLocks noGrp="1"/>
          </p:cNvSpPr>
          <p:nvPr>
            <p:ph type="ftr" sz="quarter" idx="11"/>
          </p:nvPr>
        </p:nvSpPr>
        <p:spPr/>
        <p:txBody>
          <a:bodyPr/>
          <a:lstStyle/>
          <a:p>
            <a:r>
              <a:rPr lang="en-US" smtClean="0"/>
              <a:t>© Tom@Gilb.com  www.gilb.com</a:t>
            </a:r>
            <a:endParaRPr lang="en-US"/>
          </a:p>
        </p:txBody>
      </p:sp>
      <p:sp>
        <p:nvSpPr>
          <p:cNvPr id="13" name="Date Placeholder 12"/>
          <p:cNvSpPr>
            <a:spLocks noGrp="1"/>
          </p:cNvSpPr>
          <p:nvPr>
            <p:ph type="dt" sz="half" idx="10"/>
          </p:nvPr>
        </p:nvSpPr>
        <p:spPr/>
        <p:txBody>
          <a:bodyPr/>
          <a:lstStyle/>
          <a:p>
            <a:fld id="{B278CA84-4135-A148-9326-502F8CA17844}" type="datetime4">
              <a:rPr lang="en-US" smtClean="0"/>
              <a:pPr/>
              <a:t>October 2, 2009</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dissolve">
                                      <p:cBhvr>
                                        <p:cTn id="7" dur="500"/>
                                        <p:tgtEl>
                                          <p:spTgt spid="22531">
                                            <p:txEl>
                                              <p:pRg st="0" end="0"/>
                                            </p:txEl>
                                          </p:spTgt>
                                        </p:tgtEl>
                                      </p:cBhvr>
                                    </p:animEffect>
                                  </p:childTnLst>
                                </p:cTn>
                              </p:par>
                              <p:par>
                                <p:cTn id="8" presetID="54" presetClass="entr" presetSubtype="0" accel="100000" fill="hold" nodeType="withEffect">
                                  <p:stCondLst>
                                    <p:cond delay="0"/>
                                  </p:stCondLst>
                                  <p:childTnLst>
                                    <p:set>
                                      <p:cBhvr>
                                        <p:cTn id="9" dur="1" fill="hold">
                                          <p:stCondLst>
                                            <p:cond delay="0"/>
                                          </p:stCondLst>
                                        </p:cTn>
                                        <p:tgtEl>
                                          <p:spTgt spid="22532"/>
                                        </p:tgtEl>
                                        <p:attrNameLst>
                                          <p:attrName>style.visibility</p:attrName>
                                        </p:attrNameLst>
                                      </p:cBhvr>
                                      <p:to>
                                        <p:strVal val="visible"/>
                                      </p:to>
                                    </p:set>
                                    <p:anim calcmode="lin" valueType="num">
                                      <p:cBhvr>
                                        <p:cTn id="10" dur="500" fill="hold"/>
                                        <p:tgtEl>
                                          <p:spTgt spid="22532"/>
                                        </p:tgtEl>
                                        <p:attrNameLst>
                                          <p:attrName>ppt_w</p:attrName>
                                        </p:attrNameLst>
                                      </p:cBhvr>
                                      <p:tavLst>
                                        <p:tav tm="0">
                                          <p:val>
                                            <p:strVal val="#ppt_w*0.05"/>
                                          </p:val>
                                        </p:tav>
                                        <p:tav tm="100000">
                                          <p:val>
                                            <p:strVal val="#ppt_w"/>
                                          </p:val>
                                        </p:tav>
                                      </p:tavLst>
                                    </p:anim>
                                    <p:anim calcmode="lin" valueType="num">
                                      <p:cBhvr>
                                        <p:cTn id="11" dur="500" fill="hold"/>
                                        <p:tgtEl>
                                          <p:spTgt spid="22532"/>
                                        </p:tgtEl>
                                        <p:attrNameLst>
                                          <p:attrName>ppt_h</p:attrName>
                                        </p:attrNameLst>
                                      </p:cBhvr>
                                      <p:tavLst>
                                        <p:tav tm="0">
                                          <p:val>
                                            <p:strVal val="#ppt_h"/>
                                          </p:val>
                                        </p:tav>
                                        <p:tav tm="100000">
                                          <p:val>
                                            <p:strVal val="#ppt_h"/>
                                          </p:val>
                                        </p:tav>
                                      </p:tavLst>
                                    </p:anim>
                                    <p:anim calcmode="lin" valueType="num">
                                      <p:cBhvr>
                                        <p:cTn id="12" dur="500" fill="hold"/>
                                        <p:tgtEl>
                                          <p:spTgt spid="22532"/>
                                        </p:tgtEl>
                                        <p:attrNameLst>
                                          <p:attrName>ppt_x</p:attrName>
                                        </p:attrNameLst>
                                      </p:cBhvr>
                                      <p:tavLst>
                                        <p:tav tm="0">
                                          <p:val>
                                            <p:strVal val="#ppt_x-.2"/>
                                          </p:val>
                                        </p:tav>
                                        <p:tav tm="100000">
                                          <p:val>
                                            <p:strVal val="#ppt_x"/>
                                          </p:val>
                                        </p:tav>
                                      </p:tavLst>
                                    </p:anim>
                                    <p:anim calcmode="lin" valueType="num">
                                      <p:cBhvr>
                                        <p:cTn id="13" dur="500" fill="hold"/>
                                        <p:tgtEl>
                                          <p:spTgt spid="22532"/>
                                        </p:tgtEl>
                                        <p:attrNameLst>
                                          <p:attrName>ppt_y</p:attrName>
                                        </p:attrNameLst>
                                      </p:cBhvr>
                                      <p:tavLst>
                                        <p:tav tm="0">
                                          <p:val>
                                            <p:strVal val="#ppt_y"/>
                                          </p:val>
                                        </p:tav>
                                        <p:tav tm="100000">
                                          <p:val>
                                            <p:strVal val="#ppt_y"/>
                                          </p:val>
                                        </p:tav>
                                      </p:tavLst>
                                    </p:anim>
                                    <p:animEffect transition="in" filter="fade">
                                      <p:cBhvr>
                                        <p:cTn id="14" dur="500"/>
                                        <p:tgtEl>
                                          <p:spTgt spid="22532"/>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2531">
                                            <p:txEl>
                                              <p:pRg st="1" end="1"/>
                                            </p:txEl>
                                          </p:spTgt>
                                        </p:tgtEl>
                                        <p:attrNameLst>
                                          <p:attrName>style.visibility</p:attrName>
                                        </p:attrNameLst>
                                      </p:cBhvr>
                                      <p:to>
                                        <p:strVal val="visible"/>
                                      </p:to>
                                    </p:set>
                                    <p:animEffect transition="in" filter="dissolve">
                                      <p:cBhvr>
                                        <p:cTn id="19" dur="500"/>
                                        <p:tgtEl>
                                          <p:spTgt spid="22531">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2531">
                                            <p:txEl>
                                              <p:pRg st="2" end="2"/>
                                            </p:txEl>
                                          </p:spTgt>
                                        </p:tgtEl>
                                        <p:attrNameLst>
                                          <p:attrName>style.visibility</p:attrName>
                                        </p:attrNameLst>
                                      </p:cBhvr>
                                      <p:to>
                                        <p:strVal val="visible"/>
                                      </p:to>
                                    </p:set>
                                    <p:animEffect transition="in" filter="dissolve">
                                      <p:cBhvr>
                                        <p:cTn id="24" dur="500"/>
                                        <p:tgtEl>
                                          <p:spTgt spid="22531">
                                            <p:txEl>
                                              <p:pRg st="2" end="2"/>
                                            </p:txEl>
                                          </p:spTgt>
                                        </p:tgtEl>
                                      </p:cBhvr>
                                    </p:animEffect>
                                  </p:childTnLst>
                                </p:cTn>
                              </p:par>
                              <p:par>
                                <p:cTn id="25" presetID="54" presetClass="entr" presetSubtype="0" accel="100000" fill="hold" nodeType="withEffect">
                                  <p:stCondLst>
                                    <p:cond delay="0"/>
                                  </p:stCondLst>
                                  <p:childTnLst>
                                    <p:set>
                                      <p:cBhvr>
                                        <p:cTn id="26" dur="1" fill="hold">
                                          <p:stCondLst>
                                            <p:cond delay="0"/>
                                          </p:stCondLst>
                                        </p:cTn>
                                        <p:tgtEl>
                                          <p:spTgt spid="22534"/>
                                        </p:tgtEl>
                                        <p:attrNameLst>
                                          <p:attrName>style.visibility</p:attrName>
                                        </p:attrNameLst>
                                      </p:cBhvr>
                                      <p:to>
                                        <p:strVal val="visible"/>
                                      </p:to>
                                    </p:set>
                                    <p:anim calcmode="lin" valueType="num">
                                      <p:cBhvr>
                                        <p:cTn id="27" dur="500" fill="hold"/>
                                        <p:tgtEl>
                                          <p:spTgt spid="22534"/>
                                        </p:tgtEl>
                                        <p:attrNameLst>
                                          <p:attrName>ppt_w</p:attrName>
                                        </p:attrNameLst>
                                      </p:cBhvr>
                                      <p:tavLst>
                                        <p:tav tm="0">
                                          <p:val>
                                            <p:strVal val="#ppt_w*0.05"/>
                                          </p:val>
                                        </p:tav>
                                        <p:tav tm="100000">
                                          <p:val>
                                            <p:strVal val="#ppt_w"/>
                                          </p:val>
                                        </p:tav>
                                      </p:tavLst>
                                    </p:anim>
                                    <p:anim calcmode="lin" valueType="num">
                                      <p:cBhvr>
                                        <p:cTn id="28" dur="500" fill="hold"/>
                                        <p:tgtEl>
                                          <p:spTgt spid="22534"/>
                                        </p:tgtEl>
                                        <p:attrNameLst>
                                          <p:attrName>ppt_h</p:attrName>
                                        </p:attrNameLst>
                                      </p:cBhvr>
                                      <p:tavLst>
                                        <p:tav tm="0">
                                          <p:val>
                                            <p:strVal val="#ppt_h"/>
                                          </p:val>
                                        </p:tav>
                                        <p:tav tm="100000">
                                          <p:val>
                                            <p:strVal val="#ppt_h"/>
                                          </p:val>
                                        </p:tav>
                                      </p:tavLst>
                                    </p:anim>
                                    <p:anim calcmode="lin" valueType="num">
                                      <p:cBhvr>
                                        <p:cTn id="29" dur="500" fill="hold"/>
                                        <p:tgtEl>
                                          <p:spTgt spid="22534"/>
                                        </p:tgtEl>
                                        <p:attrNameLst>
                                          <p:attrName>ppt_x</p:attrName>
                                        </p:attrNameLst>
                                      </p:cBhvr>
                                      <p:tavLst>
                                        <p:tav tm="0">
                                          <p:val>
                                            <p:strVal val="#ppt_x-.2"/>
                                          </p:val>
                                        </p:tav>
                                        <p:tav tm="100000">
                                          <p:val>
                                            <p:strVal val="#ppt_x"/>
                                          </p:val>
                                        </p:tav>
                                      </p:tavLst>
                                    </p:anim>
                                    <p:anim calcmode="lin" valueType="num">
                                      <p:cBhvr>
                                        <p:cTn id="30" dur="500" fill="hold"/>
                                        <p:tgtEl>
                                          <p:spTgt spid="22534"/>
                                        </p:tgtEl>
                                        <p:attrNameLst>
                                          <p:attrName>ppt_y</p:attrName>
                                        </p:attrNameLst>
                                      </p:cBhvr>
                                      <p:tavLst>
                                        <p:tav tm="0">
                                          <p:val>
                                            <p:strVal val="#ppt_y"/>
                                          </p:val>
                                        </p:tav>
                                        <p:tav tm="100000">
                                          <p:val>
                                            <p:strVal val="#ppt_y"/>
                                          </p:val>
                                        </p:tav>
                                      </p:tavLst>
                                    </p:anim>
                                    <p:animEffect transition="in" filter="fade">
                                      <p:cBhvr>
                                        <p:cTn id="31" dur="500"/>
                                        <p:tgtEl>
                                          <p:spTgt spid="22534"/>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2531">
                                            <p:txEl>
                                              <p:pRg st="3" end="3"/>
                                            </p:txEl>
                                          </p:spTgt>
                                        </p:tgtEl>
                                        <p:attrNameLst>
                                          <p:attrName>style.visibility</p:attrName>
                                        </p:attrNameLst>
                                      </p:cBhvr>
                                      <p:to>
                                        <p:strVal val="visible"/>
                                      </p:to>
                                    </p:set>
                                    <p:animEffect transition="in" filter="dissolve">
                                      <p:cBhvr>
                                        <p:cTn id="34" dur="500"/>
                                        <p:tgtEl>
                                          <p:spTgt spid="22531">
                                            <p:txEl>
                                              <p:pRg st="3" end="3"/>
                                            </p:txEl>
                                          </p:spTgt>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2531">
                                            <p:txEl>
                                              <p:pRg st="4" end="4"/>
                                            </p:txEl>
                                          </p:spTgt>
                                        </p:tgtEl>
                                        <p:attrNameLst>
                                          <p:attrName>style.visibility</p:attrName>
                                        </p:attrNameLst>
                                      </p:cBhvr>
                                      <p:to>
                                        <p:strVal val="visible"/>
                                      </p:to>
                                    </p:set>
                                    <p:animEffect transition="in" filter="dissolve">
                                      <p:cBhvr>
                                        <p:cTn id="37" dur="500"/>
                                        <p:tgtEl>
                                          <p:spTgt spid="22531">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2531">
                                            <p:txEl>
                                              <p:pRg st="5" end="5"/>
                                            </p:txEl>
                                          </p:spTgt>
                                        </p:tgtEl>
                                        <p:attrNameLst>
                                          <p:attrName>style.visibility</p:attrName>
                                        </p:attrNameLst>
                                      </p:cBhvr>
                                      <p:to>
                                        <p:strVal val="visible"/>
                                      </p:to>
                                    </p:set>
                                    <p:animEffect transition="in" filter="dissolve">
                                      <p:cBhvr>
                                        <p:cTn id="42" dur="500"/>
                                        <p:tgtEl>
                                          <p:spTgt spid="22531">
                                            <p:txEl>
                                              <p:pRg st="5" end="5"/>
                                            </p:txEl>
                                          </p:spTgt>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22531">
                                            <p:txEl>
                                              <p:pRg st="6" end="6"/>
                                            </p:txEl>
                                          </p:spTgt>
                                        </p:tgtEl>
                                        <p:attrNameLst>
                                          <p:attrName>style.visibility</p:attrName>
                                        </p:attrNameLst>
                                      </p:cBhvr>
                                      <p:to>
                                        <p:strVal val="visible"/>
                                      </p:to>
                                    </p:set>
                                    <p:animEffect transition="in" filter="dissolve">
                                      <p:cBhvr>
                                        <p:cTn id="45" dur="500"/>
                                        <p:tgtEl>
                                          <p:spTgt spid="22531">
                                            <p:txEl>
                                              <p:pRg st="6" end="6"/>
                                            </p:txEl>
                                          </p:spTgt>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22531">
                                            <p:txEl>
                                              <p:pRg st="7" end="7"/>
                                            </p:txEl>
                                          </p:spTgt>
                                        </p:tgtEl>
                                        <p:attrNameLst>
                                          <p:attrName>style.visibility</p:attrName>
                                        </p:attrNameLst>
                                      </p:cBhvr>
                                      <p:to>
                                        <p:strVal val="visible"/>
                                      </p:to>
                                    </p:set>
                                    <p:animEffect transition="in" filter="dissolve">
                                      <p:cBhvr>
                                        <p:cTn id="48" dur="500"/>
                                        <p:tgtEl>
                                          <p:spTgt spid="22531">
                                            <p:txEl>
                                              <p:pRg st="7" end="7"/>
                                            </p:txEl>
                                          </p:spTgt>
                                        </p:tgtEl>
                                      </p:cBhvr>
                                    </p:animEffect>
                                  </p:childTnLst>
                                </p:cTn>
                              </p:par>
                              <p:par>
                                <p:cTn id="49" presetID="54" presetClass="entr" presetSubtype="0" accel="100000" fill="hold" nodeType="withEffect">
                                  <p:stCondLst>
                                    <p:cond delay="0"/>
                                  </p:stCondLst>
                                  <p:childTnLst>
                                    <p:set>
                                      <p:cBhvr>
                                        <p:cTn id="50" dur="1" fill="hold">
                                          <p:stCondLst>
                                            <p:cond delay="0"/>
                                          </p:stCondLst>
                                        </p:cTn>
                                        <p:tgtEl>
                                          <p:spTgt spid="22533"/>
                                        </p:tgtEl>
                                        <p:attrNameLst>
                                          <p:attrName>style.visibility</p:attrName>
                                        </p:attrNameLst>
                                      </p:cBhvr>
                                      <p:to>
                                        <p:strVal val="visible"/>
                                      </p:to>
                                    </p:set>
                                    <p:anim calcmode="lin" valueType="num">
                                      <p:cBhvr>
                                        <p:cTn id="51" dur="500" fill="hold"/>
                                        <p:tgtEl>
                                          <p:spTgt spid="22533"/>
                                        </p:tgtEl>
                                        <p:attrNameLst>
                                          <p:attrName>ppt_w</p:attrName>
                                        </p:attrNameLst>
                                      </p:cBhvr>
                                      <p:tavLst>
                                        <p:tav tm="0">
                                          <p:val>
                                            <p:strVal val="#ppt_w*0.05"/>
                                          </p:val>
                                        </p:tav>
                                        <p:tav tm="100000">
                                          <p:val>
                                            <p:strVal val="#ppt_w"/>
                                          </p:val>
                                        </p:tav>
                                      </p:tavLst>
                                    </p:anim>
                                    <p:anim calcmode="lin" valueType="num">
                                      <p:cBhvr>
                                        <p:cTn id="52" dur="500" fill="hold"/>
                                        <p:tgtEl>
                                          <p:spTgt spid="22533"/>
                                        </p:tgtEl>
                                        <p:attrNameLst>
                                          <p:attrName>ppt_h</p:attrName>
                                        </p:attrNameLst>
                                      </p:cBhvr>
                                      <p:tavLst>
                                        <p:tav tm="0">
                                          <p:val>
                                            <p:strVal val="#ppt_h"/>
                                          </p:val>
                                        </p:tav>
                                        <p:tav tm="100000">
                                          <p:val>
                                            <p:strVal val="#ppt_h"/>
                                          </p:val>
                                        </p:tav>
                                      </p:tavLst>
                                    </p:anim>
                                    <p:anim calcmode="lin" valueType="num">
                                      <p:cBhvr>
                                        <p:cTn id="53" dur="500" fill="hold"/>
                                        <p:tgtEl>
                                          <p:spTgt spid="22533"/>
                                        </p:tgtEl>
                                        <p:attrNameLst>
                                          <p:attrName>ppt_x</p:attrName>
                                        </p:attrNameLst>
                                      </p:cBhvr>
                                      <p:tavLst>
                                        <p:tav tm="0">
                                          <p:val>
                                            <p:strVal val="#ppt_x-.2"/>
                                          </p:val>
                                        </p:tav>
                                        <p:tav tm="100000">
                                          <p:val>
                                            <p:strVal val="#ppt_x"/>
                                          </p:val>
                                        </p:tav>
                                      </p:tavLst>
                                    </p:anim>
                                    <p:anim calcmode="lin" valueType="num">
                                      <p:cBhvr>
                                        <p:cTn id="54" dur="500" fill="hold"/>
                                        <p:tgtEl>
                                          <p:spTgt spid="22533"/>
                                        </p:tgtEl>
                                        <p:attrNameLst>
                                          <p:attrName>ppt_y</p:attrName>
                                        </p:attrNameLst>
                                      </p:cBhvr>
                                      <p:tavLst>
                                        <p:tav tm="0">
                                          <p:val>
                                            <p:strVal val="#ppt_y"/>
                                          </p:val>
                                        </p:tav>
                                        <p:tav tm="100000">
                                          <p:val>
                                            <p:strVal val="#ppt_y"/>
                                          </p:val>
                                        </p:tav>
                                      </p:tavLst>
                                    </p:anim>
                                    <p:animEffect transition="in" filter="fade">
                                      <p:cBhvr>
                                        <p:cTn id="55" dur="500"/>
                                        <p:tgtEl>
                                          <p:spTgt spid="22533"/>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22531">
                                            <p:txEl>
                                              <p:pRg st="8" end="8"/>
                                            </p:txEl>
                                          </p:spTgt>
                                        </p:tgtEl>
                                        <p:attrNameLst>
                                          <p:attrName>style.visibility</p:attrName>
                                        </p:attrNameLst>
                                      </p:cBhvr>
                                      <p:to>
                                        <p:strVal val="visible"/>
                                      </p:to>
                                    </p:set>
                                    <p:animEffect transition="in" filter="dissolve">
                                      <p:cBhvr>
                                        <p:cTn id="58" dur="500"/>
                                        <p:tgtEl>
                                          <p:spTgt spid="2253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2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685800" y="-304800"/>
            <a:ext cx="7772400" cy="1143000"/>
          </a:xfrm>
        </p:spPr>
        <p:txBody>
          <a:bodyPr/>
          <a:lstStyle/>
          <a:p>
            <a:pPr eaLnBrk="1" hangingPunct="1"/>
            <a:r>
              <a:rPr lang="en-US" sz="3600"/>
              <a:t>The way ahead</a:t>
            </a:r>
          </a:p>
        </p:txBody>
      </p:sp>
      <p:sp>
        <p:nvSpPr>
          <p:cNvPr id="24579" name="Rectangle 3"/>
          <p:cNvSpPr>
            <a:spLocks noGrp="1" noChangeArrowheads="1"/>
          </p:cNvSpPr>
          <p:nvPr>
            <p:ph type="body" idx="1"/>
          </p:nvPr>
        </p:nvSpPr>
        <p:spPr>
          <a:xfrm>
            <a:off x="381000" y="838200"/>
            <a:ext cx="8077200" cy="5257800"/>
          </a:xfrm>
        </p:spPr>
        <p:txBody>
          <a:bodyPr>
            <a:normAutofit lnSpcReduction="10000"/>
          </a:bodyPr>
          <a:lstStyle/>
          <a:p>
            <a:pPr eaLnBrk="1" hangingPunct="1">
              <a:lnSpc>
                <a:spcPct val="90000"/>
              </a:lnSpc>
            </a:pPr>
            <a:r>
              <a:rPr lang="en-GB" sz="2400"/>
              <a:t>Overall, the whole organization has embraced EVO. </a:t>
            </a:r>
          </a:p>
          <a:p>
            <a:pPr eaLnBrk="1" hangingPunct="1">
              <a:lnSpc>
                <a:spcPct val="90000"/>
              </a:lnSpc>
            </a:pPr>
            <a:r>
              <a:rPr lang="en-GB" sz="2400"/>
              <a:t>We all think it has great potential, </a:t>
            </a:r>
          </a:p>
          <a:p>
            <a:pPr lvl="1" eaLnBrk="1" hangingPunct="1">
              <a:lnSpc>
                <a:spcPct val="90000"/>
              </a:lnSpc>
            </a:pPr>
            <a:r>
              <a:rPr lang="en-GB" sz="2000"/>
              <a:t>and we will work hard to utilize it to the full. </a:t>
            </a:r>
          </a:p>
          <a:p>
            <a:pPr eaLnBrk="1" hangingPunct="1">
              <a:lnSpc>
                <a:spcPct val="90000"/>
              </a:lnSpc>
            </a:pPr>
            <a:r>
              <a:rPr lang="en-GB" sz="2400"/>
              <a:t>In June 2004 </a:t>
            </a:r>
          </a:p>
          <a:p>
            <a:pPr lvl="1" eaLnBrk="1" hangingPunct="1">
              <a:lnSpc>
                <a:spcPct val="90000"/>
              </a:lnSpc>
            </a:pPr>
            <a:r>
              <a:rPr lang="en-GB" sz="2000"/>
              <a:t>we had Tom and Kai Gilb for a 4 days course for the whole R&amp;D department and related resources</a:t>
            </a:r>
          </a:p>
          <a:p>
            <a:pPr eaLnBrk="1" hangingPunct="1">
              <a:lnSpc>
                <a:spcPct val="90000"/>
              </a:lnSpc>
            </a:pPr>
            <a:endParaRPr lang="en-GB" sz="2400"/>
          </a:p>
          <a:p>
            <a:pPr eaLnBrk="1" hangingPunct="1">
              <a:lnSpc>
                <a:spcPct val="90000"/>
              </a:lnSpc>
            </a:pPr>
            <a:r>
              <a:rPr lang="en-GB" sz="2400"/>
              <a:t>The next version of Confirmit, Confirmit 9.0, will prove whether we have matured in our understanding and execution of EVO</a:t>
            </a:r>
          </a:p>
          <a:p>
            <a:pPr eaLnBrk="1" hangingPunct="1">
              <a:lnSpc>
                <a:spcPct val="90000"/>
              </a:lnSpc>
            </a:pPr>
            <a:r>
              <a:rPr lang="en-GB" sz="2400"/>
              <a:t>Confirmit 9.0 is due to be released Q4 2004, here is a sneak preview…</a:t>
            </a:r>
          </a:p>
          <a:p>
            <a:pPr eaLnBrk="1" hangingPunct="1">
              <a:lnSpc>
                <a:spcPct val="90000"/>
              </a:lnSpc>
            </a:pPr>
            <a:endParaRPr lang="en-GB" sz="2400"/>
          </a:p>
          <a:p>
            <a:pPr eaLnBrk="1" hangingPunct="1">
              <a:lnSpc>
                <a:spcPct val="90000"/>
              </a:lnSpc>
            </a:pPr>
            <a:endParaRPr lang="en-US" sz="2400"/>
          </a:p>
        </p:txBody>
      </p:sp>
      <p:pic>
        <p:nvPicPr>
          <p:cNvPr id="83972" name="Picture 4" descr="dart"/>
          <p:cNvPicPr>
            <a:picLocks noChangeAspect="1" noChangeArrowheads="1"/>
          </p:cNvPicPr>
          <p:nvPr/>
        </p:nvPicPr>
        <p:blipFill>
          <a:blip r:embed="rId3">
            <a:lum bright="30000" contrast="30000"/>
          </a:blip>
          <a:srcRect/>
          <a:stretch>
            <a:fillRect/>
          </a:stretch>
        </p:blipFill>
        <p:spPr bwMode="auto">
          <a:xfrm>
            <a:off x="6515100" y="5051425"/>
            <a:ext cx="2400300" cy="1236663"/>
          </a:xfrm>
          <a:prstGeom prst="rect">
            <a:avLst/>
          </a:prstGeom>
          <a:noFill/>
          <a:ln w="9525">
            <a:noFill/>
            <a:miter lim="800000"/>
            <a:headEnd/>
            <a:tailEnd/>
          </a:ln>
        </p:spPr>
      </p:pic>
      <p:grpSp>
        <p:nvGrpSpPr>
          <p:cNvPr id="2" name="Group 5"/>
          <p:cNvGrpSpPr>
            <a:grpSpLocks/>
          </p:cNvGrpSpPr>
          <p:nvPr/>
        </p:nvGrpSpPr>
        <p:grpSpPr bwMode="auto">
          <a:xfrm>
            <a:off x="0" y="0"/>
            <a:ext cx="1652588" cy="806450"/>
            <a:chOff x="4656" y="884"/>
            <a:chExt cx="1411" cy="790"/>
          </a:xfrm>
        </p:grpSpPr>
        <p:pic>
          <p:nvPicPr>
            <p:cNvPr id="83974" name="Picture 6" descr="Trond Johansen"/>
            <p:cNvPicPr>
              <a:picLocks noChangeAspect="1" noChangeArrowheads="1"/>
            </p:cNvPicPr>
            <p:nvPr/>
          </p:nvPicPr>
          <p:blipFill>
            <a:blip r:embed="rId4"/>
            <a:srcRect/>
            <a:stretch>
              <a:fillRect/>
            </a:stretch>
          </p:blipFill>
          <p:spPr bwMode="auto">
            <a:xfrm>
              <a:off x="4896" y="884"/>
              <a:ext cx="496" cy="496"/>
            </a:xfrm>
            <a:prstGeom prst="rect">
              <a:avLst/>
            </a:prstGeom>
            <a:noFill/>
            <a:ln w="9525">
              <a:noFill/>
              <a:miter lim="800000"/>
              <a:headEnd/>
              <a:tailEnd/>
            </a:ln>
          </p:spPr>
        </p:pic>
        <p:sp>
          <p:nvSpPr>
            <p:cNvPr id="83975" name="Text Box 7"/>
            <p:cNvSpPr txBox="1">
              <a:spLocks noChangeArrowheads="1"/>
            </p:cNvSpPr>
            <p:nvPr/>
          </p:nvSpPr>
          <p:spPr bwMode="auto">
            <a:xfrm>
              <a:off x="4656" y="1344"/>
              <a:ext cx="1411" cy="330"/>
            </a:xfrm>
            <a:prstGeom prst="rect">
              <a:avLst/>
            </a:prstGeom>
            <a:noFill/>
            <a:ln w="9525">
              <a:noFill/>
              <a:miter lim="800000"/>
              <a:headEnd/>
              <a:tailEnd/>
            </a:ln>
          </p:spPr>
          <p:txBody>
            <a:bodyPr wrap="none">
              <a:prstTxWarp prst="textNoShape">
                <a:avLst/>
              </a:prstTxWarp>
              <a:spAutoFit/>
            </a:bodyPr>
            <a:lstStyle/>
            <a:p>
              <a:r>
                <a:rPr lang="en-US" sz="1600"/>
                <a:t>Trond Johansen</a:t>
              </a:r>
            </a:p>
          </p:txBody>
        </p:sp>
      </p:grpSp>
      <p:sp>
        <p:nvSpPr>
          <p:cNvPr id="9" name="Slide Number Placeholder 8"/>
          <p:cNvSpPr>
            <a:spLocks noGrp="1"/>
          </p:cNvSpPr>
          <p:nvPr>
            <p:ph type="sldNum" sz="quarter" idx="12"/>
          </p:nvPr>
        </p:nvSpPr>
        <p:spPr/>
        <p:txBody>
          <a:bodyPr/>
          <a:lstStyle/>
          <a:p>
            <a:fld id="{4AA81925-07A9-F74A-BCE5-B4F8D92D7CF8}" type="slidenum">
              <a:rPr lang="en-US" smtClean="0"/>
              <a:pPr/>
              <a:t>204</a:t>
            </a:fld>
            <a:endParaRPr lang="en-US"/>
          </a:p>
        </p:txBody>
      </p:sp>
      <p:sp>
        <p:nvSpPr>
          <p:cNvPr id="10" name="Footer Placeholder 9"/>
          <p:cNvSpPr>
            <a:spLocks noGrp="1"/>
          </p:cNvSpPr>
          <p:nvPr>
            <p:ph type="ftr" sz="quarter" idx="11"/>
          </p:nvPr>
        </p:nvSpPr>
        <p:spPr/>
        <p:txBody>
          <a:bodyPr/>
          <a:lstStyle/>
          <a:p>
            <a:r>
              <a:rPr lang="en-US" smtClean="0"/>
              <a:t>© Tom@Gilb.com  www.gilb.com</a:t>
            </a:r>
            <a:endParaRPr lang="en-US"/>
          </a:p>
        </p:txBody>
      </p:sp>
      <p:sp>
        <p:nvSpPr>
          <p:cNvPr id="11" name="Date Placeholder 10"/>
          <p:cNvSpPr>
            <a:spLocks noGrp="1"/>
          </p:cNvSpPr>
          <p:nvPr>
            <p:ph type="dt" sz="half" idx="10"/>
          </p:nvPr>
        </p:nvSpPr>
        <p:spPr/>
        <p:txBody>
          <a:bodyPr/>
          <a:lstStyle/>
          <a:p>
            <a:fld id="{885BC980-DA89-994C-89B1-3197D10CE55B}" type="datetime4">
              <a:rPr lang="en-US" smtClean="0"/>
              <a:pPr/>
              <a:t>October 2, 2009</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p:cTn id="7" dur="1000" fill="hold"/>
                                        <p:tgtEl>
                                          <p:spTgt spid="24579">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4579">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457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4579">
                                            <p:txEl>
                                              <p:pRg st="1" end="1"/>
                                            </p:txEl>
                                          </p:spTgt>
                                        </p:tgtEl>
                                        <p:attrNameLst>
                                          <p:attrName>style.visibility</p:attrName>
                                        </p:attrNameLst>
                                      </p:cBhvr>
                                      <p:to>
                                        <p:strVal val="visible"/>
                                      </p:to>
                                    </p:set>
                                    <p:anim calcmode="lin" valueType="num">
                                      <p:cBhvr>
                                        <p:cTn id="14" dur="1000" fill="hold"/>
                                        <p:tgtEl>
                                          <p:spTgt spid="24579">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24579">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24579">
                                            <p:txEl>
                                              <p:pRg st="1" end="1"/>
                                            </p:txEl>
                                          </p:spTgt>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24579">
                                            <p:txEl>
                                              <p:pRg st="2" end="2"/>
                                            </p:txEl>
                                          </p:spTgt>
                                        </p:tgtEl>
                                        <p:attrNameLst>
                                          <p:attrName>style.visibility</p:attrName>
                                        </p:attrNameLst>
                                      </p:cBhvr>
                                      <p:to>
                                        <p:strVal val="visible"/>
                                      </p:to>
                                    </p:set>
                                    <p:anim calcmode="lin" valueType="num">
                                      <p:cBhvr>
                                        <p:cTn id="19" dur="1000" fill="hold"/>
                                        <p:tgtEl>
                                          <p:spTgt spid="24579">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24579">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24579">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24579">
                                            <p:txEl>
                                              <p:pRg st="3" end="3"/>
                                            </p:txEl>
                                          </p:spTgt>
                                        </p:tgtEl>
                                        <p:attrNameLst>
                                          <p:attrName>style.visibility</p:attrName>
                                        </p:attrNameLst>
                                      </p:cBhvr>
                                      <p:to>
                                        <p:strVal val="visible"/>
                                      </p:to>
                                    </p:set>
                                    <p:anim calcmode="lin" valueType="num">
                                      <p:cBhvr>
                                        <p:cTn id="26" dur="1000" fill="hold"/>
                                        <p:tgtEl>
                                          <p:spTgt spid="24579">
                                            <p:txEl>
                                              <p:pRg st="3" end="3"/>
                                            </p:txEl>
                                          </p:spTgt>
                                        </p:tgtEl>
                                        <p:attrNameLst>
                                          <p:attrName>ppt_w</p:attrName>
                                        </p:attrNameLst>
                                      </p:cBhvr>
                                      <p:tavLst>
                                        <p:tav tm="0">
                                          <p:val>
                                            <p:strVal val="#ppt_w*0.70"/>
                                          </p:val>
                                        </p:tav>
                                        <p:tav tm="100000">
                                          <p:val>
                                            <p:strVal val="#ppt_w"/>
                                          </p:val>
                                        </p:tav>
                                      </p:tavLst>
                                    </p:anim>
                                    <p:anim calcmode="lin" valueType="num">
                                      <p:cBhvr>
                                        <p:cTn id="27" dur="1000" fill="hold"/>
                                        <p:tgtEl>
                                          <p:spTgt spid="24579">
                                            <p:txEl>
                                              <p:pRg st="3" end="3"/>
                                            </p:txEl>
                                          </p:spTgt>
                                        </p:tgtEl>
                                        <p:attrNameLst>
                                          <p:attrName>ppt_h</p:attrName>
                                        </p:attrNameLst>
                                      </p:cBhvr>
                                      <p:tavLst>
                                        <p:tav tm="0">
                                          <p:val>
                                            <p:strVal val="#ppt_h"/>
                                          </p:val>
                                        </p:tav>
                                        <p:tav tm="100000">
                                          <p:val>
                                            <p:strVal val="#ppt_h"/>
                                          </p:val>
                                        </p:tav>
                                      </p:tavLst>
                                    </p:anim>
                                    <p:animEffect transition="in" filter="fade">
                                      <p:cBhvr>
                                        <p:cTn id="28" dur="1000"/>
                                        <p:tgtEl>
                                          <p:spTgt spid="24579">
                                            <p:txEl>
                                              <p:pRg st="3" end="3"/>
                                            </p:txEl>
                                          </p:spTgt>
                                        </p:tgtEl>
                                      </p:cBhvr>
                                    </p:animEffect>
                                  </p:childTnLst>
                                </p:cTn>
                              </p:par>
                              <p:par>
                                <p:cTn id="29" presetID="55" presetClass="entr" presetSubtype="0" fill="hold" grpId="0" nodeType="withEffect">
                                  <p:stCondLst>
                                    <p:cond delay="0"/>
                                  </p:stCondLst>
                                  <p:childTnLst>
                                    <p:set>
                                      <p:cBhvr>
                                        <p:cTn id="30" dur="1" fill="hold">
                                          <p:stCondLst>
                                            <p:cond delay="0"/>
                                          </p:stCondLst>
                                        </p:cTn>
                                        <p:tgtEl>
                                          <p:spTgt spid="24579">
                                            <p:txEl>
                                              <p:pRg st="4" end="4"/>
                                            </p:txEl>
                                          </p:spTgt>
                                        </p:tgtEl>
                                        <p:attrNameLst>
                                          <p:attrName>style.visibility</p:attrName>
                                        </p:attrNameLst>
                                      </p:cBhvr>
                                      <p:to>
                                        <p:strVal val="visible"/>
                                      </p:to>
                                    </p:set>
                                    <p:anim calcmode="lin" valueType="num">
                                      <p:cBhvr>
                                        <p:cTn id="31" dur="1000" fill="hold"/>
                                        <p:tgtEl>
                                          <p:spTgt spid="24579">
                                            <p:txEl>
                                              <p:pRg st="4" end="4"/>
                                            </p:txEl>
                                          </p:spTgt>
                                        </p:tgtEl>
                                        <p:attrNameLst>
                                          <p:attrName>ppt_w</p:attrName>
                                        </p:attrNameLst>
                                      </p:cBhvr>
                                      <p:tavLst>
                                        <p:tav tm="0">
                                          <p:val>
                                            <p:strVal val="#ppt_w*0.70"/>
                                          </p:val>
                                        </p:tav>
                                        <p:tav tm="100000">
                                          <p:val>
                                            <p:strVal val="#ppt_w"/>
                                          </p:val>
                                        </p:tav>
                                      </p:tavLst>
                                    </p:anim>
                                    <p:anim calcmode="lin" valueType="num">
                                      <p:cBhvr>
                                        <p:cTn id="32" dur="1000" fill="hold"/>
                                        <p:tgtEl>
                                          <p:spTgt spid="24579">
                                            <p:txEl>
                                              <p:pRg st="4" end="4"/>
                                            </p:txEl>
                                          </p:spTgt>
                                        </p:tgtEl>
                                        <p:attrNameLst>
                                          <p:attrName>ppt_h</p:attrName>
                                        </p:attrNameLst>
                                      </p:cBhvr>
                                      <p:tavLst>
                                        <p:tav tm="0">
                                          <p:val>
                                            <p:strVal val="#ppt_h"/>
                                          </p:val>
                                        </p:tav>
                                        <p:tav tm="100000">
                                          <p:val>
                                            <p:strVal val="#ppt_h"/>
                                          </p:val>
                                        </p:tav>
                                      </p:tavLst>
                                    </p:anim>
                                    <p:animEffect transition="in" filter="fade">
                                      <p:cBhvr>
                                        <p:cTn id="33" dur="1000"/>
                                        <p:tgtEl>
                                          <p:spTgt spid="24579">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24579">
                                            <p:txEl>
                                              <p:pRg st="6" end="6"/>
                                            </p:txEl>
                                          </p:spTgt>
                                        </p:tgtEl>
                                        <p:attrNameLst>
                                          <p:attrName>style.visibility</p:attrName>
                                        </p:attrNameLst>
                                      </p:cBhvr>
                                      <p:to>
                                        <p:strVal val="visible"/>
                                      </p:to>
                                    </p:set>
                                    <p:anim calcmode="lin" valueType="num">
                                      <p:cBhvr>
                                        <p:cTn id="38" dur="1000" fill="hold"/>
                                        <p:tgtEl>
                                          <p:spTgt spid="24579">
                                            <p:txEl>
                                              <p:pRg st="6" end="6"/>
                                            </p:txEl>
                                          </p:spTgt>
                                        </p:tgtEl>
                                        <p:attrNameLst>
                                          <p:attrName>ppt_w</p:attrName>
                                        </p:attrNameLst>
                                      </p:cBhvr>
                                      <p:tavLst>
                                        <p:tav tm="0">
                                          <p:val>
                                            <p:strVal val="#ppt_w*0.70"/>
                                          </p:val>
                                        </p:tav>
                                        <p:tav tm="100000">
                                          <p:val>
                                            <p:strVal val="#ppt_w"/>
                                          </p:val>
                                        </p:tav>
                                      </p:tavLst>
                                    </p:anim>
                                    <p:anim calcmode="lin" valueType="num">
                                      <p:cBhvr>
                                        <p:cTn id="39" dur="1000" fill="hold"/>
                                        <p:tgtEl>
                                          <p:spTgt spid="24579">
                                            <p:txEl>
                                              <p:pRg st="6" end="6"/>
                                            </p:txEl>
                                          </p:spTgt>
                                        </p:tgtEl>
                                        <p:attrNameLst>
                                          <p:attrName>ppt_h</p:attrName>
                                        </p:attrNameLst>
                                      </p:cBhvr>
                                      <p:tavLst>
                                        <p:tav tm="0">
                                          <p:val>
                                            <p:strVal val="#ppt_h"/>
                                          </p:val>
                                        </p:tav>
                                        <p:tav tm="100000">
                                          <p:val>
                                            <p:strVal val="#ppt_h"/>
                                          </p:val>
                                        </p:tav>
                                      </p:tavLst>
                                    </p:anim>
                                    <p:animEffect transition="in" filter="fade">
                                      <p:cBhvr>
                                        <p:cTn id="40" dur="1000"/>
                                        <p:tgtEl>
                                          <p:spTgt spid="24579">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24579">
                                            <p:txEl>
                                              <p:pRg st="7" end="7"/>
                                            </p:txEl>
                                          </p:spTgt>
                                        </p:tgtEl>
                                        <p:attrNameLst>
                                          <p:attrName>style.visibility</p:attrName>
                                        </p:attrNameLst>
                                      </p:cBhvr>
                                      <p:to>
                                        <p:strVal val="visible"/>
                                      </p:to>
                                    </p:set>
                                    <p:anim calcmode="lin" valueType="num">
                                      <p:cBhvr>
                                        <p:cTn id="45" dur="1000" fill="hold"/>
                                        <p:tgtEl>
                                          <p:spTgt spid="24579">
                                            <p:txEl>
                                              <p:pRg st="7" end="7"/>
                                            </p:txEl>
                                          </p:spTgt>
                                        </p:tgtEl>
                                        <p:attrNameLst>
                                          <p:attrName>ppt_w</p:attrName>
                                        </p:attrNameLst>
                                      </p:cBhvr>
                                      <p:tavLst>
                                        <p:tav tm="0">
                                          <p:val>
                                            <p:strVal val="#ppt_w*0.70"/>
                                          </p:val>
                                        </p:tav>
                                        <p:tav tm="100000">
                                          <p:val>
                                            <p:strVal val="#ppt_w"/>
                                          </p:val>
                                        </p:tav>
                                      </p:tavLst>
                                    </p:anim>
                                    <p:anim calcmode="lin" valueType="num">
                                      <p:cBhvr>
                                        <p:cTn id="46" dur="1000" fill="hold"/>
                                        <p:tgtEl>
                                          <p:spTgt spid="24579">
                                            <p:txEl>
                                              <p:pRg st="7" end="7"/>
                                            </p:txEl>
                                          </p:spTgt>
                                        </p:tgtEl>
                                        <p:attrNameLst>
                                          <p:attrName>ppt_h</p:attrName>
                                        </p:attrNameLst>
                                      </p:cBhvr>
                                      <p:tavLst>
                                        <p:tav tm="0">
                                          <p:val>
                                            <p:strVal val="#ppt_h"/>
                                          </p:val>
                                        </p:tav>
                                        <p:tav tm="100000">
                                          <p:val>
                                            <p:strVal val="#ppt_h"/>
                                          </p:val>
                                        </p:tav>
                                      </p:tavLst>
                                    </p:anim>
                                    <p:animEffect transition="in" filter="fade">
                                      <p:cBhvr>
                                        <p:cTn id="47" dur="1000"/>
                                        <p:tgtEl>
                                          <p:spTgt spid="2457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2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2133600" y="-76200"/>
            <a:ext cx="6324600" cy="655638"/>
          </a:xfrm>
        </p:spPr>
        <p:txBody>
          <a:bodyPr/>
          <a:lstStyle/>
          <a:p>
            <a:pPr eaLnBrk="1" hangingPunct="1"/>
            <a:r>
              <a:rPr lang="en-GB" sz="2800"/>
              <a:t>Confirmit 9.0 and product qualities</a:t>
            </a:r>
          </a:p>
        </p:txBody>
      </p:sp>
      <p:sp>
        <p:nvSpPr>
          <p:cNvPr id="86019" name="Rectangle 3"/>
          <p:cNvSpPr>
            <a:spLocks noGrp="1" noChangeArrowheads="1"/>
          </p:cNvSpPr>
          <p:nvPr>
            <p:ph type="body" sz="half" idx="1"/>
          </p:nvPr>
        </p:nvSpPr>
        <p:spPr>
          <a:xfrm>
            <a:off x="1219200" y="457200"/>
            <a:ext cx="7613650" cy="1941513"/>
          </a:xfrm>
          <a:ln>
            <a:solidFill>
              <a:schemeClr val="tx1"/>
            </a:solidFill>
          </a:ln>
        </p:spPr>
        <p:txBody>
          <a:bodyPr>
            <a:normAutofit lnSpcReduction="10000"/>
          </a:bodyPr>
          <a:lstStyle/>
          <a:p>
            <a:pPr eaLnBrk="1" hangingPunct="1">
              <a:lnSpc>
                <a:spcPct val="90000"/>
              </a:lnSpc>
            </a:pPr>
            <a:r>
              <a:rPr lang="en-GB" sz="1300"/>
              <a:t>Theme for 9.0: </a:t>
            </a:r>
          </a:p>
          <a:p>
            <a:pPr lvl="1" eaLnBrk="1" hangingPunct="1">
              <a:lnSpc>
                <a:spcPct val="90000"/>
              </a:lnSpc>
            </a:pPr>
            <a:r>
              <a:rPr lang="en-GB" sz="1100"/>
              <a:t>Extend usage in large corporations, </a:t>
            </a:r>
          </a:p>
          <a:p>
            <a:pPr marL="1428750" lvl="3" eaLnBrk="1" hangingPunct="1">
              <a:lnSpc>
                <a:spcPct val="90000"/>
              </a:lnSpc>
            </a:pPr>
            <a:r>
              <a:rPr lang="en-GB" sz="900"/>
              <a:t>hence focus on </a:t>
            </a:r>
            <a:r>
              <a:rPr lang="en-GB" sz="900" b="1"/>
              <a:t>usability</a:t>
            </a:r>
            <a:r>
              <a:rPr lang="en-GB" sz="900"/>
              <a:t>, </a:t>
            </a:r>
            <a:r>
              <a:rPr lang="en-GB" sz="900" b="1"/>
              <a:t>intuitiveness</a:t>
            </a:r>
            <a:r>
              <a:rPr lang="en-GB" sz="900"/>
              <a:t>, </a:t>
            </a:r>
            <a:r>
              <a:rPr lang="en-GB" sz="900" b="1"/>
              <a:t>easy to learn</a:t>
            </a:r>
            <a:r>
              <a:rPr lang="en-GB" sz="900"/>
              <a:t> </a:t>
            </a:r>
          </a:p>
          <a:p>
            <a:pPr lvl="1" eaLnBrk="1" hangingPunct="1">
              <a:lnSpc>
                <a:spcPct val="90000"/>
              </a:lnSpc>
            </a:pPr>
            <a:r>
              <a:rPr lang="en-GB" sz="1100"/>
              <a:t>Market Research: </a:t>
            </a:r>
          </a:p>
          <a:p>
            <a:pPr marL="1085850" lvl="2" eaLnBrk="1" hangingPunct="1">
              <a:lnSpc>
                <a:spcPct val="90000"/>
              </a:lnSpc>
            </a:pPr>
            <a:r>
              <a:rPr lang="en-GB" sz="1000"/>
              <a:t>Support for large panels, up to 200 000 panellists. </a:t>
            </a:r>
          </a:p>
          <a:p>
            <a:pPr marL="1085850" lvl="2" eaLnBrk="1" hangingPunct="1">
              <a:lnSpc>
                <a:spcPct val="90000"/>
              </a:lnSpc>
            </a:pPr>
            <a:r>
              <a:rPr lang="en-GB" sz="1000"/>
              <a:t>Improve productivity in general for those who work with such large panels</a:t>
            </a:r>
          </a:p>
          <a:p>
            <a:pPr lvl="1" eaLnBrk="1" hangingPunct="1">
              <a:lnSpc>
                <a:spcPct val="90000"/>
              </a:lnSpc>
            </a:pPr>
            <a:r>
              <a:rPr lang="en-GB" sz="1100"/>
              <a:t>Improve throughput </a:t>
            </a:r>
          </a:p>
          <a:p>
            <a:pPr marL="1085850" lvl="2" eaLnBrk="1" hangingPunct="1">
              <a:lnSpc>
                <a:spcPct val="90000"/>
              </a:lnSpc>
            </a:pPr>
            <a:r>
              <a:rPr lang="en-GB" sz="1000"/>
              <a:t>for users that receive reports with more than 1 000 000 responses</a:t>
            </a:r>
          </a:p>
          <a:p>
            <a:pPr marL="1428750" lvl="3" eaLnBrk="1" hangingPunct="1">
              <a:lnSpc>
                <a:spcPct val="90000"/>
              </a:lnSpc>
            </a:pPr>
            <a:r>
              <a:rPr lang="en-GB" sz="900"/>
              <a:t> (important for large corporations; HP, Microsoft, Accenture etc)</a:t>
            </a:r>
          </a:p>
          <a:p>
            <a:pPr eaLnBrk="1" hangingPunct="1">
              <a:lnSpc>
                <a:spcPct val="90000"/>
              </a:lnSpc>
            </a:pPr>
            <a:endParaRPr lang="en-GB" sz="1400"/>
          </a:p>
          <a:p>
            <a:pPr eaLnBrk="1" hangingPunct="1">
              <a:lnSpc>
                <a:spcPct val="90000"/>
              </a:lnSpc>
            </a:pPr>
            <a:endParaRPr lang="en-GB" sz="1400"/>
          </a:p>
          <a:p>
            <a:pPr eaLnBrk="1" hangingPunct="1">
              <a:lnSpc>
                <a:spcPct val="90000"/>
              </a:lnSpc>
            </a:pPr>
            <a:endParaRPr lang="en-GB" sz="1400"/>
          </a:p>
        </p:txBody>
      </p:sp>
      <p:graphicFrame>
        <p:nvGraphicFramePr>
          <p:cNvPr id="26658" name="Group 34"/>
          <p:cNvGraphicFramePr>
            <a:graphicFrameLocks noGrp="1"/>
          </p:cNvGraphicFramePr>
          <p:nvPr>
            <p:ph sz="half" idx="2"/>
          </p:nvPr>
        </p:nvGraphicFramePr>
        <p:xfrm>
          <a:off x="685800" y="2514600"/>
          <a:ext cx="8066088" cy="3675888"/>
        </p:xfrm>
        <a:graphic>
          <a:graphicData uri="http://schemas.openxmlformats.org/drawingml/2006/table">
            <a:tbl>
              <a:tblPr/>
              <a:tblGrid>
                <a:gridCol w="5561013"/>
                <a:gridCol w="695325"/>
                <a:gridCol w="904875"/>
                <a:gridCol w="904875"/>
              </a:tblGrid>
              <a:tr h="4048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rPr>
                        <a:t>Description of requirement/work task</a:t>
                      </a:r>
                      <a:endParaRPr kumimoji="0" lang="en-GB" sz="18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rPr>
                        <a:t>Past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rPr>
                        <a:t>Status 11.09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rPr>
                        <a:t>Goal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5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rPr>
                        <a:t>Usability.Intuitiveness:</a:t>
                      </a:r>
                      <a:r>
                        <a:rPr kumimoji="0" lang="en-GB" sz="16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rPr>
                        <a:t> Probability that a defined User can intuitively figure out how to do a defined Task correctly (without any errors needing correction)</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rPr>
                        <a:t>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rPr>
                        <a:t>80%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842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rPr>
                        <a:t>Panel.Scalability:</a:t>
                      </a:r>
                      <a:r>
                        <a:rPr kumimoji="0" lang="en-GB" sz="16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rPr>
                        <a:t> </a:t>
                      </a:r>
                      <a:r>
                        <a:rPr kumimoji="0" lang="en-US" sz="16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rPr>
                        <a:t>Maximum number of panelists  that the system can support within a timeframe of 120 seconds for creating a sample of 50 000, with all components of the panel system performing acceptably.</a:t>
                      </a:r>
                      <a:endParaRPr kumimoji="0" lang="en-GB" sz="16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rPr>
                        <a:t>30,000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rPr>
                        <a:t>500,000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rPr>
                        <a:t>200,000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50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rPr>
                        <a:t>Performance.DataVolume</a:t>
                      </a:r>
                      <a:r>
                        <a:rPr kumimoji="0" lang="en-GB" sz="1600" b="1"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rPr>
                        <a:t>:</a:t>
                      </a:r>
                      <a:r>
                        <a:rPr kumimoji="0" lang="en-GB" sz="16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rPr>
                        <a:t> </a:t>
                      </a:r>
                      <a:r>
                        <a:rPr kumimoji="0" lang="en-US" sz="16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rPr>
                        <a:t>Numbers of survey responses that can be handled by Reportal. Tables should be generated within 5 seconds.</a:t>
                      </a:r>
                      <a:endParaRPr kumimoji="0" lang="en-GB" sz="16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rPr>
                        <a:t>20,000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rPr>
                        <a:t>500,000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rPr>
                        <a:t>500,000</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86047" name="Picture 31"/>
          <p:cNvPicPr>
            <a:picLocks noChangeAspect="1" noChangeArrowheads="1"/>
          </p:cNvPicPr>
          <p:nvPr/>
        </p:nvPicPr>
        <p:blipFill>
          <a:blip r:embed="rId3"/>
          <a:srcRect/>
          <a:stretch>
            <a:fillRect/>
          </a:stretch>
        </p:blipFill>
        <p:spPr bwMode="auto">
          <a:xfrm>
            <a:off x="0" y="0"/>
            <a:ext cx="2120900" cy="482600"/>
          </a:xfrm>
          <a:prstGeom prst="rect">
            <a:avLst/>
          </a:prstGeom>
          <a:noFill/>
          <a:ln w="9525">
            <a:noFill/>
            <a:miter lim="800000"/>
            <a:headEnd/>
            <a:tailEnd/>
          </a:ln>
        </p:spPr>
      </p:pic>
      <p:pic>
        <p:nvPicPr>
          <p:cNvPr id="86048" name="Picture 32"/>
          <p:cNvPicPr>
            <a:picLocks noChangeAspect="1" noChangeArrowheads="1"/>
          </p:cNvPicPr>
          <p:nvPr/>
        </p:nvPicPr>
        <p:blipFill>
          <a:blip r:embed="rId4"/>
          <a:srcRect/>
          <a:stretch>
            <a:fillRect/>
          </a:stretch>
        </p:blipFill>
        <p:spPr bwMode="auto">
          <a:xfrm>
            <a:off x="152400" y="6210300"/>
            <a:ext cx="5676900" cy="647700"/>
          </a:xfrm>
          <a:prstGeom prst="rect">
            <a:avLst/>
          </a:prstGeom>
          <a:noFill/>
          <a:ln w="9525">
            <a:noFill/>
            <a:miter lim="800000"/>
            <a:headEnd/>
            <a:tailEnd/>
          </a:ln>
        </p:spPr>
      </p:pic>
      <p:pic>
        <p:nvPicPr>
          <p:cNvPr id="86049" name="Picture 33"/>
          <p:cNvPicPr>
            <a:picLocks noChangeAspect="1" noChangeArrowheads="1"/>
          </p:cNvPicPr>
          <p:nvPr/>
        </p:nvPicPr>
        <p:blipFill>
          <a:blip r:embed="rId5"/>
          <a:srcRect/>
          <a:stretch>
            <a:fillRect/>
          </a:stretch>
        </p:blipFill>
        <p:spPr bwMode="auto">
          <a:xfrm>
            <a:off x="152400" y="838200"/>
            <a:ext cx="952500" cy="9525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13CBC096-D846-1B47-B9EF-2B4229C7B428}" type="slidenum">
              <a:rPr lang="en-US" smtClean="0"/>
              <a:pPr>
                <a:defRPr/>
              </a:pPr>
              <a:t>205</a:t>
            </a:fld>
            <a:endParaRPr lang="en-US"/>
          </a:p>
        </p:txBody>
      </p:sp>
      <p:sp>
        <p:nvSpPr>
          <p:cNvPr id="10" name="Footer Placeholder 9"/>
          <p:cNvSpPr>
            <a:spLocks noGrp="1"/>
          </p:cNvSpPr>
          <p:nvPr>
            <p:ph type="ftr" sz="quarter" idx="11"/>
          </p:nvPr>
        </p:nvSpPr>
        <p:spPr/>
        <p:txBody>
          <a:bodyPr/>
          <a:lstStyle/>
          <a:p>
            <a:pPr>
              <a:defRPr/>
            </a:pPr>
            <a:r>
              <a:rPr lang="en-US" smtClean="0"/>
              <a:t>© Tom@Gilb.com  www.gilb.com</a:t>
            </a:r>
            <a:endParaRPr lang="en-US"/>
          </a:p>
        </p:txBody>
      </p:sp>
      <p:sp>
        <p:nvSpPr>
          <p:cNvPr id="11" name="Date Placeholder 10"/>
          <p:cNvSpPr>
            <a:spLocks noGrp="1"/>
          </p:cNvSpPr>
          <p:nvPr>
            <p:ph type="dt" sz="half" idx="10"/>
          </p:nvPr>
        </p:nvSpPr>
        <p:spPr/>
        <p:txBody>
          <a:bodyPr/>
          <a:lstStyle/>
          <a:p>
            <a:pPr>
              <a:defRPr/>
            </a:pPr>
            <a:fld id="{CAA86F27-F089-F54E-BF7E-9B381A0265AA}" type="datetime4">
              <a:rPr lang="en-US" smtClean="0"/>
              <a:pPr>
                <a:defRPr/>
              </a:pPr>
              <a:t>October 2, 2009</a:t>
            </a:fld>
            <a:endParaRPr lang="en-US"/>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2"/>
          <p:cNvSpPr>
            <a:spLocks noGrp="1" noChangeArrowheads="1"/>
          </p:cNvSpPr>
          <p:nvPr>
            <p:ph type="ctrTitle"/>
          </p:nvPr>
        </p:nvSpPr>
        <p:spPr>
          <a:xfrm>
            <a:off x="685800" y="3860800"/>
            <a:ext cx="7772400" cy="1370106"/>
          </a:xfrm>
        </p:spPr>
        <p:txBody>
          <a:bodyPr>
            <a:normAutofit fontScale="90000"/>
          </a:bodyPr>
          <a:lstStyle/>
          <a:p>
            <a:pPr eaLnBrk="1" hangingPunct="1"/>
            <a:r>
              <a:rPr lang="nb-NO" sz="4000" dirty="0" smtClean="0"/>
              <a:t/>
            </a:r>
            <a:br>
              <a:rPr lang="nb-NO" sz="4000" dirty="0" smtClean="0"/>
            </a:br>
            <a:r>
              <a:rPr lang="en-US" sz="4000" dirty="0" smtClean="0"/>
              <a:t>Initial Customer Feedback </a:t>
            </a:r>
            <a:br>
              <a:rPr lang="en-US" sz="4000" dirty="0" smtClean="0"/>
            </a:br>
            <a:r>
              <a:rPr lang="en-US" sz="4000" dirty="0" smtClean="0"/>
              <a:t>on the new </a:t>
            </a:r>
            <a:r>
              <a:rPr lang="en-US" sz="4000" dirty="0" err="1" smtClean="0"/>
              <a:t>Confirmit</a:t>
            </a:r>
            <a:r>
              <a:rPr lang="en-US" sz="4000" dirty="0" smtClean="0"/>
              <a:t> 9.0</a:t>
            </a:r>
            <a:endParaRPr lang="en-US" sz="4000" dirty="0"/>
          </a:p>
        </p:txBody>
      </p:sp>
      <p:sp>
        <p:nvSpPr>
          <p:cNvPr id="88067" name="Rectangle 3"/>
          <p:cNvSpPr>
            <a:spLocks noGrp="1" noChangeArrowheads="1"/>
          </p:cNvSpPr>
          <p:nvPr>
            <p:ph type="subTitle" idx="1"/>
          </p:nvPr>
        </p:nvSpPr>
        <p:spPr/>
        <p:txBody>
          <a:bodyPr/>
          <a:lstStyle/>
          <a:p>
            <a:pPr eaLnBrk="1" hangingPunct="1"/>
            <a:r>
              <a:rPr lang="nb-NO"/>
              <a:t>November 24th, 2004</a:t>
            </a:r>
            <a:endParaRPr lang="en-US"/>
          </a:p>
        </p:txBody>
      </p:sp>
      <p:pic>
        <p:nvPicPr>
          <p:cNvPr id="88068" name="Picture 4"/>
          <p:cNvPicPr>
            <a:picLocks noChangeAspect="1" noChangeArrowheads="1"/>
          </p:cNvPicPr>
          <p:nvPr/>
        </p:nvPicPr>
        <p:blipFill>
          <a:blip r:embed="rId3"/>
          <a:srcRect/>
          <a:stretch>
            <a:fillRect/>
          </a:stretch>
        </p:blipFill>
        <p:spPr bwMode="auto">
          <a:xfrm>
            <a:off x="152400" y="5708650"/>
            <a:ext cx="5676900" cy="6477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4AA81925-07A9-F74A-BCE5-B4F8D92D7CF8}" type="slidenum">
              <a:rPr lang="en-US" smtClean="0"/>
              <a:pPr/>
              <a:t>206</a:t>
            </a:fld>
            <a:endParaRPr lang="en-US"/>
          </a:p>
        </p:txBody>
      </p:sp>
      <p:sp>
        <p:nvSpPr>
          <p:cNvPr id="7" name="Footer Placeholder 6"/>
          <p:cNvSpPr>
            <a:spLocks noGrp="1"/>
          </p:cNvSpPr>
          <p:nvPr>
            <p:ph type="ftr" sz="quarter" idx="11"/>
          </p:nvPr>
        </p:nvSpPr>
        <p:spPr/>
        <p:txBody>
          <a:bodyPr/>
          <a:lstStyle/>
          <a:p>
            <a:r>
              <a:rPr lang="en-US" smtClean="0"/>
              <a:t>© Tom@Gilb.com  www.gilb.com</a:t>
            </a:r>
            <a:endParaRPr lang="en-US"/>
          </a:p>
        </p:txBody>
      </p:sp>
      <p:sp>
        <p:nvSpPr>
          <p:cNvPr id="8" name="Date Placeholder 7"/>
          <p:cNvSpPr>
            <a:spLocks noGrp="1"/>
          </p:cNvSpPr>
          <p:nvPr>
            <p:ph type="dt" sz="half" idx="10"/>
          </p:nvPr>
        </p:nvSpPr>
        <p:spPr/>
        <p:txBody>
          <a:bodyPr/>
          <a:lstStyle/>
          <a:p>
            <a:fld id="{73910736-787A-ED4C-B51A-8DF1AD3BFAC4}"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685800" y="-76200"/>
            <a:ext cx="7772400" cy="1143000"/>
          </a:xfrm>
        </p:spPr>
        <p:txBody>
          <a:bodyPr>
            <a:normAutofit fontScale="90000"/>
          </a:bodyPr>
          <a:lstStyle/>
          <a:p>
            <a:pPr eaLnBrk="1" hangingPunct="1"/>
            <a:r>
              <a:rPr lang="en-US" sz="3200" dirty="0"/>
              <a:t>Initial perceived value of the new release</a:t>
            </a:r>
            <a:br>
              <a:rPr lang="en-US" sz="3200" dirty="0"/>
            </a:br>
            <a:r>
              <a:rPr lang="en-US" sz="3200" dirty="0"/>
              <a:t>(Base 73 people)</a:t>
            </a:r>
          </a:p>
        </p:txBody>
      </p:sp>
      <p:sp>
        <p:nvSpPr>
          <p:cNvPr id="90115" name="AutoShape 3" descr="ChartImageStreaming"/>
          <p:cNvSpPr>
            <a:spLocks noChangeAspect="1" noChangeArrowheads="1"/>
          </p:cNvSpPr>
          <p:nvPr/>
        </p:nvSpPr>
        <p:spPr bwMode="auto">
          <a:xfrm>
            <a:off x="123825" y="46038"/>
            <a:ext cx="5715000" cy="3810000"/>
          </a:xfrm>
          <a:prstGeom prst="rect">
            <a:avLst/>
          </a:prstGeom>
          <a:noFill/>
          <a:ln w="9525">
            <a:noFill/>
            <a:miter lim="800000"/>
            <a:headEnd/>
            <a:tailEnd/>
          </a:ln>
        </p:spPr>
        <p:txBody>
          <a:bodyPr>
            <a:prstTxWarp prst="textNoShape">
              <a:avLst/>
            </a:prstTxWarp>
          </a:bodyPr>
          <a:lstStyle/>
          <a:p>
            <a:endParaRPr lang="en-US"/>
          </a:p>
        </p:txBody>
      </p:sp>
      <p:sp>
        <p:nvSpPr>
          <p:cNvPr id="90116" name="AutoShape 4" descr="ChartImageStreaming"/>
          <p:cNvSpPr>
            <a:spLocks noChangeAspect="1" noChangeArrowheads="1"/>
          </p:cNvSpPr>
          <p:nvPr/>
        </p:nvSpPr>
        <p:spPr bwMode="auto">
          <a:xfrm>
            <a:off x="123825" y="46038"/>
            <a:ext cx="5715000" cy="3810000"/>
          </a:xfrm>
          <a:prstGeom prst="rect">
            <a:avLst/>
          </a:prstGeom>
          <a:noFill/>
          <a:ln w="9525">
            <a:noFill/>
            <a:miter lim="800000"/>
            <a:headEnd/>
            <a:tailEnd/>
          </a:ln>
        </p:spPr>
        <p:txBody>
          <a:bodyPr>
            <a:prstTxWarp prst="textNoShape">
              <a:avLst/>
            </a:prstTxWarp>
          </a:bodyPr>
          <a:lstStyle/>
          <a:p>
            <a:endParaRPr lang="en-US"/>
          </a:p>
        </p:txBody>
      </p:sp>
      <p:sp>
        <p:nvSpPr>
          <p:cNvPr id="90117" name="Text Box 5"/>
          <p:cNvSpPr txBox="1">
            <a:spLocks noChangeArrowheads="1"/>
          </p:cNvSpPr>
          <p:nvPr/>
        </p:nvSpPr>
        <p:spPr bwMode="auto">
          <a:xfrm>
            <a:off x="6672263" y="5756275"/>
            <a:ext cx="785812" cy="274638"/>
          </a:xfrm>
          <a:prstGeom prst="rect">
            <a:avLst/>
          </a:prstGeom>
          <a:noFill/>
          <a:ln w="9525">
            <a:noFill/>
            <a:miter lim="800000"/>
            <a:headEnd/>
            <a:tailEnd/>
          </a:ln>
        </p:spPr>
        <p:txBody>
          <a:bodyPr wrap="none">
            <a:prstTxWarp prst="textNoShape">
              <a:avLst/>
            </a:prstTxWarp>
            <a:spAutoFit/>
          </a:bodyPr>
          <a:lstStyle/>
          <a:p>
            <a:pPr eaLnBrk="1" hangingPunct="1"/>
            <a:r>
              <a:rPr lang="nb-NO" sz="1200"/>
              <a:t>Base: 73</a:t>
            </a:r>
            <a:endParaRPr lang="en-US" sz="1200"/>
          </a:p>
        </p:txBody>
      </p:sp>
      <p:pic>
        <p:nvPicPr>
          <p:cNvPr id="90118" name="Picture 6"/>
          <p:cNvPicPr>
            <a:picLocks noGrp="1" noChangeAspect="1" noChangeArrowheads="1"/>
          </p:cNvPicPr>
          <p:nvPr>
            <p:ph idx="1"/>
          </p:nvPr>
        </p:nvPicPr>
        <p:blipFill>
          <a:blip r:embed="rId3"/>
          <a:srcRect/>
          <a:stretch>
            <a:fillRect/>
          </a:stretch>
        </p:blipFill>
        <p:spPr>
          <a:xfrm>
            <a:off x="0" y="1447800"/>
            <a:ext cx="8839200" cy="4945063"/>
          </a:xfrm>
        </p:spPr>
      </p:pic>
      <p:sp>
        <p:nvSpPr>
          <p:cNvPr id="8" name="Slide Number Placeholder 7"/>
          <p:cNvSpPr>
            <a:spLocks noGrp="1"/>
          </p:cNvSpPr>
          <p:nvPr>
            <p:ph type="sldNum" sz="quarter" idx="12"/>
          </p:nvPr>
        </p:nvSpPr>
        <p:spPr/>
        <p:txBody>
          <a:bodyPr/>
          <a:lstStyle/>
          <a:p>
            <a:fld id="{4AA81925-07A9-F74A-BCE5-B4F8D92D7CF8}" type="slidenum">
              <a:rPr lang="en-US" smtClean="0"/>
              <a:pPr/>
              <a:t>207</a:t>
            </a:fld>
            <a:endParaRPr lang="en-US"/>
          </a:p>
        </p:txBody>
      </p:sp>
      <p:sp>
        <p:nvSpPr>
          <p:cNvPr id="9" name="Footer Placeholder 8"/>
          <p:cNvSpPr>
            <a:spLocks noGrp="1"/>
          </p:cNvSpPr>
          <p:nvPr>
            <p:ph type="ftr" sz="quarter" idx="11"/>
          </p:nvPr>
        </p:nvSpPr>
        <p:spPr/>
        <p:txBody>
          <a:bodyPr/>
          <a:lstStyle/>
          <a:p>
            <a:r>
              <a:rPr lang="en-US" smtClean="0"/>
              <a:t>© Tom@Gilb.com  www.gilb.com</a:t>
            </a:r>
            <a:endParaRPr lang="en-US"/>
          </a:p>
        </p:txBody>
      </p:sp>
      <p:sp>
        <p:nvSpPr>
          <p:cNvPr id="10" name="Date Placeholder 9"/>
          <p:cNvSpPr>
            <a:spLocks noGrp="1"/>
          </p:cNvSpPr>
          <p:nvPr>
            <p:ph type="dt" sz="half" idx="10"/>
          </p:nvPr>
        </p:nvSpPr>
        <p:spPr/>
        <p:txBody>
          <a:bodyPr/>
          <a:lstStyle/>
          <a:p>
            <a:fld id="{7C316794-D958-F148-ACDB-ACA23FF80005}"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685800" y="0"/>
            <a:ext cx="7772400" cy="1143000"/>
          </a:xfrm>
        </p:spPr>
        <p:txBody>
          <a:bodyPr>
            <a:normAutofit fontScale="90000"/>
          </a:bodyPr>
          <a:lstStyle/>
          <a:p>
            <a:pPr eaLnBrk="1" hangingPunct="1"/>
            <a:r>
              <a:rPr lang="en-US" sz="2800" b="1"/>
              <a:t>ACTUAL RESULTS IN SECOND 12 WEEKS OF USING THE NEW METHOD</a:t>
            </a:r>
            <a:br>
              <a:rPr lang="en-US" sz="2800" b="1"/>
            </a:br>
            <a:r>
              <a:rPr lang="en-US" sz="2800"/>
              <a:t>Evo’s impact on Confirmit 9.0 product qualities</a:t>
            </a:r>
            <a:endParaRPr lang="nb-NO" sz="2800"/>
          </a:p>
        </p:txBody>
      </p:sp>
      <p:sp>
        <p:nvSpPr>
          <p:cNvPr id="58371" name="Rectangle 3"/>
          <p:cNvSpPr>
            <a:spLocks noChangeArrowheads="1"/>
          </p:cNvSpPr>
          <p:nvPr/>
        </p:nvSpPr>
        <p:spPr bwMode="auto">
          <a:xfrm>
            <a:off x="609600" y="2438400"/>
            <a:ext cx="1720850" cy="1376363"/>
          </a:xfrm>
          <a:prstGeom prst="rect">
            <a:avLst/>
          </a:prstGeom>
          <a:solidFill>
            <a:srgbClr val="FBECB7"/>
          </a:solidFill>
          <a:ln w="9525">
            <a:noFill/>
            <a:miter lim="800000"/>
            <a:headEnd/>
            <a:tailEnd/>
          </a:ln>
        </p:spPr>
        <p:txBody>
          <a:bodyPr>
            <a:prstTxWarp prst="textNoShape">
              <a:avLst/>
            </a:prstTxWarp>
          </a:bodyPr>
          <a:lstStyle/>
          <a:p>
            <a:pPr eaLnBrk="1" hangingPunct="1">
              <a:spcBef>
                <a:spcPct val="20000"/>
              </a:spcBef>
            </a:pPr>
            <a:endParaRPr lang="en-US" sz="1600" b="1"/>
          </a:p>
          <a:p>
            <a:pPr eaLnBrk="1" hangingPunct="1">
              <a:spcBef>
                <a:spcPct val="20000"/>
              </a:spcBef>
            </a:pPr>
            <a:r>
              <a:rPr lang="en-US" sz="1600" b="1"/>
              <a:t>Productivity</a:t>
            </a:r>
          </a:p>
        </p:txBody>
      </p:sp>
      <p:sp>
        <p:nvSpPr>
          <p:cNvPr id="58372" name="Rectangle 4"/>
          <p:cNvSpPr>
            <a:spLocks noChangeArrowheads="1"/>
          </p:cNvSpPr>
          <p:nvPr/>
        </p:nvSpPr>
        <p:spPr bwMode="auto">
          <a:xfrm>
            <a:off x="609600" y="1603375"/>
            <a:ext cx="1720850" cy="1033463"/>
          </a:xfrm>
          <a:prstGeom prst="rect">
            <a:avLst/>
          </a:prstGeom>
          <a:solidFill>
            <a:srgbClr val="FBECB7"/>
          </a:solidFill>
          <a:ln w="9525">
            <a:noFill/>
            <a:miter lim="800000"/>
            <a:headEnd/>
            <a:tailEnd/>
          </a:ln>
        </p:spPr>
        <p:txBody>
          <a:bodyPr>
            <a:prstTxWarp prst="textNoShape">
              <a:avLst/>
            </a:prstTxWarp>
          </a:bodyPr>
          <a:lstStyle/>
          <a:p>
            <a:pPr eaLnBrk="1" hangingPunct="1">
              <a:spcBef>
                <a:spcPct val="20000"/>
              </a:spcBef>
            </a:pPr>
            <a:r>
              <a:rPr lang="en-US" sz="1600" b="1"/>
              <a:t>Intuitiveness</a:t>
            </a:r>
          </a:p>
          <a:p>
            <a:pPr eaLnBrk="1" hangingPunct="1">
              <a:spcBef>
                <a:spcPct val="20000"/>
              </a:spcBef>
            </a:pPr>
            <a:endParaRPr lang="en-US" sz="1600" b="1"/>
          </a:p>
        </p:txBody>
      </p:sp>
      <p:sp>
        <p:nvSpPr>
          <p:cNvPr id="92165" name="Rectangle 5"/>
          <p:cNvSpPr>
            <a:spLocks noChangeArrowheads="1"/>
          </p:cNvSpPr>
          <p:nvPr/>
        </p:nvSpPr>
        <p:spPr bwMode="auto">
          <a:xfrm>
            <a:off x="609600" y="1268413"/>
            <a:ext cx="1720850" cy="334962"/>
          </a:xfrm>
          <a:prstGeom prst="rect">
            <a:avLst/>
          </a:prstGeom>
          <a:gradFill rotWithShape="0">
            <a:gsLst>
              <a:gs pos="0">
                <a:srgbClr val="F0A52E"/>
              </a:gs>
              <a:gs pos="100000">
                <a:srgbClr val="F7D376"/>
              </a:gs>
            </a:gsLst>
            <a:lin ang="5400000" scaled="1"/>
          </a:gradFill>
          <a:ln w="9525">
            <a:noFill/>
            <a:miter lim="800000"/>
            <a:headEnd/>
            <a:tailEnd/>
          </a:ln>
        </p:spPr>
        <p:txBody>
          <a:bodyPr>
            <a:prstTxWarp prst="textNoShape">
              <a:avLst/>
            </a:prstTxWarp>
          </a:bodyPr>
          <a:lstStyle/>
          <a:p>
            <a:pPr eaLnBrk="1" hangingPunct="1">
              <a:spcBef>
                <a:spcPct val="20000"/>
              </a:spcBef>
            </a:pPr>
            <a:r>
              <a:rPr lang="en-US" sz="1600" b="1"/>
              <a:t>Product quality</a:t>
            </a:r>
          </a:p>
        </p:txBody>
      </p:sp>
      <p:sp>
        <p:nvSpPr>
          <p:cNvPr id="58374" name="Rectangle 6"/>
          <p:cNvSpPr>
            <a:spLocks noChangeArrowheads="1"/>
          </p:cNvSpPr>
          <p:nvPr/>
        </p:nvSpPr>
        <p:spPr bwMode="auto">
          <a:xfrm>
            <a:off x="6443663" y="2435225"/>
            <a:ext cx="2166937" cy="1376363"/>
          </a:xfrm>
          <a:prstGeom prst="rect">
            <a:avLst/>
          </a:prstGeom>
          <a:solidFill>
            <a:srgbClr val="FBECB7"/>
          </a:solidFill>
          <a:ln w="9525">
            <a:noFill/>
            <a:miter lim="800000"/>
            <a:headEnd/>
            <a:tailEnd/>
          </a:ln>
        </p:spPr>
        <p:txBody>
          <a:bodyPr>
            <a:prstTxWarp prst="textNoShape">
              <a:avLst/>
            </a:prstTxWarp>
          </a:bodyPr>
          <a:lstStyle/>
          <a:p>
            <a:pPr eaLnBrk="1" hangingPunct="1">
              <a:spcBef>
                <a:spcPct val="20000"/>
              </a:spcBef>
            </a:pPr>
            <a:endParaRPr lang="en-US" sz="1600" b="1"/>
          </a:p>
          <a:p>
            <a:pPr eaLnBrk="1" hangingPunct="1">
              <a:spcBef>
                <a:spcPct val="20000"/>
              </a:spcBef>
            </a:pPr>
            <a:r>
              <a:rPr lang="en-US" sz="1600" b="1"/>
              <a:t>Time reduced by </a:t>
            </a:r>
            <a:r>
              <a:rPr lang="en-US" sz="3200" b="1"/>
              <a:t>38%</a:t>
            </a:r>
            <a:endParaRPr lang="en-US" sz="1600" b="1"/>
          </a:p>
        </p:txBody>
      </p:sp>
      <p:sp>
        <p:nvSpPr>
          <p:cNvPr id="58375" name="Rectangle 7"/>
          <p:cNvSpPr>
            <a:spLocks noChangeArrowheads="1"/>
          </p:cNvSpPr>
          <p:nvPr/>
        </p:nvSpPr>
        <p:spPr bwMode="auto">
          <a:xfrm>
            <a:off x="2339975" y="2636838"/>
            <a:ext cx="4103688" cy="1166812"/>
          </a:xfrm>
          <a:prstGeom prst="rect">
            <a:avLst/>
          </a:prstGeom>
          <a:solidFill>
            <a:srgbClr val="FBECB7"/>
          </a:solidFill>
          <a:ln w="9525">
            <a:noFill/>
            <a:miter lim="800000"/>
            <a:headEnd/>
            <a:tailEnd/>
          </a:ln>
        </p:spPr>
        <p:txBody>
          <a:bodyPr>
            <a:prstTxWarp prst="textNoShape">
              <a:avLst/>
            </a:prstTxWarp>
          </a:bodyPr>
          <a:lstStyle/>
          <a:p>
            <a:pPr eaLnBrk="1" hangingPunct="1">
              <a:spcBef>
                <a:spcPct val="20000"/>
              </a:spcBef>
            </a:pPr>
            <a:r>
              <a:rPr lang="en-US" sz="1600" b="1"/>
              <a:t>Time in minutes for a defined advanced user, with full knowledge of 9.0 functionality, to set up a defined advanced survey correctly.</a:t>
            </a:r>
          </a:p>
        </p:txBody>
      </p:sp>
      <p:sp>
        <p:nvSpPr>
          <p:cNvPr id="58376" name="Rectangle 8"/>
          <p:cNvSpPr>
            <a:spLocks noChangeArrowheads="1"/>
          </p:cNvSpPr>
          <p:nvPr/>
        </p:nvSpPr>
        <p:spPr bwMode="auto">
          <a:xfrm>
            <a:off x="6434138" y="1603375"/>
            <a:ext cx="2166937" cy="1033463"/>
          </a:xfrm>
          <a:prstGeom prst="rect">
            <a:avLst/>
          </a:prstGeom>
          <a:solidFill>
            <a:srgbClr val="FBECB7"/>
          </a:solidFill>
          <a:ln w="9525">
            <a:noFill/>
            <a:miter lim="800000"/>
            <a:headEnd/>
            <a:tailEnd/>
          </a:ln>
        </p:spPr>
        <p:txBody>
          <a:bodyPr>
            <a:prstTxWarp prst="textNoShape">
              <a:avLst/>
            </a:prstTxWarp>
          </a:bodyPr>
          <a:lstStyle/>
          <a:p>
            <a:pPr eaLnBrk="1" hangingPunct="1">
              <a:spcBef>
                <a:spcPct val="20000"/>
              </a:spcBef>
            </a:pPr>
            <a:r>
              <a:rPr lang="en-US" sz="1600" b="1"/>
              <a:t>Probability increased by </a:t>
            </a:r>
            <a:r>
              <a:rPr lang="en-US" b="1"/>
              <a:t>175%</a:t>
            </a:r>
          </a:p>
        </p:txBody>
      </p:sp>
      <p:sp>
        <p:nvSpPr>
          <p:cNvPr id="58377" name="Rectangle 9"/>
          <p:cNvSpPr>
            <a:spLocks noChangeArrowheads="1"/>
          </p:cNvSpPr>
          <p:nvPr/>
        </p:nvSpPr>
        <p:spPr bwMode="auto">
          <a:xfrm>
            <a:off x="2330450" y="1603375"/>
            <a:ext cx="4103688" cy="1033463"/>
          </a:xfrm>
          <a:prstGeom prst="rect">
            <a:avLst/>
          </a:prstGeom>
          <a:solidFill>
            <a:srgbClr val="FBECB7"/>
          </a:solidFill>
          <a:ln w="9525">
            <a:noFill/>
            <a:miter lim="800000"/>
            <a:headEnd/>
            <a:tailEnd/>
          </a:ln>
        </p:spPr>
        <p:txBody>
          <a:bodyPr>
            <a:prstTxWarp prst="textNoShape">
              <a:avLst/>
            </a:prstTxWarp>
          </a:bodyPr>
          <a:lstStyle/>
          <a:p>
            <a:pPr eaLnBrk="1" hangingPunct="1">
              <a:spcBef>
                <a:spcPct val="20000"/>
              </a:spcBef>
            </a:pPr>
            <a:r>
              <a:rPr lang="en-US" sz="1600" b="1"/>
              <a:t>Probability that an inexperienced user can intuitively figure out how to set up a defined Simple Survey correctly.</a:t>
            </a:r>
          </a:p>
        </p:txBody>
      </p:sp>
      <p:sp>
        <p:nvSpPr>
          <p:cNvPr id="92170" name="Rectangle 10"/>
          <p:cNvSpPr>
            <a:spLocks noChangeArrowheads="1"/>
          </p:cNvSpPr>
          <p:nvPr/>
        </p:nvSpPr>
        <p:spPr bwMode="auto">
          <a:xfrm>
            <a:off x="6434138" y="1268413"/>
            <a:ext cx="2166937" cy="334962"/>
          </a:xfrm>
          <a:prstGeom prst="rect">
            <a:avLst/>
          </a:prstGeom>
          <a:gradFill rotWithShape="0">
            <a:gsLst>
              <a:gs pos="0">
                <a:srgbClr val="F0A52E"/>
              </a:gs>
              <a:gs pos="100000">
                <a:srgbClr val="F7D376"/>
              </a:gs>
            </a:gsLst>
            <a:lin ang="5400000" scaled="1"/>
          </a:gradFill>
          <a:ln w="9525">
            <a:noFill/>
            <a:miter lim="800000"/>
            <a:headEnd/>
            <a:tailEnd/>
          </a:ln>
        </p:spPr>
        <p:txBody>
          <a:bodyPr>
            <a:prstTxWarp prst="textNoShape">
              <a:avLst/>
            </a:prstTxWarp>
          </a:bodyPr>
          <a:lstStyle/>
          <a:p>
            <a:pPr eaLnBrk="1" hangingPunct="1">
              <a:spcBef>
                <a:spcPct val="20000"/>
              </a:spcBef>
            </a:pPr>
            <a:r>
              <a:rPr lang="en-US" sz="1600" b="1"/>
              <a:t>Customer value </a:t>
            </a:r>
          </a:p>
        </p:txBody>
      </p:sp>
      <p:sp>
        <p:nvSpPr>
          <p:cNvPr id="92171" name="Rectangle 11"/>
          <p:cNvSpPr>
            <a:spLocks noChangeArrowheads="1"/>
          </p:cNvSpPr>
          <p:nvPr/>
        </p:nvSpPr>
        <p:spPr bwMode="auto">
          <a:xfrm>
            <a:off x="2330450" y="1268413"/>
            <a:ext cx="4103688" cy="334962"/>
          </a:xfrm>
          <a:prstGeom prst="rect">
            <a:avLst/>
          </a:prstGeom>
          <a:gradFill rotWithShape="0">
            <a:gsLst>
              <a:gs pos="0">
                <a:srgbClr val="F0A52E"/>
              </a:gs>
              <a:gs pos="100000">
                <a:srgbClr val="F7D376"/>
              </a:gs>
            </a:gsLst>
            <a:lin ang="5400000" scaled="1"/>
          </a:gradFill>
          <a:ln w="9525">
            <a:noFill/>
            <a:miter lim="800000"/>
            <a:headEnd/>
            <a:tailEnd/>
          </a:ln>
        </p:spPr>
        <p:txBody>
          <a:bodyPr>
            <a:prstTxWarp prst="textNoShape">
              <a:avLst/>
            </a:prstTxWarp>
          </a:bodyPr>
          <a:lstStyle/>
          <a:p>
            <a:pPr eaLnBrk="1" hangingPunct="1">
              <a:spcBef>
                <a:spcPct val="20000"/>
              </a:spcBef>
            </a:pPr>
            <a:r>
              <a:rPr lang="en-US" sz="1600" b="1"/>
              <a:t>Description</a:t>
            </a:r>
          </a:p>
        </p:txBody>
      </p:sp>
      <p:sp>
        <p:nvSpPr>
          <p:cNvPr id="92172" name="Line 12"/>
          <p:cNvSpPr>
            <a:spLocks noChangeShapeType="1"/>
          </p:cNvSpPr>
          <p:nvPr/>
        </p:nvSpPr>
        <p:spPr bwMode="auto">
          <a:xfrm>
            <a:off x="609600" y="1219200"/>
            <a:ext cx="7991475" cy="0"/>
          </a:xfrm>
          <a:prstGeom prst="line">
            <a:avLst/>
          </a:prstGeom>
          <a:noFill/>
          <a:ln w="28575" cap="sq">
            <a:noFill/>
            <a:round/>
            <a:headEnd/>
            <a:tailEnd/>
          </a:ln>
        </p:spPr>
        <p:txBody>
          <a:bodyPr anchor="ctr">
            <a:prstTxWarp prst="textNoShape">
              <a:avLst/>
            </a:prstTxWarp>
          </a:bodyPr>
          <a:lstStyle/>
          <a:p>
            <a:endParaRPr lang="en-US"/>
          </a:p>
        </p:txBody>
      </p:sp>
      <p:sp>
        <p:nvSpPr>
          <p:cNvPr id="92173" name="Line 13"/>
          <p:cNvSpPr>
            <a:spLocks noChangeShapeType="1"/>
          </p:cNvSpPr>
          <p:nvPr/>
        </p:nvSpPr>
        <p:spPr bwMode="auto">
          <a:xfrm>
            <a:off x="611188" y="3803650"/>
            <a:ext cx="7991475" cy="0"/>
          </a:xfrm>
          <a:prstGeom prst="line">
            <a:avLst/>
          </a:prstGeom>
          <a:noFill/>
          <a:ln w="12700" cap="sq">
            <a:solidFill>
              <a:srgbClr val="716F6E"/>
            </a:solidFill>
            <a:round/>
            <a:headEnd/>
            <a:tailEnd/>
          </a:ln>
        </p:spPr>
        <p:txBody>
          <a:bodyPr anchor="ctr">
            <a:prstTxWarp prst="textNoShape">
              <a:avLst/>
            </a:prstTxWarp>
          </a:bodyPr>
          <a:lstStyle/>
          <a:p>
            <a:endParaRPr lang="en-US"/>
          </a:p>
        </p:txBody>
      </p:sp>
      <p:sp>
        <p:nvSpPr>
          <p:cNvPr id="92174" name="Line 14"/>
          <p:cNvSpPr>
            <a:spLocks noChangeShapeType="1"/>
          </p:cNvSpPr>
          <p:nvPr/>
        </p:nvSpPr>
        <p:spPr bwMode="auto">
          <a:xfrm>
            <a:off x="609600" y="1268413"/>
            <a:ext cx="1588" cy="2535237"/>
          </a:xfrm>
          <a:prstGeom prst="line">
            <a:avLst/>
          </a:prstGeom>
          <a:noFill/>
          <a:ln w="12700" cap="sq">
            <a:solidFill>
              <a:srgbClr val="716F6E"/>
            </a:solidFill>
            <a:round/>
            <a:headEnd/>
            <a:tailEnd/>
          </a:ln>
        </p:spPr>
        <p:txBody>
          <a:bodyPr anchor="ctr">
            <a:prstTxWarp prst="textNoShape">
              <a:avLst/>
            </a:prstTxWarp>
          </a:bodyPr>
          <a:lstStyle/>
          <a:p>
            <a:endParaRPr lang="en-US"/>
          </a:p>
        </p:txBody>
      </p:sp>
      <p:sp>
        <p:nvSpPr>
          <p:cNvPr id="92175" name="Line 15"/>
          <p:cNvSpPr>
            <a:spLocks noChangeShapeType="1"/>
          </p:cNvSpPr>
          <p:nvPr/>
        </p:nvSpPr>
        <p:spPr bwMode="auto">
          <a:xfrm>
            <a:off x="8601075" y="1268413"/>
            <a:ext cx="3175" cy="2535237"/>
          </a:xfrm>
          <a:prstGeom prst="line">
            <a:avLst/>
          </a:prstGeom>
          <a:noFill/>
          <a:ln w="12700" cap="sq">
            <a:solidFill>
              <a:srgbClr val="716F6E"/>
            </a:solidFill>
            <a:round/>
            <a:headEnd/>
            <a:tailEnd/>
          </a:ln>
        </p:spPr>
        <p:txBody>
          <a:bodyPr anchor="ctr">
            <a:prstTxWarp prst="textNoShape">
              <a:avLst/>
            </a:prstTxWarp>
          </a:bodyPr>
          <a:lstStyle/>
          <a:p>
            <a:endParaRPr lang="en-US"/>
          </a:p>
        </p:txBody>
      </p:sp>
      <p:sp>
        <p:nvSpPr>
          <p:cNvPr id="92176" name="Line 16"/>
          <p:cNvSpPr>
            <a:spLocks noChangeShapeType="1"/>
          </p:cNvSpPr>
          <p:nvPr/>
        </p:nvSpPr>
        <p:spPr bwMode="auto">
          <a:xfrm>
            <a:off x="609600" y="1268413"/>
            <a:ext cx="7991475" cy="0"/>
          </a:xfrm>
          <a:prstGeom prst="line">
            <a:avLst/>
          </a:prstGeom>
          <a:noFill/>
          <a:ln w="12700" cap="sq">
            <a:solidFill>
              <a:srgbClr val="716F6E"/>
            </a:solidFill>
            <a:round/>
            <a:headEnd/>
            <a:tailEnd/>
          </a:ln>
        </p:spPr>
        <p:txBody>
          <a:bodyPr anchor="ctr">
            <a:prstTxWarp prst="textNoShape">
              <a:avLst/>
            </a:prstTxWarp>
          </a:bodyPr>
          <a:lstStyle/>
          <a:p>
            <a:endParaRPr lang="en-US"/>
          </a:p>
        </p:txBody>
      </p:sp>
      <p:sp>
        <p:nvSpPr>
          <p:cNvPr id="92177" name="Line 17"/>
          <p:cNvSpPr>
            <a:spLocks noChangeShapeType="1"/>
          </p:cNvSpPr>
          <p:nvPr/>
        </p:nvSpPr>
        <p:spPr bwMode="auto">
          <a:xfrm>
            <a:off x="6443663" y="1282700"/>
            <a:ext cx="0" cy="2514600"/>
          </a:xfrm>
          <a:prstGeom prst="line">
            <a:avLst/>
          </a:prstGeom>
          <a:noFill/>
          <a:ln w="12700">
            <a:solidFill>
              <a:srgbClr val="716F6E"/>
            </a:solidFill>
            <a:round/>
            <a:headEnd/>
            <a:tailEnd/>
          </a:ln>
        </p:spPr>
        <p:txBody>
          <a:bodyPr anchor="ctr">
            <a:prstTxWarp prst="textNoShape">
              <a:avLst/>
            </a:prstTxWarp>
          </a:bodyPr>
          <a:lstStyle/>
          <a:p>
            <a:endParaRPr lang="en-US"/>
          </a:p>
        </p:txBody>
      </p:sp>
      <p:sp>
        <p:nvSpPr>
          <p:cNvPr id="92178" name="Line 18"/>
          <p:cNvSpPr>
            <a:spLocks noChangeShapeType="1"/>
          </p:cNvSpPr>
          <p:nvPr/>
        </p:nvSpPr>
        <p:spPr bwMode="auto">
          <a:xfrm>
            <a:off x="609600" y="1603375"/>
            <a:ext cx="7991475" cy="0"/>
          </a:xfrm>
          <a:prstGeom prst="line">
            <a:avLst/>
          </a:prstGeom>
          <a:noFill/>
          <a:ln w="12700">
            <a:solidFill>
              <a:srgbClr val="716F6E"/>
            </a:solidFill>
            <a:round/>
            <a:headEnd/>
            <a:tailEnd/>
          </a:ln>
        </p:spPr>
        <p:txBody>
          <a:bodyPr anchor="ctr">
            <a:prstTxWarp prst="textNoShape">
              <a:avLst/>
            </a:prstTxWarp>
          </a:bodyPr>
          <a:lstStyle/>
          <a:p>
            <a:endParaRPr lang="en-US"/>
          </a:p>
        </p:txBody>
      </p:sp>
      <p:sp>
        <p:nvSpPr>
          <p:cNvPr id="92179" name="Line 19"/>
          <p:cNvSpPr>
            <a:spLocks noChangeShapeType="1"/>
          </p:cNvSpPr>
          <p:nvPr/>
        </p:nvSpPr>
        <p:spPr bwMode="auto">
          <a:xfrm>
            <a:off x="611188" y="2651125"/>
            <a:ext cx="7991475" cy="0"/>
          </a:xfrm>
          <a:prstGeom prst="line">
            <a:avLst/>
          </a:prstGeom>
          <a:noFill/>
          <a:ln w="12700">
            <a:solidFill>
              <a:srgbClr val="716F6E"/>
            </a:solidFill>
            <a:round/>
            <a:headEnd/>
            <a:tailEnd/>
          </a:ln>
        </p:spPr>
        <p:txBody>
          <a:bodyPr anchor="ctr">
            <a:prstTxWarp prst="textNoShape">
              <a:avLst/>
            </a:prstTxWarp>
          </a:bodyPr>
          <a:lstStyle/>
          <a:p>
            <a:endParaRPr lang="en-US"/>
          </a:p>
        </p:txBody>
      </p:sp>
      <p:sp>
        <p:nvSpPr>
          <p:cNvPr id="92180" name="Line 20"/>
          <p:cNvSpPr>
            <a:spLocks noChangeShapeType="1"/>
          </p:cNvSpPr>
          <p:nvPr/>
        </p:nvSpPr>
        <p:spPr bwMode="auto">
          <a:xfrm>
            <a:off x="2330450" y="1268413"/>
            <a:ext cx="9525" cy="2535237"/>
          </a:xfrm>
          <a:prstGeom prst="line">
            <a:avLst/>
          </a:prstGeom>
          <a:noFill/>
          <a:ln w="12700">
            <a:solidFill>
              <a:srgbClr val="716F6E"/>
            </a:solidFill>
            <a:round/>
            <a:headEnd/>
            <a:tailEnd/>
          </a:ln>
        </p:spPr>
        <p:txBody>
          <a:bodyPr anchor="ctr">
            <a:prstTxWarp prst="textNoShape">
              <a:avLst/>
            </a:prstTxWarp>
          </a:bodyPr>
          <a:lstStyle/>
          <a:p>
            <a:endParaRPr lang="en-US"/>
          </a:p>
        </p:txBody>
      </p:sp>
      <p:sp>
        <p:nvSpPr>
          <p:cNvPr id="92181" name="Line 21"/>
          <p:cNvSpPr>
            <a:spLocks noChangeShapeType="1"/>
          </p:cNvSpPr>
          <p:nvPr/>
        </p:nvSpPr>
        <p:spPr bwMode="auto">
          <a:xfrm>
            <a:off x="609600" y="1219200"/>
            <a:ext cx="0" cy="395288"/>
          </a:xfrm>
          <a:prstGeom prst="line">
            <a:avLst/>
          </a:prstGeom>
          <a:noFill/>
          <a:ln w="28575" cap="sq">
            <a:noFill/>
            <a:round/>
            <a:headEnd/>
            <a:tailEnd/>
          </a:ln>
        </p:spPr>
        <p:txBody>
          <a:bodyPr anchor="ctr">
            <a:prstTxWarp prst="textNoShape">
              <a:avLst/>
            </a:prstTxWarp>
          </a:bodyPr>
          <a:lstStyle/>
          <a:p>
            <a:endParaRPr lang="en-US"/>
          </a:p>
        </p:txBody>
      </p:sp>
      <p:sp>
        <p:nvSpPr>
          <p:cNvPr id="92182" name="Line 22"/>
          <p:cNvSpPr>
            <a:spLocks noChangeShapeType="1"/>
          </p:cNvSpPr>
          <p:nvPr/>
        </p:nvSpPr>
        <p:spPr bwMode="auto">
          <a:xfrm>
            <a:off x="8601075" y="1219200"/>
            <a:ext cx="0" cy="395288"/>
          </a:xfrm>
          <a:prstGeom prst="line">
            <a:avLst/>
          </a:prstGeom>
          <a:noFill/>
          <a:ln w="28575" cap="sq">
            <a:noFill/>
            <a:round/>
            <a:headEnd/>
            <a:tailEnd/>
          </a:ln>
        </p:spPr>
        <p:txBody>
          <a:bodyPr anchor="ctr">
            <a:prstTxWarp prst="textNoShape">
              <a:avLst/>
            </a:prstTxWarp>
          </a:bodyPr>
          <a:lstStyle/>
          <a:p>
            <a:endParaRPr lang="en-US"/>
          </a:p>
        </p:txBody>
      </p:sp>
      <p:sp>
        <p:nvSpPr>
          <p:cNvPr id="58391" name="Rectangle 23"/>
          <p:cNvSpPr>
            <a:spLocks noChangeArrowheads="1"/>
          </p:cNvSpPr>
          <p:nvPr/>
        </p:nvSpPr>
        <p:spPr bwMode="auto">
          <a:xfrm>
            <a:off x="652463" y="4411663"/>
            <a:ext cx="1720850" cy="2065337"/>
          </a:xfrm>
          <a:prstGeom prst="rect">
            <a:avLst/>
          </a:prstGeom>
          <a:solidFill>
            <a:srgbClr val="FBECB7"/>
          </a:solidFill>
          <a:ln w="9525">
            <a:noFill/>
            <a:miter lim="800000"/>
            <a:headEnd/>
            <a:tailEnd/>
          </a:ln>
        </p:spPr>
        <p:txBody>
          <a:bodyPr>
            <a:prstTxWarp prst="textNoShape">
              <a:avLst/>
            </a:prstTxWarp>
          </a:bodyPr>
          <a:lstStyle/>
          <a:p>
            <a:pPr eaLnBrk="1" hangingPunct="1">
              <a:spcBef>
                <a:spcPct val="20000"/>
              </a:spcBef>
            </a:pPr>
            <a:r>
              <a:rPr lang="en-US" sz="1600" b="1"/>
              <a:t>Productivity</a:t>
            </a:r>
          </a:p>
        </p:txBody>
      </p:sp>
      <p:sp>
        <p:nvSpPr>
          <p:cNvPr id="92184" name="Rectangle 24"/>
          <p:cNvSpPr>
            <a:spLocks noChangeArrowheads="1"/>
          </p:cNvSpPr>
          <p:nvPr/>
        </p:nvSpPr>
        <p:spPr bwMode="auto">
          <a:xfrm>
            <a:off x="611188" y="4076700"/>
            <a:ext cx="1720850" cy="334963"/>
          </a:xfrm>
          <a:prstGeom prst="rect">
            <a:avLst/>
          </a:prstGeom>
          <a:gradFill rotWithShape="0">
            <a:gsLst>
              <a:gs pos="0">
                <a:srgbClr val="F0A52E"/>
              </a:gs>
              <a:gs pos="100000">
                <a:srgbClr val="F7D376"/>
              </a:gs>
            </a:gsLst>
            <a:lin ang="5400000" scaled="1"/>
          </a:gradFill>
          <a:ln w="9525">
            <a:noFill/>
            <a:miter lim="800000"/>
            <a:headEnd/>
            <a:tailEnd/>
          </a:ln>
        </p:spPr>
        <p:txBody>
          <a:bodyPr>
            <a:prstTxWarp prst="textNoShape">
              <a:avLst/>
            </a:prstTxWarp>
          </a:bodyPr>
          <a:lstStyle/>
          <a:p>
            <a:pPr eaLnBrk="1" hangingPunct="1">
              <a:spcBef>
                <a:spcPct val="20000"/>
              </a:spcBef>
            </a:pPr>
            <a:r>
              <a:rPr lang="en-US" sz="1600" b="1"/>
              <a:t>Product quality</a:t>
            </a:r>
          </a:p>
        </p:txBody>
      </p:sp>
      <p:sp>
        <p:nvSpPr>
          <p:cNvPr id="58393" name="Rectangle 25"/>
          <p:cNvSpPr>
            <a:spLocks noChangeArrowheads="1"/>
          </p:cNvSpPr>
          <p:nvPr/>
        </p:nvSpPr>
        <p:spPr bwMode="auto">
          <a:xfrm>
            <a:off x="6477000" y="4411663"/>
            <a:ext cx="2166938" cy="2065337"/>
          </a:xfrm>
          <a:prstGeom prst="rect">
            <a:avLst/>
          </a:prstGeom>
          <a:solidFill>
            <a:srgbClr val="FBECB7"/>
          </a:solidFill>
          <a:ln w="9525">
            <a:noFill/>
            <a:miter lim="800000"/>
            <a:headEnd/>
            <a:tailEnd/>
          </a:ln>
        </p:spPr>
        <p:txBody>
          <a:bodyPr>
            <a:prstTxWarp prst="textNoShape">
              <a:avLst/>
            </a:prstTxWarp>
          </a:bodyPr>
          <a:lstStyle/>
          <a:p>
            <a:pPr algn="ctr" eaLnBrk="1" hangingPunct="1">
              <a:spcBef>
                <a:spcPct val="20000"/>
              </a:spcBef>
            </a:pPr>
            <a:r>
              <a:rPr lang="en-US" sz="1600" b="1"/>
              <a:t>Time reduced by </a:t>
            </a:r>
            <a:r>
              <a:rPr lang="en-US" sz="2800" b="1"/>
              <a:t>83%</a:t>
            </a:r>
            <a:r>
              <a:rPr lang="en-US" sz="1600" b="1"/>
              <a:t> </a:t>
            </a:r>
          </a:p>
          <a:p>
            <a:pPr eaLnBrk="1" hangingPunct="1">
              <a:spcBef>
                <a:spcPct val="20000"/>
              </a:spcBef>
            </a:pPr>
            <a:r>
              <a:rPr lang="en-US" sz="1600" b="1"/>
              <a:t>and error tracking increased by </a:t>
            </a:r>
            <a:r>
              <a:rPr lang="en-US" b="1"/>
              <a:t>25%</a:t>
            </a:r>
            <a:endParaRPr lang="en-US" sz="1600" b="1"/>
          </a:p>
        </p:txBody>
      </p:sp>
      <p:sp>
        <p:nvSpPr>
          <p:cNvPr id="58394" name="Rectangle 26"/>
          <p:cNvSpPr>
            <a:spLocks noChangeArrowheads="1"/>
          </p:cNvSpPr>
          <p:nvPr/>
        </p:nvSpPr>
        <p:spPr bwMode="auto">
          <a:xfrm>
            <a:off x="2373313" y="4411663"/>
            <a:ext cx="4103687" cy="2065337"/>
          </a:xfrm>
          <a:prstGeom prst="rect">
            <a:avLst/>
          </a:prstGeom>
          <a:solidFill>
            <a:srgbClr val="FBECB7"/>
          </a:solidFill>
          <a:ln w="9525">
            <a:noFill/>
            <a:miter lim="800000"/>
            <a:headEnd/>
            <a:tailEnd/>
          </a:ln>
        </p:spPr>
        <p:txBody>
          <a:bodyPr>
            <a:prstTxWarp prst="textNoShape">
              <a:avLst/>
            </a:prstTxWarp>
          </a:bodyPr>
          <a:lstStyle/>
          <a:p>
            <a:pPr eaLnBrk="1" hangingPunct="1">
              <a:spcBef>
                <a:spcPct val="20000"/>
              </a:spcBef>
            </a:pPr>
            <a:r>
              <a:rPr lang="en-US" sz="1600" b="1"/>
              <a:t>Time (in minutes) to test a defined survey and identify 4 inserted script errors, starting from when the questionnaire is finished to the time testing is complete and is ready for production. (Defined Survey: Complex survey, 60 questions, comprehensive JScripting.)</a:t>
            </a:r>
          </a:p>
        </p:txBody>
      </p:sp>
      <p:sp>
        <p:nvSpPr>
          <p:cNvPr id="92187" name="Rectangle 27"/>
          <p:cNvSpPr>
            <a:spLocks noChangeArrowheads="1"/>
          </p:cNvSpPr>
          <p:nvPr/>
        </p:nvSpPr>
        <p:spPr bwMode="auto">
          <a:xfrm>
            <a:off x="6435725" y="4076700"/>
            <a:ext cx="2166938" cy="334963"/>
          </a:xfrm>
          <a:prstGeom prst="rect">
            <a:avLst/>
          </a:prstGeom>
          <a:gradFill rotWithShape="0">
            <a:gsLst>
              <a:gs pos="0">
                <a:srgbClr val="F0A52E"/>
              </a:gs>
              <a:gs pos="100000">
                <a:srgbClr val="F7D376"/>
              </a:gs>
            </a:gsLst>
            <a:lin ang="5400000" scaled="1"/>
          </a:gradFill>
          <a:ln w="9525">
            <a:noFill/>
            <a:miter lim="800000"/>
            <a:headEnd/>
            <a:tailEnd/>
          </a:ln>
        </p:spPr>
        <p:txBody>
          <a:bodyPr>
            <a:prstTxWarp prst="textNoShape">
              <a:avLst/>
            </a:prstTxWarp>
          </a:bodyPr>
          <a:lstStyle/>
          <a:p>
            <a:pPr eaLnBrk="1" hangingPunct="1">
              <a:spcBef>
                <a:spcPct val="20000"/>
              </a:spcBef>
            </a:pPr>
            <a:r>
              <a:rPr lang="en-US" sz="1600" b="1"/>
              <a:t>Customer value </a:t>
            </a:r>
          </a:p>
        </p:txBody>
      </p:sp>
      <p:sp>
        <p:nvSpPr>
          <p:cNvPr id="92188" name="Rectangle 28"/>
          <p:cNvSpPr>
            <a:spLocks noChangeArrowheads="1"/>
          </p:cNvSpPr>
          <p:nvPr/>
        </p:nvSpPr>
        <p:spPr bwMode="auto">
          <a:xfrm>
            <a:off x="2332038" y="4076700"/>
            <a:ext cx="4103687" cy="334963"/>
          </a:xfrm>
          <a:prstGeom prst="rect">
            <a:avLst/>
          </a:prstGeom>
          <a:gradFill rotWithShape="0">
            <a:gsLst>
              <a:gs pos="0">
                <a:srgbClr val="F0A52E"/>
              </a:gs>
              <a:gs pos="100000">
                <a:srgbClr val="F7D376"/>
              </a:gs>
            </a:gsLst>
            <a:lin ang="5400000" scaled="1"/>
          </a:gradFill>
          <a:ln w="9525">
            <a:noFill/>
            <a:miter lim="800000"/>
            <a:headEnd/>
            <a:tailEnd/>
          </a:ln>
        </p:spPr>
        <p:txBody>
          <a:bodyPr>
            <a:prstTxWarp prst="textNoShape">
              <a:avLst/>
            </a:prstTxWarp>
          </a:bodyPr>
          <a:lstStyle/>
          <a:p>
            <a:pPr eaLnBrk="1" hangingPunct="1">
              <a:spcBef>
                <a:spcPct val="20000"/>
              </a:spcBef>
            </a:pPr>
            <a:r>
              <a:rPr lang="en-US" sz="1600" b="1"/>
              <a:t>Description</a:t>
            </a:r>
          </a:p>
        </p:txBody>
      </p:sp>
      <p:sp>
        <p:nvSpPr>
          <p:cNvPr id="92189" name="Line 29"/>
          <p:cNvSpPr>
            <a:spLocks noChangeShapeType="1"/>
          </p:cNvSpPr>
          <p:nvPr/>
        </p:nvSpPr>
        <p:spPr bwMode="auto">
          <a:xfrm>
            <a:off x="609600" y="4076700"/>
            <a:ext cx="0" cy="2136775"/>
          </a:xfrm>
          <a:prstGeom prst="line">
            <a:avLst/>
          </a:prstGeom>
          <a:noFill/>
          <a:ln w="12700" cap="sq">
            <a:solidFill>
              <a:srgbClr val="716F6E"/>
            </a:solidFill>
            <a:round/>
            <a:headEnd/>
            <a:tailEnd/>
          </a:ln>
        </p:spPr>
        <p:txBody>
          <a:bodyPr anchor="ctr">
            <a:prstTxWarp prst="textNoShape">
              <a:avLst/>
            </a:prstTxWarp>
          </a:bodyPr>
          <a:lstStyle/>
          <a:p>
            <a:endParaRPr lang="en-US"/>
          </a:p>
        </p:txBody>
      </p:sp>
      <p:sp>
        <p:nvSpPr>
          <p:cNvPr id="92190" name="Line 30"/>
          <p:cNvSpPr>
            <a:spLocks noChangeShapeType="1"/>
          </p:cNvSpPr>
          <p:nvPr/>
        </p:nvSpPr>
        <p:spPr bwMode="auto">
          <a:xfrm>
            <a:off x="8601075" y="4076700"/>
            <a:ext cx="0" cy="2136775"/>
          </a:xfrm>
          <a:prstGeom prst="line">
            <a:avLst/>
          </a:prstGeom>
          <a:noFill/>
          <a:ln w="12700" cap="sq">
            <a:solidFill>
              <a:srgbClr val="716F6E"/>
            </a:solidFill>
            <a:round/>
            <a:headEnd/>
            <a:tailEnd/>
          </a:ln>
        </p:spPr>
        <p:txBody>
          <a:bodyPr anchor="ctr">
            <a:prstTxWarp prst="textNoShape">
              <a:avLst/>
            </a:prstTxWarp>
          </a:bodyPr>
          <a:lstStyle/>
          <a:p>
            <a:endParaRPr lang="en-US"/>
          </a:p>
        </p:txBody>
      </p:sp>
      <p:sp>
        <p:nvSpPr>
          <p:cNvPr id="92191" name="Line 31"/>
          <p:cNvSpPr>
            <a:spLocks noChangeShapeType="1"/>
          </p:cNvSpPr>
          <p:nvPr/>
        </p:nvSpPr>
        <p:spPr bwMode="auto">
          <a:xfrm>
            <a:off x="6434138" y="4076700"/>
            <a:ext cx="0" cy="2136775"/>
          </a:xfrm>
          <a:prstGeom prst="line">
            <a:avLst/>
          </a:prstGeom>
          <a:noFill/>
          <a:ln w="12700">
            <a:solidFill>
              <a:srgbClr val="716F6E"/>
            </a:solidFill>
            <a:round/>
            <a:headEnd/>
            <a:tailEnd/>
          </a:ln>
        </p:spPr>
        <p:txBody>
          <a:bodyPr anchor="ctr">
            <a:prstTxWarp prst="textNoShape">
              <a:avLst/>
            </a:prstTxWarp>
          </a:bodyPr>
          <a:lstStyle/>
          <a:p>
            <a:endParaRPr lang="en-US"/>
          </a:p>
        </p:txBody>
      </p:sp>
      <p:sp>
        <p:nvSpPr>
          <p:cNvPr id="92192" name="Line 32"/>
          <p:cNvSpPr>
            <a:spLocks noChangeShapeType="1"/>
          </p:cNvSpPr>
          <p:nvPr/>
        </p:nvSpPr>
        <p:spPr bwMode="auto">
          <a:xfrm>
            <a:off x="609600" y="4411663"/>
            <a:ext cx="7991475" cy="0"/>
          </a:xfrm>
          <a:prstGeom prst="line">
            <a:avLst/>
          </a:prstGeom>
          <a:noFill/>
          <a:ln w="12700">
            <a:solidFill>
              <a:srgbClr val="716F6E"/>
            </a:solidFill>
            <a:round/>
            <a:headEnd/>
            <a:tailEnd/>
          </a:ln>
        </p:spPr>
        <p:txBody>
          <a:bodyPr anchor="ctr">
            <a:prstTxWarp prst="textNoShape">
              <a:avLst/>
            </a:prstTxWarp>
          </a:bodyPr>
          <a:lstStyle/>
          <a:p>
            <a:endParaRPr lang="en-US"/>
          </a:p>
        </p:txBody>
      </p:sp>
      <p:sp>
        <p:nvSpPr>
          <p:cNvPr id="92193" name="Line 33"/>
          <p:cNvSpPr>
            <a:spLocks noChangeShapeType="1"/>
          </p:cNvSpPr>
          <p:nvPr/>
        </p:nvSpPr>
        <p:spPr bwMode="auto">
          <a:xfrm>
            <a:off x="2330450" y="4076700"/>
            <a:ext cx="0" cy="2136775"/>
          </a:xfrm>
          <a:prstGeom prst="line">
            <a:avLst/>
          </a:prstGeom>
          <a:noFill/>
          <a:ln w="12700">
            <a:solidFill>
              <a:srgbClr val="716F6E"/>
            </a:solidFill>
            <a:round/>
            <a:headEnd/>
            <a:tailEnd/>
          </a:ln>
        </p:spPr>
        <p:txBody>
          <a:bodyPr anchor="ctr">
            <a:prstTxWarp prst="textNoShape">
              <a:avLst/>
            </a:prstTxWarp>
          </a:bodyPr>
          <a:lstStyle/>
          <a:p>
            <a:endParaRPr lang="en-US"/>
          </a:p>
        </p:txBody>
      </p:sp>
      <p:sp>
        <p:nvSpPr>
          <p:cNvPr id="92194" name="Line 34"/>
          <p:cNvSpPr>
            <a:spLocks noChangeShapeType="1"/>
          </p:cNvSpPr>
          <p:nvPr/>
        </p:nvSpPr>
        <p:spPr bwMode="auto">
          <a:xfrm>
            <a:off x="611188" y="4076700"/>
            <a:ext cx="7991475" cy="0"/>
          </a:xfrm>
          <a:prstGeom prst="line">
            <a:avLst/>
          </a:prstGeom>
          <a:noFill/>
          <a:ln w="12700" cap="sq">
            <a:solidFill>
              <a:srgbClr val="716F6E"/>
            </a:solidFill>
            <a:round/>
            <a:headEnd/>
            <a:tailEnd/>
          </a:ln>
        </p:spPr>
        <p:txBody>
          <a:bodyPr anchor="ctr">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37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3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37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837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83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39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839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83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animBg="1"/>
      <p:bldP spid="58372" grpId="0" animBg="1"/>
      <p:bldP spid="58374" grpId="0" animBg="1"/>
      <p:bldP spid="58375" grpId="0" animBg="1"/>
      <p:bldP spid="58376" grpId="0" animBg="1"/>
      <p:bldP spid="58377" grpId="0" animBg="1"/>
      <p:bldP spid="58391" grpId="0" animBg="1"/>
      <p:bldP spid="58393" grpId="0" animBg="1"/>
      <p:bldP spid="58394" grpId="0" animBg="1"/>
    </p:bldLst>
  </p:timing>
</p:sld>
</file>

<file path=ppt/slides/slide2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685800" y="-76200"/>
            <a:ext cx="7772400" cy="1143000"/>
          </a:xfrm>
        </p:spPr>
        <p:txBody>
          <a:bodyPr>
            <a:normAutofit fontScale="90000"/>
          </a:bodyPr>
          <a:lstStyle/>
          <a:p>
            <a:pPr eaLnBrk="1" hangingPunct="1"/>
            <a:r>
              <a:rPr lang="en-US" sz="2400" b="1"/>
              <a:t>MORE ACTUAL RESULTS IN SECOND 12 WEEKS OF USING THE NEW METHOD</a:t>
            </a:r>
            <a:br>
              <a:rPr lang="en-US" sz="2400" b="1"/>
            </a:br>
            <a:r>
              <a:rPr lang="en-US" sz="2400"/>
              <a:t>Evo’s impact on Confirmit 9.0 product qualities</a:t>
            </a:r>
            <a:endParaRPr lang="nb-NO" sz="2400"/>
          </a:p>
        </p:txBody>
      </p:sp>
      <p:sp>
        <p:nvSpPr>
          <p:cNvPr id="94211" name="Line 3"/>
          <p:cNvSpPr>
            <a:spLocks noChangeShapeType="1"/>
          </p:cNvSpPr>
          <p:nvPr/>
        </p:nvSpPr>
        <p:spPr bwMode="auto">
          <a:xfrm>
            <a:off x="609600" y="1219200"/>
            <a:ext cx="7991475" cy="0"/>
          </a:xfrm>
          <a:prstGeom prst="line">
            <a:avLst/>
          </a:prstGeom>
          <a:noFill/>
          <a:ln w="28575" cap="sq">
            <a:noFill/>
            <a:round/>
            <a:headEnd/>
            <a:tailEnd/>
          </a:ln>
        </p:spPr>
        <p:txBody>
          <a:bodyPr anchor="ctr">
            <a:prstTxWarp prst="textNoShape">
              <a:avLst/>
            </a:prstTxWarp>
          </a:bodyPr>
          <a:lstStyle/>
          <a:p>
            <a:endParaRPr lang="en-US"/>
          </a:p>
        </p:txBody>
      </p:sp>
      <p:sp>
        <p:nvSpPr>
          <p:cNvPr id="94212" name="Line 4"/>
          <p:cNvSpPr>
            <a:spLocks noChangeShapeType="1"/>
          </p:cNvSpPr>
          <p:nvPr/>
        </p:nvSpPr>
        <p:spPr bwMode="auto">
          <a:xfrm>
            <a:off x="609600" y="1219200"/>
            <a:ext cx="0" cy="395288"/>
          </a:xfrm>
          <a:prstGeom prst="line">
            <a:avLst/>
          </a:prstGeom>
          <a:noFill/>
          <a:ln w="28575" cap="sq">
            <a:noFill/>
            <a:round/>
            <a:headEnd/>
            <a:tailEnd/>
          </a:ln>
        </p:spPr>
        <p:txBody>
          <a:bodyPr anchor="ctr">
            <a:prstTxWarp prst="textNoShape">
              <a:avLst/>
            </a:prstTxWarp>
          </a:bodyPr>
          <a:lstStyle/>
          <a:p>
            <a:endParaRPr lang="en-US"/>
          </a:p>
        </p:txBody>
      </p:sp>
      <p:sp>
        <p:nvSpPr>
          <p:cNvPr id="94213" name="Line 5"/>
          <p:cNvSpPr>
            <a:spLocks noChangeShapeType="1"/>
          </p:cNvSpPr>
          <p:nvPr/>
        </p:nvSpPr>
        <p:spPr bwMode="auto">
          <a:xfrm>
            <a:off x="8601075" y="1219200"/>
            <a:ext cx="0" cy="395288"/>
          </a:xfrm>
          <a:prstGeom prst="line">
            <a:avLst/>
          </a:prstGeom>
          <a:noFill/>
          <a:ln w="28575" cap="sq">
            <a:noFill/>
            <a:round/>
            <a:headEnd/>
            <a:tailEnd/>
          </a:ln>
        </p:spPr>
        <p:txBody>
          <a:bodyPr anchor="ctr">
            <a:prstTxWarp prst="textNoShape">
              <a:avLst/>
            </a:prstTxWarp>
          </a:bodyPr>
          <a:lstStyle/>
          <a:p>
            <a:endParaRPr lang="en-US"/>
          </a:p>
        </p:txBody>
      </p:sp>
      <p:grpSp>
        <p:nvGrpSpPr>
          <p:cNvPr id="2" name="Group 6"/>
          <p:cNvGrpSpPr>
            <a:grpSpLocks/>
          </p:cNvGrpSpPr>
          <p:nvPr/>
        </p:nvGrpSpPr>
        <p:grpSpPr bwMode="auto">
          <a:xfrm>
            <a:off x="228600" y="990600"/>
            <a:ext cx="8915400" cy="5486400"/>
            <a:chOff x="507" y="1477"/>
            <a:chExt cx="5036" cy="2141"/>
          </a:xfrm>
        </p:grpSpPr>
        <p:sp>
          <p:nvSpPr>
            <p:cNvPr id="94215" name="Rectangle 7"/>
            <p:cNvSpPr>
              <a:spLocks noChangeArrowheads="1"/>
            </p:cNvSpPr>
            <p:nvPr/>
          </p:nvSpPr>
          <p:spPr bwMode="auto">
            <a:xfrm>
              <a:off x="4176" y="2880"/>
              <a:ext cx="1365" cy="738"/>
            </a:xfrm>
            <a:prstGeom prst="rect">
              <a:avLst/>
            </a:prstGeom>
            <a:solidFill>
              <a:srgbClr val="FBECB7"/>
            </a:solidFill>
            <a:ln w="9525">
              <a:noFill/>
              <a:miter lim="800000"/>
              <a:headEnd/>
              <a:tailEnd/>
            </a:ln>
          </p:spPr>
          <p:txBody>
            <a:bodyPr>
              <a:prstTxWarp prst="textNoShape">
                <a:avLst/>
              </a:prstTxWarp>
            </a:bodyPr>
            <a:lstStyle/>
            <a:p>
              <a:pPr eaLnBrk="1" hangingPunct="1">
                <a:spcBef>
                  <a:spcPct val="20000"/>
                </a:spcBef>
              </a:pPr>
              <a:r>
                <a:rPr lang="en-US" sz="1800" b="1"/>
                <a:t>Number of responses increased by </a:t>
              </a:r>
              <a:r>
                <a:rPr lang="en-US" sz="2800" b="1"/>
                <a:t>1400%</a:t>
              </a:r>
              <a:endParaRPr lang="nb-NO" sz="1800" b="1"/>
            </a:p>
          </p:txBody>
        </p:sp>
        <p:sp>
          <p:nvSpPr>
            <p:cNvPr id="94216" name="Rectangle 8"/>
            <p:cNvSpPr>
              <a:spLocks noChangeArrowheads="1"/>
            </p:cNvSpPr>
            <p:nvPr/>
          </p:nvSpPr>
          <p:spPr bwMode="auto">
            <a:xfrm>
              <a:off x="1591" y="2880"/>
              <a:ext cx="2585" cy="738"/>
            </a:xfrm>
            <a:prstGeom prst="rect">
              <a:avLst/>
            </a:prstGeom>
            <a:solidFill>
              <a:srgbClr val="FBECB7"/>
            </a:solidFill>
            <a:ln w="9525">
              <a:noFill/>
              <a:miter lim="800000"/>
              <a:headEnd/>
              <a:tailEnd/>
            </a:ln>
          </p:spPr>
          <p:txBody>
            <a:bodyPr>
              <a:prstTxWarp prst="textNoShape">
                <a:avLst/>
              </a:prstTxWarp>
            </a:bodyPr>
            <a:lstStyle/>
            <a:p>
              <a:pPr eaLnBrk="1" hangingPunct="1">
                <a:spcBef>
                  <a:spcPts val="500"/>
                </a:spcBef>
                <a:spcAft>
                  <a:spcPts val="500"/>
                </a:spcAft>
              </a:pPr>
              <a:r>
                <a:rPr lang="en-US" sz="1800" b="1"/>
                <a:t>Number of responses a database can contain if the generation of a defined table should be run in 5 seconds.</a:t>
              </a:r>
              <a:endParaRPr lang="nb-NO" sz="1800" b="1"/>
            </a:p>
          </p:txBody>
        </p:sp>
        <p:sp>
          <p:nvSpPr>
            <p:cNvPr id="94217" name="Rectangle 9"/>
            <p:cNvSpPr>
              <a:spLocks noChangeArrowheads="1"/>
            </p:cNvSpPr>
            <p:nvPr/>
          </p:nvSpPr>
          <p:spPr bwMode="auto">
            <a:xfrm>
              <a:off x="507" y="2880"/>
              <a:ext cx="1084" cy="738"/>
            </a:xfrm>
            <a:prstGeom prst="rect">
              <a:avLst/>
            </a:prstGeom>
            <a:solidFill>
              <a:srgbClr val="FBECB7"/>
            </a:solidFill>
            <a:ln w="9525">
              <a:noFill/>
              <a:miter lim="800000"/>
              <a:headEnd/>
              <a:tailEnd/>
            </a:ln>
          </p:spPr>
          <p:txBody>
            <a:bodyPr>
              <a:prstTxWarp prst="textNoShape">
                <a:avLst/>
              </a:prstTxWarp>
            </a:bodyPr>
            <a:lstStyle/>
            <a:p>
              <a:pPr eaLnBrk="1" hangingPunct="1">
                <a:spcBef>
                  <a:spcPct val="20000"/>
                </a:spcBef>
              </a:pPr>
              <a:r>
                <a:rPr lang="en-US" sz="1800" b="1"/>
                <a:t>Performance</a:t>
              </a:r>
              <a:endParaRPr lang="nb-NO" sz="1800" b="1"/>
            </a:p>
          </p:txBody>
        </p:sp>
        <p:sp>
          <p:nvSpPr>
            <p:cNvPr id="94218" name="Rectangle 10"/>
            <p:cNvSpPr>
              <a:spLocks noChangeArrowheads="1"/>
            </p:cNvSpPr>
            <p:nvPr/>
          </p:nvSpPr>
          <p:spPr bwMode="auto">
            <a:xfrm>
              <a:off x="4176" y="2515"/>
              <a:ext cx="1365" cy="365"/>
            </a:xfrm>
            <a:prstGeom prst="rect">
              <a:avLst/>
            </a:prstGeom>
            <a:solidFill>
              <a:srgbClr val="FBECB7"/>
            </a:solidFill>
            <a:ln w="9525">
              <a:noFill/>
              <a:miter lim="800000"/>
              <a:headEnd/>
              <a:tailEnd/>
            </a:ln>
          </p:spPr>
          <p:txBody>
            <a:bodyPr>
              <a:prstTxWarp prst="textNoShape">
                <a:avLst/>
              </a:prstTxWarp>
            </a:bodyPr>
            <a:lstStyle/>
            <a:p>
              <a:pPr eaLnBrk="1" hangingPunct="1">
                <a:spcBef>
                  <a:spcPct val="20000"/>
                </a:spcBef>
              </a:pPr>
              <a:r>
                <a:rPr lang="en-US" sz="1800" b="1"/>
                <a:t>Number of panelists increased by </a:t>
              </a:r>
              <a:r>
                <a:rPr lang="en-US" sz="2800" b="1"/>
                <a:t>700%</a:t>
              </a:r>
              <a:endParaRPr lang="nb-NO" sz="2800" b="1"/>
            </a:p>
          </p:txBody>
        </p:sp>
        <p:sp>
          <p:nvSpPr>
            <p:cNvPr id="94219" name="Rectangle 11"/>
            <p:cNvSpPr>
              <a:spLocks noChangeArrowheads="1"/>
            </p:cNvSpPr>
            <p:nvPr/>
          </p:nvSpPr>
          <p:spPr bwMode="auto">
            <a:xfrm>
              <a:off x="1591" y="2515"/>
              <a:ext cx="2585" cy="365"/>
            </a:xfrm>
            <a:prstGeom prst="rect">
              <a:avLst/>
            </a:prstGeom>
            <a:solidFill>
              <a:srgbClr val="FBECB7"/>
            </a:solidFill>
            <a:ln w="9525">
              <a:noFill/>
              <a:miter lim="800000"/>
              <a:headEnd/>
              <a:tailEnd/>
            </a:ln>
          </p:spPr>
          <p:txBody>
            <a:bodyPr>
              <a:prstTxWarp prst="textNoShape">
                <a:avLst/>
              </a:prstTxWarp>
            </a:bodyPr>
            <a:lstStyle/>
            <a:p>
              <a:pPr eaLnBrk="1" hangingPunct="1">
                <a:spcBef>
                  <a:spcPct val="20000"/>
                </a:spcBef>
              </a:pPr>
              <a:r>
                <a:rPr lang="en-US" sz="1800" b="1"/>
                <a:t>Ability to accomplish a bulk-update of X panelists within a timeframe of Z sec.</a:t>
              </a:r>
              <a:r>
                <a:rPr lang="nb-NO" sz="1800" b="1"/>
                <a:t>	</a:t>
              </a:r>
            </a:p>
          </p:txBody>
        </p:sp>
        <p:sp>
          <p:nvSpPr>
            <p:cNvPr id="94220" name="Rectangle 12"/>
            <p:cNvSpPr>
              <a:spLocks noChangeArrowheads="1"/>
            </p:cNvSpPr>
            <p:nvPr/>
          </p:nvSpPr>
          <p:spPr bwMode="auto">
            <a:xfrm>
              <a:off x="507" y="2515"/>
              <a:ext cx="1084" cy="365"/>
            </a:xfrm>
            <a:prstGeom prst="rect">
              <a:avLst/>
            </a:prstGeom>
            <a:solidFill>
              <a:srgbClr val="FBECB7"/>
            </a:solidFill>
            <a:ln w="9525">
              <a:noFill/>
              <a:miter lim="800000"/>
              <a:headEnd/>
              <a:tailEnd/>
            </a:ln>
          </p:spPr>
          <p:txBody>
            <a:bodyPr>
              <a:prstTxWarp prst="textNoShape">
                <a:avLst/>
              </a:prstTxWarp>
            </a:bodyPr>
            <a:lstStyle/>
            <a:p>
              <a:pPr eaLnBrk="1" hangingPunct="1">
                <a:spcBef>
                  <a:spcPct val="20000"/>
                </a:spcBef>
              </a:pPr>
              <a:r>
                <a:rPr lang="en-US" sz="1800" b="1"/>
                <a:t>Scalability</a:t>
              </a:r>
              <a:endParaRPr lang="nb-NO" sz="1800" b="1"/>
            </a:p>
          </p:txBody>
        </p:sp>
        <p:sp>
          <p:nvSpPr>
            <p:cNvPr id="94221" name="Rectangle 13"/>
            <p:cNvSpPr>
              <a:spLocks noChangeArrowheads="1"/>
            </p:cNvSpPr>
            <p:nvPr/>
          </p:nvSpPr>
          <p:spPr bwMode="auto">
            <a:xfrm>
              <a:off x="507" y="1708"/>
              <a:ext cx="1084" cy="827"/>
            </a:xfrm>
            <a:prstGeom prst="rect">
              <a:avLst/>
            </a:prstGeom>
            <a:solidFill>
              <a:srgbClr val="FBECB7"/>
            </a:solidFill>
            <a:ln w="9525">
              <a:noFill/>
              <a:miter lim="800000"/>
              <a:headEnd/>
              <a:tailEnd/>
            </a:ln>
          </p:spPr>
          <p:txBody>
            <a:bodyPr>
              <a:prstTxWarp prst="textNoShape">
                <a:avLst/>
              </a:prstTxWarp>
            </a:bodyPr>
            <a:lstStyle/>
            <a:p>
              <a:pPr eaLnBrk="1" hangingPunct="1">
                <a:spcBef>
                  <a:spcPct val="20000"/>
                </a:spcBef>
              </a:pPr>
              <a:r>
                <a:rPr lang="en-US" sz="1800" b="1"/>
                <a:t>Performance</a:t>
              </a:r>
              <a:endParaRPr lang="nb-NO" sz="1800" b="1"/>
            </a:p>
          </p:txBody>
        </p:sp>
        <p:sp>
          <p:nvSpPr>
            <p:cNvPr id="94222" name="Rectangle 14"/>
            <p:cNvSpPr>
              <a:spLocks noChangeArrowheads="1"/>
            </p:cNvSpPr>
            <p:nvPr/>
          </p:nvSpPr>
          <p:spPr bwMode="auto">
            <a:xfrm>
              <a:off x="507" y="1477"/>
              <a:ext cx="1084" cy="211"/>
            </a:xfrm>
            <a:prstGeom prst="rect">
              <a:avLst/>
            </a:prstGeom>
            <a:gradFill rotWithShape="0">
              <a:gsLst>
                <a:gs pos="0">
                  <a:srgbClr val="F0A52E"/>
                </a:gs>
                <a:gs pos="100000">
                  <a:srgbClr val="F7D376"/>
                </a:gs>
              </a:gsLst>
              <a:lin ang="5400000" scaled="1"/>
            </a:gradFill>
            <a:ln w="9525">
              <a:noFill/>
              <a:miter lim="800000"/>
              <a:headEnd/>
              <a:tailEnd/>
            </a:ln>
          </p:spPr>
          <p:txBody>
            <a:bodyPr>
              <a:prstTxWarp prst="textNoShape">
                <a:avLst/>
              </a:prstTxWarp>
            </a:bodyPr>
            <a:lstStyle/>
            <a:p>
              <a:pPr eaLnBrk="1" hangingPunct="1">
                <a:spcBef>
                  <a:spcPct val="20000"/>
                </a:spcBef>
              </a:pPr>
              <a:r>
                <a:rPr lang="en-US" sz="1800" b="1"/>
                <a:t>Product quality</a:t>
              </a:r>
              <a:endParaRPr lang="nb-NO" sz="1800" b="1"/>
            </a:p>
          </p:txBody>
        </p:sp>
        <p:sp>
          <p:nvSpPr>
            <p:cNvPr id="94223" name="Rectangle 15"/>
            <p:cNvSpPr>
              <a:spLocks noChangeArrowheads="1"/>
            </p:cNvSpPr>
            <p:nvPr/>
          </p:nvSpPr>
          <p:spPr bwMode="auto">
            <a:xfrm>
              <a:off x="4176" y="1688"/>
              <a:ext cx="1365" cy="827"/>
            </a:xfrm>
            <a:prstGeom prst="rect">
              <a:avLst/>
            </a:prstGeom>
            <a:solidFill>
              <a:srgbClr val="FBECB7"/>
            </a:solidFill>
            <a:ln w="9525">
              <a:noFill/>
              <a:miter lim="800000"/>
              <a:headEnd/>
              <a:tailEnd/>
            </a:ln>
          </p:spPr>
          <p:txBody>
            <a:bodyPr>
              <a:prstTxWarp prst="textNoShape">
                <a:avLst/>
              </a:prstTxWarp>
            </a:bodyPr>
            <a:lstStyle/>
            <a:p>
              <a:pPr eaLnBrk="1" hangingPunct="1">
                <a:spcBef>
                  <a:spcPct val="20000"/>
                </a:spcBef>
              </a:pPr>
              <a:r>
                <a:rPr lang="en-US" sz="1800" b="1"/>
                <a:t>Number of panelists increased by </a:t>
              </a:r>
              <a:r>
                <a:rPr lang="en-US" sz="3200" b="1"/>
                <a:t>1500% </a:t>
              </a:r>
            </a:p>
            <a:p>
              <a:pPr eaLnBrk="1" hangingPunct="1">
                <a:spcBef>
                  <a:spcPct val="20000"/>
                </a:spcBef>
              </a:pPr>
              <a:endParaRPr lang="nb-NO" sz="1800" b="1"/>
            </a:p>
          </p:txBody>
        </p:sp>
        <p:sp>
          <p:nvSpPr>
            <p:cNvPr id="94224" name="Rectangle 16"/>
            <p:cNvSpPr>
              <a:spLocks noChangeArrowheads="1"/>
            </p:cNvSpPr>
            <p:nvPr/>
          </p:nvSpPr>
          <p:spPr bwMode="auto">
            <a:xfrm>
              <a:off x="1591" y="1688"/>
              <a:ext cx="2585" cy="827"/>
            </a:xfrm>
            <a:prstGeom prst="rect">
              <a:avLst/>
            </a:prstGeom>
            <a:solidFill>
              <a:srgbClr val="FBECB7"/>
            </a:solidFill>
            <a:ln w="9525">
              <a:noFill/>
              <a:miter lim="800000"/>
              <a:headEnd/>
              <a:tailEnd/>
            </a:ln>
          </p:spPr>
          <p:txBody>
            <a:bodyPr>
              <a:prstTxWarp prst="textNoShape">
                <a:avLst/>
              </a:prstTxWarp>
            </a:bodyPr>
            <a:lstStyle/>
            <a:p>
              <a:pPr eaLnBrk="1" hangingPunct="1">
                <a:spcBef>
                  <a:spcPct val="20000"/>
                </a:spcBef>
              </a:pPr>
              <a:r>
                <a:rPr lang="en-US" sz="1800" b="1"/>
                <a:t>Max number of panelists that the system can support without exceeding a defined time for the defined task, with all components of the panel system performing acceptable.</a:t>
              </a:r>
              <a:endParaRPr lang="nb-NO" sz="1800" b="1"/>
            </a:p>
          </p:txBody>
        </p:sp>
        <p:sp>
          <p:nvSpPr>
            <p:cNvPr id="94225" name="Rectangle 17"/>
            <p:cNvSpPr>
              <a:spLocks noChangeArrowheads="1"/>
            </p:cNvSpPr>
            <p:nvPr/>
          </p:nvSpPr>
          <p:spPr bwMode="auto">
            <a:xfrm>
              <a:off x="4176" y="1477"/>
              <a:ext cx="1365" cy="211"/>
            </a:xfrm>
            <a:prstGeom prst="rect">
              <a:avLst/>
            </a:prstGeom>
            <a:gradFill rotWithShape="0">
              <a:gsLst>
                <a:gs pos="0">
                  <a:srgbClr val="F0A52E"/>
                </a:gs>
                <a:gs pos="100000">
                  <a:srgbClr val="F7D376"/>
                </a:gs>
              </a:gsLst>
              <a:lin ang="5400000" scaled="1"/>
            </a:gradFill>
            <a:ln w="9525">
              <a:noFill/>
              <a:miter lim="800000"/>
              <a:headEnd/>
              <a:tailEnd/>
            </a:ln>
          </p:spPr>
          <p:txBody>
            <a:bodyPr>
              <a:prstTxWarp prst="textNoShape">
                <a:avLst/>
              </a:prstTxWarp>
            </a:bodyPr>
            <a:lstStyle/>
            <a:p>
              <a:pPr eaLnBrk="1" hangingPunct="1">
                <a:spcBef>
                  <a:spcPct val="20000"/>
                </a:spcBef>
              </a:pPr>
              <a:r>
                <a:rPr lang="en-US" sz="1800" b="1"/>
                <a:t>Customer value </a:t>
              </a:r>
            </a:p>
          </p:txBody>
        </p:sp>
        <p:sp>
          <p:nvSpPr>
            <p:cNvPr id="94226" name="Rectangle 18"/>
            <p:cNvSpPr>
              <a:spLocks noChangeArrowheads="1"/>
            </p:cNvSpPr>
            <p:nvPr/>
          </p:nvSpPr>
          <p:spPr bwMode="auto">
            <a:xfrm>
              <a:off x="1591" y="1477"/>
              <a:ext cx="2585" cy="211"/>
            </a:xfrm>
            <a:prstGeom prst="rect">
              <a:avLst/>
            </a:prstGeom>
            <a:gradFill rotWithShape="0">
              <a:gsLst>
                <a:gs pos="0">
                  <a:srgbClr val="F0A52E"/>
                </a:gs>
                <a:gs pos="100000">
                  <a:srgbClr val="F7D376"/>
                </a:gs>
              </a:gsLst>
              <a:lin ang="5400000" scaled="1"/>
            </a:gradFill>
            <a:ln w="9525">
              <a:noFill/>
              <a:miter lim="800000"/>
              <a:headEnd/>
              <a:tailEnd/>
            </a:ln>
          </p:spPr>
          <p:txBody>
            <a:bodyPr>
              <a:prstTxWarp prst="textNoShape">
                <a:avLst/>
              </a:prstTxWarp>
            </a:bodyPr>
            <a:lstStyle/>
            <a:p>
              <a:pPr eaLnBrk="1" hangingPunct="1">
                <a:spcBef>
                  <a:spcPct val="20000"/>
                </a:spcBef>
              </a:pPr>
              <a:r>
                <a:rPr lang="en-US" sz="1800" b="1"/>
                <a:t>Description</a:t>
              </a:r>
              <a:endParaRPr lang="nb-NO" sz="1800" b="1"/>
            </a:p>
          </p:txBody>
        </p:sp>
        <p:sp>
          <p:nvSpPr>
            <p:cNvPr id="94227" name="Line 19"/>
            <p:cNvSpPr>
              <a:spLocks noChangeShapeType="1"/>
            </p:cNvSpPr>
            <p:nvPr/>
          </p:nvSpPr>
          <p:spPr bwMode="auto">
            <a:xfrm>
              <a:off x="508" y="3618"/>
              <a:ext cx="5034" cy="0"/>
            </a:xfrm>
            <a:prstGeom prst="line">
              <a:avLst/>
            </a:prstGeom>
            <a:noFill/>
            <a:ln w="12700" cap="sq">
              <a:solidFill>
                <a:srgbClr val="716F6E"/>
              </a:solidFill>
              <a:round/>
              <a:headEnd/>
              <a:tailEnd/>
            </a:ln>
          </p:spPr>
          <p:txBody>
            <a:bodyPr anchor="ctr">
              <a:prstTxWarp prst="textNoShape">
                <a:avLst/>
              </a:prstTxWarp>
            </a:bodyPr>
            <a:lstStyle/>
            <a:p>
              <a:endParaRPr lang="en-US"/>
            </a:p>
          </p:txBody>
        </p:sp>
        <p:sp>
          <p:nvSpPr>
            <p:cNvPr id="94228" name="Line 20"/>
            <p:cNvSpPr>
              <a:spLocks noChangeShapeType="1"/>
            </p:cNvSpPr>
            <p:nvPr/>
          </p:nvSpPr>
          <p:spPr bwMode="auto">
            <a:xfrm>
              <a:off x="507" y="1477"/>
              <a:ext cx="1" cy="2141"/>
            </a:xfrm>
            <a:prstGeom prst="line">
              <a:avLst/>
            </a:prstGeom>
            <a:noFill/>
            <a:ln w="12700" cap="sq">
              <a:solidFill>
                <a:srgbClr val="716F6E"/>
              </a:solidFill>
              <a:round/>
              <a:headEnd/>
              <a:tailEnd/>
            </a:ln>
          </p:spPr>
          <p:txBody>
            <a:bodyPr anchor="ctr">
              <a:prstTxWarp prst="textNoShape">
                <a:avLst/>
              </a:prstTxWarp>
            </a:bodyPr>
            <a:lstStyle/>
            <a:p>
              <a:endParaRPr lang="en-US"/>
            </a:p>
          </p:txBody>
        </p:sp>
        <p:sp>
          <p:nvSpPr>
            <p:cNvPr id="94229" name="Line 21"/>
            <p:cNvSpPr>
              <a:spLocks noChangeShapeType="1"/>
            </p:cNvSpPr>
            <p:nvPr/>
          </p:nvSpPr>
          <p:spPr bwMode="auto">
            <a:xfrm>
              <a:off x="5541" y="1477"/>
              <a:ext cx="2" cy="2141"/>
            </a:xfrm>
            <a:prstGeom prst="line">
              <a:avLst/>
            </a:prstGeom>
            <a:noFill/>
            <a:ln w="12700" cap="sq">
              <a:solidFill>
                <a:srgbClr val="716F6E"/>
              </a:solidFill>
              <a:round/>
              <a:headEnd/>
              <a:tailEnd/>
            </a:ln>
          </p:spPr>
          <p:txBody>
            <a:bodyPr anchor="ctr">
              <a:prstTxWarp prst="textNoShape">
                <a:avLst/>
              </a:prstTxWarp>
            </a:bodyPr>
            <a:lstStyle/>
            <a:p>
              <a:endParaRPr lang="en-US"/>
            </a:p>
          </p:txBody>
        </p:sp>
        <p:sp>
          <p:nvSpPr>
            <p:cNvPr id="94230" name="Line 22"/>
            <p:cNvSpPr>
              <a:spLocks noChangeShapeType="1"/>
            </p:cNvSpPr>
            <p:nvPr/>
          </p:nvSpPr>
          <p:spPr bwMode="auto">
            <a:xfrm>
              <a:off x="507" y="1477"/>
              <a:ext cx="5034" cy="0"/>
            </a:xfrm>
            <a:prstGeom prst="line">
              <a:avLst/>
            </a:prstGeom>
            <a:noFill/>
            <a:ln w="12700" cap="sq">
              <a:solidFill>
                <a:srgbClr val="716F6E"/>
              </a:solidFill>
              <a:round/>
              <a:headEnd/>
              <a:tailEnd/>
            </a:ln>
          </p:spPr>
          <p:txBody>
            <a:bodyPr anchor="ctr">
              <a:prstTxWarp prst="textNoShape">
                <a:avLst/>
              </a:prstTxWarp>
            </a:bodyPr>
            <a:lstStyle/>
            <a:p>
              <a:endParaRPr lang="en-US"/>
            </a:p>
          </p:txBody>
        </p:sp>
        <p:sp>
          <p:nvSpPr>
            <p:cNvPr id="94231" name="Line 23"/>
            <p:cNvSpPr>
              <a:spLocks noChangeShapeType="1"/>
            </p:cNvSpPr>
            <p:nvPr/>
          </p:nvSpPr>
          <p:spPr bwMode="auto">
            <a:xfrm>
              <a:off x="4176" y="1477"/>
              <a:ext cx="6" cy="2141"/>
            </a:xfrm>
            <a:prstGeom prst="line">
              <a:avLst/>
            </a:prstGeom>
            <a:noFill/>
            <a:ln w="12700">
              <a:solidFill>
                <a:srgbClr val="716F6E"/>
              </a:solidFill>
              <a:round/>
              <a:headEnd/>
              <a:tailEnd/>
            </a:ln>
          </p:spPr>
          <p:txBody>
            <a:bodyPr anchor="ctr">
              <a:prstTxWarp prst="textNoShape">
                <a:avLst/>
              </a:prstTxWarp>
            </a:bodyPr>
            <a:lstStyle/>
            <a:p>
              <a:endParaRPr lang="en-US"/>
            </a:p>
          </p:txBody>
        </p:sp>
        <p:sp>
          <p:nvSpPr>
            <p:cNvPr id="94232" name="Line 24"/>
            <p:cNvSpPr>
              <a:spLocks noChangeShapeType="1"/>
            </p:cNvSpPr>
            <p:nvPr/>
          </p:nvSpPr>
          <p:spPr bwMode="auto">
            <a:xfrm>
              <a:off x="507" y="1688"/>
              <a:ext cx="5034" cy="0"/>
            </a:xfrm>
            <a:prstGeom prst="line">
              <a:avLst/>
            </a:prstGeom>
            <a:noFill/>
            <a:ln w="12700">
              <a:solidFill>
                <a:srgbClr val="716F6E"/>
              </a:solidFill>
              <a:round/>
              <a:headEnd/>
              <a:tailEnd/>
            </a:ln>
          </p:spPr>
          <p:txBody>
            <a:bodyPr anchor="ctr">
              <a:prstTxWarp prst="textNoShape">
                <a:avLst/>
              </a:prstTxWarp>
            </a:bodyPr>
            <a:lstStyle/>
            <a:p>
              <a:endParaRPr lang="en-US"/>
            </a:p>
          </p:txBody>
        </p:sp>
        <p:sp>
          <p:nvSpPr>
            <p:cNvPr id="94233" name="Line 25"/>
            <p:cNvSpPr>
              <a:spLocks noChangeShapeType="1"/>
            </p:cNvSpPr>
            <p:nvPr/>
          </p:nvSpPr>
          <p:spPr bwMode="auto">
            <a:xfrm>
              <a:off x="1591" y="1477"/>
              <a:ext cx="6" cy="2141"/>
            </a:xfrm>
            <a:prstGeom prst="line">
              <a:avLst/>
            </a:prstGeom>
            <a:noFill/>
            <a:ln w="12700">
              <a:solidFill>
                <a:srgbClr val="716F6E"/>
              </a:solidFill>
              <a:round/>
              <a:headEnd/>
              <a:tailEnd/>
            </a:ln>
          </p:spPr>
          <p:txBody>
            <a:bodyPr anchor="ctr">
              <a:prstTxWarp prst="textNoShape">
                <a:avLst/>
              </a:prstTxWarp>
            </a:bodyPr>
            <a:lstStyle/>
            <a:p>
              <a:endParaRPr lang="en-US"/>
            </a:p>
          </p:txBody>
        </p:sp>
        <p:sp>
          <p:nvSpPr>
            <p:cNvPr id="94234" name="Line 26"/>
            <p:cNvSpPr>
              <a:spLocks noChangeShapeType="1"/>
            </p:cNvSpPr>
            <p:nvPr/>
          </p:nvSpPr>
          <p:spPr bwMode="auto">
            <a:xfrm>
              <a:off x="507" y="2515"/>
              <a:ext cx="5034" cy="0"/>
            </a:xfrm>
            <a:prstGeom prst="line">
              <a:avLst/>
            </a:prstGeom>
            <a:noFill/>
            <a:ln w="12700">
              <a:solidFill>
                <a:srgbClr val="716F6E"/>
              </a:solidFill>
              <a:round/>
              <a:headEnd/>
              <a:tailEnd/>
            </a:ln>
          </p:spPr>
          <p:txBody>
            <a:bodyPr anchor="ctr">
              <a:prstTxWarp prst="textNoShape">
                <a:avLst/>
              </a:prstTxWarp>
            </a:bodyPr>
            <a:lstStyle/>
            <a:p>
              <a:endParaRPr lang="en-US"/>
            </a:p>
          </p:txBody>
        </p:sp>
        <p:sp>
          <p:nvSpPr>
            <p:cNvPr id="94235" name="Line 27"/>
            <p:cNvSpPr>
              <a:spLocks noChangeShapeType="1"/>
            </p:cNvSpPr>
            <p:nvPr/>
          </p:nvSpPr>
          <p:spPr bwMode="auto">
            <a:xfrm>
              <a:off x="507" y="2880"/>
              <a:ext cx="5034" cy="0"/>
            </a:xfrm>
            <a:prstGeom prst="line">
              <a:avLst/>
            </a:prstGeom>
            <a:noFill/>
            <a:ln w="12700">
              <a:solidFill>
                <a:srgbClr val="716F6E"/>
              </a:solidFill>
              <a:round/>
              <a:headEnd/>
              <a:tailEnd/>
            </a:ln>
          </p:spPr>
          <p:txBody>
            <a:bodyPr anchor="ctr">
              <a:prstTxWarp prst="textNoShape">
                <a:avLst/>
              </a:prstTxWarp>
            </a:bodyPr>
            <a:lstStyle/>
            <a:p>
              <a:endParaRPr lang="en-US"/>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9698" name="Rectangle 1026"/>
          <p:cNvSpPr>
            <a:spLocks noGrp="1" noChangeArrowheads="1"/>
          </p:cNvSpPr>
          <p:nvPr>
            <p:ph type="title"/>
          </p:nvPr>
        </p:nvSpPr>
        <p:spPr>
          <a:xfrm>
            <a:off x="685800" y="0"/>
            <a:ext cx="7772400" cy="381000"/>
          </a:xfrm>
        </p:spPr>
        <p:txBody>
          <a:bodyPr>
            <a:normAutofit fontScale="90000"/>
          </a:bodyPr>
          <a:lstStyle/>
          <a:p>
            <a:pPr eaLnBrk="1" hangingPunct="1"/>
            <a:r>
              <a:rPr lang="en-US" sz="2400"/>
              <a:t>Priority Determination Process</a:t>
            </a:r>
          </a:p>
        </p:txBody>
      </p:sp>
      <p:grpSp>
        <p:nvGrpSpPr>
          <p:cNvPr id="2" name="Group 1027"/>
          <p:cNvGrpSpPr>
            <a:grpSpLocks/>
          </p:cNvGrpSpPr>
          <p:nvPr/>
        </p:nvGrpSpPr>
        <p:grpSpPr bwMode="auto">
          <a:xfrm>
            <a:off x="76200" y="461963"/>
            <a:ext cx="9067800" cy="5710237"/>
            <a:chOff x="621" y="1984"/>
            <a:chExt cx="10260" cy="9360"/>
          </a:xfrm>
        </p:grpSpPr>
        <p:grpSp>
          <p:nvGrpSpPr>
            <p:cNvPr id="3" name="Group 1028"/>
            <p:cNvGrpSpPr>
              <a:grpSpLocks/>
            </p:cNvGrpSpPr>
            <p:nvPr/>
          </p:nvGrpSpPr>
          <p:grpSpPr bwMode="auto">
            <a:xfrm>
              <a:off x="1341" y="5626"/>
              <a:ext cx="9000" cy="2520"/>
              <a:chOff x="1341" y="5626"/>
              <a:chExt cx="9000" cy="2520"/>
            </a:xfrm>
          </p:grpSpPr>
          <p:sp>
            <p:nvSpPr>
              <p:cNvPr id="669726" name="Text Box 1029"/>
              <p:cNvSpPr txBox="1">
                <a:spLocks noChangeArrowheads="1"/>
              </p:cNvSpPr>
              <p:nvPr/>
            </p:nvSpPr>
            <p:spPr bwMode="auto">
              <a:xfrm>
                <a:off x="1341" y="5626"/>
                <a:ext cx="9000" cy="2520"/>
              </a:xfrm>
              <a:prstGeom prst="rect">
                <a:avLst/>
              </a:prstGeom>
              <a:solidFill>
                <a:srgbClr val="FFFFFF"/>
              </a:solidFill>
              <a:ln w="9525">
                <a:solidFill>
                  <a:srgbClr val="000000"/>
                </a:solidFill>
                <a:miter lim="800000"/>
                <a:headEnd/>
                <a:tailEnd/>
              </a:ln>
            </p:spPr>
            <p:txBody>
              <a:bodyPr>
                <a:prstTxWarp prst="textNoShape">
                  <a:avLst/>
                </a:prstTxWarp>
              </a:bodyPr>
              <a:lstStyle/>
              <a:p>
                <a:r>
                  <a:rPr lang="en-GB" sz="1200" b="1"/>
                  <a:t>Determine relative priority (immediate claim on resources)</a:t>
                </a:r>
              </a:p>
            </p:txBody>
          </p:sp>
          <p:sp>
            <p:nvSpPr>
              <p:cNvPr id="669727" name="Text Box 1030"/>
              <p:cNvSpPr txBox="1">
                <a:spLocks noChangeArrowheads="1"/>
              </p:cNvSpPr>
              <p:nvPr/>
            </p:nvSpPr>
            <p:spPr bwMode="auto">
              <a:xfrm>
                <a:off x="1701" y="6124"/>
                <a:ext cx="1620" cy="1800"/>
              </a:xfrm>
              <a:prstGeom prst="rect">
                <a:avLst/>
              </a:prstGeom>
              <a:solidFill>
                <a:srgbClr val="FFFFFF"/>
              </a:solidFill>
              <a:ln w="9525">
                <a:solidFill>
                  <a:srgbClr val="000000"/>
                </a:solidFill>
                <a:miter lim="800000"/>
                <a:headEnd/>
                <a:tailEnd/>
              </a:ln>
            </p:spPr>
            <p:txBody>
              <a:bodyPr>
                <a:prstTxWarp prst="textNoShape">
                  <a:avLst/>
                </a:prstTxWarp>
              </a:bodyPr>
              <a:lstStyle/>
              <a:p>
                <a:r>
                  <a:rPr lang="en-GB" sz="1200" b="1"/>
                  <a:t>Select a viewpoint level to judge priority from</a:t>
                </a:r>
              </a:p>
              <a:p>
                <a:pPr>
                  <a:spcBef>
                    <a:spcPts val="300"/>
                  </a:spcBef>
                  <a:spcAft>
                    <a:spcPts val="300"/>
                  </a:spcAft>
                </a:pPr>
                <a:r>
                  <a:rPr lang="en-US" sz="1200" b="1">
                    <a:latin typeface="Arial" pitchFamily="-108" charset="0"/>
                  </a:rPr>
                  <a:t>(project, product line, engineer)</a:t>
                </a:r>
              </a:p>
            </p:txBody>
          </p:sp>
          <p:sp>
            <p:nvSpPr>
              <p:cNvPr id="669728" name="Text Box 1031"/>
              <p:cNvSpPr txBox="1">
                <a:spLocks noChangeArrowheads="1"/>
              </p:cNvSpPr>
              <p:nvPr/>
            </p:nvSpPr>
            <p:spPr bwMode="auto">
              <a:xfrm>
                <a:off x="3501" y="6082"/>
                <a:ext cx="1980" cy="1800"/>
              </a:xfrm>
              <a:prstGeom prst="rect">
                <a:avLst/>
              </a:prstGeom>
              <a:solidFill>
                <a:srgbClr val="FFFFFF"/>
              </a:solidFill>
              <a:ln w="9525">
                <a:solidFill>
                  <a:srgbClr val="000000"/>
                </a:solidFill>
                <a:miter lim="800000"/>
                <a:headEnd/>
                <a:tailEnd/>
              </a:ln>
            </p:spPr>
            <p:txBody>
              <a:bodyPr>
                <a:prstTxWarp prst="textNoShape">
                  <a:avLst/>
                </a:prstTxWarp>
              </a:bodyPr>
              <a:lstStyle/>
              <a:p>
                <a:r>
                  <a:rPr lang="en-GB" sz="1200" b="1"/>
                  <a:t>Consider all relevant defined constraints and dependencies at this decision-point moment.</a:t>
                </a:r>
              </a:p>
              <a:p>
                <a:r>
                  <a:rPr lang="en-GB" sz="1200" b="1"/>
                  <a:t>(what must you do, what can’t you do)</a:t>
                </a:r>
              </a:p>
            </p:txBody>
          </p:sp>
          <p:sp>
            <p:nvSpPr>
              <p:cNvPr id="669729" name="Text Box 1032"/>
              <p:cNvSpPr txBox="1">
                <a:spLocks noChangeArrowheads="1"/>
              </p:cNvSpPr>
              <p:nvPr/>
            </p:nvSpPr>
            <p:spPr bwMode="auto">
              <a:xfrm>
                <a:off x="5661" y="6082"/>
                <a:ext cx="1980" cy="1800"/>
              </a:xfrm>
              <a:prstGeom prst="rect">
                <a:avLst/>
              </a:prstGeom>
              <a:solidFill>
                <a:srgbClr val="FFFFFF"/>
              </a:solidFill>
              <a:ln w="9525">
                <a:solidFill>
                  <a:srgbClr val="000000"/>
                </a:solidFill>
                <a:miter lim="800000"/>
                <a:headEnd/>
                <a:tailEnd/>
              </a:ln>
            </p:spPr>
            <p:txBody>
              <a:bodyPr>
                <a:prstTxWarp prst="textNoShape">
                  <a:avLst/>
                </a:prstTxWarp>
              </a:bodyPr>
              <a:lstStyle/>
              <a:p>
                <a:pPr>
                  <a:spcBef>
                    <a:spcPts val="300"/>
                  </a:spcBef>
                  <a:spcAft>
                    <a:spcPts val="300"/>
                  </a:spcAft>
                </a:pPr>
                <a:r>
                  <a:rPr lang="en-US" sz="1200" b="1">
                    <a:latin typeface="Arial" pitchFamily="-108" charset="0"/>
                  </a:rPr>
                  <a:t>Select prioritization policy.</a:t>
                </a:r>
              </a:p>
              <a:p>
                <a:r>
                  <a:rPr lang="en-GB" sz="1200" b="1"/>
                  <a:t>(what do we want to do next? Value, Value / cost, Politics?)</a:t>
                </a:r>
              </a:p>
            </p:txBody>
          </p:sp>
          <p:sp>
            <p:nvSpPr>
              <p:cNvPr id="669730" name="Text Box 1033"/>
              <p:cNvSpPr txBox="1">
                <a:spLocks noChangeArrowheads="1"/>
              </p:cNvSpPr>
              <p:nvPr/>
            </p:nvSpPr>
            <p:spPr bwMode="auto">
              <a:xfrm>
                <a:off x="7821" y="6124"/>
                <a:ext cx="1620" cy="1800"/>
              </a:xfrm>
              <a:prstGeom prst="rect">
                <a:avLst/>
              </a:prstGeom>
              <a:solidFill>
                <a:srgbClr val="FFFFFF"/>
              </a:solidFill>
              <a:ln w="9525">
                <a:solidFill>
                  <a:srgbClr val="000000"/>
                </a:solidFill>
                <a:miter lim="800000"/>
                <a:headEnd/>
                <a:tailEnd/>
              </a:ln>
            </p:spPr>
            <p:txBody>
              <a:bodyPr>
                <a:prstTxWarp prst="textNoShape">
                  <a:avLst/>
                </a:prstTxWarp>
              </a:bodyPr>
              <a:lstStyle/>
              <a:p>
                <a:r>
                  <a:rPr lang="en-GB" sz="1200" b="1"/>
                  <a:t>Select the next priority investment based on framework and values.</a:t>
                </a:r>
              </a:p>
            </p:txBody>
          </p:sp>
        </p:grpSp>
        <p:grpSp>
          <p:nvGrpSpPr>
            <p:cNvPr id="4" name="Group 1034"/>
            <p:cNvGrpSpPr>
              <a:grpSpLocks/>
            </p:cNvGrpSpPr>
            <p:nvPr/>
          </p:nvGrpSpPr>
          <p:grpSpPr bwMode="auto">
            <a:xfrm>
              <a:off x="801" y="1984"/>
              <a:ext cx="10080" cy="2880"/>
              <a:chOff x="801" y="1984"/>
              <a:chExt cx="10080" cy="2880"/>
            </a:xfrm>
          </p:grpSpPr>
          <p:sp>
            <p:nvSpPr>
              <p:cNvPr id="669718" name="Text Box 1035"/>
              <p:cNvSpPr txBox="1">
                <a:spLocks noChangeArrowheads="1"/>
              </p:cNvSpPr>
              <p:nvPr/>
            </p:nvSpPr>
            <p:spPr bwMode="auto">
              <a:xfrm>
                <a:off x="801" y="1984"/>
                <a:ext cx="10080" cy="2880"/>
              </a:xfrm>
              <a:prstGeom prst="rect">
                <a:avLst/>
              </a:prstGeom>
              <a:solidFill>
                <a:srgbClr val="FFFFFF"/>
              </a:solidFill>
              <a:ln w="9525">
                <a:solidFill>
                  <a:srgbClr val="000000"/>
                </a:solidFill>
                <a:miter lim="800000"/>
                <a:headEnd/>
                <a:tailEnd/>
              </a:ln>
            </p:spPr>
            <p:txBody>
              <a:bodyPr>
                <a:prstTxWarp prst="textNoShape">
                  <a:avLst/>
                </a:prstTxWarp>
              </a:bodyPr>
              <a:lstStyle/>
              <a:p>
                <a:pPr>
                  <a:spcBef>
                    <a:spcPts val="300"/>
                  </a:spcBef>
                  <a:spcAft>
                    <a:spcPts val="300"/>
                  </a:spcAft>
                </a:pPr>
                <a:r>
                  <a:rPr lang="en-US" sz="1200" b="1" dirty="0">
                    <a:latin typeface="Arial" pitchFamily="-108" charset="0"/>
                  </a:rPr>
                  <a:t>Establish and specify Stakeholder values and authority/power structure</a:t>
                </a:r>
              </a:p>
            </p:txBody>
          </p:sp>
          <p:sp>
            <p:nvSpPr>
              <p:cNvPr id="669719" name="Text Box 1036"/>
              <p:cNvSpPr txBox="1">
                <a:spLocks noChangeArrowheads="1"/>
              </p:cNvSpPr>
              <p:nvPr/>
            </p:nvSpPr>
            <p:spPr bwMode="auto">
              <a:xfrm>
                <a:off x="981" y="2525"/>
                <a:ext cx="2160" cy="1620"/>
              </a:xfrm>
              <a:prstGeom prst="rect">
                <a:avLst/>
              </a:prstGeom>
              <a:solidFill>
                <a:srgbClr val="FFFFFF"/>
              </a:solidFill>
              <a:ln w="9525">
                <a:solidFill>
                  <a:srgbClr val="000000"/>
                </a:solidFill>
                <a:miter lim="800000"/>
                <a:headEnd/>
                <a:tailEnd/>
              </a:ln>
            </p:spPr>
            <p:txBody>
              <a:bodyPr>
                <a:prstTxWarp prst="textNoShape">
                  <a:avLst/>
                </a:prstTxWarp>
              </a:bodyPr>
              <a:lstStyle/>
              <a:p>
                <a:r>
                  <a:rPr lang="en-GB" sz="1200" b="1"/>
                  <a:t>Determine project stakeholders</a:t>
                </a:r>
              </a:p>
              <a:p>
                <a:r>
                  <a:rPr lang="en-GB" sz="1200" b="1"/>
                  <a:t>Internal and External</a:t>
                </a:r>
              </a:p>
            </p:txBody>
          </p:sp>
          <p:sp>
            <p:nvSpPr>
              <p:cNvPr id="669720" name="Text Box 1037"/>
              <p:cNvSpPr txBox="1">
                <a:spLocks noChangeArrowheads="1"/>
              </p:cNvSpPr>
              <p:nvPr/>
            </p:nvSpPr>
            <p:spPr bwMode="auto">
              <a:xfrm>
                <a:off x="3501" y="2525"/>
                <a:ext cx="2340" cy="1620"/>
              </a:xfrm>
              <a:prstGeom prst="rect">
                <a:avLst/>
              </a:prstGeom>
              <a:solidFill>
                <a:srgbClr val="FFFFFF"/>
              </a:solidFill>
              <a:ln w="9525">
                <a:solidFill>
                  <a:srgbClr val="000000"/>
                </a:solidFill>
                <a:miter lim="800000"/>
                <a:headEnd/>
                <a:tailEnd/>
              </a:ln>
            </p:spPr>
            <p:txBody>
              <a:bodyPr>
                <a:prstTxWarp prst="textNoShape">
                  <a:avLst/>
                </a:prstTxWarp>
              </a:bodyPr>
              <a:lstStyle/>
              <a:p>
                <a:r>
                  <a:rPr lang="en-GB" sz="1200" b="1"/>
                  <a:t>Determine stakeholder values (requirements) and specify them in detail and to a high standard of testability and intelligibility</a:t>
                </a:r>
              </a:p>
            </p:txBody>
          </p:sp>
          <p:sp>
            <p:nvSpPr>
              <p:cNvPr id="669721" name="Text Box 1038"/>
              <p:cNvSpPr txBox="1">
                <a:spLocks noChangeArrowheads="1"/>
              </p:cNvSpPr>
              <p:nvPr/>
            </p:nvSpPr>
            <p:spPr bwMode="auto">
              <a:xfrm>
                <a:off x="6201" y="2525"/>
                <a:ext cx="2340" cy="1620"/>
              </a:xfrm>
              <a:prstGeom prst="rect">
                <a:avLst/>
              </a:prstGeom>
              <a:solidFill>
                <a:srgbClr val="FFFFFF"/>
              </a:solidFill>
              <a:ln w="9525">
                <a:solidFill>
                  <a:srgbClr val="000000"/>
                </a:solidFill>
                <a:miter lim="800000"/>
                <a:headEnd/>
                <a:tailEnd/>
              </a:ln>
            </p:spPr>
            <p:txBody>
              <a:bodyPr>
                <a:prstTxWarp prst="textNoShape">
                  <a:avLst/>
                </a:prstTxWarp>
              </a:bodyPr>
              <a:lstStyle/>
              <a:p>
                <a:r>
                  <a:rPr lang="en-GB" sz="1200" b="1"/>
                  <a:t>Document the relationships for the values (requirements) to levels of authority</a:t>
                </a:r>
              </a:p>
              <a:p>
                <a:r>
                  <a:rPr lang="en-GB" sz="1200" b="1"/>
                  <a:t>(law, architect, product planned, contract)</a:t>
                </a:r>
              </a:p>
            </p:txBody>
          </p:sp>
          <p:sp>
            <p:nvSpPr>
              <p:cNvPr id="669722" name="Text Box 1039"/>
              <p:cNvSpPr txBox="1">
                <a:spLocks noChangeArrowheads="1"/>
              </p:cNvSpPr>
              <p:nvPr/>
            </p:nvSpPr>
            <p:spPr bwMode="auto">
              <a:xfrm>
                <a:off x="8901" y="2525"/>
                <a:ext cx="1800" cy="1980"/>
              </a:xfrm>
              <a:prstGeom prst="rect">
                <a:avLst/>
              </a:prstGeom>
              <a:solidFill>
                <a:srgbClr val="FFFFFF"/>
              </a:solidFill>
              <a:ln w="9525">
                <a:solidFill>
                  <a:srgbClr val="000000"/>
                </a:solidFill>
                <a:miter lim="800000"/>
                <a:headEnd/>
                <a:tailEnd/>
              </a:ln>
            </p:spPr>
            <p:txBody>
              <a:bodyPr>
                <a:prstTxWarp prst="textNoShape">
                  <a:avLst/>
                </a:prstTxWarp>
              </a:bodyPr>
              <a:lstStyle/>
              <a:p>
                <a:r>
                  <a:rPr lang="en-GB" sz="1200" b="1"/>
                  <a:t>Determine resource assumptions</a:t>
                </a:r>
              </a:p>
              <a:p>
                <a:r>
                  <a:rPr lang="en-GB" sz="1200" b="1"/>
                  <a:t>(which resources will be available and when)?</a:t>
                </a:r>
              </a:p>
            </p:txBody>
          </p:sp>
          <p:sp>
            <p:nvSpPr>
              <p:cNvPr id="669723" name="Line 1040"/>
              <p:cNvSpPr>
                <a:spLocks noChangeShapeType="1"/>
              </p:cNvSpPr>
              <p:nvPr/>
            </p:nvSpPr>
            <p:spPr bwMode="auto">
              <a:xfrm>
                <a:off x="3141" y="3244"/>
                <a:ext cx="360" cy="0"/>
              </a:xfrm>
              <a:prstGeom prst="line">
                <a:avLst/>
              </a:prstGeom>
              <a:noFill/>
              <a:ln w="9525">
                <a:solidFill>
                  <a:srgbClr val="000000"/>
                </a:solidFill>
                <a:round/>
                <a:headEnd/>
                <a:tailEnd type="triangle" w="med" len="med"/>
              </a:ln>
            </p:spPr>
            <p:txBody>
              <a:bodyPr>
                <a:prstTxWarp prst="textNoShape">
                  <a:avLst/>
                </a:prstTxWarp>
              </a:bodyPr>
              <a:lstStyle/>
              <a:p>
                <a:endParaRPr lang="en-US"/>
              </a:p>
            </p:txBody>
          </p:sp>
          <p:sp>
            <p:nvSpPr>
              <p:cNvPr id="669724" name="Line 1041"/>
              <p:cNvSpPr>
                <a:spLocks noChangeShapeType="1"/>
              </p:cNvSpPr>
              <p:nvPr/>
            </p:nvSpPr>
            <p:spPr bwMode="auto">
              <a:xfrm>
                <a:off x="5841" y="3244"/>
                <a:ext cx="360" cy="0"/>
              </a:xfrm>
              <a:prstGeom prst="line">
                <a:avLst/>
              </a:prstGeom>
              <a:noFill/>
              <a:ln w="9525">
                <a:solidFill>
                  <a:srgbClr val="000000"/>
                </a:solidFill>
                <a:round/>
                <a:headEnd/>
                <a:tailEnd type="triangle" w="med" len="med"/>
              </a:ln>
            </p:spPr>
            <p:txBody>
              <a:bodyPr>
                <a:prstTxWarp prst="textNoShape">
                  <a:avLst/>
                </a:prstTxWarp>
              </a:bodyPr>
              <a:lstStyle/>
              <a:p>
                <a:endParaRPr lang="en-US"/>
              </a:p>
            </p:txBody>
          </p:sp>
          <p:sp>
            <p:nvSpPr>
              <p:cNvPr id="669725" name="Line 1042"/>
              <p:cNvSpPr>
                <a:spLocks noChangeShapeType="1"/>
              </p:cNvSpPr>
              <p:nvPr/>
            </p:nvSpPr>
            <p:spPr bwMode="auto">
              <a:xfrm>
                <a:off x="8541" y="3244"/>
                <a:ext cx="360" cy="0"/>
              </a:xfrm>
              <a:prstGeom prst="line">
                <a:avLst/>
              </a:prstGeom>
              <a:noFill/>
              <a:ln w="9525">
                <a:solidFill>
                  <a:srgbClr val="000000"/>
                </a:solidFill>
                <a:round/>
                <a:headEnd/>
                <a:tailEnd type="triangle" w="med" len="med"/>
              </a:ln>
            </p:spPr>
            <p:txBody>
              <a:bodyPr>
                <a:prstTxWarp prst="textNoShape">
                  <a:avLst/>
                </a:prstTxWarp>
              </a:bodyPr>
              <a:lstStyle/>
              <a:p>
                <a:endParaRPr lang="en-US"/>
              </a:p>
            </p:txBody>
          </p:sp>
        </p:grpSp>
        <p:sp>
          <p:nvSpPr>
            <p:cNvPr id="669702" name="Line 1043"/>
            <p:cNvSpPr>
              <a:spLocks noChangeShapeType="1"/>
            </p:cNvSpPr>
            <p:nvPr/>
          </p:nvSpPr>
          <p:spPr bwMode="auto">
            <a:xfrm>
              <a:off x="3321" y="6844"/>
              <a:ext cx="360" cy="0"/>
            </a:xfrm>
            <a:prstGeom prst="line">
              <a:avLst/>
            </a:prstGeom>
            <a:noFill/>
            <a:ln w="9525">
              <a:solidFill>
                <a:srgbClr val="000000"/>
              </a:solidFill>
              <a:round/>
              <a:headEnd/>
              <a:tailEnd type="triangle" w="med" len="med"/>
            </a:ln>
          </p:spPr>
          <p:txBody>
            <a:bodyPr>
              <a:prstTxWarp prst="textNoShape">
                <a:avLst/>
              </a:prstTxWarp>
            </a:bodyPr>
            <a:lstStyle/>
            <a:p>
              <a:endParaRPr lang="en-US"/>
            </a:p>
          </p:txBody>
        </p:sp>
        <p:sp>
          <p:nvSpPr>
            <p:cNvPr id="669703" name="Line 1044"/>
            <p:cNvSpPr>
              <a:spLocks noChangeShapeType="1"/>
            </p:cNvSpPr>
            <p:nvPr/>
          </p:nvSpPr>
          <p:spPr bwMode="auto">
            <a:xfrm>
              <a:off x="7641" y="7024"/>
              <a:ext cx="360" cy="0"/>
            </a:xfrm>
            <a:prstGeom prst="line">
              <a:avLst/>
            </a:prstGeom>
            <a:noFill/>
            <a:ln w="9525">
              <a:solidFill>
                <a:srgbClr val="000000"/>
              </a:solidFill>
              <a:round/>
              <a:headEnd/>
              <a:tailEnd type="triangle" w="med" len="med"/>
            </a:ln>
          </p:spPr>
          <p:txBody>
            <a:bodyPr>
              <a:prstTxWarp prst="textNoShape">
                <a:avLst/>
              </a:prstTxWarp>
            </a:bodyPr>
            <a:lstStyle/>
            <a:p>
              <a:endParaRPr lang="en-US"/>
            </a:p>
          </p:txBody>
        </p:sp>
        <p:sp>
          <p:nvSpPr>
            <p:cNvPr id="669704" name="Line 1045"/>
            <p:cNvSpPr>
              <a:spLocks noChangeShapeType="1"/>
            </p:cNvSpPr>
            <p:nvPr/>
          </p:nvSpPr>
          <p:spPr bwMode="auto">
            <a:xfrm>
              <a:off x="5301" y="7024"/>
              <a:ext cx="360" cy="0"/>
            </a:xfrm>
            <a:prstGeom prst="line">
              <a:avLst/>
            </a:prstGeom>
            <a:noFill/>
            <a:ln w="9525">
              <a:solidFill>
                <a:srgbClr val="000000"/>
              </a:solidFill>
              <a:round/>
              <a:headEnd/>
              <a:tailEnd type="triangle" w="med" len="med"/>
            </a:ln>
          </p:spPr>
          <p:txBody>
            <a:bodyPr>
              <a:prstTxWarp prst="textNoShape">
                <a:avLst/>
              </a:prstTxWarp>
            </a:bodyPr>
            <a:lstStyle/>
            <a:p>
              <a:endParaRPr lang="en-US"/>
            </a:p>
          </p:txBody>
        </p:sp>
        <p:grpSp>
          <p:nvGrpSpPr>
            <p:cNvPr id="5" name="Group 1046"/>
            <p:cNvGrpSpPr>
              <a:grpSpLocks/>
            </p:cNvGrpSpPr>
            <p:nvPr/>
          </p:nvGrpSpPr>
          <p:grpSpPr bwMode="auto">
            <a:xfrm>
              <a:off x="1341" y="8644"/>
              <a:ext cx="9000" cy="2700"/>
              <a:chOff x="1341" y="8644"/>
              <a:chExt cx="9000" cy="2700"/>
            </a:xfrm>
          </p:grpSpPr>
          <p:sp>
            <p:nvSpPr>
              <p:cNvPr id="669712" name="Text Box 1047"/>
              <p:cNvSpPr txBox="1">
                <a:spLocks noChangeArrowheads="1"/>
              </p:cNvSpPr>
              <p:nvPr/>
            </p:nvSpPr>
            <p:spPr bwMode="auto">
              <a:xfrm>
                <a:off x="1341" y="8644"/>
                <a:ext cx="9000" cy="2700"/>
              </a:xfrm>
              <a:prstGeom prst="rect">
                <a:avLst/>
              </a:prstGeom>
              <a:solidFill>
                <a:srgbClr val="FFFFFF"/>
              </a:solidFill>
              <a:ln w="9525">
                <a:solidFill>
                  <a:srgbClr val="000000"/>
                </a:solidFill>
                <a:miter lim="800000"/>
                <a:headEnd/>
                <a:tailEnd/>
              </a:ln>
            </p:spPr>
            <p:txBody>
              <a:bodyPr>
                <a:prstTxWarp prst="textNoShape">
                  <a:avLst/>
                </a:prstTxWarp>
              </a:bodyPr>
              <a:lstStyle/>
              <a:p>
                <a:r>
                  <a:rPr lang="en-GB" sz="1200" b="1"/>
                  <a:t>Do an Evolutionary result to stakeholder delivery step and update information about everything.</a:t>
                </a:r>
              </a:p>
            </p:txBody>
          </p:sp>
          <p:sp>
            <p:nvSpPr>
              <p:cNvPr id="669713" name="Text Box 1048"/>
              <p:cNvSpPr txBox="1">
                <a:spLocks noChangeArrowheads="1"/>
              </p:cNvSpPr>
              <p:nvPr/>
            </p:nvSpPr>
            <p:spPr bwMode="auto">
              <a:xfrm>
                <a:off x="1521" y="9184"/>
                <a:ext cx="1800" cy="1800"/>
              </a:xfrm>
              <a:prstGeom prst="rect">
                <a:avLst/>
              </a:prstGeom>
              <a:solidFill>
                <a:srgbClr val="FFFFFF"/>
              </a:solidFill>
              <a:ln w="9525">
                <a:solidFill>
                  <a:srgbClr val="000000"/>
                </a:solidFill>
                <a:miter lim="800000"/>
                <a:headEnd/>
                <a:tailEnd/>
              </a:ln>
            </p:spPr>
            <p:txBody>
              <a:bodyPr>
                <a:prstTxWarp prst="textNoShape">
                  <a:avLst/>
                </a:prstTxWarp>
              </a:bodyPr>
              <a:lstStyle/>
              <a:p>
                <a:r>
                  <a:rPr lang="en-GB" sz="1200" b="1"/>
                  <a:t>Carry out an Evo delivery cycle. Measure values delivered, costs incurred.</a:t>
                </a:r>
              </a:p>
            </p:txBody>
          </p:sp>
          <p:sp>
            <p:nvSpPr>
              <p:cNvPr id="669714" name="Text Box 1049"/>
              <p:cNvSpPr txBox="1">
                <a:spLocks noChangeArrowheads="1"/>
              </p:cNvSpPr>
              <p:nvPr/>
            </p:nvSpPr>
            <p:spPr bwMode="auto">
              <a:xfrm>
                <a:off x="3681" y="9184"/>
                <a:ext cx="1620" cy="1800"/>
              </a:xfrm>
              <a:prstGeom prst="rect">
                <a:avLst/>
              </a:prstGeom>
              <a:solidFill>
                <a:srgbClr val="FFFFFF"/>
              </a:solidFill>
              <a:ln w="9525">
                <a:solidFill>
                  <a:srgbClr val="000000"/>
                </a:solidFill>
                <a:miter lim="800000"/>
                <a:headEnd/>
                <a:tailEnd/>
              </a:ln>
            </p:spPr>
            <p:txBody>
              <a:bodyPr>
                <a:prstTxWarp prst="textNoShape">
                  <a:avLst/>
                </a:prstTxWarp>
              </a:bodyPr>
              <a:lstStyle/>
              <a:p>
                <a:r>
                  <a:rPr lang="en-GB" sz="1200" b="1"/>
                  <a:t>Update all long term cumulative values delivered and costs incurred. levels </a:t>
                </a:r>
              </a:p>
            </p:txBody>
          </p:sp>
          <p:sp>
            <p:nvSpPr>
              <p:cNvPr id="669715" name="Text Box 1050"/>
              <p:cNvSpPr txBox="1">
                <a:spLocks noChangeArrowheads="1"/>
              </p:cNvSpPr>
              <p:nvPr/>
            </p:nvSpPr>
            <p:spPr bwMode="auto">
              <a:xfrm>
                <a:off x="5661" y="9184"/>
                <a:ext cx="1440" cy="1800"/>
              </a:xfrm>
              <a:prstGeom prst="rect">
                <a:avLst/>
              </a:prstGeom>
              <a:solidFill>
                <a:srgbClr val="FFFFFF"/>
              </a:solidFill>
              <a:ln w="9525">
                <a:solidFill>
                  <a:srgbClr val="000000"/>
                </a:solidFill>
                <a:miter lim="800000"/>
                <a:headEnd/>
                <a:tailEnd/>
              </a:ln>
            </p:spPr>
            <p:txBody>
              <a:bodyPr>
                <a:prstTxWarp prst="textNoShape">
                  <a:avLst/>
                </a:prstTxWarp>
              </a:bodyPr>
              <a:lstStyle/>
              <a:p>
                <a:r>
                  <a:rPr lang="en-GB" sz="1200" b="1"/>
                  <a:t>Note any changed or new resources, values, technologies, stakeholders</a:t>
                </a:r>
              </a:p>
            </p:txBody>
          </p:sp>
          <p:sp>
            <p:nvSpPr>
              <p:cNvPr id="669716" name="Line 1051"/>
              <p:cNvSpPr>
                <a:spLocks noChangeShapeType="1"/>
              </p:cNvSpPr>
              <p:nvPr/>
            </p:nvSpPr>
            <p:spPr bwMode="auto">
              <a:xfrm>
                <a:off x="3321" y="10084"/>
                <a:ext cx="360" cy="0"/>
              </a:xfrm>
              <a:prstGeom prst="line">
                <a:avLst/>
              </a:prstGeom>
              <a:noFill/>
              <a:ln w="9525">
                <a:solidFill>
                  <a:srgbClr val="000000"/>
                </a:solidFill>
                <a:round/>
                <a:headEnd/>
                <a:tailEnd type="triangle" w="med" len="med"/>
              </a:ln>
            </p:spPr>
            <p:txBody>
              <a:bodyPr>
                <a:prstTxWarp prst="textNoShape">
                  <a:avLst/>
                </a:prstTxWarp>
              </a:bodyPr>
              <a:lstStyle/>
              <a:p>
                <a:endParaRPr lang="en-US"/>
              </a:p>
            </p:txBody>
          </p:sp>
          <p:sp>
            <p:nvSpPr>
              <p:cNvPr id="669717" name="Line 1052"/>
              <p:cNvSpPr>
                <a:spLocks noChangeShapeType="1"/>
              </p:cNvSpPr>
              <p:nvPr/>
            </p:nvSpPr>
            <p:spPr bwMode="auto">
              <a:xfrm>
                <a:off x="5301" y="9904"/>
                <a:ext cx="360" cy="0"/>
              </a:xfrm>
              <a:prstGeom prst="line">
                <a:avLst/>
              </a:prstGeom>
              <a:noFill/>
              <a:ln w="9525">
                <a:solidFill>
                  <a:srgbClr val="000000"/>
                </a:solidFill>
                <a:round/>
                <a:headEnd/>
                <a:tailEnd type="triangle" w="med" len="med"/>
              </a:ln>
            </p:spPr>
            <p:txBody>
              <a:bodyPr>
                <a:prstTxWarp prst="textNoShape">
                  <a:avLst/>
                </a:prstTxWarp>
              </a:bodyPr>
              <a:lstStyle/>
              <a:p>
                <a:endParaRPr lang="en-US"/>
              </a:p>
            </p:txBody>
          </p:sp>
        </p:grpSp>
        <p:sp>
          <p:nvSpPr>
            <p:cNvPr id="669706" name="Line 1053"/>
            <p:cNvSpPr>
              <a:spLocks noChangeShapeType="1"/>
            </p:cNvSpPr>
            <p:nvPr/>
          </p:nvSpPr>
          <p:spPr bwMode="auto">
            <a:xfrm>
              <a:off x="5481" y="4864"/>
              <a:ext cx="0" cy="900"/>
            </a:xfrm>
            <a:prstGeom prst="line">
              <a:avLst/>
            </a:prstGeom>
            <a:noFill/>
            <a:ln w="57150">
              <a:solidFill>
                <a:srgbClr val="000000"/>
              </a:solidFill>
              <a:round/>
              <a:headEnd/>
              <a:tailEnd type="triangle" w="med" len="med"/>
            </a:ln>
          </p:spPr>
          <p:txBody>
            <a:bodyPr>
              <a:prstTxWarp prst="textNoShape">
                <a:avLst/>
              </a:prstTxWarp>
            </a:bodyPr>
            <a:lstStyle/>
            <a:p>
              <a:endParaRPr lang="en-US"/>
            </a:p>
          </p:txBody>
        </p:sp>
        <p:sp>
          <p:nvSpPr>
            <p:cNvPr id="669707" name="Line 1054"/>
            <p:cNvSpPr>
              <a:spLocks noChangeShapeType="1"/>
            </p:cNvSpPr>
            <p:nvPr/>
          </p:nvSpPr>
          <p:spPr bwMode="auto">
            <a:xfrm>
              <a:off x="5481" y="8104"/>
              <a:ext cx="0" cy="720"/>
            </a:xfrm>
            <a:prstGeom prst="line">
              <a:avLst/>
            </a:prstGeom>
            <a:noFill/>
            <a:ln w="57150">
              <a:solidFill>
                <a:srgbClr val="000000"/>
              </a:solidFill>
              <a:round/>
              <a:headEnd/>
              <a:tailEnd type="triangle" w="med" len="med"/>
            </a:ln>
          </p:spPr>
          <p:txBody>
            <a:bodyPr>
              <a:prstTxWarp prst="textNoShape">
                <a:avLst/>
              </a:prstTxWarp>
            </a:bodyPr>
            <a:lstStyle/>
            <a:p>
              <a:endParaRPr lang="en-US"/>
            </a:p>
          </p:txBody>
        </p:sp>
        <p:grpSp>
          <p:nvGrpSpPr>
            <p:cNvPr id="6" name="Group 1055"/>
            <p:cNvGrpSpPr>
              <a:grpSpLocks/>
            </p:cNvGrpSpPr>
            <p:nvPr/>
          </p:nvGrpSpPr>
          <p:grpSpPr bwMode="auto">
            <a:xfrm>
              <a:off x="621" y="6844"/>
              <a:ext cx="720" cy="3420"/>
              <a:chOff x="621" y="6844"/>
              <a:chExt cx="720" cy="3420"/>
            </a:xfrm>
          </p:grpSpPr>
          <p:sp>
            <p:nvSpPr>
              <p:cNvPr id="669709" name="Line 1056"/>
              <p:cNvSpPr>
                <a:spLocks noChangeShapeType="1"/>
              </p:cNvSpPr>
              <p:nvPr/>
            </p:nvSpPr>
            <p:spPr bwMode="auto">
              <a:xfrm flipH="1">
                <a:off x="621" y="10264"/>
                <a:ext cx="720" cy="0"/>
              </a:xfrm>
              <a:prstGeom prst="line">
                <a:avLst/>
              </a:prstGeom>
              <a:noFill/>
              <a:ln w="38100">
                <a:solidFill>
                  <a:srgbClr val="000000"/>
                </a:solidFill>
                <a:round/>
                <a:headEnd/>
                <a:tailEnd type="triangle" w="med" len="med"/>
              </a:ln>
            </p:spPr>
            <p:txBody>
              <a:bodyPr>
                <a:prstTxWarp prst="textNoShape">
                  <a:avLst/>
                </a:prstTxWarp>
              </a:bodyPr>
              <a:lstStyle/>
              <a:p>
                <a:endParaRPr lang="en-US"/>
              </a:p>
            </p:txBody>
          </p:sp>
          <p:sp>
            <p:nvSpPr>
              <p:cNvPr id="669710" name="Line 1057"/>
              <p:cNvSpPr>
                <a:spLocks noChangeShapeType="1"/>
              </p:cNvSpPr>
              <p:nvPr/>
            </p:nvSpPr>
            <p:spPr bwMode="auto">
              <a:xfrm flipV="1">
                <a:off x="621" y="6844"/>
                <a:ext cx="0" cy="3420"/>
              </a:xfrm>
              <a:prstGeom prst="line">
                <a:avLst/>
              </a:prstGeom>
              <a:noFill/>
              <a:ln w="38100">
                <a:solidFill>
                  <a:srgbClr val="000000"/>
                </a:solidFill>
                <a:round/>
                <a:headEnd/>
                <a:tailEnd type="triangle" w="med" len="med"/>
              </a:ln>
            </p:spPr>
            <p:txBody>
              <a:bodyPr>
                <a:prstTxWarp prst="textNoShape">
                  <a:avLst/>
                </a:prstTxWarp>
              </a:bodyPr>
              <a:lstStyle/>
              <a:p>
                <a:endParaRPr lang="en-US"/>
              </a:p>
            </p:txBody>
          </p:sp>
          <p:sp>
            <p:nvSpPr>
              <p:cNvPr id="669711" name="Line 1058"/>
              <p:cNvSpPr>
                <a:spLocks noChangeShapeType="1"/>
              </p:cNvSpPr>
              <p:nvPr/>
            </p:nvSpPr>
            <p:spPr bwMode="auto">
              <a:xfrm>
                <a:off x="621" y="6844"/>
                <a:ext cx="720" cy="0"/>
              </a:xfrm>
              <a:prstGeom prst="line">
                <a:avLst/>
              </a:prstGeom>
              <a:noFill/>
              <a:ln w="38100">
                <a:solidFill>
                  <a:srgbClr val="000000"/>
                </a:solidFill>
                <a:round/>
                <a:headEnd/>
                <a:tailEnd type="triangle" w="med" len="med"/>
              </a:ln>
            </p:spPr>
            <p:txBody>
              <a:bodyPr>
                <a:prstTxWarp prst="textNoShape">
                  <a:avLst/>
                </a:prstTxWarp>
              </a:bodyPr>
              <a:lstStyle/>
              <a:p>
                <a:endParaRPr lang="en-US"/>
              </a:p>
            </p:txBody>
          </p:sp>
        </p:grpSp>
      </p:grpSp>
      <p:sp>
        <p:nvSpPr>
          <p:cNvPr id="36" name="Slide Number Placeholder 35"/>
          <p:cNvSpPr>
            <a:spLocks noGrp="1"/>
          </p:cNvSpPr>
          <p:nvPr>
            <p:ph type="sldNum" sz="quarter" idx="12"/>
          </p:nvPr>
        </p:nvSpPr>
        <p:spPr/>
        <p:txBody>
          <a:bodyPr/>
          <a:lstStyle/>
          <a:p>
            <a:pPr>
              <a:defRPr/>
            </a:pPr>
            <a:fld id="{AAB06ACD-BF3C-F247-A215-BE044D073AB5}" type="slidenum">
              <a:rPr lang="en-US" smtClean="0"/>
              <a:pPr>
                <a:defRPr/>
              </a:pPr>
              <a:t>21</a:t>
            </a:fld>
            <a:endParaRPr lang="en-US"/>
          </a:p>
        </p:txBody>
      </p:sp>
      <p:sp>
        <p:nvSpPr>
          <p:cNvPr id="37" name="Footer Placeholder 36"/>
          <p:cNvSpPr>
            <a:spLocks noGrp="1"/>
          </p:cNvSpPr>
          <p:nvPr>
            <p:ph type="ftr" sz="quarter" idx="11"/>
          </p:nvPr>
        </p:nvSpPr>
        <p:spPr/>
        <p:txBody>
          <a:bodyPr/>
          <a:lstStyle/>
          <a:p>
            <a:r>
              <a:rPr lang="en-US" smtClean="0"/>
              <a:t>© Tom@Gilb.com  www.gilb.com</a:t>
            </a:r>
            <a:endParaRPr lang="en-GB"/>
          </a:p>
        </p:txBody>
      </p:sp>
      <p:sp>
        <p:nvSpPr>
          <p:cNvPr id="38" name="Date Placeholder 37"/>
          <p:cNvSpPr>
            <a:spLocks noGrp="1"/>
          </p:cNvSpPr>
          <p:nvPr>
            <p:ph type="dt" sz="half" idx="10"/>
          </p:nvPr>
        </p:nvSpPr>
        <p:spPr/>
        <p:txBody>
          <a:bodyPr/>
          <a:lstStyle/>
          <a:p>
            <a:fld id="{28053FAB-00D9-8943-9ACA-EFDAF3B04976}"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304800" y="0"/>
            <a:ext cx="8153400" cy="838200"/>
          </a:xfrm>
        </p:spPr>
        <p:txBody>
          <a:bodyPr/>
          <a:lstStyle/>
          <a:p>
            <a:pPr eaLnBrk="1" hangingPunct="1">
              <a:defRPr/>
            </a:pPr>
            <a:r>
              <a:rPr lang="nb-NO" sz="2800"/>
              <a:t>Initial qualitative feedback on </a:t>
            </a:r>
            <a:r>
              <a:rPr lang="en-US" sz="2800"/>
              <a:t>the new release</a:t>
            </a:r>
            <a:r>
              <a:rPr lang="nb-NO" sz="2800"/>
              <a:t> </a:t>
            </a:r>
            <a:endParaRPr lang="en-US" sz="2800"/>
          </a:p>
        </p:txBody>
      </p:sp>
      <p:sp>
        <p:nvSpPr>
          <p:cNvPr id="66563" name="Rectangle 3"/>
          <p:cNvSpPr>
            <a:spLocks noGrp="1" noChangeArrowheads="1"/>
          </p:cNvSpPr>
          <p:nvPr>
            <p:ph type="body" idx="1"/>
          </p:nvPr>
        </p:nvSpPr>
        <p:spPr>
          <a:xfrm>
            <a:off x="0" y="914400"/>
            <a:ext cx="8839200" cy="5257800"/>
          </a:xfrm>
        </p:spPr>
        <p:txBody>
          <a:bodyPr>
            <a:normAutofit fontScale="92500" lnSpcReduction="20000"/>
          </a:bodyPr>
          <a:lstStyle/>
          <a:p>
            <a:pPr eaLnBrk="1" hangingPunct="1">
              <a:lnSpc>
                <a:spcPct val="90000"/>
              </a:lnSpc>
              <a:buFont typeface="Wingdings" pitchFamily="-107" charset="2"/>
              <a:buNone/>
              <a:defRPr/>
            </a:pPr>
            <a:r>
              <a:rPr lang="en-US" sz="1600" b="1"/>
              <a:t>" ... keep up the good work." </a:t>
            </a:r>
          </a:p>
          <a:p>
            <a:pPr eaLnBrk="1" hangingPunct="1">
              <a:lnSpc>
                <a:spcPct val="90000"/>
              </a:lnSpc>
              <a:buFont typeface="Wingdings" pitchFamily="-107" charset="2"/>
              <a:buNone/>
              <a:defRPr/>
            </a:pPr>
            <a:endParaRPr lang="en-US" sz="1600" b="1"/>
          </a:p>
          <a:p>
            <a:pPr eaLnBrk="1" hangingPunct="1">
              <a:lnSpc>
                <a:spcPct val="90000"/>
              </a:lnSpc>
              <a:buFont typeface="Wingdings" pitchFamily="-107" charset="2"/>
              <a:buNone/>
              <a:defRPr/>
            </a:pPr>
            <a:r>
              <a:rPr lang="en-US" sz="1600" b="1"/>
              <a:t>"It looks like you have listened to the people </a:t>
            </a:r>
            <a:br>
              <a:rPr lang="en-US" sz="1600" b="1"/>
            </a:br>
            <a:r>
              <a:rPr lang="en-US" sz="1600" b="1"/>
              <a:t>that actually use the software daily and </a:t>
            </a:r>
            <a:br>
              <a:rPr lang="en-US" sz="1600" b="1"/>
            </a:br>
            <a:r>
              <a:rPr lang="en-US" sz="1600" b="1"/>
              <a:t>aimed to make it easier for them ... " </a:t>
            </a:r>
          </a:p>
          <a:p>
            <a:pPr eaLnBrk="1" hangingPunct="1">
              <a:lnSpc>
                <a:spcPct val="90000"/>
              </a:lnSpc>
              <a:buFont typeface="Wingdings" pitchFamily="-107" charset="2"/>
              <a:buNone/>
              <a:defRPr/>
            </a:pPr>
            <a:endParaRPr lang="en-US" sz="1600" b="1"/>
          </a:p>
          <a:p>
            <a:pPr eaLnBrk="1" hangingPunct="1">
              <a:lnSpc>
                <a:spcPct val="90000"/>
              </a:lnSpc>
              <a:buFont typeface="Wingdings" pitchFamily="-107" charset="2"/>
              <a:buNone/>
              <a:defRPr/>
            </a:pPr>
            <a:r>
              <a:rPr lang="en-US" sz="1600" b="1"/>
              <a:t>“I was very impressed with the version 9.0”</a:t>
            </a:r>
          </a:p>
          <a:p>
            <a:pPr eaLnBrk="1" hangingPunct="1">
              <a:lnSpc>
                <a:spcPct val="90000"/>
              </a:lnSpc>
              <a:defRPr/>
            </a:pPr>
            <a:r>
              <a:rPr lang="en-US" sz="2800">
                <a:latin typeface="ArialMT" charset="0"/>
              </a:rPr>
              <a:t>Seminar observations</a:t>
            </a:r>
            <a:r>
              <a:rPr lang="en-US" sz="2800">
                <a:latin typeface="Helvetica" pitchFamily="-107" charset="0"/>
              </a:rPr>
              <a:t> </a:t>
            </a:r>
          </a:p>
          <a:p>
            <a:pPr lvl="1" eaLnBrk="1" hangingPunct="1">
              <a:lnSpc>
                <a:spcPct val="90000"/>
              </a:lnSpc>
              <a:defRPr/>
            </a:pPr>
            <a:r>
              <a:rPr lang="en-US" sz="2400">
                <a:latin typeface="ArialMT" charset="0"/>
              </a:rPr>
              <a:t>On several occasions, customers gave spontaneous "WOWs" and applauses! </a:t>
            </a:r>
          </a:p>
          <a:p>
            <a:pPr lvl="1" eaLnBrk="1" hangingPunct="1">
              <a:lnSpc>
                <a:spcPct val="90000"/>
              </a:lnSpc>
              <a:defRPr/>
            </a:pPr>
            <a:r>
              <a:rPr lang="en-US" sz="2400">
                <a:latin typeface="ArialMT" charset="0"/>
              </a:rPr>
              <a:t>The training room in London was literally packed with people eager to test the new version. </a:t>
            </a:r>
          </a:p>
          <a:p>
            <a:pPr lvl="1" eaLnBrk="1" hangingPunct="1">
              <a:lnSpc>
                <a:spcPct val="90000"/>
              </a:lnSpc>
              <a:defRPr/>
            </a:pPr>
            <a:r>
              <a:rPr lang="en-US" sz="2400">
                <a:latin typeface="ArialMT" charset="0"/>
              </a:rPr>
              <a:t>Several clients asked if they could access the test server from home as well. </a:t>
            </a:r>
          </a:p>
          <a:p>
            <a:pPr lvl="1" eaLnBrk="1" hangingPunct="1">
              <a:lnSpc>
                <a:spcPct val="90000"/>
              </a:lnSpc>
              <a:defRPr/>
            </a:pPr>
            <a:r>
              <a:rPr lang="en-US" sz="2400">
                <a:latin typeface="ArialMT" charset="0"/>
              </a:rPr>
              <a:t>Great participation rate; 95% of all registered people showed up.</a:t>
            </a:r>
            <a:r>
              <a:rPr lang="en-US" sz="2400">
                <a:latin typeface="Helvetica" pitchFamily="-107" charset="0"/>
              </a:rPr>
              <a:t> </a:t>
            </a:r>
          </a:p>
          <a:p>
            <a:pPr eaLnBrk="1" hangingPunct="1">
              <a:lnSpc>
                <a:spcPct val="90000"/>
              </a:lnSpc>
              <a:buFont typeface="Wingdings" pitchFamily="-107" charset="2"/>
              <a:buNone/>
              <a:defRPr/>
            </a:pPr>
            <a:endParaRPr lang="en-US" sz="1600" b="1"/>
          </a:p>
        </p:txBody>
      </p:sp>
      <p:pic>
        <p:nvPicPr>
          <p:cNvPr id="96260" name="Picture 4"/>
          <p:cNvPicPr>
            <a:picLocks noChangeAspect="1" noChangeArrowheads="1"/>
          </p:cNvPicPr>
          <p:nvPr/>
        </p:nvPicPr>
        <p:blipFill>
          <a:blip r:embed="rId3">
            <a:lum bright="14000" contrast="86000"/>
          </a:blip>
          <a:srcRect/>
          <a:stretch>
            <a:fillRect/>
          </a:stretch>
        </p:blipFill>
        <p:spPr bwMode="auto">
          <a:xfrm>
            <a:off x="6019800" y="744538"/>
            <a:ext cx="3124200" cy="2379662"/>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4AA81925-07A9-F74A-BCE5-B4F8D92D7CF8}" type="slidenum">
              <a:rPr lang="en-US" smtClean="0"/>
              <a:pPr/>
              <a:t>210</a:t>
            </a:fld>
            <a:endParaRPr lang="en-US"/>
          </a:p>
        </p:txBody>
      </p:sp>
      <p:sp>
        <p:nvSpPr>
          <p:cNvPr id="7" name="Footer Placeholder 6"/>
          <p:cNvSpPr>
            <a:spLocks noGrp="1"/>
          </p:cNvSpPr>
          <p:nvPr>
            <p:ph type="ftr" sz="quarter" idx="11"/>
          </p:nvPr>
        </p:nvSpPr>
        <p:spPr/>
        <p:txBody>
          <a:bodyPr/>
          <a:lstStyle/>
          <a:p>
            <a:r>
              <a:rPr lang="en-US" smtClean="0"/>
              <a:t>© Tom@Gilb.com  www.gilb.com</a:t>
            </a:r>
            <a:endParaRPr lang="en-US"/>
          </a:p>
        </p:txBody>
      </p:sp>
      <p:sp>
        <p:nvSpPr>
          <p:cNvPr id="8" name="Date Placeholder 7"/>
          <p:cNvSpPr>
            <a:spLocks noGrp="1"/>
          </p:cNvSpPr>
          <p:nvPr>
            <p:ph type="dt" sz="half" idx="10"/>
          </p:nvPr>
        </p:nvSpPr>
        <p:spPr/>
        <p:txBody>
          <a:bodyPr/>
          <a:lstStyle/>
          <a:p>
            <a:fld id="{4CB13F54-4F3E-D24C-920C-71FC56DE985A}"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85800" y="-152400"/>
            <a:ext cx="7772400" cy="1143000"/>
          </a:xfrm>
        </p:spPr>
        <p:txBody>
          <a:bodyPr/>
          <a:lstStyle/>
          <a:p>
            <a:pPr eaLnBrk="1" hangingPunct="1">
              <a:defRPr/>
            </a:pPr>
            <a:r>
              <a:rPr lang="en-US" sz="1800" dirty="0">
                <a:solidFill>
                  <a:schemeClr val="tx2"/>
                </a:solidFill>
                <a:latin typeface="ArialMT" charset="0"/>
              </a:rPr>
              <a:t>Press Release </a:t>
            </a:r>
            <a:r>
              <a:rPr lang="en-US" sz="1800" dirty="0">
                <a:latin typeface="ArialMT" charset="0"/>
              </a:rPr>
              <a:t>from</a:t>
            </a:r>
            <a:r>
              <a:rPr lang="en-US" sz="1800" dirty="0" smtClean="0">
                <a:latin typeface="ArialMT" charset="0"/>
              </a:rPr>
              <a:t> </a:t>
            </a:r>
            <a:r>
              <a:rPr lang="en-US" sz="1800" dirty="0" err="1" smtClean="0">
                <a:latin typeface="ArialMT" charset="0"/>
              </a:rPr>
              <a:t>Confirmit</a:t>
            </a:r>
            <a:r>
              <a:rPr lang="en-US" sz="1800" dirty="0" smtClean="0">
                <a:latin typeface="ArialMT" charset="0"/>
              </a:rPr>
              <a:t/>
            </a:r>
            <a:br>
              <a:rPr lang="en-US" sz="1800" dirty="0" smtClean="0">
                <a:latin typeface="ArialMT" charset="0"/>
              </a:rPr>
            </a:br>
            <a:r>
              <a:rPr lang="en-US" sz="1800" b="1" dirty="0"/>
              <a:t>New version of </a:t>
            </a:r>
            <a:r>
              <a:rPr lang="en-US" sz="1800" b="1" dirty="0" err="1"/>
              <a:t>Confirmit</a:t>
            </a:r>
            <a:r>
              <a:rPr lang="en-US" sz="1800" b="1" dirty="0"/>
              <a:t> increases  user productivity up to 80 percent </a:t>
            </a:r>
            <a:r>
              <a:rPr lang="en-US" sz="1800" dirty="0">
                <a:latin typeface="ArialMT" charset="0"/>
              </a:rPr>
              <a:t>NOVEMBER 29th, 2004</a:t>
            </a:r>
          </a:p>
        </p:txBody>
      </p:sp>
      <p:sp>
        <p:nvSpPr>
          <p:cNvPr id="68611" name="Rectangle 3"/>
          <p:cNvSpPr>
            <a:spLocks noGrp="1" noChangeArrowheads="1"/>
          </p:cNvSpPr>
          <p:nvPr>
            <p:ph type="body" idx="1"/>
          </p:nvPr>
        </p:nvSpPr>
        <p:spPr>
          <a:xfrm>
            <a:off x="0" y="914400"/>
            <a:ext cx="9144000" cy="5943600"/>
          </a:xfrm>
          <a:noFill/>
        </p:spPr>
        <p:txBody>
          <a:bodyPr>
            <a:normAutofit fontScale="77500" lnSpcReduction="20000"/>
          </a:bodyPr>
          <a:lstStyle/>
          <a:p>
            <a:pPr eaLnBrk="1" hangingPunct="1">
              <a:lnSpc>
                <a:spcPct val="80000"/>
              </a:lnSpc>
            </a:pPr>
            <a:r>
              <a:rPr lang="en-US" sz="1400" dirty="0" smtClean="0">
                <a:latin typeface="ArialMT" charset="0"/>
              </a:rPr>
              <a:t> </a:t>
            </a:r>
            <a:r>
              <a:rPr lang="en-US" sz="1400" dirty="0" err="1" smtClean="0">
                <a:latin typeface="ArialMT" charset="0"/>
              </a:rPr>
              <a:t>Confirmit</a:t>
            </a:r>
            <a:r>
              <a:rPr lang="en-US" sz="1400" dirty="0" smtClean="0">
                <a:latin typeface="ArialMT" charset="0"/>
              </a:rPr>
              <a:t>, </a:t>
            </a:r>
            <a:r>
              <a:rPr lang="en-US" sz="1400" dirty="0">
                <a:latin typeface="ArialMT" charset="0"/>
              </a:rPr>
              <a:t>the world</a:t>
            </a:r>
            <a:r>
              <a:rPr lang="en-GB" sz="1400" dirty="0">
                <a:latin typeface="ArialMT" charset="0"/>
              </a:rPr>
              <a:t>’</a:t>
            </a:r>
            <a:r>
              <a:rPr lang="en-GB" sz="1400" dirty="0" err="1">
                <a:latin typeface="ArialMT" charset="0"/>
              </a:rPr>
              <a:t>s</a:t>
            </a:r>
            <a:r>
              <a:rPr lang="en-US" sz="1400" dirty="0">
                <a:latin typeface="ArialMT" charset="0"/>
              </a:rPr>
              <a:t> leading provider of online survey &amp; reporting software, today announced the release of a new version of </a:t>
            </a:r>
            <a:r>
              <a:rPr lang="en-US" sz="1400" dirty="0" err="1">
                <a:latin typeface="ArialMT" charset="0"/>
              </a:rPr>
              <a:t>Confirmit</a:t>
            </a:r>
            <a:r>
              <a:rPr lang="en-US" sz="1400" dirty="0">
                <a:latin typeface="ArialMT" charset="0"/>
              </a:rPr>
              <a:t> delivering substantial value to customers including increased user productivity of up to 83 percent.</a:t>
            </a:r>
            <a:endParaRPr lang="en-US" sz="1400" dirty="0" smtClean="0">
              <a:latin typeface="ArialMT" charset="0"/>
            </a:endParaRPr>
          </a:p>
          <a:p>
            <a:pPr eaLnBrk="1" hangingPunct="1">
              <a:lnSpc>
                <a:spcPct val="80000"/>
              </a:lnSpc>
            </a:pPr>
            <a:r>
              <a:rPr lang="en-US" sz="2800" dirty="0" err="1" smtClean="0">
                <a:latin typeface="ArialMT" charset="0"/>
              </a:rPr>
              <a:t>Confirmit</a:t>
            </a:r>
            <a:r>
              <a:rPr lang="en-US" sz="2800" dirty="0" smtClean="0">
                <a:latin typeface="ArialMT" charset="0"/>
              </a:rPr>
              <a:t> </a:t>
            </a:r>
            <a:r>
              <a:rPr lang="en-US" sz="2800" dirty="0">
                <a:latin typeface="ArialMT" charset="0"/>
              </a:rPr>
              <a:t>is using Evolutionary (EVO) development to ensure the highest focus on customer value through early and continuous feedback from stakeholders. </a:t>
            </a:r>
          </a:p>
          <a:p>
            <a:pPr eaLnBrk="1" hangingPunct="1">
              <a:lnSpc>
                <a:spcPct val="80000"/>
              </a:lnSpc>
            </a:pPr>
            <a:r>
              <a:rPr lang="en-US" sz="2800" dirty="0">
                <a:latin typeface="ArialMT" charset="0"/>
              </a:rPr>
              <a:t>A key component in EVO is measuring the effect new and improved product qualities have on customer value. </a:t>
            </a:r>
          </a:p>
          <a:p>
            <a:pPr eaLnBrk="1" hangingPunct="1">
              <a:lnSpc>
                <a:spcPct val="80000"/>
              </a:lnSpc>
            </a:pPr>
            <a:r>
              <a:rPr lang="en-US" sz="2800" dirty="0">
                <a:latin typeface="ArialMT" charset="0"/>
              </a:rPr>
              <a:t>Increased customer value in </a:t>
            </a:r>
            <a:r>
              <a:rPr lang="en-US" sz="2800" dirty="0" err="1">
                <a:latin typeface="ArialMT" charset="0"/>
              </a:rPr>
              <a:t>Confirmit</a:t>
            </a:r>
            <a:r>
              <a:rPr lang="en-US" sz="2800" dirty="0">
                <a:latin typeface="ArialMT" charset="0"/>
              </a:rPr>
              <a:t> 9.0 </a:t>
            </a:r>
            <a:r>
              <a:rPr lang="en-US" sz="2800" dirty="0" smtClean="0">
                <a:latin typeface="ArialMT" charset="0"/>
              </a:rPr>
              <a:t>includes</a:t>
            </a:r>
            <a:r>
              <a:rPr lang="en-GB" sz="2800" dirty="0" smtClean="0">
                <a:latin typeface="ArialMT" charset="0"/>
              </a:rPr>
              <a:t> </a:t>
            </a:r>
            <a:endParaRPr lang="en-GB" sz="2800" dirty="0">
              <a:latin typeface="ArialMT" charset="0"/>
            </a:endParaRPr>
          </a:p>
          <a:p>
            <a:pPr lvl="1" eaLnBrk="1" hangingPunct="1">
              <a:lnSpc>
                <a:spcPct val="80000"/>
              </a:lnSpc>
            </a:pPr>
            <a:r>
              <a:rPr lang="en-US" sz="2400" dirty="0">
                <a:latin typeface="ArialMT" charset="0"/>
              </a:rPr>
              <a:t>Up to 175 percent more intuitive user interface*</a:t>
            </a:r>
            <a:r>
              <a:rPr lang="en-GB" sz="2400" dirty="0" err="1">
                <a:latin typeface="ArialMT" charset="0"/>
              </a:rPr>
              <a:t>･</a:t>
            </a:r>
            <a:r>
              <a:rPr lang="en-GB" sz="2400" dirty="0">
                <a:latin typeface="ArialMT" charset="0"/>
              </a:rPr>
              <a:t> </a:t>
            </a:r>
            <a:r>
              <a:rPr lang="en-US" sz="2400" dirty="0">
                <a:latin typeface="ArialMT" charset="0"/>
              </a:rPr>
              <a:t> </a:t>
            </a:r>
          </a:p>
          <a:p>
            <a:pPr lvl="1" eaLnBrk="1" hangingPunct="1">
              <a:lnSpc>
                <a:spcPct val="80000"/>
              </a:lnSpc>
            </a:pPr>
            <a:r>
              <a:rPr lang="en-US" sz="2400" dirty="0">
                <a:latin typeface="ArialMT" charset="0"/>
              </a:rPr>
              <a:t>Up to 80 percent increased user productivity in questionnaire design and testing*</a:t>
            </a:r>
            <a:r>
              <a:rPr lang="en-GB" sz="2400" dirty="0" err="1">
                <a:latin typeface="ArialMT" charset="0"/>
              </a:rPr>
              <a:t>･</a:t>
            </a:r>
            <a:r>
              <a:rPr lang="en-GB" sz="2400" dirty="0">
                <a:latin typeface="ArialMT" charset="0"/>
              </a:rPr>
              <a:t> </a:t>
            </a:r>
            <a:r>
              <a:rPr lang="en-US" sz="2400" dirty="0">
                <a:latin typeface="ArialMT" charset="0"/>
              </a:rPr>
              <a:t> </a:t>
            </a:r>
          </a:p>
          <a:p>
            <a:pPr lvl="1" eaLnBrk="1" hangingPunct="1">
              <a:lnSpc>
                <a:spcPct val="80000"/>
              </a:lnSpc>
            </a:pPr>
            <a:r>
              <a:rPr lang="en-US" sz="2400" dirty="0">
                <a:latin typeface="ArialMT" charset="0"/>
              </a:rPr>
              <a:t>Up to 1500 percent increased performance in </a:t>
            </a:r>
            <a:r>
              <a:rPr lang="en-US" sz="2400" dirty="0" err="1">
                <a:latin typeface="ArialMT" charset="0"/>
              </a:rPr>
              <a:t>Reportal</a:t>
            </a:r>
            <a:r>
              <a:rPr lang="en-US" sz="2400" dirty="0">
                <a:latin typeface="ArialMT" charset="0"/>
              </a:rPr>
              <a:t> and Panel Management*</a:t>
            </a:r>
          </a:p>
          <a:p>
            <a:pPr eaLnBrk="1" hangingPunct="1">
              <a:lnSpc>
                <a:spcPct val="80000"/>
              </a:lnSpc>
            </a:pPr>
            <a:r>
              <a:rPr lang="en-US" sz="2800" dirty="0">
                <a:latin typeface="ArialMT" charset="0"/>
              </a:rPr>
              <a:t>Features delivering increased customer value include</a:t>
            </a:r>
            <a:r>
              <a:rPr lang="en-US" sz="2800" dirty="0" smtClean="0">
                <a:latin typeface="ArialMT" charset="0"/>
              </a:rPr>
              <a:t>:</a:t>
            </a:r>
            <a:r>
              <a:rPr lang="en-GB" sz="2800" dirty="0" smtClean="0">
                <a:latin typeface="ArialMT" charset="0"/>
              </a:rPr>
              <a:t> </a:t>
            </a:r>
            <a:endParaRPr lang="en-GB" sz="2800" dirty="0">
              <a:latin typeface="ArialMT" charset="0"/>
            </a:endParaRPr>
          </a:p>
          <a:p>
            <a:pPr lvl="1" eaLnBrk="1" hangingPunct="1">
              <a:lnSpc>
                <a:spcPct val="80000"/>
              </a:lnSpc>
            </a:pPr>
            <a:r>
              <a:rPr lang="en-US" sz="1200" dirty="0">
                <a:latin typeface="ArialMT" charset="0"/>
              </a:rPr>
              <a:t>A completely new and state-of-the-art user interface</a:t>
            </a:r>
            <a:r>
              <a:rPr lang="en-GB" sz="1200" dirty="0" err="1">
                <a:latin typeface="ArialMT" charset="0"/>
              </a:rPr>
              <a:t>･</a:t>
            </a:r>
            <a:r>
              <a:rPr lang="en-GB" sz="1200" dirty="0">
                <a:latin typeface="ArialMT" charset="0"/>
              </a:rPr>
              <a:t> </a:t>
            </a:r>
            <a:r>
              <a:rPr lang="en-US" sz="1200" dirty="0">
                <a:latin typeface="ArialMT" charset="0"/>
              </a:rPr>
              <a:t> </a:t>
            </a:r>
          </a:p>
          <a:p>
            <a:pPr lvl="1" eaLnBrk="1" hangingPunct="1">
              <a:lnSpc>
                <a:spcPct val="80000"/>
              </a:lnSpc>
            </a:pPr>
            <a:r>
              <a:rPr lang="en-US" sz="1200" dirty="0">
                <a:latin typeface="ArialMT" charset="0"/>
              </a:rPr>
              <a:t>Random Data Generator enabling automated testing of questionnaires</a:t>
            </a:r>
            <a:r>
              <a:rPr lang="en-GB" sz="1200" dirty="0" err="1">
                <a:latin typeface="ArialMT" charset="0"/>
              </a:rPr>
              <a:t>･</a:t>
            </a:r>
            <a:r>
              <a:rPr lang="en-GB" sz="1200" dirty="0">
                <a:latin typeface="ArialMT" charset="0"/>
              </a:rPr>
              <a:t> </a:t>
            </a:r>
            <a:r>
              <a:rPr lang="en-US" sz="1200" dirty="0">
                <a:latin typeface="ArialMT" charset="0"/>
              </a:rPr>
              <a:t> </a:t>
            </a:r>
          </a:p>
          <a:p>
            <a:pPr lvl="1" eaLnBrk="1" hangingPunct="1">
              <a:lnSpc>
                <a:spcPct val="80000"/>
              </a:lnSpc>
            </a:pPr>
            <a:r>
              <a:rPr lang="en-US" sz="1200" dirty="0">
                <a:latin typeface="ArialMT" charset="0"/>
              </a:rPr>
              <a:t>Real-time Script Checker for on-the-fly script validation</a:t>
            </a:r>
            <a:r>
              <a:rPr lang="en-GB" sz="1200" dirty="0" err="1">
                <a:latin typeface="ArialMT" charset="0"/>
              </a:rPr>
              <a:t>･</a:t>
            </a:r>
            <a:r>
              <a:rPr lang="en-GB" sz="1200" dirty="0">
                <a:latin typeface="ArialMT" charset="0"/>
              </a:rPr>
              <a:t> </a:t>
            </a:r>
            <a:r>
              <a:rPr lang="en-US" sz="1200" dirty="0">
                <a:latin typeface="ArialMT" charset="0"/>
              </a:rPr>
              <a:t> </a:t>
            </a:r>
          </a:p>
          <a:p>
            <a:pPr lvl="1" eaLnBrk="1" hangingPunct="1">
              <a:lnSpc>
                <a:spcPct val="80000"/>
              </a:lnSpc>
            </a:pPr>
            <a:r>
              <a:rPr lang="en-US" sz="1200" dirty="0">
                <a:latin typeface="ArialMT" charset="0"/>
              </a:rPr>
              <a:t>Block Randomization of questions to avoid respondent bias</a:t>
            </a:r>
            <a:r>
              <a:rPr lang="en-GB" sz="1200" dirty="0" err="1">
                <a:latin typeface="ArialMT" charset="0"/>
              </a:rPr>
              <a:t>･</a:t>
            </a:r>
            <a:r>
              <a:rPr lang="en-GB" sz="1200" dirty="0">
                <a:latin typeface="ArialMT" charset="0"/>
              </a:rPr>
              <a:t> </a:t>
            </a:r>
            <a:r>
              <a:rPr lang="en-US" sz="1200" dirty="0">
                <a:latin typeface="ArialMT" charset="0"/>
              </a:rPr>
              <a:t> </a:t>
            </a:r>
          </a:p>
          <a:p>
            <a:pPr lvl="1" eaLnBrk="1" hangingPunct="1">
              <a:lnSpc>
                <a:spcPct val="80000"/>
              </a:lnSpc>
            </a:pPr>
            <a:r>
              <a:rPr lang="en-US" sz="1200" dirty="0" err="1">
                <a:latin typeface="ArialMT" charset="0"/>
              </a:rPr>
              <a:t>Reportal</a:t>
            </a:r>
            <a:r>
              <a:rPr lang="en-US" sz="1200" dirty="0">
                <a:latin typeface="ArialMT" charset="0"/>
              </a:rPr>
              <a:t> </a:t>
            </a:r>
            <a:r>
              <a:rPr lang="en-US" sz="1200" dirty="0" err="1">
                <a:latin typeface="ArialMT" charset="0"/>
              </a:rPr>
              <a:t>BitStream</a:t>
            </a:r>
            <a:r>
              <a:rPr lang="en-US" sz="1200" dirty="0">
                <a:latin typeface="ArialMT" charset="0"/>
              </a:rPr>
              <a:t> for fast online tabulation on high volume of responses- </a:t>
            </a:r>
          </a:p>
          <a:p>
            <a:pPr lvl="1" eaLnBrk="1" hangingPunct="1">
              <a:lnSpc>
                <a:spcPct val="80000"/>
              </a:lnSpc>
            </a:pPr>
            <a:r>
              <a:rPr lang="en-US" sz="1200" dirty="0">
                <a:latin typeface="ArialMT" charset="0"/>
              </a:rPr>
              <a:t>We are very pleased to see major improvements in </a:t>
            </a:r>
            <a:r>
              <a:rPr lang="en-US" sz="1200" dirty="0" err="1">
                <a:latin typeface="ArialMT" charset="0"/>
              </a:rPr>
              <a:t>Confirmit</a:t>
            </a:r>
            <a:r>
              <a:rPr lang="en-US" sz="1200" dirty="0">
                <a:latin typeface="ArialMT" charset="0"/>
              </a:rPr>
              <a:t> 9.0, including updates to both the user interface and survey engine. We plan to deploy this new version when it becomes available to server customers, stated Alex </a:t>
            </a:r>
            <a:r>
              <a:rPr lang="en-US" sz="1200" dirty="0" err="1">
                <a:latin typeface="ArialMT" charset="0"/>
              </a:rPr>
              <a:t>Grinberg</a:t>
            </a:r>
            <a:r>
              <a:rPr lang="en-US" sz="1200" dirty="0">
                <a:latin typeface="ArialMT" charset="0"/>
              </a:rPr>
              <a:t>, Greenfield </a:t>
            </a:r>
            <a:r>
              <a:rPr lang="en-US" sz="1200" dirty="0" err="1">
                <a:latin typeface="ArialMT" charset="0"/>
              </a:rPr>
              <a:t>Online's</a:t>
            </a:r>
            <a:r>
              <a:rPr lang="en-US" sz="1200" dirty="0">
                <a:latin typeface="ArialMT" charset="0"/>
              </a:rPr>
              <a:t> Chief Information Officer. - </a:t>
            </a:r>
          </a:p>
          <a:p>
            <a:pPr lvl="2" eaLnBrk="1" hangingPunct="1">
              <a:lnSpc>
                <a:spcPct val="80000"/>
              </a:lnSpc>
            </a:pPr>
            <a:r>
              <a:rPr lang="en-US" sz="1000" dirty="0">
                <a:latin typeface="ArialMT" charset="0"/>
              </a:rPr>
              <a:t>We believe the improvements in </a:t>
            </a:r>
            <a:r>
              <a:rPr lang="en-US" sz="1000" dirty="0" err="1">
                <a:latin typeface="ArialMT" charset="0"/>
              </a:rPr>
              <a:t>Confirmit</a:t>
            </a:r>
            <a:r>
              <a:rPr lang="en-US" sz="1000" dirty="0">
                <a:latin typeface="ArialMT" charset="0"/>
              </a:rPr>
              <a:t> 9.0 will benefit Greenfield </a:t>
            </a:r>
            <a:r>
              <a:rPr lang="en-US" sz="1000" dirty="0" err="1">
                <a:latin typeface="ArialMT" charset="0"/>
              </a:rPr>
              <a:t>Online's</a:t>
            </a:r>
            <a:r>
              <a:rPr lang="en-US" sz="1000" dirty="0">
                <a:latin typeface="ArialMT" charset="0"/>
              </a:rPr>
              <a:t> survey programming, data collection and data delivery capabilities, helping us to bring even more value to our clients.</a:t>
            </a:r>
            <a:endParaRPr lang="en-US" sz="1000" dirty="0" smtClean="0">
              <a:latin typeface="ArialMT" charset="0"/>
            </a:endParaRPr>
          </a:p>
          <a:p>
            <a:pPr lvl="1" eaLnBrk="1" hangingPunct="1">
              <a:lnSpc>
                <a:spcPct val="80000"/>
              </a:lnSpc>
            </a:pPr>
            <a:r>
              <a:rPr lang="en-US" sz="1200" dirty="0" err="1" smtClean="0">
                <a:latin typeface="ArialMT" charset="0"/>
              </a:rPr>
              <a:t>Confirmit</a:t>
            </a:r>
            <a:r>
              <a:rPr lang="en-GB" sz="1200" dirty="0" err="1" smtClean="0">
                <a:latin typeface="ArialMT" charset="0"/>
              </a:rPr>
              <a:t>ﾕ</a:t>
            </a:r>
            <a:r>
              <a:rPr lang="en-GB" sz="1200" dirty="0" err="1">
                <a:latin typeface="ArialMT" charset="0"/>
              </a:rPr>
              <a:t>s</a:t>
            </a:r>
            <a:r>
              <a:rPr lang="en-US" sz="1200" dirty="0">
                <a:latin typeface="ArialMT" charset="0"/>
              </a:rPr>
              <a:t> VP of Marketing, </a:t>
            </a:r>
            <a:r>
              <a:rPr lang="en-US" sz="1200" dirty="0" err="1">
                <a:latin typeface="ArialMT" charset="0"/>
              </a:rPr>
              <a:t>Kjell</a:t>
            </a:r>
            <a:r>
              <a:rPr lang="en-US" sz="1200" dirty="0">
                <a:latin typeface="ArialMT" charset="0"/>
              </a:rPr>
              <a:t> Ø</a:t>
            </a:r>
            <a:r>
              <a:rPr lang="en-GB" sz="1200" dirty="0" err="1">
                <a:latin typeface="ArialMT" charset="0"/>
              </a:rPr>
              <a:t>k</a:t>
            </a:r>
            <a:r>
              <a:rPr lang="en-US" sz="1200" dirty="0" err="1">
                <a:latin typeface="ArialMT" charset="0"/>
              </a:rPr>
              <a:t>sendal</a:t>
            </a:r>
            <a:r>
              <a:rPr lang="en-US" sz="1200" dirty="0">
                <a:latin typeface="ArialMT" charset="0"/>
              </a:rPr>
              <a:t>, comments; -</a:t>
            </a:r>
            <a:r>
              <a:rPr lang="en-US" sz="1200" dirty="0" smtClean="0">
                <a:latin typeface="ArialMT" charset="0"/>
              </a:rPr>
              <a:t> </a:t>
            </a:r>
            <a:r>
              <a:rPr lang="en-US" sz="1200" dirty="0" err="1" smtClean="0">
                <a:latin typeface="ArialMT" charset="0"/>
              </a:rPr>
              <a:t>Confirmit</a:t>
            </a:r>
            <a:r>
              <a:rPr lang="en-US" sz="1200" dirty="0" smtClean="0">
                <a:latin typeface="ArialMT" charset="0"/>
              </a:rPr>
              <a:t>, </a:t>
            </a:r>
            <a:r>
              <a:rPr lang="en-US" sz="1200" dirty="0">
                <a:latin typeface="ArialMT" charset="0"/>
              </a:rPr>
              <a:t>through evolutionary development, is able to substantially increase customer value by focusing on key product qualities important for clients and by continuously asking for their feedback throughout the development period. </a:t>
            </a:r>
          </a:p>
          <a:p>
            <a:pPr lvl="1" eaLnBrk="1" hangingPunct="1">
              <a:lnSpc>
                <a:spcPct val="80000"/>
              </a:lnSpc>
            </a:pPr>
            <a:r>
              <a:rPr lang="en-US" sz="1200" dirty="0" err="1">
                <a:latin typeface="ArialMT" charset="0"/>
              </a:rPr>
              <a:t>Confirmit</a:t>
            </a:r>
            <a:r>
              <a:rPr lang="en-US" sz="1200" dirty="0">
                <a:latin typeface="ArialMT" charset="0"/>
              </a:rPr>
              <a:t> is used by the leading market research agencies worldwide and Global 1000 companies, and together, we have defined the future of online surveying and reporting, represented with the </a:t>
            </a:r>
            <a:r>
              <a:rPr lang="en-US" sz="1200" dirty="0" err="1">
                <a:latin typeface="ArialMT" charset="0"/>
              </a:rPr>
              <a:t>Confirmit</a:t>
            </a:r>
            <a:r>
              <a:rPr lang="en-US" sz="1200" dirty="0">
                <a:latin typeface="ArialMT" charset="0"/>
              </a:rPr>
              <a:t> 9.0. </a:t>
            </a:r>
            <a:r>
              <a:rPr lang="en-US" sz="1200" dirty="0" err="1">
                <a:latin typeface="ArialMT" charset="0"/>
              </a:rPr>
              <a:t>Confirmit</a:t>
            </a:r>
            <a:r>
              <a:rPr lang="en-US" sz="1200" dirty="0">
                <a:latin typeface="ArialMT" charset="0"/>
              </a:rPr>
              <a:t> 9.0 was released onto</a:t>
            </a:r>
            <a:r>
              <a:rPr lang="en-US" sz="1200" dirty="0" smtClean="0">
                <a:latin typeface="ArialMT" charset="0"/>
              </a:rPr>
              <a:t> </a:t>
            </a:r>
            <a:r>
              <a:rPr lang="en-US" sz="1200" dirty="0" err="1" smtClean="0">
                <a:latin typeface="ArialMT" charset="0"/>
              </a:rPr>
              <a:t>Confirmit</a:t>
            </a:r>
            <a:r>
              <a:rPr lang="en-GB" sz="1200" dirty="0" err="1" smtClean="0">
                <a:latin typeface="ArialMT" charset="0"/>
              </a:rPr>
              <a:t>ﾕ</a:t>
            </a:r>
            <a:r>
              <a:rPr lang="en-GB" sz="1200" dirty="0" err="1">
                <a:latin typeface="ArialMT" charset="0"/>
              </a:rPr>
              <a:t>s</a:t>
            </a:r>
            <a:r>
              <a:rPr lang="en-US" sz="1200" dirty="0">
                <a:latin typeface="ArialMT" charset="0"/>
              </a:rPr>
              <a:t> ASP environments in London and New York on November 27th. The new version will be available for server customers in January 2005. </a:t>
            </a:r>
            <a:r>
              <a:rPr lang="en-US" sz="1200" i="1" dirty="0"/>
              <a:t>* Measured in</a:t>
            </a:r>
            <a:r>
              <a:rPr lang="en-US" sz="1200" i="1" dirty="0" smtClean="0"/>
              <a:t> </a:t>
            </a:r>
            <a:r>
              <a:rPr lang="en-US" sz="1200" i="1" dirty="0" err="1" smtClean="0"/>
              <a:t>Confirmit</a:t>
            </a:r>
            <a:r>
              <a:rPr lang="en-GB" sz="1200" i="1" dirty="0" err="1" smtClean="0"/>
              <a:t>ﾕ</a:t>
            </a:r>
            <a:r>
              <a:rPr lang="en-GB" sz="1200" i="1" dirty="0" err="1"/>
              <a:t>s</a:t>
            </a:r>
            <a:r>
              <a:rPr lang="en-US" sz="1200" i="1" dirty="0"/>
              <a:t> </a:t>
            </a:r>
            <a:r>
              <a:rPr lang="en-US" sz="1200" i="1" dirty="0" err="1"/>
              <a:t>TestLab</a:t>
            </a:r>
            <a:r>
              <a:rPr lang="en-US" sz="1200" i="1" dirty="0"/>
              <a:t> by monitoring internal and external stakeholders executing predefined test </a:t>
            </a:r>
            <a:r>
              <a:rPr lang="en-US" sz="1200" i="1" dirty="0" err="1"/>
              <a:t>scenarios.</a:t>
            </a:r>
            <a:r>
              <a:rPr lang="en-US" sz="1200" b="1" dirty="0" err="1"/>
              <a:t>Press</a:t>
            </a:r>
            <a:r>
              <a:rPr lang="en-US" sz="1200" b="1" dirty="0"/>
              <a:t> contact:</a:t>
            </a:r>
            <a:r>
              <a:rPr lang="en-GB" sz="1200" dirty="0" err="1">
                <a:latin typeface="ArialMT" charset="0"/>
              </a:rPr>
              <a:t>･</a:t>
            </a:r>
            <a:r>
              <a:rPr lang="en-GB" sz="1200" dirty="0">
                <a:latin typeface="ArialMT" charset="0"/>
              </a:rPr>
              <a:t> </a:t>
            </a:r>
            <a:r>
              <a:rPr lang="en-US" sz="1200" dirty="0" err="1">
                <a:latin typeface="ArialMT" charset="0"/>
              </a:rPr>
              <a:t>Kjell</a:t>
            </a:r>
            <a:r>
              <a:rPr lang="en-US" sz="1200" dirty="0">
                <a:latin typeface="ArialMT" charset="0"/>
              </a:rPr>
              <a:t> </a:t>
            </a:r>
            <a:r>
              <a:rPr lang="en-GB" sz="1200" dirty="0" err="1">
                <a:latin typeface="ArialMT" charset="0"/>
              </a:rPr>
              <a:t>ｯk</a:t>
            </a:r>
            <a:r>
              <a:rPr lang="en-US" sz="1200" dirty="0" err="1">
                <a:latin typeface="ArialMT" charset="0"/>
              </a:rPr>
              <a:t>sendal</a:t>
            </a:r>
            <a:r>
              <a:rPr lang="en-US" sz="1200" dirty="0">
                <a:latin typeface="ArialMT" charset="0"/>
              </a:rPr>
              <a:t>, </a:t>
            </a:r>
            <a:r>
              <a:rPr lang="en-US" sz="1200" dirty="0" err="1">
                <a:latin typeface="ArialMT" charset="0"/>
              </a:rPr>
              <a:t>FIRM's</a:t>
            </a:r>
            <a:r>
              <a:rPr lang="en-US" sz="1200" dirty="0">
                <a:latin typeface="ArialMT" charset="0"/>
              </a:rPr>
              <a:t> VP of Marketing +1 646 229 5655</a:t>
            </a:r>
          </a:p>
        </p:txBody>
      </p:sp>
      <p:sp>
        <p:nvSpPr>
          <p:cNvPr id="5" name="Slide Number Placeholder 4"/>
          <p:cNvSpPr>
            <a:spLocks noGrp="1"/>
          </p:cNvSpPr>
          <p:nvPr>
            <p:ph type="sldNum" sz="quarter" idx="12"/>
          </p:nvPr>
        </p:nvSpPr>
        <p:spPr/>
        <p:txBody>
          <a:bodyPr/>
          <a:lstStyle/>
          <a:p>
            <a:fld id="{4AA81925-07A9-F74A-BCE5-B4F8D92D7CF8}" type="slidenum">
              <a:rPr lang="en-US" smtClean="0"/>
              <a:pPr/>
              <a:t>211</a:t>
            </a:fld>
            <a:endParaRPr lang="en-US"/>
          </a:p>
        </p:txBody>
      </p:sp>
      <p:sp>
        <p:nvSpPr>
          <p:cNvPr id="6" name="Footer Placeholder 5"/>
          <p:cNvSpPr>
            <a:spLocks noGrp="1"/>
          </p:cNvSpPr>
          <p:nvPr>
            <p:ph type="ftr" sz="quarter" idx="11"/>
          </p:nvPr>
        </p:nvSpPr>
        <p:spPr/>
        <p:txBody>
          <a:bodyPr/>
          <a:lstStyle/>
          <a:p>
            <a:r>
              <a:rPr lang="en-US" smtClean="0"/>
              <a:t>© Tom@Gilb.com  www.gilb.com</a:t>
            </a:r>
            <a:endParaRPr lang="en-US"/>
          </a:p>
        </p:txBody>
      </p:sp>
      <p:sp>
        <p:nvSpPr>
          <p:cNvPr id="7" name="Date Placeholder 6"/>
          <p:cNvSpPr>
            <a:spLocks noGrp="1"/>
          </p:cNvSpPr>
          <p:nvPr>
            <p:ph type="dt" sz="half" idx="10"/>
          </p:nvPr>
        </p:nvSpPr>
        <p:spPr/>
        <p:txBody>
          <a:bodyPr/>
          <a:lstStyle/>
          <a:p>
            <a:fld id="{06592607-49D2-7C4A-9662-94EB69F87DCA}"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685800" y="76200"/>
            <a:ext cx="7772400" cy="609600"/>
          </a:xfrm>
        </p:spPr>
        <p:txBody>
          <a:bodyPr>
            <a:normAutofit fontScale="90000"/>
          </a:bodyPr>
          <a:lstStyle/>
          <a:p>
            <a:pPr eaLnBrk="1" hangingPunct="1"/>
            <a:r>
              <a:rPr lang="en-US" sz="3600" dirty="0" err="1" smtClean="0"/>
              <a:t>Confirmit</a:t>
            </a:r>
            <a:r>
              <a:rPr lang="en-US" sz="3600" dirty="0" smtClean="0"/>
              <a:t> </a:t>
            </a:r>
            <a:r>
              <a:rPr lang="en-US" sz="3600" dirty="0"/>
              <a:t>Results Since </a:t>
            </a:r>
            <a:r>
              <a:rPr lang="en-US" sz="3600" dirty="0" err="1"/>
              <a:t>Evo</a:t>
            </a:r>
            <a:r>
              <a:rPr lang="en-US" sz="3600" dirty="0"/>
              <a:t> Method</a:t>
            </a:r>
          </a:p>
        </p:txBody>
      </p:sp>
      <p:sp>
        <p:nvSpPr>
          <p:cNvPr id="102403" name="Rectangle 3"/>
          <p:cNvSpPr>
            <a:spLocks noGrp="1" noChangeArrowheads="1"/>
          </p:cNvSpPr>
          <p:nvPr>
            <p:ph type="body" idx="1"/>
          </p:nvPr>
        </p:nvSpPr>
        <p:spPr/>
        <p:txBody>
          <a:bodyPr/>
          <a:lstStyle/>
          <a:p>
            <a:pPr eaLnBrk="1" hangingPunct="1"/>
            <a:endParaRPr lang="en-US"/>
          </a:p>
        </p:txBody>
      </p:sp>
      <p:sp>
        <p:nvSpPr>
          <p:cNvPr id="102404" name="Text Box 78"/>
          <p:cNvSpPr txBox="1">
            <a:spLocks noChangeArrowheads="1"/>
          </p:cNvSpPr>
          <p:nvPr/>
        </p:nvSpPr>
        <p:spPr bwMode="auto">
          <a:xfrm>
            <a:off x="381000" y="6115050"/>
            <a:ext cx="6647473" cy="338554"/>
          </a:xfrm>
          <a:prstGeom prst="rect">
            <a:avLst/>
          </a:prstGeom>
          <a:noFill/>
          <a:ln w="9525">
            <a:noFill/>
            <a:miter lim="800000"/>
            <a:headEnd/>
            <a:tailEnd/>
          </a:ln>
        </p:spPr>
        <p:txBody>
          <a:bodyPr wrap="none">
            <a:prstTxWarp prst="textNoShape">
              <a:avLst/>
            </a:prstTxWarp>
            <a:spAutoFit/>
          </a:bodyPr>
          <a:lstStyle/>
          <a:p>
            <a:r>
              <a:rPr lang="en-US" sz="1600" dirty="0"/>
              <a:t>http://</a:t>
            </a:r>
            <a:r>
              <a:rPr lang="en-US" sz="1600" dirty="0" err="1"/>
              <a:t>www.newsweb.no/index.asp?symbol</a:t>
            </a:r>
            <a:r>
              <a:rPr lang="en-US" sz="1600" dirty="0" smtClean="0"/>
              <a:t>=</a:t>
            </a:r>
            <a:r>
              <a:rPr lang="en-US" sz="1600" dirty="0" err="1" smtClean="0"/>
              <a:t>Confirmit&amp;</a:t>
            </a:r>
            <a:r>
              <a:rPr lang="en-US" sz="1600" dirty="0" err="1"/>
              <a:t>melding_ID</a:t>
            </a:r>
            <a:r>
              <a:rPr lang="en-US" sz="1600" dirty="0"/>
              <a:t>=132091</a:t>
            </a:r>
          </a:p>
        </p:txBody>
      </p:sp>
      <p:pic>
        <p:nvPicPr>
          <p:cNvPr id="102405" name="Picture 79" descr="Picture 2"/>
          <p:cNvPicPr>
            <a:picLocks noChangeAspect="1" noChangeArrowheads="1"/>
          </p:cNvPicPr>
          <p:nvPr/>
        </p:nvPicPr>
        <p:blipFill>
          <a:blip r:embed="rId3"/>
          <a:srcRect/>
          <a:stretch>
            <a:fillRect/>
          </a:stretch>
        </p:blipFill>
        <p:spPr bwMode="auto">
          <a:xfrm>
            <a:off x="-152400" y="609600"/>
            <a:ext cx="7848600" cy="4960938"/>
          </a:xfrm>
          <a:prstGeom prst="rect">
            <a:avLst/>
          </a:prstGeom>
          <a:noFill/>
          <a:ln w="9525">
            <a:noFill/>
            <a:miter lim="800000"/>
            <a:headEnd/>
            <a:tailEnd/>
          </a:ln>
        </p:spPr>
      </p:pic>
      <p:pic>
        <p:nvPicPr>
          <p:cNvPr id="102406" name="Picture 80" descr="Picture 1"/>
          <p:cNvPicPr>
            <a:picLocks noChangeAspect="1" noChangeArrowheads="1"/>
          </p:cNvPicPr>
          <p:nvPr/>
        </p:nvPicPr>
        <p:blipFill>
          <a:blip r:embed="rId4"/>
          <a:srcRect/>
          <a:stretch>
            <a:fillRect/>
          </a:stretch>
        </p:blipFill>
        <p:spPr bwMode="auto">
          <a:xfrm>
            <a:off x="4660900" y="4267200"/>
            <a:ext cx="4483100" cy="1914525"/>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4AA81925-07A9-F74A-BCE5-B4F8D92D7CF8}" type="slidenum">
              <a:rPr lang="en-US" smtClean="0"/>
              <a:pPr/>
              <a:t>212</a:t>
            </a:fld>
            <a:endParaRPr lang="en-US"/>
          </a:p>
        </p:txBody>
      </p:sp>
      <p:sp>
        <p:nvSpPr>
          <p:cNvPr id="9" name="Footer Placeholder 8"/>
          <p:cNvSpPr>
            <a:spLocks noGrp="1"/>
          </p:cNvSpPr>
          <p:nvPr>
            <p:ph type="ftr" sz="quarter" idx="11"/>
          </p:nvPr>
        </p:nvSpPr>
        <p:spPr/>
        <p:txBody>
          <a:bodyPr/>
          <a:lstStyle/>
          <a:p>
            <a:r>
              <a:rPr lang="en-US" smtClean="0"/>
              <a:t>© Tom@Gilb.com  www.gilb.com</a:t>
            </a:r>
            <a:endParaRPr lang="en-US"/>
          </a:p>
        </p:txBody>
      </p:sp>
      <p:sp>
        <p:nvSpPr>
          <p:cNvPr id="10" name="Date Placeholder 9"/>
          <p:cNvSpPr>
            <a:spLocks noGrp="1"/>
          </p:cNvSpPr>
          <p:nvPr>
            <p:ph type="dt" sz="half" idx="10"/>
          </p:nvPr>
        </p:nvSpPr>
        <p:spPr/>
        <p:txBody>
          <a:bodyPr/>
          <a:lstStyle/>
          <a:p>
            <a:fld id="{A5815ACA-7D90-DB48-902C-4B6E8AD188ED}"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165100" y="107577"/>
            <a:ext cx="8813800" cy="667123"/>
          </a:xfrm>
        </p:spPr>
        <p:txBody>
          <a:bodyPr/>
          <a:lstStyle/>
          <a:p>
            <a:pPr eaLnBrk="1" hangingPunct="1"/>
            <a:r>
              <a:rPr lang="en-US" sz="1800" dirty="0" smtClean="0">
                <a:latin typeface="ArialMT" charset="0"/>
              </a:rPr>
              <a:t>Retrospective with </a:t>
            </a:r>
            <a:r>
              <a:rPr lang="en-US" sz="1800" dirty="0" err="1" smtClean="0">
                <a:latin typeface="ArialMT" charset="0"/>
              </a:rPr>
              <a:t>Trond</a:t>
            </a:r>
            <a:endParaRPr lang="en-US" sz="1800" dirty="0">
              <a:latin typeface="ArialMT" charset="0"/>
            </a:endParaRPr>
          </a:p>
        </p:txBody>
      </p:sp>
      <p:sp>
        <p:nvSpPr>
          <p:cNvPr id="104451" name="Rectangle 3"/>
          <p:cNvSpPr>
            <a:spLocks noGrp="1" noChangeArrowheads="1"/>
          </p:cNvSpPr>
          <p:nvPr>
            <p:ph sz="half" idx="1"/>
          </p:nvPr>
        </p:nvSpPr>
        <p:spPr>
          <a:xfrm>
            <a:off x="-152400" y="774700"/>
            <a:ext cx="4856162" cy="5581650"/>
          </a:xfrm>
        </p:spPr>
        <p:txBody>
          <a:bodyPr>
            <a:noAutofit/>
          </a:bodyPr>
          <a:lstStyle/>
          <a:p>
            <a:pPr eaLnBrk="1" hangingPunct="1">
              <a:lnSpc>
                <a:spcPct val="90000"/>
              </a:lnSpc>
            </a:pPr>
            <a:r>
              <a:rPr lang="en-US" sz="1800" b="1" i="1" dirty="0">
                <a:solidFill>
                  <a:srgbClr val="3366FF"/>
                </a:solidFill>
                <a:latin typeface="ArialMT" charset="0"/>
              </a:rPr>
              <a:t>Has</a:t>
            </a:r>
            <a:r>
              <a:rPr lang="en-US" sz="1800" b="1" i="1" dirty="0" smtClean="0">
                <a:solidFill>
                  <a:srgbClr val="3366FF"/>
                </a:solidFill>
                <a:latin typeface="ArialMT" charset="0"/>
              </a:rPr>
              <a:t> </a:t>
            </a:r>
            <a:r>
              <a:rPr lang="en-US" sz="1800" b="1" i="1" dirty="0" err="1" smtClean="0">
                <a:solidFill>
                  <a:srgbClr val="3366FF"/>
                </a:solidFill>
                <a:latin typeface="ArialMT" charset="0"/>
              </a:rPr>
              <a:t>Confirmit</a:t>
            </a:r>
            <a:r>
              <a:rPr lang="en-US" sz="1800" b="1" i="1" dirty="0" smtClean="0">
                <a:solidFill>
                  <a:srgbClr val="3366FF"/>
                </a:solidFill>
                <a:latin typeface="ArialMT" charset="0"/>
              </a:rPr>
              <a:t> </a:t>
            </a:r>
            <a:r>
              <a:rPr lang="en-US" sz="1800" b="1" i="1" dirty="0">
                <a:solidFill>
                  <a:srgbClr val="3366FF"/>
                </a:solidFill>
                <a:latin typeface="ArialMT" charset="0"/>
              </a:rPr>
              <a:t>found their estimation values have become more accurate over time and experience?</a:t>
            </a:r>
            <a:endParaRPr lang="en-GB" sz="1800" b="1" i="1" dirty="0">
              <a:solidFill>
                <a:srgbClr val="3366FF"/>
              </a:solidFill>
            </a:endParaRPr>
          </a:p>
          <a:p>
            <a:pPr eaLnBrk="1" hangingPunct="1">
              <a:lnSpc>
                <a:spcPct val="90000"/>
              </a:lnSpc>
            </a:pPr>
            <a:r>
              <a:rPr lang="en-US" sz="1800" dirty="0">
                <a:latin typeface="ArialMT" charset="0"/>
              </a:rPr>
              <a:t>Yes, the estimation gets better. However, after working with </a:t>
            </a:r>
            <a:r>
              <a:rPr lang="en-US" sz="1800" dirty="0" err="1">
                <a:latin typeface="ArialMT" charset="0"/>
              </a:rPr>
              <a:t>Evo</a:t>
            </a:r>
            <a:r>
              <a:rPr lang="en-US" sz="1800" dirty="0">
                <a:latin typeface="ArialMT" charset="0"/>
              </a:rPr>
              <a:t> for some time now, we are not estimating each step as detailed as before, and we run fewer formal measurements. </a:t>
            </a:r>
          </a:p>
          <a:p>
            <a:pPr eaLnBrk="1" hangingPunct="1">
              <a:lnSpc>
                <a:spcPct val="90000"/>
              </a:lnSpc>
            </a:pPr>
            <a:r>
              <a:rPr lang="en-US" sz="1800" dirty="0" err="1">
                <a:latin typeface="ArialMT" charset="0"/>
              </a:rPr>
              <a:t>Evo</a:t>
            </a:r>
            <a:r>
              <a:rPr lang="en-US" sz="1800" dirty="0">
                <a:latin typeface="ArialMT" charset="0"/>
              </a:rPr>
              <a:t> has gotten into our veins, </a:t>
            </a:r>
            <a:r>
              <a:rPr lang="en-GB" sz="1800" dirty="0">
                <a:latin typeface="ArialMT" charset="0"/>
              </a:rPr>
              <a:t> </a:t>
            </a:r>
          </a:p>
          <a:p>
            <a:pPr eaLnBrk="1" hangingPunct="1">
              <a:lnSpc>
                <a:spcPct val="90000"/>
              </a:lnSpc>
            </a:pPr>
            <a:r>
              <a:rPr lang="en-US" sz="1800" dirty="0">
                <a:latin typeface="ArialMT" charset="0"/>
              </a:rPr>
              <a:t>we feel more confident and hence can spend less of our time with formal project management tasks and still get the huge benefits from </a:t>
            </a:r>
            <a:r>
              <a:rPr lang="en-US" sz="1800" dirty="0" err="1">
                <a:latin typeface="ArialMT" charset="0"/>
              </a:rPr>
              <a:t>Evo</a:t>
            </a:r>
            <a:r>
              <a:rPr lang="en-US" sz="1800" dirty="0">
                <a:latin typeface="ArialMT" charset="0"/>
              </a:rPr>
              <a:t>. </a:t>
            </a:r>
          </a:p>
          <a:p>
            <a:pPr eaLnBrk="1" hangingPunct="1">
              <a:lnSpc>
                <a:spcPct val="90000"/>
              </a:lnSpc>
            </a:pPr>
            <a:r>
              <a:rPr lang="en-US" sz="1800" dirty="0">
                <a:latin typeface="ArialMT" charset="0"/>
              </a:rPr>
              <a:t>We find that we normally can quite </a:t>
            </a:r>
            <a:r>
              <a:rPr lang="en-US" sz="1800" dirty="0" smtClean="0">
                <a:latin typeface="ArialMT" charset="0"/>
              </a:rPr>
              <a:t>easily </a:t>
            </a:r>
            <a:r>
              <a:rPr lang="en-US" sz="1800" dirty="0">
                <a:latin typeface="ArialMT" charset="0"/>
              </a:rPr>
              <a:t>tell which solutions will bring us closest to the goal after practicing </a:t>
            </a:r>
            <a:r>
              <a:rPr lang="en-US" sz="1800" dirty="0" err="1">
                <a:latin typeface="ArialMT" charset="0"/>
              </a:rPr>
              <a:t>Evo</a:t>
            </a:r>
            <a:r>
              <a:rPr lang="en-US" sz="1800" dirty="0">
                <a:latin typeface="ArialMT" charset="0"/>
              </a:rPr>
              <a:t> for a while.</a:t>
            </a:r>
          </a:p>
          <a:p>
            <a:pPr eaLnBrk="1" hangingPunct="1">
              <a:lnSpc>
                <a:spcPct val="90000"/>
              </a:lnSpc>
            </a:pPr>
            <a:r>
              <a:rPr lang="en-US" sz="1800" b="1" i="1" dirty="0" smtClean="0"/>
              <a:t> </a:t>
            </a:r>
            <a:endParaRPr lang="en-US" sz="1800" b="1" dirty="0"/>
          </a:p>
        </p:txBody>
      </p:sp>
      <p:sp>
        <p:nvSpPr>
          <p:cNvPr id="7" name="Content Placeholder 6"/>
          <p:cNvSpPr>
            <a:spLocks noGrp="1"/>
          </p:cNvSpPr>
          <p:nvPr>
            <p:ph sz="half" idx="2"/>
          </p:nvPr>
        </p:nvSpPr>
        <p:spPr>
          <a:xfrm>
            <a:off x="4343400" y="774699"/>
            <a:ext cx="4784118" cy="5946775"/>
          </a:xfrm>
        </p:spPr>
        <p:txBody>
          <a:bodyPr>
            <a:normAutofit/>
          </a:bodyPr>
          <a:lstStyle/>
          <a:p>
            <a:pPr>
              <a:lnSpc>
                <a:spcPct val="90000"/>
              </a:lnSpc>
            </a:pPr>
            <a:r>
              <a:rPr lang="en-US" sz="1400" i="1" dirty="0" smtClean="0">
                <a:solidFill>
                  <a:srgbClr val="3366FF"/>
                </a:solidFill>
                <a:latin typeface="ArialMT" charset="0"/>
              </a:rPr>
              <a:t>"how closely have those estimations            actually been </a:t>
            </a:r>
            <a:r>
              <a:rPr lang="en-US" sz="1400" i="1" dirty="0" err="1" smtClean="0">
                <a:solidFill>
                  <a:srgbClr val="3366FF"/>
                </a:solidFill>
                <a:latin typeface="ArialMT" charset="0"/>
              </a:rPr>
              <a:t>realised</a:t>
            </a:r>
            <a:r>
              <a:rPr lang="en-US" sz="1400" i="1" dirty="0" smtClean="0">
                <a:solidFill>
                  <a:srgbClr val="3366FF"/>
                </a:solidFill>
                <a:latin typeface="ArialMT" charset="0"/>
              </a:rPr>
              <a:t>" and</a:t>
            </a:r>
            <a:r>
              <a:rPr lang="en-US" sz="1400" i="1" dirty="0" smtClean="0">
                <a:solidFill>
                  <a:srgbClr val="3366FF"/>
                </a:solidFill>
              </a:rPr>
              <a:t>  </a:t>
            </a:r>
            <a:r>
              <a:rPr lang="en-US" sz="1400" i="1" dirty="0" smtClean="0">
                <a:solidFill>
                  <a:srgbClr val="3366FF"/>
                </a:solidFill>
                <a:latin typeface="ArialMT" charset="0"/>
              </a:rPr>
              <a:t>"how valuable has estimation value accuracy been"</a:t>
            </a:r>
            <a:r>
              <a:rPr lang="en-US" sz="1400" dirty="0" smtClean="0">
                <a:solidFill>
                  <a:srgbClr val="3366FF"/>
                </a:solidFill>
                <a:latin typeface="ArialMT" charset="0"/>
              </a:rPr>
              <a:t>.</a:t>
            </a:r>
            <a:r>
              <a:rPr lang="en-US" sz="1400" dirty="0" smtClean="0">
                <a:solidFill>
                  <a:srgbClr val="3366FF"/>
                </a:solidFill>
              </a:rPr>
              <a:t> </a:t>
            </a:r>
            <a:endParaRPr lang="en-US" sz="1400" dirty="0" smtClean="0">
              <a:solidFill>
                <a:srgbClr val="3366FF"/>
              </a:solidFill>
              <a:latin typeface="ArialMT" charset="0"/>
            </a:endParaRPr>
          </a:p>
          <a:p>
            <a:pPr>
              <a:lnSpc>
                <a:spcPct val="90000"/>
              </a:lnSpc>
            </a:pPr>
            <a:r>
              <a:rPr lang="en-US" sz="1400" dirty="0" smtClean="0">
                <a:latin typeface="ArialMT" charset="0"/>
              </a:rPr>
              <a:t>The importance of estimation accuracy will depend a bit on your business (product/project related work), but we are now in a position where usually don't significantly miss with our estimates. This makes it easier to</a:t>
            </a:r>
            <a:r>
              <a:rPr lang="en-US" sz="1400" dirty="0" smtClean="0"/>
              <a:t> roughly</a:t>
            </a:r>
            <a:r>
              <a:rPr lang="en-US" sz="1400" dirty="0" smtClean="0">
                <a:latin typeface="ArialMT" charset="0"/>
              </a:rPr>
              <a:t> plan at least 2-3 steps ahead (</a:t>
            </a:r>
            <a:r>
              <a:rPr lang="en-US" sz="1400" dirty="0" err="1" smtClean="0">
                <a:latin typeface="ArialMT" charset="0"/>
              </a:rPr>
              <a:t>I.e</a:t>
            </a:r>
            <a:r>
              <a:rPr lang="en-US" sz="1400" dirty="0" smtClean="0">
                <a:latin typeface="ArialMT" charset="0"/>
              </a:rPr>
              <a:t> we can set up a monthly plan containing the heading of each step and some bullet points on each solution.</a:t>
            </a:r>
          </a:p>
          <a:p>
            <a:pPr>
              <a:lnSpc>
                <a:spcPct val="90000"/>
              </a:lnSpc>
            </a:pPr>
            <a:r>
              <a:rPr lang="en-US" sz="1400" dirty="0" smtClean="0">
                <a:latin typeface="ArialMT" charset="0"/>
              </a:rPr>
              <a:t>As new to </a:t>
            </a:r>
            <a:r>
              <a:rPr lang="en-US" sz="1400" dirty="0" err="1" smtClean="0">
                <a:latin typeface="ArialMT" charset="0"/>
              </a:rPr>
              <a:t>Evo</a:t>
            </a:r>
            <a:r>
              <a:rPr lang="en-US" sz="1400" dirty="0" smtClean="0">
                <a:latin typeface="ArialMT" charset="0"/>
              </a:rPr>
              <a:t>, I would suggest that you try to follow </a:t>
            </a:r>
            <a:r>
              <a:rPr lang="en-US" sz="1400" dirty="0" err="1" smtClean="0">
                <a:latin typeface="ArialMT" charset="0"/>
              </a:rPr>
              <a:t>Evo</a:t>
            </a:r>
            <a:r>
              <a:rPr lang="en-US" sz="1400" dirty="0" smtClean="0">
                <a:latin typeface="ArialMT" charset="0"/>
              </a:rPr>
              <a:t> as "strictly" as you can. </a:t>
            </a:r>
          </a:p>
          <a:p>
            <a:pPr lvl="1">
              <a:lnSpc>
                <a:spcPct val="90000"/>
              </a:lnSpc>
            </a:pPr>
            <a:r>
              <a:rPr lang="en-US" sz="1200" dirty="0" smtClean="0">
                <a:latin typeface="ArialMT" charset="0"/>
              </a:rPr>
              <a:t>This will give you the experience and confidence to later pay more attention to some parts of </a:t>
            </a:r>
            <a:r>
              <a:rPr lang="en-US" sz="1200" dirty="0" err="1" smtClean="0">
                <a:latin typeface="ArialMT" charset="0"/>
              </a:rPr>
              <a:t>Evo</a:t>
            </a:r>
            <a:r>
              <a:rPr lang="en-US" sz="1200" dirty="0" smtClean="0">
                <a:latin typeface="ArialMT" charset="0"/>
              </a:rPr>
              <a:t>, and less on other parts, while keeping the overall benefits.</a:t>
            </a:r>
          </a:p>
          <a:p>
            <a:pPr>
              <a:lnSpc>
                <a:spcPct val="90000"/>
              </a:lnSpc>
            </a:pPr>
            <a:r>
              <a:rPr lang="en-US" sz="1400" dirty="0" smtClean="0">
                <a:latin typeface="ArialMT" charset="0"/>
              </a:rPr>
              <a:t> I would say it's harder for us now to create killer-slides containing measurements than it was the first couple of releases, but the value for the clients (which is more important..) is still the same or better. (This is based on customer satisfaction measurements amongst our clients, using our own software and our gut-feeling.)</a:t>
            </a:r>
          </a:p>
          <a:p>
            <a:endParaRPr lang="en-GB" dirty="0"/>
          </a:p>
        </p:txBody>
      </p:sp>
      <p:sp>
        <p:nvSpPr>
          <p:cNvPr id="6" name="Footer Placeholder 5"/>
          <p:cNvSpPr>
            <a:spLocks noGrp="1"/>
          </p:cNvSpPr>
          <p:nvPr>
            <p:ph type="ftr" sz="quarter" idx="11"/>
          </p:nvPr>
        </p:nvSpPr>
        <p:spPr/>
        <p:txBody>
          <a:bodyPr/>
          <a:lstStyle/>
          <a:p>
            <a:r>
              <a:rPr lang="en-US" smtClean="0"/>
              <a:t>© Tom@Gilb.com  www.gilb.com</a:t>
            </a:r>
            <a:endParaRPr lang="en-US"/>
          </a:p>
        </p:txBody>
      </p:sp>
      <p:sp>
        <p:nvSpPr>
          <p:cNvPr id="5" name="Slide Number Placeholder 4"/>
          <p:cNvSpPr>
            <a:spLocks noGrp="1"/>
          </p:cNvSpPr>
          <p:nvPr>
            <p:ph type="sldNum" sz="quarter" idx="12"/>
          </p:nvPr>
        </p:nvSpPr>
        <p:spPr/>
        <p:txBody>
          <a:bodyPr/>
          <a:lstStyle/>
          <a:p>
            <a:fld id="{4AA81925-07A9-F74A-BCE5-B4F8D92D7CF8}" type="slidenum">
              <a:rPr lang="en-US" smtClean="0"/>
              <a:pPr/>
              <a:t>213</a:t>
            </a:fld>
            <a:endParaRPr lang="en-US"/>
          </a:p>
        </p:txBody>
      </p:sp>
      <p:grpSp>
        <p:nvGrpSpPr>
          <p:cNvPr id="8" name="Group 5"/>
          <p:cNvGrpSpPr>
            <a:grpSpLocks/>
          </p:cNvGrpSpPr>
          <p:nvPr/>
        </p:nvGrpSpPr>
        <p:grpSpPr bwMode="auto">
          <a:xfrm>
            <a:off x="7667018" y="183777"/>
            <a:ext cx="1652588" cy="1066800"/>
            <a:chOff x="4656" y="884"/>
            <a:chExt cx="1041" cy="672"/>
          </a:xfrm>
        </p:grpSpPr>
        <p:pic>
          <p:nvPicPr>
            <p:cNvPr id="9" name="Picture 6" descr="Trond Johansen"/>
            <p:cNvPicPr>
              <a:picLocks noChangeAspect="1" noChangeArrowheads="1"/>
            </p:cNvPicPr>
            <p:nvPr/>
          </p:nvPicPr>
          <p:blipFill>
            <a:blip r:embed="rId3"/>
            <a:srcRect/>
            <a:stretch>
              <a:fillRect/>
            </a:stretch>
          </p:blipFill>
          <p:spPr bwMode="auto">
            <a:xfrm>
              <a:off x="4896" y="884"/>
              <a:ext cx="496" cy="496"/>
            </a:xfrm>
            <a:prstGeom prst="rect">
              <a:avLst/>
            </a:prstGeom>
            <a:noFill/>
            <a:ln w="9525">
              <a:noFill/>
              <a:miter lim="800000"/>
              <a:headEnd/>
              <a:tailEnd/>
            </a:ln>
          </p:spPr>
        </p:pic>
        <p:sp>
          <p:nvSpPr>
            <p:cNvPr id="10" name="Text Box 7"/>
            <p:cNvSpPr txBox="1">
              <a:spLocks noChangeArrowheads="1"/>
            </p:cNvSpPr>
            <p:nvPr/>
          </p:nvSpPr>
          <p:spPr bwMode="auto">
            <a:xfrm>
              <a:off x="4656" y="1344"/>
              <a:ext cx="1041" cy="212"/>
            </a:xfrm>
            <a:prstGeom prst="rect">
              <a:avLst/>
            </a:prstGeom>
            <a:noFill/>
            <a:ln w="9525">
              <a:noFill/>
              <a:miter lim="800000"/>
              <a:headEnd/>
              <a:tailEnd/>
            </a:ln>
          </p:spPr>
          <p:txBody>
            <a:bodyPr wrap="none">
              <a:prstTxWarp prst="textNoShape">
                <a:avLst/>
              </a:prstTxWarp>
              <a:spAutoFit/>
            </a:bodyPr>
            <a:lstStyle/>
            <a:p>
              <a:r>
                <a:rPr lang="en-US" sz="1600"/>
                <a:t>Trond Johansen</a:t>
              </a:r>
            </a:p>
          </p:txBody>
        </p:sp>
      </p:grpSp>
      <p:sp>
        <p:nvSpPr>
          <p:cNvPr id="11" name="Date Placeholder 10"/>
          <p:cNvSpPr>
            <a:spLocks noGrp="1"/>
          </p:cNvSpPr>
          <p:nvPr>
            <p:ph type="dt" sz="half" idx="10"/>
          </p:nvPr>
        </p:nvSpPr>
        <p:spPr/>
        <p:txBody>
          <a:bodyPr/>
          <a:lstStyle/>
          <a:p>
            <a:fld id="{600C2DD6-76E2-8C4E-BB7F-DC216400C57B}"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Test at </a:t>
            </a:r>
            <a:r>
              <a:rPr lang="en-GB" dirty="0" err="1" smtClean="0"/>
              <a:t>Confirmit</a:t>
            </a:r>
            <a:endParaRPr lang="en-GB" dirty="0"/>
          </a:p>
        </p:txBody>
      </p:sp>
      <p:sp>
        <p:nvSpPr>
          <p:cNvPr id="3" name="Content Placeholder 2"/>
          <p:cNvSpPr>
            <a:spLocks noGrp="1"/>
          </p:cNvSpPr>
          <p:nvPr>
            <p:ph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sp>
        <p:nvSpPr>
          <p:cNvPr id="6" name="Footer Placeholder 5"/>
          <p:cNvSpPr>
            <a:spLocks noGrp="1"/>
          </p:cNvSpPr>
          <p:nvPr>
            <p:ph type="ftr" sz="quarter" idx="11"/>
          </p:nvPr>
        </p:nvSpPr>
        <p:spPr/>
        <p:txBody>
          <a:bodyPr/>
          <a:lstStyle/>
          <a:p>
            <a:r>
              <a:rPr lang="en-US" smtClean="0"/>
              <a:t>© Tom@Gilb.com  www.gilb.com</a:t>
            </a:r>
            <a:endParaRPr lang="en-GB"/>
          </a:p>
        </p:txBody>
      </p:sp>
      <p:sp>
        <p:nvSpPr>
          <p:cNvPr id="7" name="Slide Number Placeholder 6"/>
          <p:cNvSpPr>
            <a:spLocks noGrp="1"/>
          </p:cNvSpPr>
          <p:nvPr>
            <p:ph type="sldNum" sz="quarter" idx="12"/>
          </p:nvPr>
        </p:nvSpPr>
        <p:spPr/>
        <p:txBody>
          <a:bodyPr/>
          <a:lstStyle/>
          <a:p>
            <a:fld id="{4B86B0F5-22FE-1F4C-B79C-31CD8CB2974C}" type="slidenum">
              <a:rPr lang="en-GB" smtClean="0"/>
              <a:pPr/>
              <a:t>214</a:t>
            </a:fld>
            <a:endParaRPr lang="en-GB"/>
          </a:p>
        </p:txBody>
      </p:sp>
      <p:sp>
        <p:nvSpPr>
          <p:cNvPr id="8" name="Date Placeholder 7"/>
          <p:cNvSpPr>
            <a:spLocks noGrp="1"/>
          </p:cNvSpPr>
          <p:nvPr>
            <p:ph type="dt" sz="half" idx="10"/>
          </p:nvPr>
        </p:nvSpPr>
        <p:spPr/>
        <p:txBody>
          <a:bodyPr/>
          <a:lstStyle/>
          <a:p>
            <a:fld id="{0266E9BA-7AFA-EA43-8A0E-4E36E85CD968}"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GB"/>
              <a:t>Goals</a:t>
            </a:r>
            <a:endParaRPr lang="en-US"/>
          </a:p>
        </p:txBody>
      </p:sp>
      <p:sp>
        <p:nvSpPr>
          <p:cNvPr id="26627" name="Rectangle 3"/>
          <p:cNvSpPr>
            <a:spLocks noGrp="1" noChangeArrowheads="1"/>
          </p:cNvSpPr>
          <p:nvPr>
            <p:ph type="body" idx="1"/>
          </p:nvPr>
        </p:nvSpPr>
        <p:spPr/>
        <p:txBody>
          <a:bodyPr/>
          <a:lstStyle/>
          <a:p>
            <a:pPr eaLnBrk="1" hangingPunct="1"/>
            <a:r>
              <a:rPr lang="en-US" sz="1800"/>
              <a:t>Description: Reduce integration effort, i.e. effort  for each developer to get the latest build to work on his/hers pc, in order to code on the latest code platform</a:t>
            </a:r>
          </a:p>
          <a:p>
            <a:pPr eaLnBrk="1" hangingPunct="1"/>
            <a:r>
              <a:rPr lang="en-US" sz="1800"/>
              <a:t>Scale: Time in minutes to upgrade from a previous code platform to the latest code platform on a developer pc</a:t>
            </a:r>
          </a:p>
          <a:p>
            <a:pPr lvl="1" eaLnBrk="1" hangingPunct="1"/>
            <a:r>
              <a:rPr lang="en-US" sz="1800"/>
              <a:t>Past: 180 minutes</a:t>
            </a:r>
          </a:p>
          <a:p>
            <a:pPr lvl="1" eaLnBrk="1" hangingPunct="1"/>
            <a:r>
              <a:rPr lang="en-US" sz="1800"/>
              <a:t>Goal: 2 minutes</a:t>
            </a:r>
          </a:p>
          <a:p>
            <a:pPr lvl="1" eaLnBrk="1" hangingPunct="1"/>
            <a:endParaRPr lang="en-US" sz="1800"/>
          </a:p>
          <a:p>
            <a:pPr lvl="1" eaLnBrk="1" hangingPunct="1"/>
            <a:r>
              <a:rPr lang="en-US" sz="1800"/>
              <a:t>?? Other goals: Peter?</a:t>
            </a:r>
          </a:p>
        </p:txBody>
      </p:sp>
      <p:sp>
        <p:nvSpPr>
          <p:cNvPr id="5" name="Slide Number Placeholder 4"/>
          <p:cNvSpPr>
            <a:spLocks noGrp="1"/>
          </p:cNvSpPr>
          <p:nvPr>
            <p:ph type="sldNum" sz="quarter" idx="12"/>
          </p:nvPr>
        </p:nvSpPr>
        <p:spPr/>
        <p:txBody>
          <a:bodyPr/>
          <a:lstStyle/>
          <a:p>
            <a:fld id="{4B86B0F5-22FE-1F4C-B79C-31CD8CB2974C}" type="slidenum">
              <a:rPr lang="en-GB" smtClean="0"/>
              <a:pPr/>
              <a:t>215</a:t>
            </a:fld>
            <a:endParaRPr lang="en-GB"/>
          </a:p>
        </p:txBody>
      </p:sp>
      <p:sp>
        <p:nvSpPr>
          <p:cNvPr id="6" name="Footer Placeholder 5"/>
          <p:cNvSpPr>
            <a:spLocks noGrp="1"/>
          </p:cNvSpPr>
          <p:nvPr>
            <p:ph type="ftr" sz="quarter" idx="11"/>
          </p:nvPr>
        </p:nvSpPr>
        <p:spPr/>
        <p:txBody>
          <a:bodyPr/>
          <a:lstStyle/>
          <a:p>
            <a:r>
              <a:rPr lang="en-US" smtClean="0"/>
              <a:t>© Tom@Gilb.com  www.gilb.com</a:t>
            </a:r>
            <a:endParaRPr lang="en-GB"/>
          </a:p>
        </p:txBody>
      </p:sp>
      <p:sp>
        <p:nvSpPr>
          <p:cNvPr id="7" name="Date Placeholder 6"/>
          <p:cNvSpPr>
            <a:spLocks noGrp="1"/>
          </p:cNvSpPr>
          <p:nvPr>
            <p:ph type="dt" sz="half" idx="10"/>
          </p:nvPr>
        </p:nvSpPr>
        <p:spPr/>
        <p:txBody>
          <a:bodyPr/>
          <a:lstStyle/>
          <a:p>
            <a:fld id="{1D7EC79E-3F27-B543-8732-ACF95F1DA27A}"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68300" y="107577"/>
            <a:ext cx="8597900" cy="959223"/>
          </a:xfrm>
        </p:spPr>
        <p:txBody>
          <a:bodyPr>
            <a:normAutofit/>
          </a:bodyPr>
          <a:lstStyle/>
          <a:p>
            <a:pPr eaLnBrk="1" hangingPunct="1"/>
            <a:r>
              <a:rPr lang="en-GB" dirty="0"/>
              <a:t>Continuous </a:t>
            </a:r>
            <a:r>
              <a:rPr lang="en-GB" dirty="0" smtClean="0"/>
              <a:t>Integration (</a:t>
            </a:r>
            <a:r>
              <a:rPr lang="en-GB" dirty="0"/>
              <a:t>CI)</a:t>
            </a:r>
          </a:p>
        </p:txBody>
      </p:sp>
      <p:sp>
        <p:nvSpPr>
          <p:cNvPr id="28675" name="Rectangle 3"/>
          <p:cNvSpPr>
            <a:spLocks noGrp="1" noChangeArrowheads="1"/>
          </p:cNvSpPr>
          <p:nvPr>
            <p:ph type="body" idx="1"/>
          </p:nvPr>
        </p:nvSpPr>
        <p:spPr>
          <a:xfrm>
            <a:off x="685800" y="1066800"/>
            <a:ext cx="7772400" cy="5257800"/>
          </a:xfrm>
        </p:spPr>
        <p:txBody>
          <a:bodyPr>
            <a:normAutofit fontScale="92500" lnSpcReduction="10000"/>
          </a:bodyPr>
          <a:lstStyle/>
          <a:p>
            <a:pPr eaLnBrk="1" hangingPunct="1"/>
            <a:r>
              <a:rPr lang="en-US" sz="1800"/>
              <a:t>An important part of any software development process is getting reliable builds of the software</a:t>
            </a:r>
          </a:p>
          <a:p>
            <a:pPr eaLnBrk="1" hangingPunct="1"/>
            <a:r>
              <a:rPr lang="en-US" sz="1800"/>
              <a:t>EVO with it’s focus on frequent deliveries, often every week, requires a build, test and deployment process that is highly effective</a:t>
            </a:r>
          </a:p>
          <a:p>
            <a:pPr eaLnBrk="1" hangingPunct="1"/>
            <a:r>
              <a:rPr lang="en-US" sz="1800"/>
              <a:t>CI includes a fully automated build and test process that allows a team to build and test their software </a:t>
            </a:r>
            <a:r>
              <a:rPr lang="en-US" sz="1800" b="1" u="sng"/>
              <a:t>many times a day</a:t>
            </a:r>
            <a:endParaRPr lang="en-US" sz="1800"/>
          </a:p>
          <a:p>
            <a:pPr eaLnBrk="1" hangingPunct="1"/>
            <a:r>
              <a:rPr lang="en-US" sz="1800" b="1"/>
              <a:t>Daily</a:t>
            </a:r>
            <a:r>
              <a:rPr lang="en-US" sz="1800"/>
              <a:t> builds are a minimum, continuous means </a:t>
            </a:r>
            <a:r>
              <a:rPr lang="en-US" sz="1800" b="1"/>
              <a:t>ideally every hour</a:t>
            </a:r>
            <a:endParaRPr lang="en-US" sz="1800"/>
          </a:p>
          <a:p>
            <a:pPr eaLnBrk="1" hangingPunct="1">
              <a:buFont typeface="Wingdings" pitchFamily="-107" charset="2"/>
              <a:buNone/>
            </a:pPr>
            <a:endParaRPr lang="en-US" sz="1800"/>
          </a:p>
          <a:p>
            <a:pPr eaLnBrk="1" hangingPunct="1">
              <a:buFont typeface="Wingdings" pitchFamily="-107" charset="2"/>
              <a:buNone/>
            </a:pPr>
            <a:r>
              <a:rPr lang="en-US" sz="1800"/>
              <a:t>Benefits</a:t>
            </a:r>
          </a:p>
          <a:p>
            <a:pPr lvl="1" eaLnBrk="1" hangingPunct="1"/>
            <a:r>
              <a:rPr lang="en-US" sz="1800"/>
              <a:t>Bugs manifest themselves </a:t>
            </a:r>
            <a:r>
              <a:rPr lang="en-US" sz="1800" u="sng"/>
              <a:t>hours after they were</a:t>
            </a:r>
            <a:r>
              <a:rPr lang="en-US" sz="1800"/>
              <a:t> </a:t>
            </a:r>
            <a:r>
              <a:rPr lang="en-US" sz="1800" u="sng"/>
              <a:t>introduced</a:t>
            </a:r>
            <a:r>
              <a:rPr lang="en-US" sz="1800"/>
              <a:t> and hence reduces the scope of the search for the bug </a:t>
            </a:r>
          </a:p>
          <a:p>
            <a:pPr lvl="1" eaLnBrk="1" hangingPunct="1"/>
            <a:r>
              <a:rPr lang="en-US" sz="1800"/>
              <a:t>Reducing the time spent chasing down integration bugs </a:t>
            </a:r>
            <a:endParaRPr lang="en-GB" sz="1800"/>
          </a:p>
          <a:p>
            <a:pPr lvl="1" eaLnBrk="1" hangingPunct="1"/>
            <a:r>
              <a:rPr lang="en-GB" sz="1800"/>
              <a:t>Fully automated </a:t>
            </a:r>
          </a:p>
          <a:p>
            <a:pPr lvl="1" eaLnBrk="1" hangingPunct="1"/>
            <a:r>
              <a:rPr lang="en-GB" sz="1800"/>
              <a:t>Self-testing code</a:t>
            </a:r>
          </a:p>
          <a:p>
            <a:pPr eaLnBrk="1" hangingPunct="1">
              <a:buFont typeface="Wingdings" pitchFamily="-107" charset="2"/>
              <a:buNone/>
            </a:pPr>
            <a:endParaRPr lang="en-GB" sz="1800"/>
          </a:p>
        </p:txBody>
      </p:sp>
      <p:sp>
        <p:nvSpPr>
          <p:cNvPr id="5" name="Slide Number Placeholder 4"/>
          <p:cNvSpPr>
            <a:spLocks noGrp="1"/>
          </p:cNvSpPr>
          <p:nvPr>
            <p:ph type="sldNum" sz="quarter" idx="12"/>
          </p:nvPr>
        </p:nvSpPr>
        <p:spPr/>
        <p:txBody>
          <a:bodyPr/>
          <a:lstStyle/>
          <a:p>
            <a:fld id="{4B86B0F5-22FE-1F4C-B79C-31CD8CB2974C}" type="slidenum">
              <a:rPr lang="en-GB" smtClean="0"/>
              <a:pPr/>
              <a:t>216</a:t>
            </a:fld>
            <a:endParaRPr lang="en-GB"/>
          </a:p>
        </p:txBody>
      </p:sp>
      <p:sp>
        <p:nvSpPr>
          <p:cNvPr id="6" name="Footer Placeholder 5"/>
          <p:cNvSpPr>
            <a:spLocks noGrp="1"/>
          </p:cNvSpPr>
          <p:nvPr>
            <p:ph type="ftr" sz="quarter" idx="11"/>
          </p:nvPr>
        </p:nvSpPr>
        <p:spPr/>
        <p:txBody>
          <a:bodyPr/>
          <a:lstStyle/>
          <a:p>
            <a:r>
              <a:rPr lang="en-US" smtClean="0"/>
              <a:t>© Tom@Gilb.com  www.gilb.com</a:t>
            </a:r>
            <a:endParaRPr lang="en-GB"/>
          </a:p>
        </p:txBody>
      </p:sp>
      <p:sp>
        <p:nvSpPr>
          <p:cNvPr id="7" name="Date Placeholder 6"/>
          <p:cNvSpPr>
            <a:spLocks noGrp="1"/>
          </p:cNvSpPr>
          <p:nvPr>
            <p:ph type="dt" sz="half" idx="10"/>
          </p:nvPr>
        </p:nvSpPr>
        <p:spPr/>
        <p:txBody>
          <a:bodyPr/>
          <a:lstStyle/>
          <a:p>
            <a:fld id="{EE0793EB-3599-F847-8360-E0DE94700987}" type="datetime4">
              <a:rPr lang="en-US" smtClean="0"/>
              <a:pPr/>
              <a:t>October 2, 2009</a:t>
            </a:fld>
            <a:endParaRPr lang="en-GB"/>
          </a:p>
        </p:txBody>
      </p:sp>
    </p:spTree>
  </p:cSld>
  <p:clrMapOvr>
    <a:masterClrMapping/>
  </p:clrMapOvr>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a:t>CI tools</a:t>
            </a:r>
          </a:p>
        </p:txBody>
      </p:sp>
      <p:sp>
        <p:nvSpPr>
          <p:cNvPr id="30723" name="Rectangle 3"/>
          <p:cNvSpPr>
            <a:spLocks noGrp="1" noChangeArrowheads="1"/>
          </p:cNvSpPr>
          <p:nvPr>
            <p:ph type="body" idx="1"/>
          </p:nvPr>
        </p:nvSpPr>
        <p:spPr>
          <a:xfrm>
            <a:off x="779462" y="1511300"/>
            <a:ext cx="7581901" cy="5067300"/>
          </a:xfrm>
        </p:spPr>
        <p:txBody>
          <a:bodyPr>
            <a:normAutofit/>
          </a:bodyPr>
          <a:lstStyle/>
          <a:p>
            <a:pPr eaLnBrk="1" hangingPunct="1"/>
            <a:r>
              <a:rPr lang="en-US" dirty="0"/>
              <a:t>Many of the tools we use can be found on: </a:t>
            </a:r>
            <a:r>
              <a:rPr lang="en-US" dirty="0">
                <a:hlinkClick r:id="rId3"/>
              </a:rPr>
              <a:t>http://sourceforge.net</a:t>
            </a:r>
            <a:r>
              <a:rPr lang="en-US" dirty="0"/>
              <a:t> </a:t>
            </a:r>
            <a:r>
              <a:rPr lang="en-US" dirty="0" err="1"/>
              <a:t>SourceForge.net</a:t>
            </a:r>
            <a:r>
              <a:rPr lang="en-US" dirty="0"/>
              <a:t> is the world's largest open Source software development website</a:t>
            </a:r>
          </a:p>
          <a:p>
            <a:pPr eaLnBrk="1" hangingPunct="1"/>
            <a:r>
              <a:rPr lang="en-US" dirty="0"/>
              <a:t>The tools we currently use, in addition to our licensed source control system </a:t>
            </a:r>
            <a:r>
              <a:rPr lang="en-US" dirty="0" err="1"/>
              <a:t>Starteam</a:t>
            </a:r>
            <a:r>
              <a:rPr lang="en-US" dirty="0"/>
              <a:t>, are:</a:t>
            </a:r>
            <a:endParaRPr lang="nb-NO" b="1" dirty="0"/>
          </a:p>
          <a:p>
            <a:pPr lvl="1" eaLnBrk="1" hangingPunct="1"/>
            <a:r>
              <a:rPr lang="nb-NO" sz="2400" dirty="0" err="1"/>
              <a:t>NUnit</a:t>
            </a:r>
            <a:endParaRPr lang="nb-NO" sz="2400" dirty="0"/>
          </a:p>
          <a:p>
            <a:pPr lvl="1" eaLnBrk="1" hangingPunct="1"/>
            <a:r>
              <a:rPr lang="nb-NO" sz="2400" dirty="0" err="1"/>
              <a:t>FxCop</a:t>
            </a:r>
            <a:r>
              <a:rPr lang="nb-NO" sz="2400" dirty="0"/>
              <a:t> </a:t>
            </a:r>
          </a:p>
          <a:p>
            <a:pPr lvl="1" eaLnBrk="1" hangingPunct="1"/>
            <a:r>
              <a:rPr lang="nb-NO" sz="2400" dirty="0" err="1"/>
              <a:t>NAnt</a:t>
            </a:r>
            <a:endParaRPr lang="nb-NO" sz="2400" dirty="0"/>
          </a:p>
          <a:p>
            <a:pPr lvl="1" eaLnBrk="1" hangingPunct="1"/>
            <a:r>
              <a:rPr lang="nb-NO" sz="2400" dirty="0" err="1"/>
              <a:t>CruiseControl.NET</a:t>
            </a:r>
            <a:endParaRPr lang="en-US" sz="2400" dirty="0"/>
          </a:p>
          <a:p>
            <a:pPr eaLnBrk="1" hangingPunct="1">
              <a:buFont typeface="Wingdings" pitchFamily="-107" charset="2"/>
              <a:buNone/>
            </a:pPr>
            <a:r>
              <a:rPr lang="en-US" dirty="0"/>
              <a:t> </a:t>
            </a:r>
          </a:p>
        </p:txBody>
      </p:sp>
      <p:sp>
        <p:nvSpPr>
          <p:cNvPr id="5" name="Slide Number Placeholder 4"/>
          <p:cNvSpPr>
            <a:spLocks noGrp="1"/>
          </p:cNvSpPr>
          <p:nvPr>
            <p:ph type="sldNum" sz="quarter" idx="12"/>
          </p:nvPr>
        </p:nvSpPr>
        <p:spPr/>
        <p:txBody>
          <a:bodyPr/>
          <a:lstStyle/>
          <a:p>
            <a:fld id="{4B86B0F5-22FE-1F4C-B79C-31CD8CB2974C}" type="slidenum">
              <a:rPr lang="en-GB" smtClean="0"/>
              <a:pPr/>
              <a:t>217</a:t>
            </a:fld>
            <a:endParaRPr lang="en-GB"/>
          </a:p>
        </p:txBody>
      </p:sp>
      <p:sp>
        <p:nvSpPr>
          <p:cNvPr id="6" name="Footer Placeholder 5"/>
          <p:cNvSpPr>
            <a:spLocks noGrp="1"/>
          </p:cNvSpPr>
          <p:nvPr>
            <p:ph type="ftr" sz="quarter" idx="11"/>
          </p:nvPr>
        </p:nvSpPr>
        <p:spPr/>
        <p:txBody>
          <a:bodyPr/>
          <a:lstStyle/>
          <a:p>
            <a:r>
              <a:rPr lang="en-US" smtClean="0"/>
              <a:t>© Tom@Gilb.com  www.gilb.com</a:t>
            </a:r>
            <a:endParaRPr lang="en-GB"/>
          </a:p>
        </p:txBody>
      </p:sp>
      <p:sp>
        <p:nvSpPr>
          <p:cNvPr id="7" name="Date Placeholder 6"/>
          <p:cNvSpPr>
            <a:spLocks noGrp="1"/>
          </p:cNvSpPr>
          <p:nvPr>
            <p:ph type="dt" sz="half" idx="10"/>
          </p:nvPr>
        </p:nvSpPr>
        <p:spPr/>
        <p:txBody>
          <a:bodyPr/>
          <a:lstStyle/>
          <a:p>
            <a:fld id="{2B0F1815-5205-8045-BCE7-D61D46A95C21}"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1" name="Rectangle 4"/>
          <p:cNvSpPr>
            <a:spLocks noGrp="1" noChangeArrowheads="1"/>
          </p:cNvSpPr>
          <p:nvPr>
            <p:ph type="title"/>
          </p:nvPr>
        </p:nvSpPr>
        <p:spPr>
          <a:xfrm>
            <a:off x="779462" y="107577"/>
            <a:ext cx="7581901" cy="654423"/>
          </a:xfrm>
        </p:spPr>
        <p:txBody>
          <a:bodyPr/>
          <a:lstStyle/>
          <a:p>
            <a:pPr eaLnBrk="1" hangingPunct="1"/>
            <a:r>
              <a:rPr lang="en-US" dirty="0"/>
              <a:t>Overview of CI process</a:t>
            </a:r>
          </a:p>
        </p:txBody>
      </p:sp>
      <p:graphicFrame>
        <p:nvGraphicFramePr>
          <p:cNvPr id="32770" name="Object 2"/>
          <p:cNvGraphicFramePr>
            <a:graphicFrameLocks noChangeAspect="1"/>
          </p:cNvGraphicFramePr>
          <p:nvPr>
            <p:ph idx="1"/>
          </p:nvPr>
        </p:nvGraphicFramePr>
        <p:xfrm>
          <a:off x="0" y="1016000"/>
          <a:ext cx="9144000" cy="4967796"/>
        </p:xfrm>
        <a:graphic>
          <a:graphicData uri="http://schemas.openxmlformats.org/presentationml/2006/ole">
            <p:oleObj spid="_x0000_s579586" name="Visio" r:id="rId4" imgW="4991100" imgH="2705100" progId="">
              <p:embed/>
            </p:oleObj>
          </a:graphicData>
        </a:graphic>
      </p:graphicFrame>
      <p:sp>
        <p:nvSpPr>
          <p:cNvPr id="5" name="Slide Number Placeholder 4"/>
          <p:cNvSpPr>
            <a:spLocks noGrp="1"/>
          </p:cNvSpPr>
          <p:nvPr>
            <p:ph type="sldNum" sz="quarter" idx="12"/>
          </p:nvPr>
        </p:nvSpPr>
        <p:spPr/>
        <p:txBody>
          <a:bodyPr/>
          <a:lstStyle/>
          <a:p>
            <a:fld id="{4B86B0F5-22FE-1F4C-B79C-31CD8CB2974C}" type="slidenum">
              <a:rPr lang="en-GB" smtClean="0"/>
              <a:pPr/>
              <a:t>218</a:t>
            </a:fld>
            <a:endParaRPr lang="en-GB"/>
          </a:p>
        </p:txBody>
      </p:sp>
      <p:sp>
        <p:nvSpPr>
          <p:cNvPr id="6" name="Footer Placeholder 5"/>
          <p:cNvSpPr>
            <a:spLocks noGrp="1"/>
          </p:cNvSpPr>
          <p:nvPr>
            <p:ph type="ftr" sz="quarter" idx="11"/>
          </p:nvPr>
        </p:nvSpPr>
        <p:spPr/>
        <p:txBody>
          <a:bodyPr/>
          <a:lstStyle/>
          <a:p>
            <a:r>
              <a:rPr lang="en-US" smtClean="0"/>
              <a:t>© Tom@Gilb.com  www.gilb.com</a:t>
            </a:r>
            <a:endParaRPr lang="en-GB"/>
          </a:p>
        </p:txBody>
      </p:sp>
      <p:sp>
        <p:nvSpPr>
          <p:cNvPr id="7" name="Date Placeholder 6"/>
          <p:cNvSpPr>
            <a:spLocks noGrp="1"/>
          </p:cNvSpPr>
          <p:nvPr>
            <p:ph type="dt" sz="half" idx="10"/>
          </p:nvPr>
        </p:nvSpPr>
        <p:spPr/>
        <p:txBody>
          <a:bodyPr/>
          <a:lstStyle/>
          <a:p>
            <a:fld id="{D5444213-2897-5141-BD9F-F70C628D05D3}"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79462" y="107577"/>
            <a:ext cx="7581901" cy="756023"/>
          </a:xfrm>
        </p:spPr>
        <p:txBody>
          <a:bodyPr/>
          <a:lstStyle/>
          <a:p>
            <a:pPr eaLnBrk="1" hangingPunct="1"/>
            <a:r>
              <a:rPr lang="en-US" smtClean="0"/>
              <a:t>Continuous Integration</a:t>
            </a:r>
            <a:endParaRPr lang="en-US"/>
          </a:p>
        </p:txBody>
      </p:sp>
      <p:sp>
        <p:nvSpPr>
          <p:cNvPr id="34819" name="Rectangle 3"/>
          <p:cNvSpPr>
            <a:spLocks noGrp="1" noChangeArrowheads="1"/>
          </p:cNvSpPr>
          <p:nvPr>
            <p:ph type="body" idx="1"/>
          </p:nvPr>
        </p:nvSpPr>
        <p:spPr>
          <a:xfrm>
            <a:off x="203200" y="863600"/>
            <a:ext cx="8763000" cy="5511800"/>
          </a:xfrm>
        </p:spPr>
        <p:txBody>
          <a:bodyPr>
            <a:normAutofit/>
          </a:bodyPr>
          <a:lstStyle/>
          <a:p>
            <a:pPr eaLnBrk="1" hangingPunct="1">
              <a:lnSpc>
                <a:spcPct val="90000"/>
              </a:lnSpc>
              <a:buFont typeface="Wingdings" pitchFamily="-107" charset="2"/>
              <a:buNone/>
            </a:pPr>
            <a:r>
              <a:rPr lang="en-GB" sz="2000" b="1" dirty="0" smtClean="0"/>
              <a:t>How</a:t>
            </a:r>
          </a:p>
          <a:p>
            <a:pPr eaLnBrk="1" hangingPunct="1">
              <a:lnSpc>
                <a:spcPct val="90000"/>
              </a:lnSpc>
            </a:pPr>
            <a:r>
              <a:rPr lang="en-GB" sz="2000" dirty="0" err="1" smtClean="0"/>
              <a:t>CruiseControl</a:t>
            </a:r>
            <a:r>
              <a:rPr lang="en-GB" sz="2000" dirty="0" smtClean="0"/>
              <a:t> is controlling the CI process. </a:t>
            </a:r>
            <a:r>
              <a:rPr lang="en-GB" sz="2000" dirty="0" err="1" smtClean="0"/>
              <a:t>CruiseControl</a:t>
            </a:r>
            <a:r>
              <a:rPr lang="en-GB" sz="2000" dirty="0" smtClean="0"/>
              <a:t> checks </a:t>
            </a:r>
            <a:r>
              <a:rPr lang="en-GB" sz="2000" dirty="0"/>
              <a:t>for changed files</a:t>
            </a:r>
            <a:r>
              <a:rPr lang="en-GB" sz="2000" dirty="0" smtClean="0"/>
              <a:t> in </a:t>
            </a:r>
            <a:r>
              <a:rPr lang="en-GB" sz="2000" dirty="0" err="1" smtClean="0"/>
              <a:t>Starteam</a:t>
            </a:r>
            <a:r>
              <a:rPr lang="en-GB" sz="2000" dirty="0" smtClean="0"/>
              <a:t> every </a:t>
            </a:r>
            <a:r>
              <a:rPr lang="en-GB" sz="2000" dirty="0"/>
              <a:t>2 </a:t>
            </a:r>
            <a:r>
              <a:rPr lang="en-GB" sz="2000" dirty="0" smtClean="0"/>
              <a:t>hours (configurable)</a:t>
            </a:r>
          </a:p>
          <a:p>
            <a:pPr eaLnBrk="1" hangingPunct="1">
              <a:lnSpc>
                <a:spcPct val="90000"/>
              </a:lnSpc>
            </a:pPr>
            <a:r>
              <a:rPr lang="en-GB" sz="2000" dirty="0" smtClean="0"/>
              <a:t>If files are changed, </a:t>
            </a:r>
            <a:r>
              <a:rPr lang="en-GB" sz="2000" dirty="0" err="1" smtClean="0"/>
              <a:t>CruiseControl</a:t>
            </a:r>
            <a:r>
              <a:rPr lang="en-GB" sz="2000" dirty="0" smtClean="0"/>
              <a:t> initiates a new build in Nant</a:t>
            </a:r>
          </a:p>
          <a:p>
            <a:pPr eaLnBrk="1" hangingPunct="1">
              <a:lnSpc>
                <a:spcPct val="90000"/>
              </a:lnSpc>
            </a:pPr>
            <a:r>
              <a:rPr lang="en-GB" sz="2000" dirty="0" smtClean="0"/>
              <a:t>Check-in triggers a build</a:t>
            </a:r>
          </a:p>
          <a:p>
            <a:pPr eaLnBrk="1" hangingPunct="1">
              <a:lnSpc>
                <a:spcPct val="90000"/>
              </a:lnSpc>
            </a:pPr>
            <a:r>
              <a:rPr lang="en-GB" sz="2000" dirty="0" smtClean="0"/>
              <a:t>Automated build process (check-out, compile, test, document, code-check )</a:t>
            </a:r>
          </a:p>
          <a:p>
            <a:pPr eaLnBrk="1" hangingPunct="1">
              <a:lnSpc>
                <a:spcPct val="90000"/>
              </a:lnSpc>
            </a:pPr>
            <a:r>
              <a:rPr lang="en-GB" sz="2000" dirty="0" smtClean="0"/>
              <a:t>Web site with build history</a:t>
            </a:r>
          </a:p>
          <a:p>
            <a:pPr eaLnBrk="1" hangingPunct="1">
              <a:lnSpc>
                <a:spcPct val="90000"/>
              </a:lnSpc>
            </a:pPr>
            <a:r>
              <a:rPr lang="en-GB" sz="2000" dirty="0" smtClean="0"/>
              <a:t>Mail notifications </a:t>
            </a:r>
          </a:p>
          <a:p>
            <a:pPr lvl="1" eaLnBrk="1" hangingPunct="1">
              <a:lnSpc>
                <a:spcPct val="90000"/>
              </a:lnSpc>
            </a:pPr>
            <a:r>
              <a:rPr lang="en-GB" sz="2000" dirty="0" smtClean="0"/>
              <a:t>on build fail</a:t>
            </a:r>
          </a:p>
          <a:p>
            <a:pPr lvl="1" eaLnBrk="1" hangingPunct="1">
              <a:lnSpc>
                <a:spcPct val="90000"/>
              </a:lnSpc>
            </a:pPr>
            <a:r>
              <a:rPr lang="en-GB" sz="2000" dirty="0" smtClean="0"/>
              <a:t> and build fixed </a:t>
            </a:r>
          </a:p>
          <a:p>
            <a:pPr lvl="2" eaLnBrk="1" hangingPunct="1">
              <a:lnSpc>
                <a:spcPct val="90000"/>
              </a:lnSpc>
            </a:pPr>
            <a:r>
              <a:rPr lang="en-GB" sz="2000" dirty="0" smtClean="0"/>
              <a:t>to those who were responsible for injecting the error</a:t>
            </a:r>
          </a:p>
          <a:p>
            <a:pPr eaLnBrk="1" hangingPunct="1">
              <a:lnSpc>
                <a:spcPct val="90000"/>
              </a:lnSpc>
            </a:pPr>
            <a:endParaRPr lang="en-GB" sz="1200" dirty="0" smtClean="0"/>
          </a:p>
          <a:p>
            <a:pPr eaLnBrk="1" hangingPunct="1">
              <a:lnSpc>
                <a:spcPct val="90000"/>
              </a:lnSpc>
            </a:pPr>
            <a:endParaRPr lang="en-GB" sz="2000" dirty="0"/>
          </a:p>
        </p:txBody>
      </p:sp>
      <p:sp>
        <p:nvSpPr>
          <p:cNvPr id="5" name="Slide Number Placeholder 4"/>
          <p:cNvSpPr>
            <a:spLocks noGrp="1"/>
          </p:cNvSpPr>
          <p:nvPr>
            <p:ph type="sldNum" sz="quarter" idx="12"/>
          </p:nvPr>
        </p:nvSpPr>
        <p:spPr/>
        <p:txBody>
          <a:bodyPr/>
          <a:lstStyle/>
          <a:p>
            <a:fld id="{4B86B0F5-22FE-1F4C-B79C-31CD8CB2974C}" type="slidenum">
              <a:rPr lang="en-GB" smtClean="0"/>
              <a:pPr/>
              <a:t>219</a:t>
            </a:fld>
            <a:endParaRPr lang="en-GB"/>
          </a:p>
        </p:txBody>
      </p:sp>
      <p:sp>
        <p:nvSpPr>
          <p:cNvPr id="6" name="Footer Placeholder 5"/>
          <p:cNvSpPr>
            <a:spLocks noGrp="1"/>
          </p:cNvSpPr>
          <p:nvPr>
            <p:ph type="ftr" sz="quarter" idx="11"/>
          </p:nvPr>
        </p:nvSpPr>
        <p:spPr/>
        <p:txBody>
          <a:bodyPr/>
          <a:lstStyle/>
          <a:p>
            <a:r>
              <a:rPr lang="en-US" smtClean="0"/>
              <a:t>© Tom@Gilb.com  www.gilb.com</a:t>
            </a:r>
            <a:endParaRPr lang="en-GB"/>
          </a:p>
        </p:txBody>
      </p:sp>
      <p:sp>
        <p:nvSpPr>
          <p:cNvPr id="7" name="Date Placeholder 6"/>
          <p:cNvSpPr>
            <a:spLocks noGrp="1"/>
          </p:cNvSpPr>
          <p:nvPr>
            <p:ph type="dt" sz="half" idx="10"/>
          </p:nvPr>
        </p:nvSpPr>
        <p:spPr/>
        <p:txBody>
          <a:bodyPr/>
          <a:lstStyle/>
          <a:p>
            <a:fld id="{E053122D-1AF4-BB49-B00B-5360FA5C00C4}" type="datetime4">
              <a:rPr lang="en-US" smtClean="0"/>
              <a:pPr/>
              <a:t>October 2, 2009</a:t>
            </a:fld>
            <a:endParaRPr lang="en-GB"/>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304800" y="228600"/>
            <a:ext cx="8610600" cy="990600"/>
          </a:xfrm>
        </p:spPr>
        <p:txBody>
          <a:bodyPr>
            <a:noAutofit/>
          </a:bodyPr>
          <a:lstStyle/>
          <a:p>
            <a:pPr>
              <a:defRPr/>
            </a:pPr>
            <a:r>
              <a:rPr lang="en-US" sz="2900" dirty="0">
                <a:ea typeface="+mj-ea"/>
                <a:cs typeface="+mj-cs"/>
              </a:rPr>
              <a:t>Stakeholders: </a:t>
            </a:r>
            <a:br>
              <a:rPr lang="en-US" sz="2900" dirty="0">
                <a:ea typeface="+mj-ea"/>
                <a:cs typeface="+mj-cs"/>
              </a:rPr>
            </a:br>
            <a:r>
              <a:rPr lang="en-US" sz="2900" dirty="0">
                <a:ea typeface="+mj-ea"/>
                <a:cs typeface="+mj-cs"/>
              </a:rPr>
              <a:t>How to find out about, and confirm, their requirements</a:t>
            </a:r>
          </a:p>
        </p:txBody>
      </p:sp>
      <p:sp>
        <p:nvSpPr>
          <p:cNvPr id="337923" name="Text Box 4"/>
          <p:cNvSpPr txBox="1">
            <a:spLocks noChangeArrowheads="1"/>
          </p:cNvSpPr>
          <p:nvPr/>
        </p:nvSpPr>
        <p:spPr bwMode="auto">
          <a:xfrm>
            <a:off x="838200" y="2212975"/>
            <a:ext cx="1524000" cy="1474788"/>
          </a:xfrm>
          <a:prstGeom prst="rect">
            <a:avLst/>
          </a:prstGeom>
          <a:solidFill>
            <a:schemeClr val="bg2"/>
          </a:solidFill>
          <a:ln w="9525">
            <a:solidFill>
              <a:srgbClr val="FF0000"/>
            </a:solidFill>
            <a:miter lim="800000"/>
            <a:headEnd/>
            <a:tailEnd/>
          </a:ln>
        </p:spPr>
        <p:txBody>
          <a:bodyPr>
            <a:prstTxWarp prst="textNoShape">
              <a:avLst/>
            </a:prstTxWarp>
            <a:spAutoFit/>
          </a:bodyPr>
          <a:lstStyle/>
          <a:p>
            <a:pPr>
              <a:spcBef>
                <a:spcPct val="50000"/>
              </a:spcBef>
            </a:pPr>
            <a:r>
              <a:rPr lang="en-US" sz="1800"/>
              <a:t>1. </a:t>
            </a:r>
            <a:r>
              <a:rPr lang="en-US" sz="1800">
                <a:solidFill>
                  <a:schemeClr val="hlink"/>
                </a:solidFill>
              </a:rPr>
              <a:t>Identify</a:t>
            </a:r>
            <a:r>
              <a:rPr lang="en-US" sz="1800"/>
              <a:t> all critical and profitable </a:t>
            </a:r>
            <a:r>
              <a:rPr lang="en-US" sz="1800">
                <a:solidFill>
                  <a:schemeClr val="hlink"/>
                </a:solidFill>
              </a:rPr>
              <a:t>STAKE-HOLDERS</a:t>
            </a:r>
            <a:endParaRPr lang="en-US" sz="1800"/>
          </a:p>
        </p:txBody>
      </p:sp>
      <p:sp>
        <p:nvSpPr>
          <p:cNvPr id="337924" name="Text Box 5"/>
          <p:cNvSpPr txBox="1">
            <a:spLocks noChangeArrowheads="1"/>
          </p:cNvSpPr>
          <p:nvPr/>
        </p:nvSpPr>
        <p:spPr bwMode="auto">
          <a:xfrm>
            <a:off x="2590800" y="2212975"/>
            <a:ext cx="1524000" cy="1749425"/>
          </a:xfrm>
          <a:prstGeom prst="rect">
            <a:avLst/>
          </a:prstGeom>
          <a:solidFill>
            <a:schemeClr val="bg2"/>
          </a:solidFill>
          <a:ln w="9525">
            <a:solidFill>
              <a:srgbClr val="FF0000"/>
            </a:solidFill>
            <a:miter lim="800000"/>
            <a:headEnd/>
            <a:tailEnd/>
          </a:ln>
        </p:spPr>
        <p:txBody>
          <a:bodyPr>
            <a:prstTxWarp prst="textNoShape">
              <a:avLst/>
            </a:prstTxWarp>
            <a:spAutoFit/>
          </a:bodyPr>
          <a:lstStyle/>
          <a:p>
            <a:pPr>
              <a:spcBef>
                <a:spcPct val="50000"/>
              </a:spcBef>
            </a:pPr>
            <a:r>
              <a:rPr lang="en-US" sz="1800" dirty="0"/>
              <a:t>2. </a:t>
            </a:r>
            <a:r>
              <a:rPr lang="en-US" sz="1800" dirty="0">
                <a:solidFill>
                  <a:schemeClr val="hlink"/>
                </a:solidFill>
              </a:rPr>
              <a:t>Identify</a:t>
            </a:r>
            <a:r>
              <a:rPr lang="en-US" sz="1800" dirty="0"/>
              <a:t> All critical and profitable stakeholder </a:t>
            </a:r>
            <a:r>
              <a:rPr lang="en-US" sz="1800" dirty="0">
                <a:solidFill>
                  <a:schemeClr val="hlink"/>
                </a:solidFill>
              </a:rPr>
              <a:t>REQUIRE-MENTS</a:t>
            </a:r>
          </a:p>
        </p:txBody>
      </p:sp>
      <p:sp>
        <p:nvSpPr>
          <p:cNvPr id="337925" name="Text Box 6"/>
          <p:cNvSpPr txBox="1">
            <a:spLocks noChangeArrowheads="1"/>
          </p:cNvSpPr>
          <p:nvPr/>
        </p:nvSpPr>
        <p:spPr bwMode="auto">
          <a:xfrm>
            <a:off x="4495800" y="2216150"/>
            <a:ext cx="1524000" cy="1749425"/>
          </a:xfrm>
          <a:prstGeom prst="rect">
            <a:avLst/>
          </a:prstGeom>
          <a:solidFill>
            <a:schemeClr val="bg2"/>
          </a:solidFill>
          <a:ln w="9525">
            <a:solidFill>
              <a:srgbClr val="FF0000"/>
            </a:solidFill>
            <a:miter lim="800000"/>
            <a:headEnd/>
            <a:tailEnd/>
          </a:ln>
        </p:spPr>
        <p:txBody>
          <a:bodyPr>
            <a:prstTxWarp prst="textNoShape">
              <a:avLst/>
            </a:prstTxWarp>
            <a:spAutoFit/>
          </a:bodyPr>
          <a:lstStyle/>
          <a:p>
            <a:pPr>
              <a:spcBef>
                <a:spcPct val="50000"/>
              </a:spcBef>
            </a:pPr>
            <a:r>
              <a:rPr lang="en-US" sz="1800"/>
              <a:t> 3. </a:t>
            </a:r>
            <a:r>
              <a:rPr lang="en-US" sz="1800">
                <a:solidFill>
                  <a:schemeClr val="hlink"/>
                </a:solidFill>
              </a:rPr>
              <a:t>Detail</a:t>
            </a:r>
            <a:r>
              <a:rPr lang="en-US" sz="1800"/>
              <a:t> and clarify requirements (Scale  +Benchmarks+Targets)</a:t>
            </a:r>
          </a:p>
        </p:txBody>
      </p:sp>
      <p:sp>
        <p:nvSpPr>
          <p:cNvPr id="337926" name="Text Box 7"/>
          <p:cNvSpPr txBox="1">
            <a:spLocks noChangeArrowheads="1"/>
          </p:cNvSpPr>
          <p:nvPr/>
        </p:nvSpPr>
        <p:spPr bwMode="auto">
          <a:xfrm>
            <a:off x="6324600" y="2212975"/>
            <a:ext cx="1524000" cy="1749425"/>
          </a:xfrm>
          <a:prstGeom prst="rect">
            <a:avLst/>
          </a:prstGeom>
          <a:solidFill>
            <a:schemeClr val="bg2"/>
          </a:solidFill>
          <a:ln w="9525">
            <a:solidFill>
              <a:srgbClr val="FF0000"/>
            </a:solidFill>
            <a:miter lim="800000"/>
            <a:headEnd/>
            <a:tailEnd/>
          </a:ln>
        </p:spPr>
        <p:txBody>
          <a:bodyPr>
            <a:prstTxWarp prst="textNoShape">
              <a:avLst/>
            </a:prstTxWarp>
            <a:spAutoFit/>
          </a:bodyPr>
          <a:lstStyle/>
          <a:p>
            <a:pPr>
              <a:spcBef>
                <a:spcPct val="50000"/>
              </a:spcBef>
            </a:pPr>
            <a:r>
              <a:rPr lang="en-US" sz="1800"/>
              <a:t>4. </a:t>
            </a:r>
            <a:r>
              <a:rPr lang="en-US" sz="1800">
                <a:solidFill>
                  <a:schemeClr val="hlink"/>
                </a:solidFill>
              </a:rPr>
              <a:t>Validate</a:t>
            </a:r>
            <a:r>
              <a:rPr lang="en-US" sz="1800"/>
              <a:t> and agree these requirements with stakeholders</a:t>
            </a:r>
          </a:p>
        </p:txBody>
      </p:sp>
      <p:sp>
        <p:nvSpPr>
          <p:cNvPr id="337927" name="Text Box 8"/>
          <p:cNvSpPr txBox="1">
            <a:spLocks noChangeArrowheads="1"/>
          </p:cNvSpPr>
          <p:nvPr/>
        </p:nvSpPr>
        <p:spPr bwMode="auto">
          <a:xfrm>
            <a:off x="1828800" y="4575175"/>
            <a:ext cx="1524000" cy="1749425"/>
          </a:xfrm>
          <a:prstGeom prst="rect">
            <a:avLst/>
          </a:prstGeom>
          <a:solidFill>
            <a:schemeClr val="bg2"/>
          </a:solidFill>
          <a:ln w="9525">
            <a:solidFill>
              <a:srgbClr val="FF0000"/>
            </a:solidFill>
            <a:miter lim="800000"/>
            <a:headEnd/>
            <a:tailEnd/>
          </a:ln>
        </p:spPr>
        <p:txBody>
          <a:bodyPr>
            <a:prstTxWarp prst="textNoShape">
              <a:avLst/>
            </a:prstTxWarp>
            <a:spAutoFit/>
          </a:bodyPr>
          <a:lstStyle/>
          <a:p>
            <a:pPr>
              <a:spcBef>
                <a:spcPct val="50000"/>
              </a:spcBef>
            </a:pPr>
            <a:r>
              <a:rPr lang="en-US" sz="1800"/>
              <a:t>5. </a:t>
            </a:r>
            <a:r>
              <a:rPr lang="en-US" sz="1800">
                <a:solidFill>
                  <a:schemeClr val="hlink"/>
                </a:solidFill>
              </a:rPr>
              <a:t>Select</a:t>
            </a:r>
            <a:r>
              <a:rPr lang="en-US" sz="1800"/>
              <a:t> most profitable requirements to deliver first (</a:t>
            </a:r>
            <a:r>
              <a:rPr lang="en-US" sz="1800">
                <a:solidFill>
                  <a:schemeClr val="hlink"/>
                </a:solidFill>
              </a:rPr>
              <a:t>Evolutionary delivery</a:t>
            </a:r>
            <a:r>
              <a:rPr lang="en-US" sz="1800"/>
              <a:t>)</a:t>
            </a:r>
          </a:p>
        </p:txBody>
      </p:sp>
      <p:sp>
        <p:nvSpPr>
          <p:cNvPr id="337928" name="Text Box 9"/>
          <p:cNvSpPr txBox="1">
            <a:spLocks noChangeArrowheads="1"/>
          </p:cNvSpPr>
          <p:nvPr/>
        </p:nvSpPr>
        <p:spPr bwMode="auto">
          <a:xfrm>
            <a:off x="4191000" y="4575175"/>
            <a:ext cx="3124200" cy="1474788"/>
          </a:xfrm>
          <a:prstGeom prst="rect">
            <a:avLst/>
          </a:prstGeom>
          <a:solidFill>
            <a:schemeClr val="bg2"/>
          </a:solidFill>
          <a:ln w="9525">
            <a:solidFill>
              <a:srgbClr val="FF0000"/>
            </a:solidFill>
            <a:miter lim="800000"/>
            <a:headEnd/>
            <a:tailEnd/>
          </a:ln>
        </p:spPr>
        <p:txBody>
          <a:bodyPr>
            <a:prstTxWarp prst="textNoShape">
              <a:avLst/>
            </a:prstTxWarp>
            <a:spAutoFit/>
          </a:bodyPr>
          <a:lstStyle/>
          <a:p>
            <a:pPr>
              <a:spcBef>
                <a:spcPct val="50000"/>
              </a:spcBef>
            </a:pPr>
            <a:r>
              <a:rPr lang="en-US" sz="1800"/>
              <a:t>6. Learn new requirements evolutionarily as result of experience feedback and time (new technology, markets and cost levels)</a:t>
            </a:r>
          </a:p>
        </p:txBody>
      </p:sp>
      <p:sp>
        <p:nvSpPr>
          <p:cNvPr id="337929" name="Line 10"/>
          <p:cNvSpPr>
            <a:spLocks noChangeShapeType="1"/>
          </p:cNvSpPr>
          <p:nvPr/>
        </p:nvSpPr>
        <p:spPr bwMode="auto">
          <a:xfrm>
            <a:off x="2362200" y="2974975"/>
            <a:ext cx="304800" cy="0"/>
          </a:xfrm>
          <a:prstGeom prst="line">
            <a:avLst/>
          </a:prstGeom>
          <a:noFill/>
          <a:ln w="57150">
            <a:solidFill>
              <a:schemeClr val="tx1"/>
            </a:solidFill>
            <a:round/>
            <a:headEnd/>
            <a:tailEnd type="triangle" w="med" len="med"/>
          </a:ln>
        </p:spPr>
        <p:txBody>
          <a:bodyPr wrap="none" anchor="ctr">
            <a:prstTxWarp prst="textNoShape">
              <a:avLst/>
            </a:prstTxWarp>
          </a:bodyPr>
          <a:lstStyle/>
          <a:p>
            <a:endParaRPr lang="en-US"/>
          </a:p>
        </p:txBody>
      </p:sp>
      <p:sp>
        <p:nvSpPr>
          <p:cNvPr id="337930" name="Line 11"/>
          <p:cNvSpPr>
            <a:spLocks noChangeShapeType="1"/>
          </p:cNvSpPr>
          <p:nvPr/>
        </p:nvSpPr>
        <p:spPr bwMode="auto">
          <a:xfrm>
            <a:off x="4114800" y="2974975"/>
            <a:ext cx="381000" cy="0"/>
          </a:xfrm>
          <a:prstGeom prst="line">
            <a:avLst/>
          </a:prstGeom>
          <a:noFill/>
          <a:ln w="57150">
            <a:solidFill>
              <a:schemeClr val="tx1"/>
            </a:solidFill>
            <a:round/>
            <a:headEnd/>
            <a:tailEnd type="triangle" w="med" len="med"/>
          </a:ln>
        </p:spPr>
        <p:txBody>
          <a:bodyPr wrap="none" anchor="ctr">
            <a:prstTxWarp prst="textNoShape">
              <a:avLst/>
            </a:prstTxWarp>
          </a:bodyPr>
          <a:lstStyle/>
          <a:p>
            <a:endParaRPr lang="en-US"/>
          </a:p>
        </p:txBody>
      </p:sp>
      <p:sp>
        <p:nvSpPr>
          <p:cNvPr id="337931" name="Line 12"/>
          <p:cNvSpPr>
            <a:spLocks noChangeShapeType="1"/>
          </p:cNvSpPr>
          <p:nvPr/>
        </p:nvSpPr>
        <p:spPr bwMode="auto">
          <a:xfrm>
            <a:off x="5943600" y="2974975"/>
            <a:ext cx="381000" cy="0"/>
          </a:xfrm>
          <a:prstGeom prst="line">
            <a:avLst/>
          </a:prstGeom>
          <a:noFill/>
          <a:ln w="57150">
            <a:solidFill>
              <a:schemeClr val="tx1"/>
            </a:solidFill>
            <a:round/>
            <a:headEnd/>
            <a:tailEnd type="triangle" w="med" len="med"/>
          </a:ln>
        </p:spPr>
        <p:txBody>
          <a:bodyPr wrap="none" anchor="ctr">
            <a:prstTxWarp prst="textNoShape">
              <a:avLst/>
            </a:prstTxWarp>
          </a:bodyPr>
          <a:lstStyle/>
          <a:p>
            <a:endParaRPr lang="en-US"/>
          </a:p>
        </p:txBody>
      </p:sp>
      <p:sp>
        <p:nvSpPr>
          <p:cNvPr id="337932" name="Line 13"/>
          <p:cNvSpPr>
            <a:spLocks noChangeShapeType="1"/>
          </p:cNvSpPr>
          <p:nvPr/>
        </p:nvSpPr>
        <p:spPr bwMode="auto">
          <a:xfrm>
            <a:off x="3352800" y="5337175"/>
            <a:ext cx="838200" cy="0"/>
          </a:xfrm>
          <a:prstGeom prst="line">
            <a:avLst/>
          </a:prstGeom>
          <a:noFill/>
          <a:ln w="57150">
            <a:solidFill>
              <a:schemeClr val="tx1"/>
            </a:solidFill>
            <a:round/>
            <a:headEnd/>
            <a:tailEnd type="triangle" w="med" len="med"/>
          </a:ln>
        </p:spPr>
        <p:txBody>
          <a:bodyPr wrap="none" anchor="ctr">
            <a:prstTxWarp prst="textNoShape">
              <a:avLst/>
            </a:prstTxWarp>
          </a:bodyPr>
          <a:lstStyle/>
          <a:p>
            <a:endParaRPr lang="en-US"/>
          </a:p>
        </p:txBody>
      </p:sp>
      <p:cxnSp>
        <p:nvCxnSpPr>
          <p:cNvPr id="337933" name="AutoShape 14"/>
          <p:cNvCxnSpPr>
            <a:cxnSpLocks noChangeShapeType="1"/>
            <a:stCxn id="337926" idx="3"/>
            <a:endCxn id="337927" idx="0"/>
          </p:cNvCxnSpPr>
          <p:nvPr/>
        </p:nvCxnSpPr>
        <p:spPr bwMode="auto">
          <a:xfrm flipH="1">
            <a:off x="2590800" y="3087688"/>
            <a:ext cx="5257800" cy="1487487"/>
          </a:xfrm>
          <a:prstGeom prst="bentConnector4">
            <a:avLst>
              <a:gd name="adj1" fmla="val -4347"/>
              <a:gd name="adj2" fmla="val 79403"/>
            </a:avLst>
          </a:prstGeom>
          <a:noFill/>
          <a:ln w="9525">
            <a:solidFill>
              <a:schemeClr val="tx1"/>
            </a:solidFill>
            <a:miter lim="800000"/>
            <a:headEnd/>
            <a:tailEnd type="triangle" w="med" len="med"/>
          </a:ln>
        </p:spPr>
      </p:cxnSp>
      <p:cxnSp>
        <p:nvCxnSpPr>
          <p:cNvPr id="337934" name="AutoShape 15"/>
          <p:cNvCxnSpPr>
            <a:cxnSpLocks noChangeShapeType="1"/>
            <a:stCxn id="337928" idx="3"/>
            <a:endCxn id="337923" idx="0"/>
          </p:cNvCxnSpPr>
          <p:nvPr/>
        </p:nvCxnSpPr>
        <p:spPr bwMode="auto">
          <a:xfrm flipH="1" flipV="1">
            <a:off x="1600200" y="2212975"/>
            <a:ext cx="5715000" cy="3100388"/>
          </a:xfrm>
          <a:prstGeom prst="bentConnector4">
            <a:avLst>
              <a:gd name="adj1" fmla="val -18333"/>
              <a:gd name="adj2" fmla="val 122935"/>
            </a:avLst>
          </a:prstGeom>
          <a:noFill/>
          <a:ln w="9525">
            <a:solidFill>
              <a:schemeClr val="tx1"/>
            </a:solidFill>
            <a:miter lim="800000"/>
            <a:headEnd/>
            <a:tailEnd type="triangle" w="med" len="med"/>
          </a:ln>
        </p:spPr>
      </p:cxnSp>
      <p:sp>
        <p:nvSpPr>
          <p:cNvPr id="337935" name="Line 16"/>
          <p:cNvSpPr>
            <a:spLocks noChangeShapeType="1"/>
          </p:cNvSpPr>
          <p:nvPr/>
        </p:nvSpPr>
        <p:spPr bwMode="auto">
          <a:xfrm>
            <a:off x="3276600" y="1527175"/>
            <a:ext cx="0" cy="6858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37936" name="Line 17"/>
          <p:cNvSpPr>
            <a:spLocks noChangeShapeType="1"/>
          </p:cNvSpPr>
          <p:nvPr/>
        </p:nvSpPr>
        <p:spPr bwMode="auto">
          <a:xfrm>
            <a:off x="5181600" y="1527175"/>
            <a:ext cx="0" cy="6858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8" name="Slide Number Placeholder 17"/>
          <p:cNvSpPr>
            <a:spLocks noGrp="1"/>
          </p:cNvSpPr>
          <p:nvPr>
            <p:ph type="sldNum" sz="quarter" idx="12"/>
          </p:nvPr>
        </p:nvSpPr>
        <p:spPr/>
        <p:txBody>
          <a:bodyPr/>
          <a:lstStyle/>
          <a:p>
            <a:fld id="{4B86B0F5-22FE-1F4C-B79C-31CD8CB2974C}" type="slidenum">
              <a:rPr lang="en-GB" smtClean="0"/>
              <a:pPr/>
              <a:t>22</a:t>
            </a:fld>
            <a:endParaRPr lang="en-GB"/>
          </a:p>
        </p:txBody>
      </p:sp>
      <p:sp>
        <p:nvSpPr>
          <p:cNvPr id="19" name="Footer Placeholder 18"/>
          <p:cNvSpPr>
            <a:spLocks noGrp="1"/>
          </p:cNvSpPr>
          <p:nvPr>
            <p:ph type="ftr" sz="quarter" idx="11"/>
          </p:nvPr>
        </p:nvSpPr>
        <p:spPr/>
        <p:txBody>
          <a:bodyPr/>
          <a:lstStyle/>
          <a:p>
            <a:r>
              <a:rPr lang="en-US" smtClean="0"/>
              <a:t>© Tom@Gilb.com  www.gilb.com</a:t>
            </a:r>
            <a:endParaRPr lang="en-GB"/>
          </a:p>
        </p:txBody>
      </p:sp>
      <p:sp>
        <p:nvSpPr>
          <p:cNvPr id="20" name="Date Placeholder 19"/>
          <p:cNvSpPr>
            <a:spLocks noGrp="1"/>
          </p:cNvSpPr>
          <p:nvPr>
            <p:ph type="dt" sz="half" idx="10"/>
          </p:nvPr>
        </p:nvSpPr>
        <p:spPr/>
        <p:txBody>
          <a:bodyPr/>
          <a:lstStyle/>
          <a:p>
            <a:fld id="{226D5CE0-AE0A-1F4C-B747-C300D1EE5B85}"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779462" y="107577"/>
            <a:ext cx="7581901" cy="629023"/>
          </a:xfrm>
        </p:spPr>
        <p:txBody>
          <a:bodyPr/>
          <a:lstStyle/>
          <a:p>
            <a:pPr eaLnBrk="1" hangingPunct="1"/>
            <a:r>
              <a:rPr lang="en-US" dirty="0" err="1"/>
              <a:t>CruiseControl</a:t>
            </a:r>
            <a:endParaRPr lang="en-US" dirty="0"/>
          </a:p>
        </p:txBody>
      </p:sp>
      <p:sp>
        <p:nvSpPr>
          <p:cNvPr id="36867" name="Rectangle 3"/>
          <p:cNvSpPr>
            <a:spLocks noGrp="1" noChangeArrowheads="1"/>
          </p:cNvSpPr>
          <p:nvPr>
            <p:ph type="body" idx="1"/>
          </p:nvPr>
        </p:nvSpPr>
        <p:spPr>
          <a:xfrm>
            <a:off x="177800" y="889000"/>
            <a:ext cx="8724900" cy="5270500"/>
          </a:xfrm>
        </p:spPr>
        <p:txBody>
          <a:bodyPr>
            <a:normAutofit/>
          </a:bodyPr>
          <a:lstStyle/>
          <a:p>
            <a:pPr eaLnBrk="1" hangingPunct="1"/>
            <a:r>
              <a:rPr lang="en-US" sz="1800" dirty="0" err="1"/>
              <a:t>CruiseControl</a:t>
            </a:r>
            <a:r>
              <a:rPr lang="en-US" sz="1800" dirty="0"/>
              <a:t> is a framework for a continuous build process. It includes a web interface to view the details of the current and previous builds. </a:t>
            </a:r>
            <a:endParaRPr lang="en-US" sz="1800" b="1" dirty="0"/>
          </a:p>
          <a:p>
            <a:pPr eaLnBrk="1" hangingPunct="1"/>
            <a:r>
              <a:rPr lang="en-US" sz="1800" dirty="0"/>
              <a:t>Integration with </a:t>
            </a:r>
            <a:r>
              <a:rPr lang="en-US" sz="1800" dirty="0" err="1"/>
              <a:t>NAnt</a:t>
            </a:r>
            <a:r>
              <a:rPr lang="en-US" sz="1800" dirty="0"/>
              <a:t> (build system) and </a:t>
            </a:r>
            <a:r>
              <a:rPr lang="en-US" sz="1800" dirty="0" err="1"/>
              <a:t>NUnit</a:t>
            </a:r>
            <a:r>
              <a:rPr lang="en-US" sz="1800" dirty="0"/>
              <a:t> (automatic test framework) </a:t>
            </a:r>
          </a:p>
          <a:p>
            <a:pPr eaLnBrk="1" hangingPunct="1"/>
            <a:r>
              <a:rPr lang="en-US" sz="1800" dirty="0"/>
              <a:t>Integration with major open source and proprietary Source Control systems: CVS </a:t>
            </a:r>
          </a:p>
          <a:p>
            <a:pPr lvl="1" eaLnBrk="1" hangingPunct="1"/>
            <a:r>
              <a:rPr lang="en-US" sz="1800" dirty="0"/>
              <a:t>Subversion </a:t>
            </a:r>
          </a:p>
          <a:p>
            <a:pPr lvl="1" eaLnBrk="1" hangingPunct="1"/>
            <a:r>
              <a:rPr lang="en-US" sz="1800" dirty="0"/>
              <a:t>VSS </a:t>
            </a:r>
          </a:p>
          <a:p>
            <a:pPr lvl="1" eaLnBrk="1" hangingPunct="1"/>
            <a:r>
              <a:rPr lang="en-US" sz="1800" dirty="0"/>
              <a:t>Perforce </a:t>
            </a:r>
          </a:p>
          <a:p>
            <a:pPr lvl="1" eaLnBrk="1" hangingPunct="1"/>
            <a:r>
              <a:rPr lang="en-US" sz="1800" b="1" dirty="0" err="1"/>
              <a:t>StarTeam</a:t>
            </a:r>
            <a:r>
              <a:rPr lang="en-US" sz="1800" dirty="0"/>
              <a:t> </a:t>
            </a:r>
          </a:p>
          <a:p>
            <a:pPr lvl="1" eaLnBrk="1" hangingPunct="1"/>
            <a:r>
              <a:rPr lang="en-US" sz="1800" dirty="0"/>
              <a:t>PVCS </a:t>
            </a:r>
          </a:p>
          <a:p>
            <a:pPr lvl="1" eaLnBrk="1" hangingPunct="1"/>
            <a:r>
              <a:rPr lang="en-US" sz="1800" dirty="0"/>
              <a:t>Rational </a:t>
            </a:r>
            <a:r>
              <a:rPr lang="en-US" sz="1800" dirty="0" err="1"/>
              <a:t>ClearCase</a:t>
            </a:r>
            <a:r>
              <a:rPr lang="en-US" sz="1800" dirty="0"/>
              <a:t> </a:t>
            </a:r>
          </a:p>
          <a:p>
            <a:pPr lvl="1" eaLnBrk="1" hangingPunct="1"/>
            <a:r>
              <a:rPr lang="en-US" sz="1800" dirty="0"/>
              <a:t>Vault </a:t>
            </a:r>
          </a:p>
        </p:txBody>
      </p:sp>
      <p:sp>
        <p:nvSpPr>
          <p:cNvPr id="5" name="Slide Number Placeholder 4"/>
          <p:cNvSpPr>
            <a:spLocks noGrp="1"/>
          </p:cNvSpPr>
          <p:nvPr>
            <p:ph type="sldNum" sz="quarter" idx="12"/>
          </p:nvPr>
        </p:nvSpPr>
        <p:spPr/>
        <p:txBody>
          <a:bodyPr/>
          <a:lstStyle/>
          <a:p>
            <a:fld id="{4B86B0F5-22FE-1F4C-B79C-31CD8CB2974C}" type="slidenum">
              <a:rPr lang="en-GB" smtClean="0"/>
              <a:pPr/>
              <a:t>220</a:t>
            </a:fld>
            <a:endParaRPr lang="en-GB"/>
          </a:p>
        </p:txBody>
      </p:sp>
      <p:sp>
        <p:nvSpPr>
          <p:cNvPr id="6" name="Footer Placeholder 5"/>
          <p:cNvSpPr>
            <a:spLocks noGrp="1"/>
          </p:cNvSpPr>
          <p:nvPr>
            <p:ph type="ftr" sz="quarter" idx="11"/>
          </p:nvPr>
        </p:nvSpPr>
        <p:spPr/>
        <p:txBody>
          <a:bodyPr/>
          <a:lstStyle/>
          <a:p>
            <a:r>
              <a:rPr lang="en-US" smtClean="0"/>
              <a:t>© Tom@Gilb.com  www.gilb.com</a:t>
            </a:r>
            <a:endParaRPr lang="en-GB"/>
          </a:p>
        </p:txBody>
      </p:sp>
      <p:sp>
        <p:nvSpPr>
          <p:cNvPr id="7" name="Date Placeholder 6"/>
          <p:cNvSpPr>
            <a:spLocks noGrp="1"/>
          </p:cNvSpPr>
          <p:nvPr>
            <p:ph type="dt" sz="half" idx="10"/>
          </p:nvPr>
        </p:nvSpPr>
        <p:spPr/>
        <p:txBody>
          <a:bodyPr/>
          <a:lstStyle/>
          <a:p>
            <a:fld id="{2AA8C87C-E821-934B-83FA-EB5DB5D660AC}"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779462" y="107577"/>
            <a:ext cx="7581901" cy="768723"/>
          </a:xfrm>
        </p:spPr>
        <p:txBody>
          <a:bodyPr/>
          <a:lstStyle/>
          <a:p>
            <a:pPr eaLnBrk="1" hangingPunct="1"/>
            <a:r>
              <a:rPr lang="en-US" dirty="0" err="1"/>
              <a:t>FxCop</a:t>
            </a:r>
            <a:endParaRPr lang="en-US" dirty="0"/>
          </a:p>
        </p:txBody>
      </p:sp>
      <p:sp>
        <p:nvSpPr>
          <p:cNvPr id="38915" name="Rectangle 3"/>
          <p:cNvSpPr>
            <a:spLocks noGrp="1" noChangeArrowheads="1"/>
          </p:cNvSpPr>
          <p:nvPr>
            <p:ph type="body" idx="1"/>
          </p:nvPr>
        </p:nvSpPr>
        <p:spPr>
          <a:xfrm>
            <a:off x="304800" y="1130300"/>
            <a:ext cx="8534400" cy="5181600"/>
          </a:xfrm>
        </p:spPr>
        <p:txBody>
          <a:bodyPr>
            <a:normAutofit lnSpcReduction="10000"/>
          </a:bodyPr>
          <a:lstStyle/>
          <a:p>
            <a:pPr eaLnBrk="1" hangingPunct="1"/>
            <a:r>
              <a:rPr lang="en-US" dirty="0" err="1"/>
              <a:t>FxCop</a:t>
            </a:r>
            <a:r>
              <a:rPr lang="en-US" dirty="0"/>
              <a:t> is a code analysis tool that checks .NET managed code assemblies for conformance to the Microsoft .NET Framework Design Guidelines. It uses reflection, MSIL parsing, and </a:t>
            </a:r>
            <a:r>
              <a:rPr lang="en-US" dirty="0" err="1"/>
              <a:t>callgraph</a:t>
            </a:r>
            <a:r>
              <a:rPr lang="en-US" dirty="0"/>
              <a:t> analysis to inspect assemblies for more than 200 defects in the following areas: </a:t>
            </a:r>
          </a:p>
          <a:p>
            <a:pPr lvl="1" eaLnBrk="1" hangingPunct="1"/>
            <a:r>
              <a:rPr lang="en-US" sz="2400" dirty="0"/>
              <a:t>Library design </a:t>
            </a:r>
          </a:p>
          <a:p>
            <a:pPr lvl="1" eaLnBrk="1" hangingPunct="1"/>
            <a:r>
              <a:rPr lang="en-US" sz="2400" dirty="0"/>
              <a:t>Localization </a:t>
            </a:r>
          </a:p>
          <a:p>
            <a:pPr lvl="1" eaLnBrk="1" hangingPunct="1"/>
            <a:r>
              <a:rPr lang="en-US" sz="2400" dirty="0"/>
              <a:t>Naming conventions </a:t>
            </a:r>
          </a:p>
          <a:p>
            <a:pPr lvl="1" eaLnBrk="1" hangingPunct="1"/>
            <a:r>
              <a:rPr lang="en-US" sz="2400" dirty="0"/>
              <a:t>Performance </a:t>
            </a:r>
          </a:p>
          <a:p>
            <a:pPr lvl="1" eaLnBrk="1" hangingPunct="1"/>
            <a:r>
              <a:rPr lang="en-US" sz="2400" dirty="0"/>
              <a:t>Security!</a:t>
            </a:r>
          </a:p>
          <a:p>
            <a:pPr eaLnBrk="1" hangingPunct="1"/>
            <a:r>
              <a:rPr lang="en-US" dirty="0" err="1"/>
              <a:t>FxCop</a:t>
            </a:r>
            <a:r>
              <a:rPr lang="en-US" dirty="0"/>
              <a:t> includes both GUI and command line versions of the tool, as well as an SDK to create custom rules </a:t>
            </a:r>
          </a:p>
        </p:txBody>
      </p:sp>
      <p:sp>
        <p:nvSpPr>
          <p:cNvPr id="5" name="Slide Number Placeholder 4"/>
          <p:cNvSpPr>
            <a:spLocks noGrp="1"/>
          </p:cNvSpPr>
          <p:nvPr>
            <p:ph type="sldNum" sz="quarter" idx="12"/>
          </p:nvPr>
        </p:nvSpPr>
        <p:spPr/>
        <p:txBody>
          <a:bodyPr/>
          <a:lstStyle/>
          <a:p>
            <a:fld id="{4B86B0F5-22FE-1F4C-B79C-31CD8CB2974C}" type="slidenum">
              <a:rPr lang="en-GB" smtClean="0"/>
              <a:pPr/>
              <a:t>221</a:t>
            </a:fld>
            <a:endParaRPr lang="en-GB"/>
          </a:p>
        </p:txBody>
      </p:sp>
      <p:sp>
        <p:nvSpPr>
          <p:cNvPr id="6" name="Footer Placeholder 5"/>
          <p:cNvSpPr>
            <a:spLocks noGrp="1"/>
          </p:cNvSpPr>
          <p:nvPr>
            <p:ph type="ftr" sz="quarter" idx="11"/>
          </p:nvPr>
        </p:nvSpPr>
        <p:spPr/>
        <p:txBody>
          <a:bodyPr/>
          <a:lstStyle/>
          <a:p>
            <a:r>
              <a:rPr lang="en-US" smtClean="0"/>
              <a:t>© Tom@Gilb.com  www.gilb.com</a:t>
            </a:r>
            <a:endParaRPr lang="en-GB"/>
          </a:p>
        </p:txBody>
      </p:sp>
      <p:sp>
        <p:nvSpPr>
          <p:cNvPr id="7" name="Date Placeholder 6"/>
          <p:cNvSpPr>
            <a:spLocks noGrp="1"/>
          </p:cNvSpPr>
          <p:nvPr>
            <p:ph type="dt" sz="half" idx="10"/>
          </p:nvPr>
        </p:nvSpPr>
        <p:spPr/>
        <p:txBody>
          <a:bodyPr/>
          <a:lstStyle/>
          <a:p>
            <a:fld id="{FCC5EE96-E3BA-DF45-865E-D33D87BBD619}"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779462" y="107577"/>
            <a:ext cx="7581901" cy="679823"/>
          </a:xfrm>
        </p:spPr>
        <p:txBody>
          <a:bodyPr>
            <a:normAutofit fontScale="90000"/>
          </a:bodyPr>
          <a:lstStyle/>
          <a:p>
            <a:pPr eaLnBrk="1" hangingPunct="1"/>
            <a:r>
              <a:rPr lang="en-US" sz="4000" dirty="0" err="1"/>
              <a:t>NUnit</a:t>
            </a:r>
            <a:r>
              <a:rPr lang="en-US" sz="4000" dirty="0"/>
              <a:t> (Automatic tests) &amp; </a:t>
            </a:r>
            <a:r>
              <a:rPr lang="en-US" sz="4000" dirty="0" err="1"/>
              <a:t>NAnt</a:t>
            </a:r>
            <a:endParaRPr lang="en-US" sz="4000" dirty="0"/>
          </a:p>
        </p:txBody>
      </p:sp>
      <p:sp>
        <p:nvSpPr>
          <p:cNvPr id="40963" name="Rectangle 3"/>
          <p:cNvSpPr>
            <a:spLocks noGrp="1" noChangeArrowheads="1"/>
          </p:cNvSpPr>
          <p:nvPr>
            <p:ph type="body" idx="1"/>
          </p:nvPr>
        </p:nvSpPr>
        <p:spPr>
          <a:xfrm>
            <a:off x="419100" y="977900"/>
            <a:ext cx="8458200" cy="5168900"/>
          </a:xfrm>
        </p:spPr>
        <p:txBody>
          <a:bodyPr>
            <a:normAutofit/>
          </a:bodyPr>
          <a:lstStyle/>
          <a:p>
            <a:pPr eaLnBrk="1" hangingPunct="1"/>
            <a:r>
              <a:rPr lang="en-US" dirty="0" err="1"/>
              <a:t>NUnit</a:t>
            </a:r>
            <a:endParaRPr lang="en-US" dirty="0"/>
          </a:p>
          <a:p>
            <a:pPr lvl="1" eaLnBrk="1" hangingPunct="1"/>
            <a:r>
              <a:rPr lang="en-US" sz="2400" dirty="0" err="1"/>
              <a:t>NUnit</a:t>
            </a:r>
            <a:r>
              <a:rPr lang="en-US" sz="2400" dirty="0"/>
              <a:t> is a unit-testing framework for all .Net languages. Initially ported from </a:t>
            </a:r>
            <a:r>
              <a:rPr lang="en-US" sz="2400" dirty="0" err="1"/>
              <a:t>JUnit</a:t>
            </a:r>
            <a:r>
              <a:rPr lang="en-US" sz="2400" dirty="0"/>
              <a:t>.</a:t>
            </a:r>
            <a:r>
              <a:rPr lang="en-US" sz="2400" dirty="0" smtClean="0"/>
              <a:t> </a:t>
            </a:r>
          </a:p>
          <a:p>
            <a:pPr lvl="1" eaLnBrk="1" hangingPunct="1"/>
            <a:r>
              <a:rPr lang="en-US" sz="2400" dirty="0" smtClean="0"/>
              <a:t>It </a:t>
            </a:r>
            <a:r>
              <a:rPr lang="en-US" sz="2400" dirty="0"/>
              <a:t>is written in C# and has been redesigned to take advantage of many .NET language features,</a:t>
            </a:r>
            <a:r>
              <a:rPr lang="en-US" sz="2400" dirty="0" smtClean="0"/>
              <a:t> </a:t>
            </a:r>
          </a:p>
          <a:p>
            <a:pPr lvl="2"/>
            <a:r>
              <a:rPr lang="en-US" dirty="0" smtClean="0"/>
              <a:t>for </a:t>
            </a:r>
            <a:r>
              <a:rPr lang="en-US" dirty="0"/>
              <a:t>example custom attributes and other reflection related capabilities. </a:t>
            </a:r>
            <a:endParaRPr lang="en-US" dirty="0" smtClean="0"/>
          </a:p>
          <a:p>
            <a:pPr lvl="1" eaLnBrk="1" hangingPunct="1"/>
            <a:r>
              <a:rPr lang="en-US" sz="2400" dirty="0" err="1" smtClean="0"/>
              <a:t>Confirmit</a:t>
            </a:r>
            <a:r>
              <a:rPr lang="en-US" sz="2400" dirty="0" smtClean="0"/>
              <a:t> Policy</a:t>
            </a:r>
            <a:r>
              <a:rPr lang="en-US" sz="2400" dirty="0"/>
              <a:t>: </a:t>
            </a:r>
            <a:r>
              <a:rPr lang="en-US" sz="2400" dirty="0" err="1"/>
              <a:t>NUnit</a:t>
            </a:r>
            <a:r>
              <a:rPr lang="en-US" sz="2400" dirty="0"/>
              <a:t> test code should be written at the same time as the code itself</a:t>
            </a:r>
          </a:p>
          <a:p>
            <a:pPr eaLnBrk="1" hangingPunct="1"/>
            <a:r>
              <a:rPr lang="en-US" dirty="0" err="1"/>
              <a:t>NAnt</a:t>
            </a:r>
            <a:endParaRPr lang="en-US" dirty="0"/>
          </a:p>
          <a:p>
            <a:pPr lvl="1" eaLnBrk="1" hangingPunct="1"/>
            <a:r>
              <a:rPr lang="en-US" sz="2400" dirty="0"/>
              <a:t>Automatic build system</a:t>
            </a:r>
          </a:p>
          <a:p>
            <a:pPr lvl="1" eaLnBrk="1" hangingPunct="1"/>
            <a:endParaRPr lang="en-US" sz="2400" dirty="0"/>
          </a:p>
        </p:txBody>
      </p:sp>
      <p:sp>
        <p:nvSpPr>
          <p:cNvPr id="5" name="Slide Number Placeholder 4"/>
          <p:cNvSpPr>
            <a:spLocks noGrp="1"/>
          </p:cNvSpPr>
          <p:nvPr>
            <p:ph type="sldNum" sz="quarter" idx="12"/>
          </p:nvPr>
        </p:nvSpPr>
        <p:spPr/>
        <p:txBody>
          <a:bodyPr/>
          <a:lstStyle/>
          <a:p>
            <a:fld id="{4B86B0F5-22FE-1F4C-B79C-31CD8CB2974C}" type="slidenum">
              <a:rPr lang="en-GB" smtClean="0"/>
              <a:pPr/>
              <a:t>222</a:t>
            </a:fld>
            <a:endParaRPr lang="en-GB"/>
          </a:p>
        </p:txBody>
      </p:sp>
      <p:sp>
        <p:nvSpPr>
          <p:cNvPr id="6" name="Footer Placeholder 5"/>
          <p:cNvSpPr>
            <a:spLocks noGrp="1"/>
          </p:cNvSpPr>
          <p:nvPr>
            <p:ph type="ftr" sz="quarter" idx="11"/>
          </p:nvPr>
        </p:nvSpPr>
        <p:spPr/>
        <p:txBody>
          <a:bodyPr/>
          <a:lstStyle/>
          <a:p>
            <a:r>
              <a:rPr lang="en-US" smtClean="0"/>
              <a:t>© Tom@Gilb.com  www.gilb.com</a:t>
            </a:r>
            <a:endParaRPr lang="en-GB"/>
          </a:p>
        </p:txBody>
      </p:sp>
      <p:sp>
        <p:nvSpPr>
          <p:cNvPr id="7" name="Date Placeholder 6"/>
          <p:cNvSpPr>
            <a:spLocks noGrp="1"/>
          </p:cNvSpPr>
          <p:nvPr>
            <p:ph type="dt" sz="half" idx="10"/>
          </p:nvPr>
        </p:nvSpPr>
        <p:spPr/>
        <p:txBody>
          <a:bodyPr/>
          <a:lstStyle/>
          <a:p>
            <a:fld id="{2F1E96B8-3C27-654F-9F04-FB06F0B5780D}"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779462" y="107577"/>
            <a:ext cx="7581901" cy="857623"/>
          </a:xfrm>
        </p:spPr>
        <p:txBody>
          <a:bodyPr/>
          <a:lstStyle/>
          <a:p>
            <a:pPr eaLnBrk="1" hangingPunct="1"/>
            <a:r>
              <a:rPr lang="en-US" dirty="0"/>
              <a:t>Cruise Control example</a:t>
            </a:r>
          </a:p>
        </p:txBody>
      </p:sp>
      <p:sp>
        <p:nvSpPr>
          <p:cNvPr id="43011" name="Rectangle 3"/>
          <p:cNvSpPr>
            <a:spLocks noGrp="1" noChangeArrowheads="1"/>
          </p:cNvSpPr>
          <p:nvPr>
            <p:ph type="body" idx="1"/>
          </p:nvPr>
        </p:nvSpPr>
        <p:spPr/>
        <p:txBody>
          <a:bodyPr/>
          <a:lstStyle/>
          <a:p>
            <a:pPr eaLnBrk="1" hangingPunct="1"/>
            <a:endParaRPr lang="en-US" sz="1800"/>
          </a:p>
        </p:txBody>
      </p:sp>
      <p:pic>
        <p:nvPicPr>
          <p:cNvPr id="43012" name="Picture 5"/>
          <p:cNvPicPr>
            <a:picLocks noChangeAspect="1" noChangeArrowheads="1"/>
          </p:cNvPicPr>
          <p:nvPr/>
        </p:nvPicPr>
        <p:blipFill>
          <a:blip r:embed="rId3"/>
          <a:srcRect/>
          <a:stretch>
            <a:fillRect/>
          </a:stretch>
        </p:blipFill>
        <p:spPr bwMode="auto">
          <a:xfrm>
            <a:off x="107950" y="1196975"/>
            <a:ext cx="9036050" cy="5184775"/>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4B86B0F5-22FE-1F4C-B79C-31CD8CB2974C}" type="slidenum">
              <a:rPr lang="en-GB" smtClean="0"/>
              <a:pPr/>
              <a:t>223</a:t>
            </a:fld>
            <a:endParaRPr lang="en-GB"/>
          </a:p>
        </p:txBody>
      </p:sp>
      <p:sp>
        <p:nvSpPr>
          <p:cNvPr id="7" name="Footer Placeholder 6"/>
          <p:cNvSpPr>
            <a:spLocks noGrp="1"/>
          </p:cNvSpPr>
          <p:nvPr>
            <p:ph type="ftr" sz="quarter" idx="11"/>
          </p:nvPr>
        </p:nvSpPr>
        <p:spPr/>
        <p:txBody>
          <a:bodyPr/>
          <a:lstStyle/>
          <a:p>
            <a:r>
              <a:rPr lang="en-US" smtClean="0"/>
              <a:t>© Tom@Gilb.com  www.gilb.com</a:t>
            </a:r>
            <a:endParaRPr lang="en-GB"/>
          </a:p>
        </p:txBody>
      </p:sp>
      <p:sp>
        <p:nvSpPr>
          <p:cNvPr id="8" name="Date Placeholder 7"/>
          <p:cNvSpPr>
            <a:spLocks noGrp="1"/>
          </p:cNvSpPr>
          <p:nvPr>
            <p:ph type="dt" sz="half" idx="10"/>
          </p:nvPr>
        </p:nvSpPr>
        <p:spPr/>
        <p:txBody>
          <a:bodyPr/>
          <a:lstStyle/>
          <a:p>
            <a:fld id="{48B88816-4337-4B46-8DE0-3020A280391B}"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779462" y="107577"/>
            <a:ext cx="7581901" cy="679823"/>
          </a:xfrm>
        </p:spPr>
        <p:txBody>
          <a:bodyPr>
            <a:normAutofit/>
          </a:bodyPr>
          <a:lstStyle/>
          <a:p>
            <a:pPr eaLnBrk="1" hangingPunct="1"/>
            <a:r>
              <a:rPr lang="en-US" sz="3400" dirty="0" err="1" smtClean="0"/>
              <a:t>Confirmit</a:t>
            </a:r>
            <a:r>
              <a:rPr lang="en-US" sz="3400" dirty="0" smtClean="0"/>
              <a:t> Test </a:t>
            </a:r>
            <a:r>
              <a:rPr lang="en-US" sz="3400" dirty="0"/>
              <a:t>Effort with </a:t>
            </a:r>
            <a:r>
              <a:rPr lang="en-US" sz="3400" dirty="0" err="1"/>
              <a:t>Evo</a:t>
            </a:r>
            <a:r>
              <a:rPr lang="en-US" sz="3400" dirty="0"/>
              <a:t> 2006</a:t>
            </a:r>
          </a:p>
        </p:txBody>
      </p:sp>
      <p:sp>
        <p:nvSpPr>
          <p:cNvPr id="45059" name="Rectangle 3"/>
          <p:cNvSpPr>
            <a:spLocks noGrp="1" noChangeArrowheads="1"/>
          </p:cNvSpPr>
          <p:nvPr>
            <p:ph sz="half" idx="1"/>
          </p:nvPr>
        </p:nvSpPr>
        <p:spPr>
          <a:xfrm>
            <a:off x="203200" y="787400"/>
            <a:ext cx="4233862" cy="5080001"/>
          </a:xfrm>
        </p:spPr>
        <p:txBody>
          <a:bodyPr>
            <a:noAutofit/>
          </a:bodyPr>
          <a:lstStyle/>
          <a:p>
            <a:pPr marL="188913" indent="-188913" eaLnBrk="1" hangingPunct="1">
              <a:lnSpc>
                <a:spcPct val="80000"/>
              </a:lnSpc>
            </a:pPr>
            <a:r>
              <a:rPr lang="en-US" sz="1800" b="1" dirty="0">
                <a:solidFill>
                  <a:srgbClr val="0000FF"/>
                </a:solidFill>
              </a:rPr>
              <a:t>1. does </a:t>
            </a:r>
            <a:r>
              <a:rPr lang="en-US" sz="1800" b="1" dirty="0" err="1">
                <a:solidFill>
                  <a:srgbClr val="0000FF"/>
                </a:solidFill>
              </a:rPr>
              <a:t>evo</a:t>
            </a:r>
            <a:r>
              <a:rPr lang="en-US" sz="1800" b="1" dirty="0">
                <a:solidFill>
                  <a:srgbClr val="0000FF"/>
                </a:solidFill>
              </a:rPr>
              <a:t> change the load of testing?</a:t>
            </a:r>
            <a:r>
              <a:rPr lang="en-US" sz="1800" dirty="0">
                <a:solidFill>
                  <a:srgbClr val="0000FF"/>
                </a:solidFill>
                <a:latin typeface="ArialMT" charset="0"/>
              </a:rPr>
              <a:t> </a:t>
            </a:r>
          </a:p>
          <a:p>
            <a:pPr marL="565150" lvl="1" indent="-185738" eaLnBrk="1" hangingPunct="1">
              <a:lnSpc>
                <a:spcPct val="80000"/>
              </a:lnSpc>
            </a:pPr>
            <a:r>
              <a:rPr lang="en-US" dirty="0">
                <a:latin typeface="ArialMT" charset="0"/>
              </a:rPr>
              <a:t>In our experience - </a:t>
            </a:r>
            <a:r>
              <a:rPr lang="en-US" dirty="0" err="1">
                <a:latin typeface="ArialMT" charset="0"/>
              </a:rPr>
              <a:t>evo</a:t>
            </a:r>
            <a:r>
              <a:rPr lang="en-US" dirty="0">
                <a:latin typeface="ArialMT" charset="0"/>
              </a:rPr>
              <a:t> does not change the load of testing </a:t>
            </a:r>
          </a:p>
          <a:p>
            <a:pPr marL="950913" lvl="2" indent="-188913" eaLnBrk="1" hangingPunct="1">
              <a:lnSpc>
                <a:spcPct val="80000"/>
              </a:lnSpc>
            </a:pPr>
            <a:r>
              <a:rPr lang="en-US" dirty="0">
                <a:latin typeface="ArialMT" charset="0"/>
              </a:rPr>
              <a:t>- but more testing can be done in an earlier part of the project</a:t>
            </a:r>
            <a:r>
              <a:rPr lang="en-US" dirty="0" smtClean="0">
                <a:latin typeface="ArialMT" charset="0"/>
              </a:rPr>
              <a:t>.</a:t>
            </a:r>
            <a:endParaRPr lang="en-GB" dirty="0" smtClean="0">
              <a:latin typeface="ArialMT" charset="0"/>
              <a:ea typeface="ヒラギノ角ゴ Pro W3" pitchFamily="-107" charset="-128"/>
              <a:cs typeface="ヒラギノ角ゴ Pro W3" pitchFamily="-107" charset="-128"/>
            </a:endParaRPr>
          </a:p>
          <a:p>
            <a:pPr marL="565150" lvl="1" indent="-185738" eaLnBrk="1" hangingPunct="1">
              <a:lnSpc>
                <a:spcPct val="80000"/>
              </a:lnSpc>
            </a:pPr>
            <a:r>
              <a:rPr lang="en-GB" dirty="0">
                <a:latin typeface="ArialMT" charset="0"/>
              </a:rPr>
              <a:t>I</a:t>
            </a:r>
            <a:r>
              <a:rPr lang="en-US" dirty="0" err="1">
                <a:latin typeface="ArialMT" charset="0"/>
              </a:rPr>
              <a:t>f</a:t>
            </a:r>
            <a:r>
              <a:rPr lang="en-US" dirty="0">
                <a:latin typeface="ArialMT" charset="0"/>
              </a:rPr>
              <a:t> you allow your stakeholders access to a test server (which you should do), you will get some "free" test resources.</a:t>
            </a:r>
          </a:p>
          <a:p>
            <a:pPr marL="950913" lvl="2" indent="-188913" eaLnBrk="1" hangingPunct="1">
              <a:lnSpc>
                <a:spcPct val="80000"/>
              </a:lnSpc>
            </a:pPr>
            <a:r>
              <a:rPr lang="en-US" dirty="0">
                <a:latin typeface="ArialMT" charset="0"/>
              </a:rPr>
              <a:t> (This is the case in our Panel project, where the customer will probably test the system more than we would have had resources to do.)</a:t>
            </a:r>
          </a:p>
          <a:p>
            <a:pPr marL="950913" lvl="2" indent="-188913" eaLnBrk="1" hangingPunct="1">
              <a:lnSpc>
                <a:spcPct val="80000"/>
              </a:lnSpc>
            </a:pPr>
            <a:r>
              <a:rPr lang="en-US" dirty="0">
                <a:latin typeface="ArialMT" charset="0"/>
              </a:rPr>
              <a:t>Nevertheless, we can't test less ourselves, this is just a bonus which will undoubtedly decrease the error density and increase the quality</a:t>
            </a:r>
            <a:endParaRPr lang="en-GB" b="1" dirty="0" smtClean="0">
              <a:ea typeface="ヒラギノ角ゴ Pro W3" pitchFamily="-107" charset="-128"/>
              <a:cs typeface="ヒラギノ角ゴ Pro W3" pitchFamily="-107" charset="-128"/>
            </a:endParaRPr>
          </a:p>
          <a:p>
            <a:pPr marL="188913" indent="-188913" algn="ctr" eaLnBrk="1" hangingPunct="1">
              <a:lnSpc>
                <a:spcPct val="80000"/>
              </a:lnSpc>
            </a:pPr>
            <a:endParaRPr lang="en-US" sz="1800" b="1" dirty="0" smtClean="0"/>
          </a:p>
        </p:txBody>
      </p:sp>
      <p:sp>
        <p:nvSpPr>
          <p:cNvPr id="6" name="Content Placeholder 5"/>
          <p:cNvSpPr>
            <a:spLocks noGrp="1"/>
          </p:cNvSpPr>
          <p:nvPr>
            <p:ph sz="half" idx="2"/>
          </p:nvPr>
        </p:nvSpPr>
        <p:spPr>
          <a:xfrm>
            <a:off x="4703763" y="787400"/>
            <a:ext cx="3657600" cy="5080001"/>
          </a:xfrm>
        </p:spPr>
        <p:txBody>
          <a:bodyPr>
            <a:normAutofit fontScale="92500" lnSpcReduction="10000"/>
          </a:bodyPr>
          <a:lstStyle/>
          <a:p>
            <a:pPr marL="188913" indent="-188913">
              <a:lnSpc>
                <a:spcPct val="80000"/>
              </a:lnSpc>
            </a:pPr>
            <a:r>
              <a:rPr lang="en-US" sz="1600" dirty="0" smtClean="0">
                <a:solidFill>
                  <a:srgbClr val="0000FF"/>
                </a:solidFill>
              </a:rPr>
              <a:t>2. to what degree does it change the types of testing</a:t>
            </a:r>
          </a:p>
          <a:p>
            <a:pPr marL="284163" indent="-188913">
              <a:lnSpc>
                <a:spcPct val="80000"/>
              </a:lnSpc>
            </a:pPr>
            <a:r>
              <a:rPr lang="en-US" dirty="0" smtClean="0">
                <a:latin typeface="ArialMT" charset="0"/>
              </a:rPr>
              <a:t>Regression testing still has to be done at the end of the project to make sure all </a:t>
            </a:r>
            <a:r>
              <a:rPr lang="en-GB" dirty="0" err="1" smtClean="0">
                <a:latin typeface="ArialMT" charset="0"/>
              </a:rPr>
              <a:t>p</a:t>
            </a:r>
            <a:r>
              <a:rPr lang="en-US" dirty="0" smtClean="0">
                <a:latin typeface="ArialMT" charset="0"/>
              </a:rPr>
              <a:t>arts of the </a:t>
            </a:r>
            <a:r>
              <a:rPr lang="en-GB" dirty="0" err="1" smtClean="0">
                <a:latin typeface="ArialMT" charset="0"/>
              </a:rPr>
              <a:t>i</a:t>
            </a:r>
            <a:r>
              <a:rPr lang="en-US" dirty="0" err="1" smtClean="0">
                <a:latin typeface="ArialMT" charset="0"/>
              </a:rPr>
              <a:t>ntegrated</a:t>
            </a:r>
            <a:r>
              <a:rPr lang="en-GB" dirty="0" smtClean="0">
                <a:latin typeface="ArialMT" charset="0"/>
                <a:ea typeface="ヒラギノ角ゴ Pro W3" pitchFamily="-107" charset="-128"/>
                <a:cs typeface="ヒラギノ角ゴ Pro W3" pitchFamily="-107" charset="-128"/>
              </a:rPr>
              <a:t> </a:t>
            </a:r>
            <a:r>
              <a:rPr lang="en-GB" dirty="0" smtClean="0">
                <a:latin typeface="ArialMT" charset="0"/>
              </a:rPr>
              <a:t>a</a:t>
            </a:r>
            <a:r>
              <a:rPr lang="en-US" dirty="0" err="1" smtClean="0">
                <a:latin typeface="ArialMT" charset="0"/>
              </a:rPr>
              <a:t>pplication</a:t>
            </a:r>
            <a:r>
              <a:rPr lang="en-US" dirty="0" smtClean="0">
                <a:latin typeface="ArialMT" charset="0"/>
              </a:rPr>
              <a:t> still works.</a:t>
            </a:r>
            <a:endParaRPr lang="en-GB" dirty="0" smtClean="0">
              <a:latin typeface="ArialMT" charset="0"/>
              <a:ea typeface="ヒラギノ角ゴ Pro W3" pitchFamily="-107" charset="-128"/>
              <a:cs typeface="ヒラギノ角ゴ Pro W3" pitchFamily="-107" charset="-128"/>
            </a:endParaRPr>
          </a:p>
          <a:p>
            <a:pPr marL="284163" indent="-188913">
              <a:lnSpc>
                <a:spcPct val="80000"/>
              </a:lnSpc>
            </a:pPr>
            <a:r>
              <a:rPr lang="en-GB" dirty="0" smtClean="0">
                <a:latin typeface="ArialMT" charset="0"/>
              </a:rPr>
              <a:t> </a:t>
            </a:r>
            <a:r>
              <a:rPr lang="en-US" dirty="0" smtClean="0">
                <a:latin typeface="ArialMT" charset="0"/>
              </a:rPr>
              <a:t>We can't </a:t>
            </a:r>
            <a:r>
              <a:rPr lang="en-US" i="1" dirty="0" smtClean="0">
                <a:latin typeface="ArialMT" charset="0"/>
              </a:rPr>
              <a:t>just </a:t>
            </a:r>
            <a:r>
              <a:rPr lang="en-US" dirty="0" smtClean="0">
                <a:latin typeface="ArialMT" charset="0"/>
              </a:rPr>
              <a:t>test the new </a:t>
            </a:r>
            <a:r>
              <a:rPr lang="en-GB" dirty="0" err="1" smtClean="0">
                <a:latin typeface="ArialMT" charset="0"/>
              </a:rPr>
              <a:t>q</a:t>
            </a:r>
            <a:r>
              <a:rPr lang="en-US" dirty="0" err="1" smtClean="0">
                <a:latin typeface="ArialMT" charset="0"/>
              </a:rPr>
              <a:t>ualities</a:t>
            </a:r>
            <a:r>
              <a:rPr lang="en-US" dirty="0" smtClean="0">
                <a:latin typeface="ArialMT" charset="0"/>
              </a:rPr>
              <a:t>/modules/features, </a:t>
            </a:r>
          </a:p>
          <a:p>
            <a:pPr marL="284163" indent="-188913">
              <a:lnSpc>
                <a:spcPct val="80000"/>
              </a:lnSpc>
            </a:pPr>
            <a:r>
              <a:rPr lang="en-US" dirty="0" smtClean="0">
                <a:latin typeface="ArialMT" charset="0"/>
              </a:rPr>
              <a:t>But </a:t>
            </a:r>
            <a:r>
              <a:rPr lang="en-GB" dirty="0" err="1" smtClean="0">
                <a:latin typeface="ArialMT" charset="0"/>
              </a:rPr>
              <a:t>w</a:t>
            </a:r>
            <a:r>
              <a:rPr lang="en-US" dirty="0" err="1" smtClean="0">
                <a:latin typeface="ArialMT" charset="0"/>
              </a:rPr>
              <a:t>e</a:t>
            </a:r>
            <a:r>
              <a:rPr lang="en-US" dirty="0" smtClean="0">
                <a:latin typeface="ArialMT" charset="0"/>
              </a:rPr>
              <a:t> have to regression test the rest of the application as well.</a:t>
            </a:r>
          </a:p>
          <a:p>
            <a:pPr marL="284163" indent="-188913">
              <a:lnSpc>
                <a:spcPct val="80000"/>
              </a:lnSpc>
            </a:pPr>
            <a:r>
              <a:rPr lang="en-US" dirty="0" err="1" smtClean="0">
                <a:latin typeface="ArialMT" charset="0"/>
              </a:rPr>
              <a:t>Best,Cecilie</a:t>
            </a:r>
            <a:endParaRPr lang="en-US" dirty="0" smtClean="0">
              <a:latin typeface="ArialMT" charset="0"/>
            </a:endParaRPr>
          </a:p>
          <a:p>
            <a:pPr marL="284163" indent="-188913">
              <a:lnSpc>
                <a:spcPct val="80000"/>
              </a:lnSpc>
            </a:pPr>
            <a:r>
              <a:rPr lang="en-US" dirty="0" smtClean="0">
                <a:latin typeface="ArialMT" charset="0"/>
              </a:rPr>
              <a:t>(Cecile is Test Manager at </a:t>
            </a:r>
            <a:r>
              <a:rPr lang="en-US" dirty="0" err="1" smtClean="0">
                <a:latin typeface="ArialMT" charset="0"/>
              </a:rPr>
              <a:t>Confirmit</a:t>
            </a:r>
            <a:r>
              <a:rPr lang="en-US" dirty="0" smtClean="0">
                <a:latin typeface="ArialMT" charset="0"/>
              </a:rPr>
              <a:t>, Norway)</a:t>
            </a:r>
            <a:endParaRPr lang="en-US" sz="1400" dirty="0" smtClean="0"/>
          </a:p>
          <a:p>
            <a:pPr marL="284163" indent="-188913">
              <a:lnSpc>
                <a:spcPct val="80000"/>
              </a:lnSpc>
            </a:pPr>
            <a:r>
              <a:rPr lang="en-US" sz="1000" dirty="0" smtClean="0"/>
              <a:t>From:</a:t>
            </a:r>
            <a:r>
              <a:rPr lang="en-US" sz="1000" dirty="0" smtClean="0">
                <a:latin typeface="Tahoma" pitchFamily="-107" charset="0"/>
              </a:rPr>
              <a:t> Tom Gilb [</a:t>
            </a:r>
            <a:r>
              <a:rPr lang="en-US" sz="1000" dirty="0" err="1" smtClean="0">
                <a:latin typeface="Tahoma" pitchFamily="-107" charset="0"/>
              </a:rPr>
              <a:t>mailto:Tom@Gilb.com</a:t>
            </a:r>
            <a:r>
              <a:rPr lang="en-US" sz="1000" dirty="0" smtClean="0">
                <a:latin typeface="Tahoma" pitchFamily="-107" charset="0"/>
              </a:rPr>
              <a:t>] </a:t>
            </a:r>
            <a:r>
              <a:rPr lang="en-US" sz="1000" dirty="0" smtClean="0"/>
              <a:t>Sent:</a:t>
            </a:r>
            <a:r>
              <a:rPr lang="en-US" sz="1000" dirty="0" smtClean="0">
                <a:latin typeface="Tahoma" pitchFamily="-107" charset="0"/>
              </a:rPr>
              <a:t> 11. </a:t>
            </a:r>
            <a:r>
              <a:rPr lang="en-US" sz="1000" dirty="0" err="1" smtClean="0">
                <a:latin typeface="Tahoma" pitchFamily="-107" charset="0"/>
              </a:rPr>
              <a:t>april</a:t>
            </a:r>
            <a:r>
              <a:rPr lang="en-US" sz="1000" dirty="0" smtClean="0">
                <a:latin typeface="Tahoma" pitchFamily="-107" charset="0"/>
              </a:rPr>
              <a:t> 2006 18:04</a:t>
            </a:r>
            <a:r>
              <a:rPr lang="en-US" sz="1000" dirty="0" smtClean="0"/>
              <a:t>To:</a:t>
            </a:r>
            <a:r>
              <a:rPr lang="en-US" sz="1000" dirty="0" smtClean="0">
                <a:latin typeface="Tahoma" pitchFamily="-107" charset="0"/>
              </a:rPr>
              <a:t> </a:t>
            </a:r>
            <a:r>
              <a:rPr lang="en-US" sz="1000" dirty="0" err="1" smtClean="0">
                <a:latin typeface="Tahoma" pitchFamily="-107" charset="0"/>
              </a:rPr>
              <a:t>Cecilie</a:t>
            </a:r>
            <a:r>
              <a:rPr lang="en-US" sz="1000" dirty="0" smtClean="0">
                <a:latin typeface="Tahoma" pitchFamily="-107" charset="0"/>
              </a:rPr>
              <a:t> H. </a:t>
            </a:r>
            <a:r>
              <a:rPr lang="en-US" sz="1000" dirty="0" err="1" smtClean="0">
                <a:latin typeface="Tahoma" pitchFamily="-107" charset="0"/>
              </a:rPr>
              <a:t>Vik</a:t>
            </a:r>
            <a:r>
              <a:rPr lang="en-US" sz="1000" dirty="0" smtClean="0">
                <a:latin typeface="Tahoma" pitchFamily="-107" charset="0"/>
              </a:rPr>
              <a:t>; </a:t>
            </a:r>
            <a:r>
              <a:rPr lang="en-US" sz="1000" dirty="0" err="1" smtClean="0">
                <a:latin typeface="Tahoma" pitchFamily="-107" charset="0"/>
              </a:rPr>
              <a:t>Trond</a:t>
            </a:r>
            <a:r>
              <a:rPr lang="en-US" sz="1000" dirty="0" smtClean="0">
                <a:latin typeface="Tahoma" pitchFamily="-107" charset="0"/>
              </a:rPr>
              <a:t> </a:t>
            </a:r>
            <a:r>
              <a:rPr lang="en-US" sz="1000" dirty="0" err="1" smtClean="0">
                <a:latin typeface="Tahoma" pitchFamily="-107" charset="0"/>
              </a:rPr>
              <a:t>Johansen</a:t>
            </a:r>
            <a:r>
              <a:rPr lang="en-US" sz="1000" dirty="0" err="1" smtClean="0"/>
              <a:t>Subject</a:t>
            </a:r>
            <a:r>
              <a:rPr lang="en-US" sz="1000" dirty="0" smtClean="0"/>
              <a:t>:</a:t>
            </a:r>
            <a:r>
              <a:rPr lang="en-US" sz="1000" dirty="0" smtClean="0">
                <a:latin typeface="Tahoma" pitchFamily="-107" charset="0"/>
              </a:rPr>
              <a:t> Tester</a:t>
            </a:r>
            <a:endParaRPr lang="en-US" sz="1400" dirty="0" smtClean="0">
              <a:latin typeface="Tahoma" pitchFamily="-107" charset="0"/>
            </a:endParaRPr>
          </a:p>
          <a:p>
            <a:endParaRPr lang="en-GB" dirty="0"/>
          </a:p>
        </p:txBody>
      </p:sp>
      <p:pic>
        <p:nvPicPr>
          <p:cNvPr id="45060" name="Picture 4" descr="cecilie"/>
          <p:cNvPicPr>
            <a:picLocks noChangeAspect="1" noChangeArrowheads="1"/>
          </p:cNvPicPr>
          <p:nvPr/>
        </p:nvPicPr>
        <p:blipFill>
          <a:blip r:embed="rId3"/>
          <a:srcRect/>
          <a:stretch>
            <a:fillRect/>
          </a:stretch>
        </p:blipFill>
        <p:spPr bwMode="auto">
          <a:xfrm>
            <a:off x="7856802" y="3606800"/>
            <a:ext cx="1287198" cy="965398"/>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4B86B0F5-22FE-1F4C-B79C-31CD8CB2974C}" type="slidenum">
              <a:rPr lang="en-GB" smtClean="0"/>
              <a:pPr/>
              <a:t>224</a:t>
            </a:fld>
            <a:endParaRPr lang="en-GB"/>
          </a:p>
        </p:txBody>
      </p:sp>
      <p:sp>
        <p:nvSpPr>
          <p:cNvPr id="9" name="Footer Placeholder 8"/>
          <p:cNvSpPr>
            <a:spLocks noGrp="1"/>
          </p:cNvSpPr>
          <p:nvPr>
            <p:ph type="ftr" sz="quarter" idx="11"/>
          </p:nvPr>
        </p:nvSpPr>
        <p:spPr/>
        <p:txBody>
          <a:bodyPr/>
          <a:lstStyle/>
          <a:p>
            <a:r>
              <a:rPr lang="en-US" smtClean="0"/>
              <a:t>© Tom@Gilb.com  www.gilb.com</a:t>
            </a:r>
            <a:endParaRPr lang="en-GB"/>
          </a:p>
        </p:txBody>
      </p:sp>
      <p:sp>
        <p:nvSpPr>
          <p:cNvPr id="10" name="Date Placeholder 9"/>
          <p:cNvSpPr>
            <a:spLocks noGrp="1"/>
          </p:cNvSpPr>
          <p:nvPr>
            <p:ph type="dt" sz="half" idx="10"/>
          </p:nvPr>
        </p:nvSpPr>
        <p:spPr/>
        <p:txBody>
          <a:bodyPr/>
          <a:lstStyle/>
          <a:p>
            <a:fld id="{06234006-9CBB-C44A-A1FC-DE485B82E2BC}"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 Tom@Gilb.com  www.gilb.com</a:t>
            </a:r>
            <a:endParaRPr lang="en-US"/>
          </a:p>
        </p:txBody>
      </p:sp>
      <p:sp>
        <p:nvSpPr>
          <p:cNvPr id="6" name="Slide Number Placeholder 5"/>
          <p:cNvSpPr>
            <a:spLocks noGrp="1"/>
          </p:cNvSpPr>
          <p:nvPr>
            <p:ph type="sldNum" sz="quarter" idx="12"/>
          </p:nvPr>
        </p:nvSpPr>
        <p:spPr/>
        <p:txBody>
          <a:bodyPr/>
          <a:lstStyle/>
          <a:p>
            <a:fld id="{EE9FD26B-2A2A-744E-9FF8-7102502D5462}" type="slidenum">
              <a:rPr lang="en-US"/>
              <a:pPr/>
              <a:t>225</a:t>
            </a:fld>
            <a:endParaRPr lang="en-US"/>
          </a:p>
        </p:txBody>
      </p:sp>
      <p:sp>
        <p:nvSpPr>
          <p:cNvPr id="202754" name="Rectangle 2"/>
          <p:cNvSpPr>
            <a:spLocks noGrp="1" noChangeArrowheads="1"/>
          </p:cNvSpPr>
          <p:nvPr>
            <p:ph type="title"/>
          </p:nvPr>
        </p:nvSpPr>
        <p:spPr>
          <a:xfrm>
            <a:off x="762000" y="228600"/>
            <a:ext cx="7772400" cy="1143000"/>
          </a:xfrm>
          <a:noFill/>
          <a:ln/>
        </p:spPr>
        <p:txBody>
          <a:bodyPr lIns="92075" tIns="46038" rIns="92075" bIns="46038">
            <a:normAutofit fontScale="90000"/>
          </a:bodyPr>
          <a:lstStyle/>
          <a:p>
            <a:r>
              <a:rPr lang="en-US" dirty="0"/>
              <a:t>Software Process Improvement at Raytheon</a:t>
            </a:r>
          </a:p>
        </p:txBody>
      </p:sp>
      <p:sp>
        <p:nvSpPr>
          <p:cNvPr id="202755" name="Rectangle 3"/>
          <p:cNvSpPr>
            <a:spLocks noGrp="1" noChangeArrowheads="1"/>
          </p:cNvSpPr>
          <p:nvPr>
            <p:ph type="body" idx="1"/>
          </p:nvPr>
        </p:nvSpPr>
        <p:spPr>
          <a:xfrm>
            <a:off x="-9525" y="1514475"/>
            <a:ext cx="9163050" cy="4819650"/>
          </a:xfrm>
          <a:solidFill>
            <a:srgbClr val="99FFCC"/>
          </a:solidFill>
          <a:ln w="57150" cap="flat" cmpd="tri">
            <a:solidFill>
              <a:schemeClr val="tx1"/>
            </a:solidFill>
          </a:ln>
        </p:spPr>
        <p:txBody>
          <a:bodyPr lIns="92075" tIns="46038" rIns="92075" bIns="46038"/>
          <a:lstStyle/>
          <a:p>
            <a:r>
              <a:rPr lang="en-US"/>
              <a:t>Source : Raytheon Report 1995</a:t>
            </a:r>
          </a:p>
          <a:p>
            <a:pPr lvl="1"/>
            <a:r>
              <a:rPr lang="en-US" sz="2000"/>
              <a:t>http://www.sei.cmu.edu/pub/documents/95.reports/pdf/tr017.95.pdf</a:t>
            </a:r>
          </a:p>
          <a:p>
            <a:pPr lvl="1"/>
            <a:r>
              <a:rPr lang="en-US"/>
              <a:t>Search “Dion &amp; Raytheon”</a:t>
            </a:r>
          </a:p>
          <a:p>
            <a:r>
              <a:rPr lang="en-US"/>
              <a:t>An excellent example of process improvement driven by </a:t>
            </a:r>
            <a:r>
              <a:rPr lang="en-US">
                <a:solidFill>
                  <a:srgbClr val="CC0000"/>
                </a:solidFill>
              </a:rPr>
              <a:t>measurement of improvement</a:t>
            </a:r>
          </a:p>
          <a:p>
            <a:r>
              <a:rPr lang="en-US"/>
              <a:t>Main Motor: </a:t>
            </a:r>
          </a:p>
          <a:p>
            <a:pPr lvl="1"/>
            <a:r>
              <a:rPr lang="en-US">
                <a:solidFill>
                  <a:schemeClr val="accent2"/>
                </a:solidFill>
              </a:rPr>
              <a:t>“Document Inspection”, Defect Detection</a:t>
            </a:r>
          </a:p>
          <a:p>
            <a:r>
              <a:rPr lang="en-US"/>
              <a:t>Main Driver: </a:t>
            </a:r>
          </a:p>
          <a:p>
            <a:pPr lvl="1"/>
            <a:r>
              <a:rPr lang="en-US">
                <a:solidFill>
                  <a:schemeClr val="accent2"/>
                </a:solidFill>
              </a:rPr>
              <a:t>“Defect Prevention Process” (DPP)</a:t>
            </a:r>
          </a:p>
        </p:txBody>
      </p:sp>
      <p:sp>
        <p:nvSpPr>
          <p:cNvPr id="7" name="Date Placeholder 6"/>
          <p:cNvSpPr>
            <a:spLocks noGrp="1"/>
          </p:cNvSpPr>
          <p:nvPr>
            <p:ph type="dt" sz="half" idx="10"/>
          </p:nvPr>
        </p:nvSpPr>
        <p:spPr/>
        <p:txBody>
          <a:bodyPr/>
          <a:lstStyle/>
          <a:p>
            <a:fld id="{787B7C0D-38E2-5841-B095-C06E28EC3FA4}"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826" name="Picture 2"/>
          <p:cNvPicPr>
            <a:picLocks noChangeArrowheads="1"/>
          </p:cNvPicPr>
          <p:nvPr/>
        </p:nvPicPr>
        <p:blipFill>
          <a:blip r:embed="rId3"/>
          <a:srcRect/>
          <a:stretch>
            <a:fillRect/>
          </a:stretch>
        </p:blipFill>
        <p:spPr bwMode="auto">
          <a:xfrm>
            <a:off x="0" y="0"/>
            <a:ext cx="9058275" cy="6883400"/>
          </a:xfrm>
          <a:prstGeom prst="rect">
            <a:avLst/>
          </a:prstGeom>
          <a:noFill/>
          <a:ln w="9525">
            <a:noFill/>
            <a:miter lim="800000"/>
            <a:headEnd/>
            <a:tailEnd/>
          </a:ln>
          <a:effectLst/>
        </p:spPr>
      </p:pic>
      <p:sp>
        <p:nvSpPr>
          <p:cNvPr id="205827" name="Rectangle 3"/>
          <p:cNvSpPr>
            <a:spLocks noGrp="1" noChangeArrowheads="1"/>
          </p:cNvSpPr>
          <p:nvPr>
            <p:ph type="title"/>
          </p:nvPr>
        </p:nvSpPr>
        <p:spPr>
          <a:xfrm>
            <a:off x="838200" y="0"/>
            <a:ext cx="7772400" cy="533400"/>
          </a:xfrm>
          <a:solidFill>
            <a:srgbClr val="FFFF00"/>
          </a:solidFill>
          <a:ln/>
        </p:spPr>
        <p:txBody>
          <a:bodyPr lIns="92075" tIns="46038" rIns="92075" bIns="46038"/>
          <a:lstStyle/>
          <a:p>
            <a:r>
              <a:rPr lang="en-US" sz="3200"/>
              <a:t>Cost of Quality over Time: Raytheon 95</a:t>
            </a:r>
          </a:p>
        </p:txBody>
      </p:sp>
      <p:grpSp>
        <p:nvGrpSpPr>
          <p:cNvPr id="2" name="Group 4"/>
          <p:cNvGrpSpPr>
            <a:grpSpLocks/>
          </p:cNvGrpSpPr>
          <p:nvPr/>
        </p:nvGrpSpPr>
        <p:grpSpPr bwMode="auto">
          <a:xfrm>
            <a:off x="2390775" y="1189038"/>
            <a:ext cx="3860800" cy="1114425"/>
            <a:chOff x="1506" y="749"/>
            <a:chExt cx="2432" cy="702"/>
          </a:xfrm>
        </p:grpSpPr>
        <p:sp>
          <p:nvSpPr>
            <p:cNvPr id="205829" name="Freeform 5"/>
            <p:cNvSpPr>
              <a:spLocks/>
            </p:cNvSpPr>
            <p:nvPr/>
          </p:nvSpPr>
          <p:spPr bwMode="auto">
            <a:xfrm>
              <a:off x="1506" y="749"/>
              <a:ext cx="2432" cy="702"/>
            </a:xfrm>
            <a:custGeom>
              <a:avLst/>
              <a:gdLst/>
              <a:ahLst/>
              <a:cxnLst>
                <a:cxn ang="0">
                  <a:pos x="592" y="0"/>
                </a:cxn>
                <a:cxn ang="0">
                  <a:pos x="516" y="3"/>
                </a:cxn>
                <a:cxn ang="0">
                  <a:pos x="447" y="7"/>
                </a:cxn>
                <a:cxn ang="0">
                  <a:pos x="384" y="17"/>
                </a:cxn>
                <a:cxn ang="0">
                  <a:pos x="333" y="28"/>
                </a:cxn>
                <a:cxn ang="0">
                  <a:pos x="283" y="42"/>
                </a:cxn>
                <a:cxn ang="0">
                  <a:pos x="251" y="58"/>
                </a:cxn>
                <a:cxn ang="0">
                  <a:pos x="226" y="77"/>
                </a:cxn>
                <a:cxn ang="0">
                  <a:pos x="220" y="95"/>
                </a:cxn>
                <a:cxn ang="0">
                  <a:pos x="220" y="330"/>
                </a:cxn>
                <a:cxn ang="0">
                  <a:pos x="220" y="471"/>
                </a:cxn>
                <a:cxn ang="0">
                  <a:pos x="226" y="490"/>
                </a:cxn>
                <a:cxn ang="0">
                  <a:pos x="251" y="508"/>
                </a:cxn>
                <a:cxn ang="0">
                  <a:pos x="283" y="522"/>
                </a:cxn>
                <a:cxn ang="0">
                  <a:pos x="333" y="536"/>
                </a:cxn>
                <a:cxn ang="0">
                  <a:pos x="384" y="548"/>
                </a:cxn>
                <a:cxn ang="0">
                  <a:pos x="447" y="557"/>
                </a:cxn>
                <a:cxn ang="0">
                  <a:pos x="516" y="562"/>
                </a:cxn>
                <a:cxn ang="0">
                  <a:pos x="592" y="564"/>
                </a:cxn>
                <a:cxn ang="0">
                  <a:pos x="0" y="701"/>
                </a:cxn>
                <a:cxn ang="0">
                  <a:pos x="1140" y="564"/>
                </a:cxn>
                <a:cxn ang="0">
                  <a:pos x="2059" y="564"/>
                </a:cxn>
                <a:cxn ang="0">
                  <a:pos x="2135" y="562"/>
                </a:cxn>
                <a:cxn ang="0">
                  <a:pos x="2204" y="557"/>
                </a:cxn>
                <a:cxn ang="0">
                  <a:pos x="2267" y="548"/>
                </a:cxn>
                <a:cxn ang="0">
                  <a:pos x="2324" y="536"/>
                </a:cxn>
                <a:cxn ang="0">
                  <a:pos x="2368" y="522"/>
                </a:cxn>
                <a:cxn ang="0">
                  <a:pos x="2400" y="508"/>
                </a:cxn>
                <a:cxn ang="0">
                  <a:pos x="2425" y="490"/>
                </a:cxn>
                <a:cxn ang="0">
                  <a:pos x="2431" y="471"/>
                </a:cxn>
                <a:cxn ang="0">
                  <a:pos x="2431" y="330"/>
                </a:cxn>
                <a:cxn ang="0">
                  <a:pos x="2431" y="95"/>
                </a:cxn>
                <a:cxn ang="0">
                  <a:pos x="2425" y="77"/>
                </a:cxn>
                <a:cxn ang="0">
                  <a:pos x="2400" y="58"/>
                </a:cxn>
                <a:cxn ang="0">
                  <a:pos x="2368" y="42"/>
                </a:cxn>
                <a:cxn ang="0">
                  <a:pos x="2324" y="28"/>
                </a:cxn>
                <a:cxn ang="0">
                  <a:pos x="2267" y="17"/>
                </a:cxn>
                <a:cxn ang="0">
                  <a:pos x="2204" y="7"/>
                </a:cxn>
                <a:cxn ang="0">
                  <a:pos x="2135" y="3"/>
                </a:cxn>
                <a:cxn ang="0">
                  <a:pos x="2059" y="0"/>
                </a:cxn>
                <a:cxn ang="0">
                  <a:pos x="1140" y="0"/>
                </a:cxn>
                <a:cxn ang="0">
                  <a:pos x="592" y="0"/>
                </a:cxn>
              </a:cxnLst>
              <a:rect l="0" t="0" r="r" b="b"/>
              <a:pathLst>
                <a:path w="2432" h="702">
                  <a:moveTo>
                    <a:pt x="592" y="0"/>
                  </a:moveTo>
                  <a:lnTo>
                    <a:pt x="516" y="3"/>
                  </a:lnTo>
                  <a:lnTo>
                    <a:pt x="447" y="7"/>
                  </a:lnTo>
                  <a:lnTo>
                    <a:pt x="384" y="17"/>
                  </a:lnTo>
                  <a:lnTo>
                    <a:pt x="333" y="28"/>
                  </a:lnTo>
                  <a:lnTo>
                    <a:pt x="283" y="42"/>
                  </a:lnTo>
                  <a:lnTo>
                    <a:pt x="251" y="58"/>
                  </a:lnTo>
                  <a:lnTo>
                    <a:pt x="226" y="77"/>
                  </a:lnTo>
                  <a:lnTo>
                    <a:pt x="220" y="95"/>
                  </a:lnTo>
                  <a:lnTo>
                    <a:pt x="220" y="330"/>
                  </a:lnTo>
                  <a:lnTo>
                    <a:pt x="220" y="471"/>
                  </a:lnTo>
                  <a:lnTo>
                    <a:pt x="226" y="490"/>
                  </a:lnTo>
                  <a:lnTo>
                    <a:pt x="251" y="508"/>
                  </a:lnTo>
                  <a:lnTo>
                    <a:pt x="283" y="522"/>
                  </a:lnTo>
                  <a:lnTo>
                    <a:pt x="333" y="536"/>
                  </a:lnTo>
                  <a:lnTo>
                    <a:pt x="384" y="548"/>
                  </a:lnTo>
                  <a:lnTo>
                    <a:pt x="447" y="557"/>
                  </a:lnTo>
                  <a:lnTo>
                    <a:pt x="516" y="562"/>
                  </a:lnTo>
                  <a:lnTo>
                    <a:pt x="592" y="564"/>
                  </a:lnTo>
                  <a:lnTo>
                    <a:pt x="0" y="701"/>
                  </a:lnTo>
                  <a:lnTo>
                    <a:pt x="1140" y="564"/>
                  </a:lnTo>
                  <a:lnTo>
                    <a:pt x="2059" y="564"/>
                  </a:lnTo>
                  <a:lnTo>
                    <a:pt x="2135" y="562"/>
                  </a:lnTo>
                  <a:lnTo>
                    <a:pt x="2204" y="557"/>
                  </a:lnTo>
                  <a:lnTo>
                    <a:pt x="2267" y="548"/>
                  </a:lnTo>
                  <a:lnTo>
                    <a:pt x="2324" y="536"/>
                  </a:lnTo>
                  <a:lnTo>
                    <a:pt x="2368" y="522"/>
                  </a:lnTo>
                  <a:lnTo>
                    <a:pt x="2400" y="508"/>
                  </a:lnTo>
                  <a:lnTo>
                    <a:pt x="2425" y="490"/>
                  </a:lnTo>
                  <a:lnTo>
                    <a:pt x="2431" y="471"/>
                  </a:lnTo>
                  <a:lnTo>
                    <a:pt x="2431" y="330"/>
                  </a:lnTo>
                  <a:lnTo>
                    <a:pt x="2431" y="95"/>
                  </a:lnTo>
                  <a:lnTo>
                    <a:pt x="2425" y="77"/>
                  </a:lnTo>
                  <a:lnTo>
                    <a:pt x="2400" y="58"/>
                  </a:lnTo>
                  <a:lnTo>
                    <a:pt x="2368" y="42"/>
                  </a:lnTo>
                  <a:lnTo>
                    <a:pt x="2324" y="28"/>
                  </a:lnTo>
                  <a:lnTo>
                    <a:pt x="2267" y="17"/>
                  </a:lnTo>
                  <a:lnTo>
                    <a:pt x="2204" y="7"/>
                  </a:lnTo>
                  <a:lnTo>
                    <a:pt x="2135" y="3"/>
                  </a:lnTo>
                  <a:lnTo>
                    <a:pt x="2059" y="0"/>
                  </a:lnTo>
                  <a:lnTo>
                    <a:pt x="1140" y="0"/>
                  </a:lnTo>
                  <a:lnTo>
                    <a:pt x="592" y="0"/>
                  </a:lnTo>
                </a:path>
              </a:pathLst>
            </a:custGeom>
            <a:solidFill>
              <a:srgbClr val="FFFF00"/>
            </a:solidFill>
            <a:ln w="12700" cap="rnd" cmpd="sng">
              <a:solidFill>
                <a:schemeClr val="tx1"/>
              </a:solidFill>
              <a:prstDash val="solid"/>
              <a:round/>
              <a:headEnd type="none" w="sm" len="sm"/>
              <a:tailEnd type="none" w="sm" len="sm"/>
            </a:ln>
            <a:effectLst/>
          </p:spPr>
          <p:txBody>
            <a:bodyPr>
              <a:prstTxWarp prst="textNoShape">
                <a:avLst/>
              </a:prstTxWarp>
            </a:bodyPr>
            <a:lstStyle/>
            <a:p>
              <a:endParaRPr lang="en-US"/>
            </a:p>
          </p:txBody>
        </p:sp>
        <p:sp>
          <p:nvSpPr>
            <p:cNvPr id="205830" name="Rectangle 6"/>
            <p:cNvSpPr>
              <a:spLocks noChangeArrowheads="1"/>
            </p:cNvSpPr>
            <p:nvPr/>
          </p:nvSpPr>
          <p:spPr bwMode="auto">
            <a:xfrm>
              <a:off x="1867" y="773"/>
              <a:ext cx="1930" cy="518"/>
            </a:xfrm>
            <a:prstGeom prst="rect">
              <a:avLst/>
            </a:prstGeom>
            <a:noFill/>
            <a:ln w="9525">
              <a:noFill/>
              <a:miter lim="800000"/>
              <a:headEnd/>
              <a:tailEnd/>
            </a:ln>
            <a:effectLst/>
          </p:spPr>
          <p:txBody>
            <a:bodyPr lIns="92075" tIns="46038" rIns="92075" bIns="46038" anchor="ctr">
              <a:prstTxWarp prst="textNoShape">
                <a:avLst/>
              </a:prstTxWarp>
              <a:spAutoFit/>
            </a:bodyPr>
            <a:lstStyle/>
            <a:p>
              <a:pPr eaLnBrk="0" hangingPunct="0"/>
              <a:r>
                <a:rPr lang="en-US" sz="2400">
                  <a:solidFill>
                    <a:schemeClr val="accent2"/>
                  </a:solidFill>
                  <a:latin typeface="Times New Roman" pitchFamily="-108" charset="0"/>
                </a:rPr>
                <a:t>The individual learning curve   ??</a:t>
              </a:r>
            </a:p>
          </p:txBody>
        </p:sp>
      </p:grpSp>
      <p:grpSp>
        <p:nvGrpSpPr>
          <p:cNvPr id="3" name="Group 7"/>
          <p:cNvGrpSpPr>
            <a:grpSpLocks/>
          </p:cNvGrpSpPr>
          <p:nvPr/>
        </p:nvGrpSpPr>
        <p:grpSpPr bwMode="auto">
          <a:xfrm>
            <a:off x="1778000" y="4362450"/>
            <a:ext cx="5538788" cy="963613"/>
            <a:chOff x="1120" y="2748"/>
            <a:chExt cx="3489" cy="607"/>
          </a:xfrm>
        </p:grpSpPr>
        <p:pic>
          <p:nvPicPr>
            <p:cNvPr id="205832" name="Picture 8"/>
            <p:cNvPicPr>
              <a:picLocks noChangeArrowheads="1"/>
            </p:cNvPicPr>
            <p:nvPr/>
          </p:nvPicPr>
          <mc:AlternateContent xmlns:ma="http://schemas.microsoft.com/office/mac/drawingml/2008/main">
            <mc:Choice Requires="ma">
              <p:blipFill>
                <a:blip r:embed="rId4"/>
                <a:srcRect/>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5"/>
                <a:srcRect/>
                <a:stretch>
                  <a:fillRect/>
                </a:stretch>
              </p:blipFill>
            </mc:Fallback>
          </mc:AlternateContent>
          <p:spPr bwMode="auto">
            <a:xfrm>
              <a:off x="1120" y="2748"/>
              <a:ext cx="3489" cy="607"/>
            </a:xfrm>
            <a:prstGeom prst="rect">
              <a:avLst/>
            </a:prstGeom>
            <a:noFill/>
            <a:ln w="9525">
              <a:noFill/>
              <a:miter lim="800000"/>
              <a:headEnd/>
              <a:tailEnd/>
            </a:ln>
            <a:effectLst/>
          </p:spPr>
        </p:pic>
        <p:sp>
          <p:nvSpPr>
            <p:cNvPr id="205833" name="Rectangle 9"/>
            <p:cNvSpPr>
              <a:spLocks noChangeArrowheads="1"/>
            </p:cNvSpPr>
            <p:nvPr/>
          </p:nvSpPr>
          <p:spPr bwMode="auto">
            <a:xfrm>
              <a:off x="1214" y="2813"/>
              <a:ext cx="1568" cy="442"/>
            </a:xfrm>
            <a:prstGeom prst="rect">
              <a:avLst/>
            </a:prstGeom>
            <a:noFill/>
            <a:ln w="9525">
              <a:noFill/>
              <a:miter lim="800000"/>
              <a:headEnd/>
              <a:tailEnd/>
            </a:ln>
            <a:effectLst/>
          </p:spPr>
          <p:txBody>
            <a:bodyPr lIns="92075" tIns="46038" rIns="92075" bIns="46038">
              <a:prstTxWarp prst="textNoShape">
                <a:avLst/>
              </a:prstTxWarp>
              <a:spAutoFit/>
            </a:bodyPr>
            <a:lstStyle/>
            <a:p>
              <a:pPr algn="l" eaLnBrk="0" hangingPunct="0"/>
              <a:r>
                <a:rPr lang="en-US" sz="2000">
                  <a:solidFill>
                    <a:srgbClr val="CC0000"/>
                  </a:solidFill>
                  <a:latin typeface="Times New Roman" pitchFamily="-108" charset="0"/>
                </a:rPr>
                <a:t>Cost of Rework</a:t>
              </a:r>
            </a:p>
            <a:p>
              <a:pPr algn="l" eaLnBrk="0" hangingPunct="0"/>
              <a:r>
                <a:rPr lang="en-US" sz="2000">
                  <a:solidFill>
                    <a:srgbClr val="CC0000"/>
                  </a:solidFill>
                  <a:latin typeface="Times New Roman" pitchFamily="-108" charset="0"/>
                </a:rPr>
                <a:t>(non-conformance)</a:t>
              </a:r>
            </a:p>
          </p:txBody>
        </p:sp>
      </p:grpSp>
      <p:grpSp>
        <p:nvGrpSpPr>
          <p:cNvPr id="4" name="Group 10"/>
          <p:cNvGrpSpPr>
            <a:grpSpLocks/>
          </p:cNvGrpSpPr>
          <p:nvPr/>
        </p:nvGrpSpPr>
        <p:grpSpPr bwMode="auto">
          <a:xfrm>
            <a:off x="6324600" y="1858963"/>
            <a:ext cx="2897188" cy="842962"/>
            <a:chOff x="4096" y="1171"/>
            <a:chExt cx="1713" cy="531"/>
          </a:xfrm>
        </p:grpSpPr>
        <p:pic>
          <p:nvPicPr>
            <p:cNvPr id="205835" name="Picture 11"/>
            <p:cNvPicPr>
              <a:picLocks noChangeArrowheads="1"/>
            </p:cNvPicPr>
            <p:nvPr/>
          </p:nvPicPr>
          <mc:AlternateContent xmlns:ma="http://schemas.microsoft.com/office/mac/drawingml/2008/main">
            <mc:Choice Requires="ma">
              <p:blipFill>
                <a:blip r:embed="rId6"/>
                <a:srcRect/>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7"/>
                <a:srcRect/>
                <a:stretch>
                  <a:fillRect/>
                </a:stretch>
              </p:blipFill>
            </mc:Fallback>
          </mc:AlternateContent>
          <p:spPr bwMode="auto">
            <a:xfrm>
              <a:off x="4096" y="1171"/>
              <a:ext cx="1713" cy="531"/>
            </a:xfrm>
            <a:prstGeom prst="rect">
              <a:avLst/>
            </a:prstGeom>
            <a:noFill/>
            <a:ln w="9525">
              <a:noFill/>
              <a:miter lim="800000"/>
              <a:headEnd/>
              <a:tailEnd/>
            </a:ln>
            <a:effectLst/>
          </p:spPr>
        </p:pic>
        <p:sp>
          <p:nvSpPr>
            <p:cNvPr id="205836" name="Rectangle 12"/>
            <p:cNvSpPr>
              <a:spLocks noChangeArrowheads="1"/>
            </p:cNvSpPr>
            <p:nvPr/>
          </p:nvSpPr>
          <p:spPr bwMode="auto">
            <a:xfrm>
              <a:off x="4718" y="1236"/>
              <a:ext cx="980" cy="404"/>
            </a:xfrm>
            <a:prstGeom prst="rect">
              <a:avLst/>
            </a:prstGeom>
            <a:noFill/>
            <a:ln w="9525">
              <a:noFill/>
              <a:miter lim="800000"/>
              <a:headEnd/>
              <a:tailEnd/>
            </a:ln>
            <a:effectLst/>
          </p:spPr>
          <p:txBody>
            <a:bodyPr lIns="92075" tIns="46038" rIns="92075" bIns="46038">
              <a:prstTxWarp prst="textNoShape">
                <a:avLst/>
              </a:prstTxWarp>
              <a:spAutoFit/>
            </a:bodyPr>
            <a:lstStyle/>
            <a:p>
              <a:pPr algn="l" eaLnBrk="0" hangingPunct="0"/>
              <a:r>
                <a:rPr lang="en-US" sz="1800">
                  <a:solidFill>
                    <a:schemeClr val="tx1"/>
                  </a:solidFill>
                  <a:latin typeface="Times New Roman" pitchFamily="-108" charset="0"/>
                </a:rPr>
                <a:t>Cost of Conformance</a:t>
              </a:r>
            </a:p>
          </p:txBody>
        </p:sp>
      </p:grpSp>
      <p:sp>
        <p:nvSpPr>
          <p:cNvPr id="205837" name="Rectangle 13"/>
          <p:cNvSpPr>
            <a:spLocks noChangeArrowheads="1"/>
          </p:cNvSpPr>
          <p:nvPr/>
        </p:nvSpPr>
        <p:spPr bwMode="auto">
          <a:xfrm>
            <a:off x="0" y="5867400"/>
            <a:ext cx="1524000" cy="457200"/>
          </a:xfrm>
          <a:prstGeom prst="rect">
            <a:avLst/>
          </a:prstGeom>
          <a:noFill/>
          <a:ln w="9525">
            <a:noFill/>
            <a:miter lim="800000"/>
            <a:headEnd/>
            <a:tailEnd/>
          </a:ln>
          <a:effectLst/>
        </p:spPr>
        <p:txBody>
          <a:bodyPr lIns="92075" tIns="46038" rIns="92075" bIns="46038">
            <a:prstTxWarp prst="textNoShape">
              <a:avLst/>
            </a:prstTxWarp>
            <a:spAutoFit/>
          </a:bodyPr>
          <a:lstStyle/>
          <a:p>
            <a:pPr algn="l" eaLnBrk="0" hangingPunct="0">
              <a:spcBef>
                <a:spcPct val="50000"/>
              </a:spcBef>
            </a:pPr>
            <a:r>
              <a:rPr lang="en-US" sz="2400">
                <a:solidFill>
                  <a:srgbClr val="CC0000"/>
                </a:solidFill>
                <a:latin typeface="Times New Roman" pitchFamily="-108" charset="0"/>
              </a:rPr>
              <a:t>End 1988</a:t>
            </a:r>
          </a:p>
        </p:txBody>
      </p:sp>
      <p:sp>
        <p:nvSpPr>
          <p:cNvPr id="205838" name="Rectangle 14"/>
          <p:cNvSpPr>
            <a:spLocks noChangeArrowheads="1"/>
          </p:cNvSpPr>
          <p:nvPr/>
        </p:nvSpPr>
        <p:spPr bwMode="auto">
          <a:xfrm>
            <a:off x="7620000" y="5867400"/>
            <a:ext cx="1524000" cy="457200"/>
          </a:xfrm>
          <a:prstGeom prst="rect">
            <a:avLst/>
          </a:prstGeom>
          <a:noFill/>
          <a:ln w="9525">
            <a:noFill/>
            <a:miter lim="800000"/>
            <a:headEnd/>
            <a:tailEnd/>
          </a:ln>
          <a:effectLst/>
        </p:spPr>
        <p:txBody>
          <a:bodyPr lIns="92075" tIns="46038" rIns="92075" bIns="46038">
            <a:prstTxWarp prst="textNoShape">
              <a:avLst/>
            </a:prstTxWarp>
            <a:spAutoFit/>
          </a:bodyPr>
          <a:lstStyle/>
          <a:p>
            <a:pPr algn="l" eaLnBrk="0" hangingPunct="0">
              <a:spcBef>
                <a:spcPct val="50000"/>
              </a:spcBef>
            </a:pPr>
            <a:r>
              <a:rPr lang="en-US" sz="2400">
                <a:solidFill>
                  <a:srgbClr val="CC0000"/>
                </a:solidFill>
                <a:latin typeface="Times New Roman" pitchFamily="-108" charset="0"/>
              </a:rPr>
              <a:t>End 1994</a:t>
            </a:r>
          </a:p>
        </p:txBody>
      </p:sp>
      <p:sp>
        <p:nvSpPr>
          <p:cNvPr id="205839" name="Rectangle 15"/>
          <p:cNvSpPr>
            <a:spLocks noChangeArrowheads="1"/>
          </p:cNvSpPr>
          <p:nvPr/>
        </p:nvSpPr>
        <p:spPr bwMode="auto">
          <a:xfrm>
            <a:off x="0" y="533400"/>
            <a:ext cx="838200" cy="457200"/>
          </a:xfrm>
          <a:prstGeom prst="rect">
            <a:avLst/>
          </a:prstGeom>
          <a:solidFill>
            <a:srgbClr val="FFFF00"/>
          </a:solidFill>
          <a:ln w="9525">
            <a:noFill/>
            <a:miter lim="800000"/>
            <a:headEnd/>
            <a:tailEnd/>
          </a:ln>
          <a:effectLst/>
        </p:spPr>
        <p:txBody>
          <a:bodyPr lIns="92075" tIns="46038" rIns="92075" bIns="46038">
            <a:prstTxWarp prst="textNoShape">
              <a:avLst/>
            </a:prstTxWarp>
            <a:spAutoFit/>
          </a:bodyPr>
          <a:lstStyle/>
          <a:p>
            <a:pPr algn="l" eaLnBrk="0" hangingPunct="0">
              <a:spcBef>
                <a:spcPct val="50000"/>
              </a:spcBef>
            </a:pPr>
            <a:r>
              <a:rPr lang="en-US" sz="2400">
                <a:solidFill>
                  <a:schemeClr val="accent2"/>
                </a:solidFill>
                <a:latin typeface="Times New Roman" pitchFamily="-108" charset="0"/>
              </a:rPr>
              <a:t>43%</a:t>
            </a:r>
          </a:p>
        </p:txBody>
      </p:sp>
      <p:sp>
        <p:nvSpPr>
          <p:cNvPr id="205840" name="Text Box 16"/>
          <p:cNvSpPr txBox="1">
            <a:spLocks noChangeArrowheads="1"/>
          </p:cNvSpPr>
          <p:nvPr/>
        </p:nvSpPr>
        <p:spPr bwMode="auto">
          <a:xfrm>
            <a:off x="1752600" y="533400"/>
            <a:ext cx="2209800" cy="457200"/>
          </a:xfrm>
          <a:prstGeom prst="rect">
            <a:avLst/>
          </a:prstGeom>
          <a:noFill/>
          <a:ln w="9525">
            <a:noFill/>
            <a:miter lim="800000"/>
            <a:headEnd/>
            <a:tailEnd/>
          </a:ln>
          <a:effectLst/>
        </p:spPr>
        <p:txBody>
          <a:bodyPr>
            <a:prstTxWarp prst="textNoShape">
              <a:avLst/>
            </a:prstTxWarp>
            <a:spAutoFit/>
          </a:bodyPr>
          <a:lstStyle/>
          <a:p>
            <a:pPr algn="l" eaLnBrk="0" hangingPunct="0">
              <a:spcBef>
                <a:spcPct val="50000"/>
              </a:spcBef>
            </a:pPr>
            <a:r>
              <a:rPr lang="en-US" sz="2400" b="0" u="sng">
                <a:solidFill>
                  <a:schemeClr val="tx1"/>
                </a:solidFill>
                <a:latin typeface="Times New Roman" pitchFamily="-108" charset="0"/>
              </a:rPr>
              <a:t>Start of Effort</a:t>
            </a:r>
          </a:p>
        </p:txBody>
      </p:sp>
      <p:sp>
        <p:nvSpPr>
          <p:cNvPr id="205841" name="Rectangle 17"/>
          <p:cNvSpPr>
            <a:spLocks noChangeArrowheads="1"/>
          </p:cNvSpPr>
          <p:nvPr/>
        </p:nvSpPr>
        <p:spPr bwMode="auto">
          <a:xfrm>
            <a:off x="8610600" y="4495800"/>
            <a:ext cx="533400" cy="366713"/>
          </a:xfrm>
          <a:prstGeom prst="rect">
            <a:avLst/>
          </a:prstGeom>
          <a:solidFill>
            <a:srgbClr val="FFFF00"/>
          </a:solidFill>
          <a:ln w="9525">
            <a:noFill/>
            <a:miter lim="800000"/>
            <a:headEnd/>
            <a:tailEnd/>
          </a:ln>
          <a:effectLst/>
        </p:spPr>
        <p:txBody>
          <a:bodyPr lIns="92075" tIns="46038" rIns="92075" bIns="46038">
            <a:prstTxWarp prst="textNoShape">
              <a:avLst/>
            </a:prstTxWarp>
            <a:spAutoFit/>
          </a:bodyPr>
          <a:lstStyle/>
          <a:p>
            <a:pPr algn="l" eaLnBrk="0" hangingPunct="0">
              <a:spcBef>
                <a:spcPct val="50000"/>
              </a:spcBef>
            </a:pPr>
            <a:r>
              <a:rPr lang="en-US" sz="1800">
                <a:solidFill>
                  <a:schemeClr val="accent2"/>
                </a:solidFill>
                <a:latin typeface="Times New Roman" pitchFamily="-108" charset="0"/>
              </a:rPr>
              <a:t>5%</a:t>
            </a:r>
          </a:p>
        </p:txBody>
      </p:sp>
      <p:sp>
        <p:nvSpPr>
          <p:cNvPr id="205842" name="AutoShape 18"/>
          <p:cNvSpPr>
            <a:spLocks noChangeArrowheads="1"/>
          </p:cNvSpPr>
          <p:nvPr/>
        </p:nvSpPr>
        <p:spPr bwMode="auto">
          <a:xfrm>
            <a:off x="6629400" y="3124200"/>
            <a:ext cx="1524000" cy="1143000"/>
          </a:xfrm>
          <a:prstGeom prst="leftArrowCallout">
            <a:avLst>
              <a:gd name="adj1" fmla="val 25000"/>
              <a:gd name="adj2" fmla="val 40477"/>
              <a:gd name="adj3" fmla="val 22222"/>
              <a:gd name="adj4" fmla="val 66667"/>
            </a:avLst>
          </a:prstGeom>
          <a:solidFill>
            <a:schemeClr val="accent1"/>
          </a:solidFill>
          <a:ln w="9525">
            <a:solidFill>
              <a:schemeClr val="tx1"/>
            </a:solidFill>
            <a:miter lim="800000"/>
            <a:headEnd/>
            <a:tailEnd/>
          </a:ln>
          <a:effectLst/>
        </p:spPr>
        <p:txBody>
          <a:bodyPr wrap="none" anchor="ctr">
            <a:prstTxWarp prst="textNoShape">
              <a:avLst/>
            </a:prstTxWarp>
          </a:bodyPr>
          <a:lstStyle/>
          <a:p>
            <a:pPr eaLnBrk="0" hangingPunct="0"/>
            <a:r>
              <a:rPr lang="en-US" sz="2000">
                <a:solidFill>
                  <a:schemeClr val="tx1"/>
                </a:solidFill>
                <a:latin typeface="Times New Roman" pitchFamily="-108" charset="0"/>
              </a:rPr>
              <a:t>Bad </a:t>
            </a:r>
          </a:p>
          <a:p>
            <a:pPr eaLnBrk="0" hangingPunct="0"/>
            <a:r>
              <a:rPr lang="en-US" sz="2000">
                <a:solidFill>
                  <a:schemeClr val="tx1"/>
                </a:solidFill>
                <a:latin typeface="Times New Roman" pitchFamily="-108" charset="0"/>
              </a:rPr>
              <a:t>Process </a:t>
            </a:r>
          </a:p>
          <a:p>
            <a:pPr eaLnBrk="0" hangingPunct="0"/>
            <a:r>
              <a:rPr lang="en-US" sz="2000">
                <a:solidFill>
                  <a:schemeClr val="tx1"/>
                </a:solidFill>
                <a:latin typeface="Times New Roman" pitchFamily="-108" charset="0"/>
              </a:rPr>
              <a:t>Change</a:t>
            </a:r>
            <a:endParaRPr lang="en-US" sz="2400" b="0" u="sng">
              <a:solidFill>
                <a:schemeClr val="tx1"/>
              </a:solidFill>
              <a:latin typeface="Times New Roman" pitchFamily="-108" charset="0"/>
            </a:endParaRPr>
          </a:p>
        </p:txBody>
      </p:sp>
      <p:sp>
        <p:nvSpPr>
          <p:cNvPr id="20" name="Slide Number Placeholder 19"/>
          <p:cNvSpPr>
            <a:spLocks noGrp="1"/>
          </p:cNvSpPr>
          <p:nvPr>
            <p:ph type="sldNum" sz="quarter" idx="12"/>
          </p:nvPr>
        </p:nvSpPr>
        <p:spPr/>
        <p:txBody>
          <a:bodyPr/>
          <a:lstStyle/>
          <a:p>
            <a:fld id="{4B86B0F5-22FE-1F4C-B79C-31CD8CB2974C}" type="slidenum">
              <a:rPr lang="en-GB" smtClean="0"/>
              <a:pPr/>
              <a:t>226</a:t>
            </a:fld>
            <a:endParaRPr lang="en-GB"/>
          </a:p>
        </p:txBody>
      </p:sp>
      <p:sp>
        <p:nvSpPr>
          <p:cNvPr id="21" name="Footer Placeholder 20"/>
          <p:cNvSpPr>
            <a:spLocks noGrp="1"/>
          </p:cNvSpPr>
          <p:nvPr>
            <p:ph type="ftr" sz="quarter" idx="11"/>
          </p:nvPr>
        </p:nvSpPr>
        <p:spPr/>
        <p:txBody>
          <a:bodyPr/>
          <a:lstStyle/>
          <a:p>
            <a:r>
              <a:rPr lang="en-US" smtClean="0"/>
              <a:t>© Tom@Gilb.com  www.gilb.com</a:t>
            </a:r>
            <a:endParaRPr lang="en-GB"/>
          </a:p>
        </p:txBody>
      </p:sp>
      <p:sp>
        <p:nvSpPr>
          <p:cNvPr id="22" name="Date Placeholder 21"/>
          <p:cNvSpPr>
            <a:spLocks noGrp="1"/>
          </p:cNvSpPr>
          <p:nvPr>
            <p:ph type="dt" sz="half" idx="10"/>
          </p:nvPr>
        </p:nvSpPr>
        <p:spPr/>
        <p:txBody>
          <a:bodyPr/>
          <a:lstStyle/>
          <a:p>
            <a:fld id="{EA63F14D-F16C-8A4A-AA12-081690C9B393}"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 Tom@Gilb.com  www.gilb.com</a:t>
            </a:r>
            <a:endParaRPr lang="en-US"/>
          </a:p>
        </p:txBody>
      </p:sp>
      <p:sp>
        <p:nvSpPr>
          <p:cNvPr id="6" name="Slide Number Placeholder 5"/>
          <p:cNvSpPr>
            <a:spLocks noGrp="1"/>
          </p:cNvSpPr>
          <p:nvPr>
            <p:ph type="sldNum" sz="quarter" idx="12"/>
          </p:nvPr>
        </p:nvSpPr>
        <p:spPr/>
        <p:txBody>
          <a:bodyPr/>
          <a:lstStyle/>
          <a:p>
            <a:fld id="{9050DF2C-0856-2C46-9E84-F20232A918EA}" type="slidenum">
              <a:rPr lang="en-US"/>
              <a:pPr/>
              <a:t>227</a:t>
            </a:fld>
            <a:endParaRPr lang="en-US"/>
          </a:p>
        </p:txBody>
      </p:sp>
      <p:sp>
        <p:nvSpPr>
          <p:cNvPr id="209922" name="Rectangle 2"/>
          <p:cNvSpPr>
            <a:spLocks noGrp="1" noChangeArrowheads="1"/>
          </p:cNvSpPr>
          <p:nvPr>
            <p:ph type="title"/>
          </p:nvPr>
        </p:nvSpPr>
        <p:spPr>
          <a:xfrm>
            <a:off x="1066800" y="0"/>
            <a:ext cx="7772400" cy="1524000"/>
          </a:xfrm>
          <a:solidFill>
            <a:srgbClr val="99FFCC"/>
          </a:solidFill>
          <a:ln/>
        </p:spPr>
        <p:txBody>
          <a:bodyPr lIns="92075" tIns="46038" rIns="92075" bIns="46038">
            <a:normAutofit/>
          </a:bodyPr>
          <a:lstStyle/>
          <a:p>
            <a:r>
              <a:rPr lang="en-US" dirty="0"/>
              <a:t>Rework </a:t>
            </a:r>
            <a:r>
              <a:rPr lang="en-US" dirty="0" smtClean="0"/>
              <a:t>Cost: Making </a:t>
            </a:r>
            <a:r>
              <a:rPr lang="en-US" dirty="0"/>
              <a:t>a plan</a:t>
            </a:r>
          </a:p>
        </p:txBody>
      </p:sp>
      <p:sp>
        <p:nvSpPr>
          <p:cNvPr id="209923" name="Rectangle 3"/>
          <p:cNvSpPr>
            <a:spLocks noGrp="1" noChangeArrowheads="1"/>
          </p:cNvSpPr>
          <p:nvPr>
            <p:ph type="body" idx="1"/>
          </p:nvPr>
        </p:nvSpPr>
        <p:spPr>
          <a:xfrm>
            <a:off x="0" y="1524000"/>
            <a:ext cx="9144000" cy="4419600"/>
          </a:xfrm>
          <a:solidFill>
            <a:srgbClr val="FFFF00"/>
          </a:solidFill>
          <a:ln/>
        </p:spPr>
        <p:txBody>
          <a:bodyPr lIns="92075" tIns="46038" rIns="92075" bIns="46038">
            <a:normAutofit fontScale="92500" lnSpcReduction="20000"/>
          </a:bodyPr>
          <a:lstStyle/>
          <a:p>
            <a:r>
              <a:rPr lang="en-US" sz="2000" b="1"/>
              <a:t>Ambition: </a:t>
            </a:r>
          </a:p>
          <a:p>
            <a:pPr lvl="1"/>
            <a:r>
              <a:rPr lang="en-US" sz="1800" b="1"/>
              <a:t>reduce by-half wasted development effort due to avoidable errors, if process improved.</a:t>
            </a:r>
          </a:p>
          <a:p>
            <a:r>
              <a:rPr lang="en-US" sz="2000" b="1"/>
              <a:t>Scale: </a:t>
            </a:r>
          </a:p>
          <a:p>
            <a:pPr lvl="1"/>
            <a:r>
              <a:rPr lang="en-US" sz="1800" b="1"/>
              <a:t>% of total effort which is applied to handling {identifying, correcting, re-testing, reissuing} avoidable errors.</a:t>
            </a:r>
          </a:p>
          <a:p>
            <a:r>
              <a:rPr lang="en-US" sz="2000" b="1"/>
              <a:t>Past [Our test process, 2006] </a:t>
            </a:r>
          </a:p>
          <a:p>
            <a:pPr lvl="1"/>
            <a:r>
              <a:rPr lang="en-US" sz="1800" b="1"/>
              <a:t>45%</a:t>
            </a:r>
          </a:p>
          <a:p>
            <a:r>
              <a:rPr lang="en-US" sz="2000" b="1"/>
              <a:t>Goal </a:t>
            </a:r>
          </a:p>
          <a:p>
            <a:pPr lvl="1"/>
            <a:r>
              <a:rPr lang="en-US" sz="1800" b="1"/>
              <a:t>[Us, 2007 end] 30%, </a:t>
            </a:r>
          </a:p>
          <a:p>
            <a:pPr lvl="1"/>
            <a:r>
              <a:rPr lang="en-US" sz="1800" b="1"/>
              <a:t>[End 2008]      20%, </a:t>
            </a:r>
          </a:p>
          <a:p>
            <a:pPr lvl="1"/>
            <a:r>
              <a:rPr lang="en-US" sz="1800" b="1"/>
              <a:t>[End 2009]      10%, </a:t>
            </a:r>
          </a:p>
          <a:p>
            <a:pPr lvl="1"/>
            <a:r>
              <a:rPr lang="en-US" sz="1800" b="1"/>
              <a:t>End 2010]         5%</a:t>
            </a:r>
          </a:p>
          <a:p>
            <a:endParaRPr lang="en-US" sz="2000" b="1"/>
          </a:p>
        </p:txBody>
      </p:sp>
      <p:sp>
        <p:nvSpPr>
          <p:cNvPr id="7" name="Date Placeholder 6"/>
          <p:cNvSpPr>
            <a:spLocks noGrp="1"/>
          </p:cNvSpPr>
          <p:nvPr>
            <p:ph type="dt" sz="half" idx="10"/>
          </p:nvPr>
        </p:nvSpPr>
        <p:spPr/>
        <p:txBody>
          <a:bodyPr/>
          <a:lstStyle/>
          <a:p>
            <a:fld id="{E5C19572-7867-AD4F-9166-2D2E6753DFB8}"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1970" name="Rectangle 2" descr="White Marble"/>
          <p:cNvSpPr>
            <a:spLocks noChangeArrowheads="1"/>
          </p:cNvSpPr>
          <p:nvPr/>
        </p:nvSpPr>
        <p:spPr bwMode="auto">
          <a:xfrm>
            <a:off x="914400" y="0"/>
            <a:ext cx="7772400" cy="1143000"/>
          </a:xfrm>
          <a:prstGeom prst="rect">
            <a:avLst/>
          </a:prstGeom>
          <a:blipFill dpi="0" rotWithShape="0">
            <a:blip r:embed="rId3"/>
            <a:srcRect/>
            <a:tile tx="0" ty="0" sx="100000" sy="100000" flip="none" algn="tl"/>
          </a:blipFill>
          <a:ln w="9525">
            <a:noFill/>
            <a:miter lim="800000"/>
            <a:headEnd/>
            <a:tailEnd/>
          </a:ln>
          <a:effectLst/>
        </p:spPr>
        <p:txBody>
          <a:bodyPr wrap="none" anchor="ctr">
            <a:prstTxWarp prst="textNoShape">
              <a:avLst/>
            </a:prstTxWarp>
          </a:bodyPr>
          <a:lstStyle/>
          <a:p>
            <a:endParaRPr lang="en-US"/>
          </a:p>
        </p:txBody>
      </p:sp>
      <p:sp>
        <p:nvSpPr>
          <p:cNvPr id="211971" name="Rectangle 3"/>
          <p:cNvSpPr>
            <a:spLocks noChangeArrowheads="1"/>
          </p:cNvSpPr>
          <p:nvPr/>
        </p:nvSpPr>
        <p:spPr bwMode="auto">
          <a:xfrm>
            <a:off x="1006475" y="46038"/>
            <a:ext cx="7588250" cy="1050925"/>
          </a:xfrm>
          <a:prstGeom prst="rect">
            <a:avLst/>
          </a:prstGeom>
          <a:noFill/>
          <a:ln w="9525">
            <a:noFill/>
            <a:miter lim="800000"/>
            <a:headEnd/>
            <a:tailEnd/>
          </a:ln>
          <a:effectLst/>
        </p:spPr>
        <p:txBody>
          <a:bodyPr lIns="92075" tIns="46038" rIns="92075" bIns="46038" anchor="ctr">
            <a:prstTxWarp prst="textNoShape">
              <a:avLst/>
            </a:prstTxWarp>
          </a:bodyPr>
          <a:lstStyle/>
          <a:p>
            <a:pPr eaLnBrk="0" hangingPunct="0"/>
            <a:r>
              <a:rPr lang="en-US" sz="6000">
                <a:effectLst>
                  <a:outerShdw blurRad="38100" dist="38100" dir="2700000" algn="tl">
                    <a:srgbClr val="DDDDDD"/>
                  </a:outerShdw>
                </a:effectLst>
                <a:latin typeface="Times New Roman" pitchFamily="-108" charset="0"/>
              </a:rPr>
              <a:t>Project Cost</a:t>
            </a:r>
          </a:p>
        </p:txBody>
      </p:sp>
      <p:sp>
        <p:nvSpPr>
          <p:cNvPr id="211972" name="AutoShape 4"/>
          <p:cNvSpPr>
            <a:spLocks noChangeArrowheads="1"/>
          </p:cNvSpPr>
          <p:nvPr/>
        </p:nvSpPr>
        <p:spPr bwMode="auto">
          <a:xfrm>
            <a:off x="539750" y="1987550"/>
            <a:ext cx="3721100" cy="977900"/>
          </a:xfrm>
          <a:prstGeom prst="roundRect">
            <a:avLst>
              <a:gd name="adj" fmla="val 12477"/>
            </a:avLst>
          </a:prstGeom>
          <a:solidFill>
            <a:srgbClr val="FFFF00"/>
          </a:solidFill>
          <a:ln w="12700">
            <a:solidFill>
              <a:schemeClr val="tx1"/>
            </a:solidFill>
            <a:round/>
            <a:headEnd/>
            <a:tailEnd/>
          </a:ln>
          <a:effectLst/>
        </p:spPr>
        <p:txBody>
          <a:bodyPr wrap="none" anchor="ctr">
            <a:prstTxWarp prst="textNoShape">
              <a:avLst/>
            </a:prstTxWarp>
          </a:bodyPr>
          <a:lstStyle/>
          <a:p>
            <a:endParaRPr lang="en-US"/>
          </a:p>
        </p:txBody>
      </p:sp>
      <p:sp>
        <p:nvSpPr>
          <p:cNvPr id="211973" name="Rectangle 5"/>
          <p:cNvSpPr>
            <a:spLocks noChangeArrowheads="1"/>
          </p:cNvSpPr>
          <p:nvPr/>
        </p:nvSpPr>
        <p:spPr bwMode="auto">
          <a:xfrm>
            <a:off x="673100" y="2073275"/>
            <a:ext cx="3454400" cy="806450"/>
          </a:xfrm>
          <a:prstGeom prst="rect">
            <a:avLst/>
          </a:prstGeom>
          <a:noFill/>
          <a:ln w="9525">
            <a:noFill/>
            <a:miter lim="800000"/>
            <a:headEnd/>
            <a:tailEnd/>
          </a:ln>
          <a:effectLst/>
        </p:spPr>
        <p:txBody>
          <a:bodyPr wrap="none" lIns="92075" tIns="46038" rIns="92075" bIns="46038" anchor="ctr">
            <a:prstTxWarp prst="textNoShape">
              <a:avLst/>
            </a:prstTxWarp>
          </a:bodyPr>
          <a:lstStyle/>
          <a:p>
            <a:pPr eaLnBrk="0" hangingPunct="0"/>
            <a:r>
              <a:rPr lang="en-US" sz="4100" b="0" dirty="0">
                <a:solidFill>
                  <a:schemeClr val="accent2"/>
                </a:solidFill>
                <a:latin typeface="Playbill" pitchFamily="-108" charset="0"/>
              </a:rPr>
              <a:t>Cost of Quality</a:t>
            </a:r>
          </a:p>
        </p:txBody>
      </p:sp>
      <p:sp>
        <p:nvSpPr>
          <p:cNvPr id="211974" name="AutoShape 6"/>
          <p:cNvSpPr>
            <a:spLocks noChangeArrowheads="1"/>
          </p:cNvSpPr>
          <p:nvPr/>
        </p:nvSpPr>
        <p:spPr bwMode="auto">
          <a:xfrm>
            <a:off x="4502150" y="1987550"/>
            <a:ext cx="4559300" cy="977900"/>
          </a:xfrm>
          <a:prstGeom prst="roundRect">
            <a:avLst>
              <a:gd name="adj" fmla="val 12477"/>
            </a:avLst>
          </a:prstGeom>
          <a:solidFill>
            <a:srgbClr val="FFFF00"/>
          </a:solidFill>
          <a:ln w="12700">
            <a:solidFill>
              <a:schemeClr val="tx1"/>
            </a:solidFill>
            <a:round/>
            <a:headEnd/>
            <a:tailEnd/>
          </a:ln>
          <a:effectLst/>
        </p:spPr>
        <p:txBody>
          <a:bodyPr wrap="none" anchor="ctr">
            <a:prstTxWarp prst="textNoShape">
              <a:avLst/>
            </a:prstTxWarp>
          </a:bodyPr>
          <a:lstStyle/>
          <a:p>
            <a:endParaRPr lang="en-US" sz="4100"/>
          </a:p>
        </p:txBody>
      </p:sp>
      <p:sp>
        <p:nvSpPr>
          <p:cNvPr id="211975" name="Rectangle 7"/>
          <p:cNvSpPr>
            <a:spLocks noChangeArrowheads="1"/>
          </p:cNvSpPr>
          <p:nvPr/>
        </p:nvSpPr>
        <p:spPr bwMode="auto">
          <a:xfrm>
            <a:off x="4635500" y="2073275"/>
            <a:ext cx="4292600" cy="806450"/>
          </a:xfrm>
          <a:prstGeom prst="rect">
            <a:avLst/>
          </a:prstGeom>
          <a:noFill/>
          <a:ln w="9525">
            <a:noFill/>
            <a:miter lim="800000"/>
            <a:headEnd/>
            <a:tailEnd/>
          </a:ln>
          <a:effectLst/>
        </p:spPr>
        <p:txBody>
          <a:bodyPr wrap="none" lIns="92075" tIns="46038" rIns="92075" bIns="46038" anchor="ctr">
            <a:prstTxWarp prst="textNoShape">
              <a:avLst/>
            </a:prstTxWarp>
          </a:bodyPr>
          <a:lstStyle/>
          <a:p>
            <a:pPr eaLnBrk="0" hangingPunct="0"/>
            <a:r>
              <a:rPr lang="en-US" sz="5200" b="0">
                <a:solidFill>
                  <a:schemeClr val="accent2"/>
                </a:solidFill>
                <a:latin typeface="Playbill" pitchFamily="-108" charset="0"/>
              </a:rPr>
              <a:t>Cost of Performance</a:t>
            </a:r>
          </a:p>
        </p:txBody>
      </p:sp>
      <p:sp>
        <p:nvSpPr>
          <p:cNvPr id="211976" name="AutoShape 8"/>
          <p:cNvSpPr>
            <a:spLocks noChangeArrowheads="1"/>
          </p:cNvSpPr>
          <p:nvPr/>
        </p:nvSpPr>
        <p:spPr bwMode="auto">
          <a:xfrm>
            <a:off x="311150" y="3435350"/>
            <a:ext cx="3873500" cy="977900"/>
          </a:xfrm>
          <a:prstGeom prst="roundRect">
            <a:avLst>
              <a:gd name="adj" fmla="val 12477"/>
            </a:avLst>
          </a:prstGeom>
          <a:solidFill>
            <a:srgbClr val="FFFF00"/>
          </a:solidFill>
          <a:ln w="12700">
            <a:solidFill>
              <a:schemeClr val="tx1"/>
            </a:solidFill>
            <a:round/>
            <a:headEnd/>
            <a:tailEnd/>
          </a:ln>
          <a:effectLst/>
        </p:spPr>
        <p:txBody>
          <a:bodyPr wrap="none" anchor="ctr">
            <a:prstTxWarp prst="textNoShape">
              <a:avLst/>
            </a:prstTxWarp>
          </a:bodyPr>
          <a:lstStyle/>
          <a:p>
            <a:endParaRPr lang="en-US"/>
          </a:p>
        </p:txBody>
      </p:sp>
      <p:sp>
        <p:nvSpPr>
          <p:cNvPr id="211977" name="Rectangle 9"/>
          <p:cNvSpPr>
            <a:spLocks noChangeArrowheads="1"/>
          </p:cNvSpPr>
          <p:nvPr/>
        </p:nvSpPr>
        <p:spPr bwMode="auto">
          <a:xfrm>
            <a:off x="444500" y="3521075"/>
            <a:ext cx="3606800" cy="806450"/>
          </a:xfrm>
          <a:prstGeom prst="rect">
            <a:avLst/>
          </a:prstGeom>
          <a:noFill/>
          <a:ln w="9525">
            <a:noFill/>
            <a:miter lim="800000"/>
            <a:headEnd/>
            <a:tailEnd/>
          </a:ln>
          <a:effectLst/>
        </p:spPr>
        <p:txBody>
          <a:bodyPr wrap="none" lIns="92075" tIns="46038" rIns="92075" bIns="46038" anchor="ctr">
            <a:prstTxWarp prst="textNoShape">
              <a:avLst/>
            </a:prstTxWarp>
          </a:bodyPr>
          <a:lstStyle/>
          <a:p>
            <a:pPr eaLnBrk="0" hangingPunct="0"/>
            <a:r>
              <a:rPr lang="en-US" sz="4100" b="0">
                <a:solidFill>
                  <a:srgbClr val="FF3300"/>
                </a:solidFill>
                <a:latin typeface="Playbill" pitchFamily="-108" charset="0"/>
              </a:rPr>
              <a:t>Cost of Conformance</a:t>
            </a:r>
          </a:p>
        </p:txBody>
      </p:sp>
      <p:sp>
        <p:nvSpPr>
          <p:cNvPr id="211978" name="AutoShape 10"/>
          <p:cNvSpPr>
            <a:spLocks noChangeArrowheads="1"/>
          </p:cNvSpPr>
          <p:nvPr/>
        </p:nvSpPr>
        <p:spPr bwMode="auto">
          <a:xfrm>
            <a:off x="4502150" y="3435350"/>
            <a:ext cx="4633913" cy="1206500"/>
          </a:xfrm>
          <a:prstGeom prst="roundRect">
            <a:avLst>
              <a:gd name="adj" fmla="val 12477"/>
            </a:avLst>
          </a:prstGeom>
          <a:solidFill>
            <a:srgbClr val="FFFF00"/>
          </a:solidFill>
          <a:ln w="12700">
            <a:solidFill>
              <a:schemeClr val="tx1"/>
            </a:solidFill>
            <a:round/>
            <a:headEnd/>
            <a:tailEnd/>
          </a:ln>
          <a:effectLst/>
        </p:spPr>
        <p:txBody>
          <a:bodyPr wrap="none" anchor="ctr">
            <a:prstTxWarp prst="textNoShape">
              <a:avLst/>
            </a:prstTxWarp>
          </a:bodyPr>
          <a:lstStyle/>
          <a:p>
            <a:endParaRPr lang="en-US"/>
          </a:p>
        </p:txBody>
      </p:sp>
      <p:sp>
        <p:nvSpPr>
          <p:cNvPr id="211979" name="Rectangle 11"/>
          <p:cNvSpPr>
            <a:spLocks noChangeArrowheads="1"/>
          </p:cNvSpPr>
          <p:nvPr/>
        </p:nvSpPr>
        <p:spPr bwMode="auto">
          <a:xfrm>
            <a:off x="4643438" y="3529013"/>
            <a:ext cx="4351337" cy="1019175"/>
          </a:xfrm>
          <a:prstGeom prst="rect">
            <a:avLst/>
          </a:prstGeom>
          <a:noFill/>
          <a:ln w="9525">
            <a:noFill/>
            <a:miter lim="800000"/>
            <a:headEnd/>
            <a:tailEnd/>
          </a:ln>
          <a:effectLst/>
        </p:spPr>
        <p:txBody>
          <a:bodyPr wrap="none" lIns="92075" tIns="46038" rIns="92075" bIns="46038" anchor="ctr">
            <a:prstTxWarp prst="textNoShape">
              <a:avLst/>
            </a:prstTxWarp>
          </a:bodyPr>
          <a:lstStyle/>
          <a:p>
            <a:pPr eaLnBrk="0" hangingPunct="0"/>
            <a:r>
              <a:rPr lang="en-US" sz="4100" b="0">
                <a:solidFill>
                  <a:srgbClr val="FF3300"/>
                </a:solidFill>
                <a:latin typeface="Playbill" pitchFamily="-108" charset="0"/>
              </a:rPr>
              <a:t>Cost of NON-Conformance</a:t>
            </a:r>
          </a:p>
        </p:txBody>
      </p:sp>
      <p:sp>
        <p:nvSpPr>
          <p:cNvPr id="211980" name="AutoShape 12"/>
          <p:cNvSpPr>
            <a:spLocks noChangeArrowheads="1"/>
          </p:cNvSpPr>
          <p:nvPr/>
        </p:nvSpPr>
        <p:spPr bwMode="auto">
          <a:xfrm>
            <a:off x="82550" y="4959350"/>
            <a:ext cx="3263900" cy="749300"/>
          </a:xfrm>
          <a:prstGeom prst="roundRect">
            <a:avLst>
              <a:gd name="adj" fmla="val 12477"/>
            </a:avLst>
          </a:prstGeom>
          <a:solidFill>
            <a:srgbClr val="FFFF00"/>
          </a:solidFill>
          <a:ln w="12700">
            <a:solidFill>
              <a:schemeClr val="tx1"/>
            </a:solidFill>
            <a:round/>
            <a:headEnd/>
            <a:tailEnd/>
          </a:ln>
          <a:effectLst/>
        </p:spPr>
        <p:txBody>
          <a:bodyPr wrap="none" anchor="ctr">
            <a:prstTxWarp prst="textNoShape">
              <a:avLst/>
            </a:prstTxWarp>
          </a:bodyPr>
          <a:lstStyle/>
          <a:p>
            <a:endParaRPr lang="en-US" sz="4100"/>
          </a:p>
        </p:txBody>
      </p:sp>
      <p:sp>
        <p:nvSpPr>
          <p:cNvPr id="211981" name="Rectangle 13"/>
          <p:cNvSpPr>
            <a:spLocks noChangeArrowheads="1"/>
          </p:cNvSpPr>
          <p:nvPr/>
        </p:nvSpPr>
        <p:spPr bwMode="auto">
          <a:xfrm>
            <a:off x="207963" y="5035550"/>
            <a:ext cx="3013075" cy="596900"/>
          </a:xfrm>
          <a:prstGeom prst="rect">
            <a:avLst/>
          </a:prstGeom>
          <a:noFill/>
          <a:ln w="9525">
            <a:noFill/>
            <a:miter lim="800000"/>
            <a:headEnd/>
            <a:tailEnd/>
          </a:ln>
          <a:effectLst/>
        </p:spPr>
        <p:txBody>
          <a:bodyPr wrap="none" lIns="92075" tIns="46038" rIns="92075" bIns="46038" anchor="ctr">
            <a:prstTxWarp prst="textNoShape">
              <a:avLst/>
            </a:prstTxWarp>
          </a:bodyPr>
          <a:lstStyle/>
          <a:p>
            <a:pPr eaLnBrk="0" hangingPunct="0"/>
            <a:r>
              <a:rPr lang="en-US" sz="5200" b="0" dirty="0">
                <a:latin typeface="Playbill" pitchFamily="-108" charset="0"/>
              </a:rPr>
              <a:t>Appraisal Costs</a:t>
            </a:r>
          </a:p>
        </p:txBody>
      </p:sp>
      <p:sp>
        <p:nvSpPr>
          <p:cNvPr id="211982" name="AutoShape 14"/>
          <p:cNvSpPr>
            <a:spLocks noChangeArrowheads="1"/>
          </p:cNvSpPr>
          <p:nvPr/>
        </p:nvSpPr>
        <p:spPr bwMode="auto">
          <a:xfrm>
            <a:off x="3816350" y="4883150"/>
            <a:ext cx="3492500" cy="749300"/>
          </a:xfrm>
          <a:prstGeom prst="roundRect">
            <a:avLst>
              <a:gd name="adj" fmla="val 12477"/>
            </a:avLst>
          </a:prstGeom>
          <a:solidFill>
            <a:srgbClr val="FFFF00"/>
          </a:solidFill>
          <a:ln w="12700">
            <a:solidFill>
              <a:schemeClr val="tx1"/>
            </a:solidFill>
            <a:round/>
            <a:headEnd/>
            <a:tailEnd/>
          </a:ln>
          <a:effectLst/>
        </p:spPr>
        <p:txBody>
          <a:bodyPr wrap="none" anchor="ctr">
            <a:prstTxWarp prst="textNoShape">
              <a:avLst/>
            </a:prstTxWarp>
          </a:bodyPr>
          <a:lstStyle/>
          <a:p>
            <a:endParaRPr lang="en-US"/>
          </a:p>
        </p:txBody>
      </p:sp>
      <p:sp>
        <p:nvSpPr>
          <p:cNvPr id="211983" name="Rectangle 15"/>
          <p:cNvSpPr>
            <a:spLocks noChangeArrowheads="1"/>
          </p:cNvSpPr>
          <p:nvPr/>
        </p:nvSpPr>
        <p:spPr bwMode="auto">
          <a:xfrm>
            <a:off x="3941763" y="4959350"/>
            <a:ext cx="3241675" cy="596900"/>
          </a:xfrm>
          <a:prstGeom prst="rect">
            <a:avLst/>
          </a:prstGeom>
          <a:noFill/>
          <a:ln w="9525">
            <a:noFill/>
            <a:miter lim="800000"/>
            <a:headEnd/>
            <a:tailEnd/>
          </a:ln>
          <a:effectLst/>
        </p:spPr>
        <p:txBody>
          <a:bodyPr wrap="none" lIns="92075" tIns="46038" rIns="92075" bIns="46038" anchor="ctr">
            <a:prstTxWarp prst="textNoShape">
              <a:avLst/>
            </a:prstTxWarp>
          </a:bodyPr>
          <a:lstStyle/>
          <a:p>
            <a:pPr eaLnBrk="0" hangingPunct="0"/>
            <a:r>
              <a:rPr lang="en-US" sz="4100" b="0">
                <a:latin typeface="Playbill" pitchFamily="-108" charset="0"/>
              </a:rPr>
              <a:t>Prevention Costs</a:t>
            </a:r>
          </a:p>
        </p:txBody>
      </p:sp>
      <p:sp>
        <p:nvSpPr>
          <p:cNvPr id="211984" name="Line 16"/>
          <p:cNvSpPr>
            <a:spLocks noChangeShapeType="1"/>
          </p:cNvSpPr>
          <p:nvPr/>
        </p:nvSpPr>
        <p:spPr bwMode="auto">
          <a:xfrm flipH="1">
            <a:off x="2365375" y="1450975"/>
            <a:ext cx="2054225" cy="530225"/>
          </a:xfrm>
          <a:prstGeom prst="line">
            <a:avLst/>
          </a:prstGeom>
          <a:noFill/>
          <a:ln w="50800">
            <a:solidFill>
              <a:schemeClr val="tx1"/>
            </a:solidFill>
            <a:round/>
            <a:headEnd type="none" w="sm" len="sm"/>
            <a:tailEnd type="stealth" w="med" len="lg"/>
          </a:ln>
          <a:effectLst/>
        </p:spPr>
        <p:txBody>
          <a:bodyPr wrap="none" anchor="ctr">
            <a:prstTxWarp prst="textNoShape">
              <a:avLst/>
            </a:prstTxWarp>
          </a:bodyPr>
          <a:lstStyle/>
          <a:p>
            <a:endParaRPr lang="en-US"/>
          </a:p>
        </p:txBody>
      </p:sp>
      <p:sp>
        <p:nvSpPr>
          <p:cNvPr id="211985" name="Line 17"/>
          <p:cNvSpPr>
            <a:spLocks noChangeShapeType="1"/>
          </p:cNvSpPr>
          <p:nvPr/>
        </p:nvSpPr>
        <p:spPr bwMode="auto">
          <a:xfrm>
            <a:off x="4498975" y="1450975"/>
            <a:ext cx="2435225" cy="606425"/>
          </a:xfrm>
          <a:prstGeom prst="line">
            <a:avLst/>
          </a:prstGeom>
          <a:noFill/>
          <a:ln w="50800">
            <a:solidFill>
              <a:schemeClr val="tx1"/>
            </a:solidFill>
            <a:round/>
            <a:headEnd type="none" w="sm" len="sm"/>
            <a:tailEnd type="stealth" w="med" len="lg"/>
          </a:ln>
          <a:effectLst/>
        </p:spPr>
        <p:txBody>
          <a:bodyPr wrap="none" anchor="ctr">
            <a:prstTxWarp prst="textNoShape">
              <a:avLst/>
            </a:prstTxWarp>
          </a:bodyPr>
          <a:lstStyle/>
          <a:p>
            <a:endParaRPr lang="en-US"/>
          </a:p>
        </p:txBody>
      </p:sp>
      <p:sp>
        <p:nvSpPr>
          <p:cNvPr id="211986" name="Line 18"/>
          <p:cNvSpPr>
            <a:spLocks noChangeShapeType="1"/>
          </p:cNvSpPr>
          <p:nvPr/>
        </p:nvSpPr>
        <p:spPr bwMode="auto">
          <a:xfrm>
            <a:off x="2670175" y="2822575"/>
            <a:ext cx="4111625" cy="606425"/>
          </a:xfrm>
          <a:prstGeom prst="line">
            <a:avLst/>
          </a:prstGeom>
          <a:noFill/>
          <a:ln w="50800">
            <a:solidFill>
              <a:srgbClr val="FF3300"/>
            </a:solidFill>
            <a:round/>
            <a:headEnd type="none" w="sm" len="sm"/>
            <a:tailEnd type="stealth" w="med" len="lg"/>
          </a:ln>
          <a:effectLst/>
        </p:spPr>
        <p:txBody>
          <a:bodyPr wrap="none" anchor="ctr">
            <a:prstTxWarp prst="textNoShape">
              <a:avLst/>
            </a:prstTxWarp>
          </a:bodyPr>
          <a:lstStyle/>
          <a:p>
            <a:endParaRPr lang="en-US"/>
          </a:p>
        </p:txBody>
      </p:sp>
      <p:sp>
        <p:nvSpPr>
          <p:cNvPr id="211987" name="Line 19"/>
          <p:cNvSpPr>
            <a:spLocks noChangeShapeType="1"/>
          </p:cNvSpPr>
          <p:nvPr/>
        </p:nvSpPr>
        <p:spPr bwMode="auto">
          <a:xfrm flipH="1">
            <a:off x="612775" y="2822575"/>
            <a:ext cx="2054225" cy="530225"/>
          </a:xfrm>
          <a:prstGeom prst="line">
            <a:avLst/>
          </a:prstGeom>
          <a:noFill/>
          <a:ln w="50800">
            <a:solidFill>
              <a:srgbClr val="FF3300"/>
            </a:solidFill>
            <a:round/>
            <a:headEnd type="none" w="sm" len="sm"/>
            <a:tailEnd type="stealth" w="med" len="lg"/>
          </a:ln>
          <a:effectLst/>
        </p:spPr>
        <p:txBody>
          <a:bodyPr wrap="none" anchor="ctr">
            <a:prstTxWarp prst="textNoShape">
              <a:avLst/>
            </a:prstTxWarp>
          </a:bodyPr>
          <a:lstStyle/>
          <a:p>
            <a:endParaRPr lang="en-US"/>
          </a:p>
        </p:txBody>
      </p:sp>
      <p:sp>
        <p:nvSpPr>
          <p:cNvPr id="211988" name="Line 20"/>
          <p:cNvSpPr>
            <a:spLocks noChangeShapeType="1"/>
          </p:cNvSpPr>
          <p:nvPr/>
        </p:nvSpPr>
        <p:spPr bwMode="auto">
          <a:xfrm>
            <a:off x="2670175" y="4422775"/>
            <a:ext cx="2816225" cy="454025"/>
          </a:xfrm>
          <a:prstGeom prst="line">
            <a:avLst/>
          </a:prstGeom>
          <a:noFill/>
          <a:ln w="50800">
            <a:solidFill>
              <a:schemeClr val="accent2"/>
            </a:solidFill>
            <a:round/>
            <a:headEnd type="none" w="sm" len="sm"/>
            <a:tailEnd type="stealth" w="med" len="lg"/>
          </a:ln>
          <a:effectLst/>
        </p:spPr>
        <p:txBody>
          <a:bodyPr wrap="none" anchor="ctr">
            <a:prstTxWarp prst="textNoShape">
              <a:avLst/>
            </a:prstTxWarp>
          </a:bodyPr>
          <a:lstStyle/>
          <a:p>
            <a:endParaRPr lang="en-US"/>
          </a:p>
        </p:txBody>
      </p:sp>
      <p:sp>
        <p:nvSpPr>
          <p:cNvPr id="211989" name="Line 21"/>
          <p:cNvSpPr>
            <a:spLocks noChangeShapeType="1"/>
          </p:cNvSpPr>
          <p:nvPr/>
        </p:nvSpPr>
        <p:spPr bwMode="auto">
          <a:xfrm flipH="1">
            <a:off x="612775" y="4422775"/>
            <a:ext cx="2054225" cy="530225"/>
          </a:xfrm>
          <a:prstGeom prst="line">
            <a:avLst/>
          </a:prstGeom>
          <a:noFill/>
          <a:ln w="50800">
            <a:solidFill>
              <a:schemeClr val="accent2"/>
            </a:solidFill>
            <a:round/>
            <a:headEnd type="none" w="sm" len="sm"/>
            <a:tailEnd type="stealth" w="med" len="lg"/>
          </a:ln>
          <a:effectLst/>
        </p:spPr>
        <p:txBody>
          <a:bodyPr wrap="none" anchor="ctr">
            <a:prstTxWarp prst="textNoShape">
              <a:avLst/>
            </a:prstTxWarp>
          </a:bodyPr>
          <a:lstStyle/>
          <a:p>
            <a:endParaRPr lang="en-US"/>
          </a:p>
        </p:txBody>
      </p:sp>
      <p:sp>
        <p:nvSpPr>
          <p:cNvPr id="211990" name="Rectangle 22"/>
          <p:cNvSpPr>
            <a:spLocks noChangeArrowheads="1"/>
          </p:cNvSpPr>
          <p:nvPr/>
        </p:nvSpPr>
        <p:spPr bwMode="auto">
          <a:xfrm>
            <a:off x="381000" y="5791200"/>
            <a:ext cx="2514600" cy="517525"/>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211991" name="Rectangle 23"/>
          <p:cNvSpPr>
            <a:spLocks noChangeArrowheads="1"/>
          </p:cNvSpPr>
          <p:nvPr/>
        </p:nvSpPr>
        <p:spPr bwMode="auto">
          <a:xfrm>
            <a:off x="473075" y="5837238"/>
            <a:ext cx="2330450" cy="730250"/>
          </a:xfrm>
          <a:prstGeom prst="rect">
            <a:avLst/>
          </a:prstGeom>
          <a:noFill/>
          <a:ln w="9525">
            <a:noFill/>
            <a:miter lim="800000"/>
            <a:headEnd/>
            <a:tailEnd/>
          </a:ln>
          <a:effectLst/>
        </p:spPr>
        <p:txBody>
          <a:bodyPr lIns="92075" tIns="46038" rIns="92075" bIns="46038">
            <a:prstTxWarp prst="textNoShape">
              <a:avLst/>
            </a:prstTxWarp>
            <a:spAutoFit/>
          </a:bodyPr>
          <a:lstStyle/>
          <a:p>
            <a:pPr algn="l" eaLnBrk="0" hangingPunct="0">
              <a:spcBef>
                <a:spcPct val="50000"/>
              </a:spcBef>
            </a:pPr>
            <a:r>
              <a:rPr lang="en-US" sz="1400">
                <a:solidFill>
                  <a:schemeClr val="accent2"/>
                </a:solidFill>
                <a:latin typeface="Times New Roman" pitchFamily="-108" charset="0"/>
              </a:rPr>
              <a:t>Reviews, Inspections, Testing 1st time, IV&amp;V (1st), Audits</a:t>
            </a:r>
          </a:p>
        </p:txBody>
      </p:sp>
      <p:sp>
        <p:nvSpPr>
          <p:cNvPr id="211992" name="Rectangle 24"/>
          <p:cNvSpPr>
            <a:spLocks noChangeArrowheads="1"/>
          </p:cNvSpPr>
          <p:nvPr/>
        </p:nvSpPr>
        <p:spPr bwMode="auto">
          <a:xfrm>
            <a:off x="4038600" y="5715000"/>
            <a:ext cx="4572000" cy="942975"/>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211993" name="Rectangle 25"/>
          <p:cNvSpPr>
            <a:spLocks noChangeArrowheads="1"/>
          </p:cNvSpPr>
          <p:nvPr/>
        </p:nvSpPr>
        <p:spPr bwMode="auto">
          <a:xfrm>
            <a:off x="4130675" y="5761038"/>
            <a:ext cx="4387850" cy="942975"/>
          </a:xfrm>
          <a:prstGeom prst="rect">
            <a:avLst/>
          </a:prstGeom>
          <a:noFill/>
          <a:ln w="9525">
            <a:noFill/>
            <a:miter lim="800000"/>
            <a:headEnd/>
            <a:tailEnd/>
          </a:ln>
          <a:effectLst/>
        </p:spPr>
        <p:txBody>
          <a:bodyPr lIns="92075" tIns="46038" rIns="92075" bIns="46038">
            <a:prstTxWarp prst="textNoShape">
              <a:avLst/>
            </a:prstTxWarp>
            <a:spAutoFit/>
          </a:bodyPr>
          <a:lstStyle/>
          <a:p>
            <a:pPr algn="l" eaLnBrk="0" hangingPunct="0">
              <a:spcBef>
                <a:spcPct val="50000"/>
              </a:spcBef>
            </a:pPr>
            <a:r>
              <a:rPr lang="en-US" sz="1400">
                <a:solidFill>
                  <a:schemeClr val="accent2"/>
                </a:solidFill>
                <a:latin typeface="Times New Roman" pitchFamily="-108" charset="0"/>
              </a:rPr>
              <a:t>Training, Methodologies, Policy &amp; Procedures, Planning, Quality Improvement Projects, Data Gathering and Analysis, Fault Analysis, Root Cause Analysis, Quality Reporting.</a:t>
            </a:r>
          </a:p>
        </p:txBody>
      </p:sp>
      <p:sp>
        <p:nvSpPr>
          <p:cNvPr id="211994" name="Rectangle 26"/>
          <p:cNvSpPr>
            <a:spLocks noChangeArrowheads="1"/>
          </p:cNvSpPr>
          <p:nvPr/>
        </p:nvSpPr>
        <p:spPr bwMode="auto">
          <a:xfrm>
            <a:off x="6005513" y="4251325"/>
            <a:ext cx="1825625" cy="457200"/>
          </a:xfrm>
          <a:prstGeom prst="rect">
            <a:avLst/>
          </a:prstGeom>
          <a:noFill/>
          <a:ln w="9525">
            <a:noFill/>
            <a:miter lim="800000"/>
            <a:headEnd/>
            <a:tailEnd/>
          </a:ln>
          <a:effectLst/>
        </p:spPr>
        <p:txBody>
          <a:bodyPr wrap="none" lIns="92075" tIns="46038" rIns="92075" bIns="46038">
            <a:prstTxWarp prst="textNoShape">
              <a:avLst/>
            </a:prstTxWarp>
            <a:spAutoFit/>
          </a:bodyPr>
          <a:lstStyle/>
          <a:p>
            <a:pPr algn="l" eaLnBrk="0" hangingPunct="0"/>
            <a:r>
              <a:rPr lang="en-US" sz="2400" b="0">
                <a:solidFill>
                  <a:schemeClr val="accent2"/>
                </a:solidFill>
                <a:latin typeface="Times New Roman" pitchFamily="-108" charset="0"/>
              </a:rPr>
              <a:t>see next slide</a:t>
            </a:r>
          </a:p>
        </p:txBody>
      </p:sp>
      <p:sp>
        <p:nvSpPr>
          <p:cNvPr id="28" name="Slide Number Placeholder 27"/>
          <p:cNvSpPr>
            <a:spLocks noGrp="1"/>
          </p:cNvSpPr>
          <p:nvPr>
            <p:ph type="sldNum" sz="quarter" idx="12"/>
          </p:nvPr>
        </p:nvSpPr>
        <p:spPr/>
        <p:txBody>
          <a:bodyPr/>
          <a:lstStyle/>
          <a:p>
            <a:fld id="{4B86B0F5-22FE-1F4C-B79C-31CD8CB2974C}" type="slidenum">
              <a:rPr lang="en-GB" smtClean="0"/>
              <a:pPr/>
              <a:t>228</a:t>
            </a:fld>
            <a:endParaRPr lang="en-GB"/>
          </a:p>
        </p:txBody>
      </p:sp>
      <p:sp>
        <p:nvSpPr>
          <p:cNvPr id="29" name="Footer Placeholder 28"/>
          <p:cNvSpPr>
            <a:spLocks noGrp="1"/>
          </p:cNvSpPr>
          <p:nvPr>
            <p:ph type="ftr" sz="quarter" idx="11"/>
          </p:nvPr>
        </p:nvSpPr>
        <p:spPr/>
        <p:txBody>
          <a:bodyPr/>
          <a:lstStyle/>
          <a:p>
            <a:r>
              <a:rPr lang="en-US" smtClean="0"/>
              <a:t>© Tom@Gilb.com  www.gilb.com</a:t>
            </a:r>
            <a:endParaRPr lang="en-GB"/>
          </a:p>
        </p:txBody>
      </p:sp>
      <p:sp>
        <p:nvSpPr>
          <p:cNvPr id="30" name="Date Placeholder 29"/>
          <p:cNvSpPr>
            <a:spLocks noGrp="1"/>
          </p:cNvSpPr>
          <p:nvPr>
            <p:ph type="dt" sz="half" idx="10"/>
          </p:nvPr>
        </p:nvSpPr>
        <p:spPr/>
        <p:txBody>
          <a:bodyPr/>
          <a:lstStyle/>
          <a:p>
            <a:fld id="{C6480426-E50A-7442-BC19-2C0B73AF3763}"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4018" name="Rectangle 2" descr="White Marble"/>
          <p:cNvSpPr>
            <a:spLocks noGrp="1" noChangeArrowheads="1"/>
          </p:cNvSpPr>
          <p:nvPr>
            <p:ph type="title"/>
          </p:nvPr>
        </p:nvSpPr>
        <p:spPr>
          <a:blipFill dpi="0" rotWithShape="0">
            <a:blip r:embed="rId3"/>
            <a:srcRect/>
            <a:tile tx="0" ty="0" sx="100000" sy="100000" flip="none" algn="tl"/>
          </a:blipFill>
          <a:ln/>
        </p:spPr>
        <p:txBody>
          <a:bodyPr lIns="92075" tIns="46038" rIns="92075" bIns="46038"/>
          <a:lstStyle/>
          <a:p>
            <a:r>
              <a:rPr lang="en-US" b="1">
                <a:effectLst>
                  <a:outerShdw blurRad="38100" dist="38100" dir="2700000" algn="tl">
                    <a:srgbClr val="FFFFFF"/>
                  </a:outerShdw>
                </a:effectLst>
              </a:rPr>
              <a:t>Costs of Non-conformance Items</a:t>
            </a:r>
          </a:p>
        </p:txBody>
      </p:sp>
      <p:sp>
        <p:nvSpPr>
          <p:cNvPr id="214019" name="Rectangle 3"/>
          <p:cNvSpPr>
            <a:spLocks noGrp="1" noChangeArrowheads="1"/>
          </p:cNvSpPr>
          <p:nvPr>
            <p:ph type="body" sz="half" idx="1"/>
          </p:nvPr>
        </p:nvSpPr>
        <p:spPr>
          <a:xfrm>
            <a:off x="685800" y="1981200"/>
            <a:ext cx="3817938" cy="4572000"/>
          </a:xfrm>
          <a:solidFill>
            <a:srgbClr val="FFFF00"/>
          </a:solidFill>
          <a:ln/>
        </p:spPr>
        <p:txBody>
          <a:bodyPr lIns="92075" tIns="46038" rIns="92075" bIns="46038"/>
          <a:lstStyle/>
          <a:p>
            <a:r>
              <a:rPr lang="en-US"/>
              <a:t>Re-reviews</a:t>
            </a:r>
          </a:p>
          <a:p>
            <a:r>
              <a:rPr lang="en-US"/>
              <a:t>Re-tests</a:t>
            </a:r>
          </a:p>
          <a:p>
            <a:r>
              <a:rPr lang="en-US"/>
              <a:t>Fixing Defects (code, documentation)</a:t>
            </a:r>
          </a:p>
          <a:p>
            <a:r>
              <a:rPr lang="en-US"/>
              <a:t>Reworking any document.</a:t>
            </a:r>
          </a:p>
          <a:p>
            <a:r>
              <a:rPr lang="en-US"/>
              <a:t>Engineering Changes</a:t>
            </a:r>
          </a:p>
          <a:p>
            <a:r>
              <a:rPr lang="en-US"/>
              <a:t>Lab Equipment Costs of Retests</a:t>
            </a:r>
          </a:p>
        </p:txBody>
      </p:sp>
      <p:sp>
        <p:nvSpPr>
          <p:cNvPr id="214020" name="Rectangle 4"/>
          <p:cNvSpPr>
            <a:spLocks noGrp="1" noChangeArrowheads="1"/>
          </p:cNvSpPr>
          <p:nvPr>
            <p:ph type="body" sz="half" idx="2"/>
          </p:nvPr>
        </p:nvSpPr>
        <p:spPr>
          <a:xfrm>
            <a:off x="4640263" y="1981200"/>
            <a:ext cx="3970337" cy="4495800"/>
          </a:xfrm>
          <a:solidFill>
            <a:srgbClr val="FFFF00"/>
          </a:solidFill>
          <a:ln/>
        </p:spPr>
        <p:txBody>
          <a:bodyPr lIns="92075" tIns="46038" rIns="92075" bIns="46038"/>
          <a:lstStyle/>
          <a:p>
            <a:r>
              <a:rPr lang="en-US"/>
              <a:t>Updating Source Code</a:t>
            </a:r>
          </a:p>
          <a:p>
            <a:r>
              <a:rPr lang="en-US"/>
              <a:t>Patches to Internal Code</a:t>
            </a:r>
          </a:p>
          <a:p>
            <a:r>
              <a:rPr lang="en-US"/>
              <a:t>Patches to Delivered Code</a:t>
            </a:r>
          </a:p>
          <a:p>
            <a:r>
              <a:rPr lang="en-US"/>
              <a:t>External Failures</a:t>
            </a:r>
          </a:p>
          <a:p>
            <a:r>
              <a:rPr lang="en-US">
                <a:solidFill>
                  <a:srgbClr val="FF3300"/>
                </a:solidFill>
              </a:rPr>
              <a:t>from Crosby’s Model according to Raytheon95 Fig. 7</a:t>
            </a:r>
          </a:p>
        </p:txBody>
      </p:sp>
      <p:sp>
        <p:nvSpPr>
          <p:cNvPr id="6" name="Slide Number Placeholder 5"/>
          <p:cNvSpPr>
            <a:spLocks noGrp="1"/>
          </p:cNvSpPr>
          <p:nvPr>
            <p:ph type="sldNum" sz="quarter" idx="12"/>
          </p:nvPr>
        </p:nvSpPr>
        <p:spPr/>
        <p:txBody>
          <a:bodyPr/>
          <a:lstStyle/>
          <a:p>
            <a:fld id="{4B86B0F5-22FE-1F4C-B79C-31CD8CB2974C}" type="slidenum">
              <a:rPr lang="en-GB" smtClean="0"/>
              <a:pPr/>
              <a:t>229</a:t>
            </a:fld>
            <a:endParaRPr lang="en-GB"/>
          </a:p>
        </p:txBody>
      </p:sp>
      <p:sp>
        <p:nvSpPr>
          <p:cNvPr id="7" name="Footer Placeholder 6"/>
          <p:cNvSpPr>
            <a:spLocks noGrp="1"/>
          </p:cNvSpPr>
          <p:nvPr>
            <p:ph type="ftr" sz="quarter" idx="11"/>
          </p:nvPr>
        </p:nvSpPr>
        <p:spPr/>
        <p:txBody>
          <a:bodyPr/>
          <a:lstStyle/>
          <a:p>
            <a:r>
              <a:rPr lang="en-US" smtClean="0"/>
              <a:t>© Tom@Gilb.com  www.gilb.com</a:t>
            </a:r>
            <a:endParaRPr lang="en-GB"/>
          </a:p>
        </p:txBody>
      </p:sp>
      <p:sp>
        <p:nvSpPr>
          <p:cNvPr id="8" name="Date Placeholder 7"/>
          <p:cNvSpPr>
            <a:spLocks noGrp="1"/>
          </p:cNvSpPr>
          <p:nvPr>
            <p:ph type="dt" sz="half" idx="10"/>
          </p:nvPr>
        </p:nvSpPr>
        <p:spPr/>
        <p:txBody>
          <a:bodyPr/>
          <a:lstStyle/>
          <a:p>
            <a:fld id="{CCA1D828-65F9-CF4D-AD50-911246CAC0FA}"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76200"/>
            <a:ext cx="8229600" cy="1143000"/>
          </a:xfrm>
        </p:spPr>
        <p:txBody>
          <a:bodyPr>
            <a:normAutofit/>
          </a:bodyPr>
          <a:lstStyle/>
          <a:p>
            <a:pPr>
              <a:defRPr/>
            </a:pPr>
            <a:r>
              <a:rPr lang="en-US" sz="2400" dirty="0">
                <a:ea typeface="+mj-ea"/>
                <a:cs typeface="+mj-cs"/>
              </a:rPr>
              <a:t>1. Exercise in specifying a requirement</a:t>
            </a:r>
            <a:br>
              <a:rPr lang="en-US" sz="2400" dirty="0">
                <a:ea typeface="+mj-ea"/>
                <a:cs typeface="+mj-cs"/>
              </a:rPr>
            </a:br>
            <a:r>
              <a:rPr lang="en-US" sz="2400" dirty="0">
                <a:ea typeface="+mj-ea"/>
                <a:cs typeface="+mj-cs"/>
              </a:rPr>
              <a:t>10 minutes each point (1.1 etc.)</a:t>
            </a:r>
          </a:p>
        </p:txBody>
      </p:sp>
      <p:sp>
        <p:nvSpPr>
          <p:cNvPr id="878595" name="Rectangle 3"/>
          <p:cNvSpPr>
            <a:spLocks noGrp="1" noChangeArrowheads="1"/>
          </p:cNvSpPr>
          <p:nvPr>
            <p:ph type="body" idx="1"/>
          </p:nvPr>
        </p:nvSpPr>
        <p:spPr>
          <a:xfrm>
            <a:off x="533400" y="914400"/>
            <a:ext cx="8534400" cy="5562600"/>
          </a:xfrm>
        </p:spPr>
        <p:txBody>
          <a:bodyPr/>
          <a:lstStyle/>
          <a:p>
            <a:pPr>
              <a:buFont typeface="Monotype Sorts" pitchFamily="-108" charset="2"/>
              <a:buNone/>
            </a:pPr>
            <a:r>
              <a:rPr lang="en-US" sz="2000" dirty="0"/>
              <a:t>As a team: (5 MINUTES?)</a:t>
            </a:r>
          </a:p>
          <a:p>
            <a:pPr lvl="1">
              <a:buFont typeface="Monotype Sorts" pitchFamily="-108" charset="2"/>
              <a:buNone/>
            </a:pPr>
            <a:r>
              <a:rPr lang="en-US" sz="1800" dirty="0">
                <a:solidFill>
                  <a:schemeClr val="hlink"/>
                </a:solidFill>
              </a:rPr>
              <a:t>1.1 Name 4 critical Requirements for </a:t>
            </a:r>
            <a:r>
              <a:rPr lang="en-US" sz="1800" u="sng" dirty="0">
                <a:solidFill>
                  <a:schemeClr val="hlink"/>
                </a:solidFill>
              </a:rPr>
              <a:t>each</a:t>
            </a:r>
            <a:r>
              <a:rPr lang="en-US" sz="1800" dirty="0">
                <a:solidFill>
                  <a:schemeClr val="hlink"/>
                </a:solidFill>
              </a:rPr>
              <a:t> Stakeholder. Draw Quality Arrows</a:t>
            </a:r>
          </a:p>
          <a:p>
            <a:pPr lvl="1">
              <a:buFont typeface="Monotype Sorts" pitchFamily="-108" charset="2"/>
              <a:buNone/>
            </a:pPr>
            <a:r>
              <a:rPr lang="en-US" sz="1800" dirty="0"/>
              <a:t>1.2 Name 4 critical Quality attributes for the Product. Draw Quality Arrows</a:t>
            </a:r>
          </a:p>
          <a:p>
            <a:pPr>
              <a:buFont typeface="Monotype Sorts" pitchFamily="-108" charset="2"/>
              <a:buNone/>
            </a:pPr>
            <a:r>
              <a:rPr lang="en-US" sz="2000" dirty="0"/>
              <a:t>Each team member:  (5 MINUTES?)</a:t>
            </a:r>
          </a:p>
          <a:p>
            <a:pPr lvl="1">
              <a:buFont typeface="Monotype Sorts" pitchFamily="-108" charset="2"/>
              <a:buNone/>
            </a:pPr>
            <a:r>
              <a:rPr lang="en-US" sz="1800" dirty="0"/>
              <a:t>1.3 Either: Detail </a:t>
            </a:r>
            <a:r>
              <a:rPr lang="en-US" sz="1800" u="sng" dirty="0"/>
              <a:t>at least</a:t>
            </a:r>
            <a:r>
              <a:rPr lang="en-US" sz="1800" dirty="0"/>
              <a:t> one important Requirement for each Stakeholder</a:t>
            </a:r>
          </a:p>
          <a:p>
            <a:pPr lvl="1">
              <a:buFont typeface="Monotype Sorts" pitchFamily="-108" charset="2"/>
              <a:buNone/>
            </a:pPr>
            <a:r>
              <a:rPr lang="en-US" sz="1800" dirty="0"/>
              <a:t>Or: 1.4 Detail </a:t>
            </a:r>
            <a:r>
              <a:rPr lang="en-US" sz="1800" u="sng" dirty="0"/>
              <a:t>at least</a:t>
            </a:r>
            <a:r>
              <a:rPr lang="en-US" sz="1800" dirty="0"/>
              <a:t> one important Requirement for the Product</a:t>
            </a:r>
          </a:p>
          <a:p>
            <a:pPr lvl="1">
              <a:buFont typeface="Monotype Sorts" pitchFamily="-108" charset="2"/>
              <a:buNone/>
            </a:pPr>
            <a:r>
              <a:rPr lang="en-US" sz="1800" dirty="0"/>
              <a:t>	1.5 Each team member explains their effort to the others. (5 min.)</a:t>
            </a:r>
          </a:p>
          <a:p>
            <a:pPr>
              <a:buFont typeface="Monotype Sorts" pitchFamily="-108" charset="2"/>
              <a:buNone/>
            </a:pPr>
            <a:endParaRPr lang="en-US" sz="2000" dirty="0"/>
          </a:p>
        </p:txBody>
      </p:sp>
      <p:sp>
        <p:nvSpPr>
          <p:cNvPr id="878596" name="Oval 5"/>
          <p:cNvSpPr>
            <a:spLocks noChangeArrowheads="1"/>
          </p:cNvSpPr>
          <p:nvPr/>
        </p:nvSpPr>
        <p:spPr bwMode="auto">
          <a:xfrm>
            <a:off x="304800" y="4648200"/>
            <a:ext cx="1524000" cy="1433513"/>
          </a:xfrm>
          <a:prstGeom prst="ellipse">
            <a:avLst/>
          </a:prstGeom>
          <a:solidFill>
            <a:schemeClr val="bg1"/>
          </a:solidFill>
          <a:ln w="76200" cap="sq">
            <a:solidFill>
              <a:schemeClr val="tx1"/>
            </a:solidFill>
            <a:round/>
            <a:headEnd type="none" w="sm" len="sm"/>
            <a:tailEnd type="none" w="sm" len="sm"/>
          </a:ln>
        </p:spPr>
        <p:txBody>
          <a:bodyPr wrap="none" anchor="ctr">
            <a:prstTxWarp prst="textNoShape">
              <a:avLst/>
            </a:prstTxWarp>
          </a:bodyPr>
          <a:lstStyle/>
          <a:p>
            <a:pPr algn="ctr"/>
            <a:r>
              <a:rPr lang="en-US" sz="2400"/>
              <a:t>Product</a:t>
            </a:r>
          </a:p>
          <a:p>
            <a:pPr algn="ctr"/>
            <a:r>
              <a:rPr lang="en-US" sz="2400"/>
              <a:t>1.2</a:t>
            </a:r>
          </a:p>
        </p:txBody>
      </p:sp>
      <p:sp>
        <p:nvSpPr>
          <p:cNvPr id="878597" name="Line 7"/>
          <p:cNvSpPr>
            <a:spLocks noChangeShapeType="1"/>
          </p:cNvSpPr>
          <p:nvPr/>
        </p:nvSpPr>
        <p:spPr bwMode="auto">
          <a:xfrm flipV="1">
            <a:off x="1676400" y="4267200"/>
            <a:ext cx="2057400" cy="609600"/>
          </a:xfrm>
          <a:prstGeom prst="line">
            <a:avLst/>
          </a:prstGeom>
          <a:noFill/>
          <a:ln w="57150" cap="sq">
            <a:solidFill>
              <a:schemeClr val="tx1"/>
            </a:solidFill>
            <a:round/>
            <a:headEnd type="none" w="sm" len="sm"/>
            <a:tailEnd type="triangle" w="med" len="med"/>
          </a:ln>
        </p:spPr>
        <p:txBody>
          <a:bodyPr wrap="none" anchor="ctr">
            <a:prstTxWarp prst="textNoShape">
              <a:avLst/>
            </a:prstTxWarp>
          </a:bodyPr>
          <a:lstStyle/>
          <a:p>
            <a:endParaRPr lang="en-US"/>
          </a:p>
        </p:txBody>
      </p:sp>
      <p:sp>
        <p:nvSpPr>
          <p:cNvPr id="878598" name="Line 9"/>
          <p:cNvSpPr>
            <a:spLocks noChangeShapeType="1"/>
          </p:cNvSpPr>
          <p:nvPr/>
        </p:nvSpPr>
        <p:spPr bwMode="auto">
          <a:xfrm flipV="1">
            <a:off x="1828800" y="4953000"/>
            <a:ext cx="1981200" cy="304800"/>
          </a:xfrm>
          <a:prstGeom prst="line">
            <a:avLst/>
          </a:prstGeom>
          <a:noFill/>
          <a:ln w="57150" cap="sq">
            <a:solidFill>
              <a:schemeClr val="tx1"/>
            </a:solidFill>
            <a:round/>
            <a:headEnd type="none" w="sm" len="sm"/>
            <a:tailEnd type="triangle" w="med" len="med"/>
          </a:ln>
        </p:spPr>
        <p:txBody>
          <a:bodyPr wrap="none" anchor="ctr">
            <a:prstTxWarp prst="textNoShape">
              <a:avLst/>
            </a:prstTxWarp>
          </a:bodyPr>
          <a:lstStyle/>
          <a:p>
            <a:endParaRPr lang="en-US"/>
          </a:p>
        </p:txBody>
      </p:sp>
      <p:sp>
        <p:nvSpPr>
          <p:cNvPr id="878599" name="Line 10"/>
          <p:cNvSpPr>
            <a:spLocks noChangeShapeType="1"/>
          </p:cNvSpPr>
          <p:nvPr/>
        </p:nvSpPr>
        <p:spPr bwMode="auto">
          <a:xfrm>
            <a:off x="1752600" y="5715000"/>
            <a:ext cx="2133600" cy="152400"/>
          </a:xfrm>
          <a:prstGeom prst="line">
            <a:avLst/>
          </a:prstGeom>
          <a:noFill/>
          <a:ln w="57150" cap="sq">
            <a:solidFill>
              <a:schemeClr val="tx1"/>
            </a:solidFill>
            <a:round/>
            <a:headEnd type="none" w="sm" len="sm"/>
            <a:tailEnd type="triangle" w="med" len="med"/>
          </a:ln>
        </p:spPr>
        <p:txBody>
          <a:bodyPr wrap="none" anchor="ctr">
            <a:prstTxWarp prst="textNoShape">
              <a:avLst/>
            </a:prstTxWarp>
          </a:bodyPr>
          <a:lstStyle/>
          <a:p>
            <a:endParaRPr lang="en-US"/>
          </a:p>
        </p:txBody>
      </p:sp>
      <p:sp>
        <p:nvSpPr>
          <p:cNvPr id="878600" name="Line 13"/>
          <p:cNvSpPr>
            <a:spLocks noChangeShapeType="1"/>
          </p:cNvSpPr>
          <p:nvPr/>
        </p:nvSpPr>
        <p:spPr bwMode="auto">
          <a:xfrm>
            <a:off x="1371600" y="6019800"/>
            <a:ext cx="2057400" cy="533400"/>
          </a:xfrm>
          <a:prstGeom prst="line">
            <a:avLst/>
          </a:prstGeom>
          <a:noFill/>
          <a:ln w="57150" cap="sq">
            <a:solidFill>
              <a:schemeClr val="tx1"/>
            </a:solidFill>
            <a:round/>
            <a:headEnd type="none" w="sm" len="sm"/>
            <a:tailEnd type="triangle" w="med" len="med"/>
          </a:ln>
        </p:spPr>
        <p:txBody>
          <a:bodyPr wrap="none" anchor="ctr">
            <a:prstTxWarp prst="textNoShape">
              <a:avLst/>
            </a:prstTxWarp>
          </a:bodyPr>
          <a:lstStyle/>
          <a:p>
            <a:endParaRPr lang="en-US"/>
          </a:p>
        </p:txBody>
      </p:sp>
      <p:sp>
        <p:nvSpPr>
          <p:cNvPr id="878601" name="Text Box 14"/>
          <p:cNvSpPr txBox="1">
            <a:spLocks noChangeArrowheads="1"/>
          </p:cNvSpPr>
          <p:nvPr/>
        </p:nvSpPr>
        <p:spPr bwMode="auto">
          <a:xfrm>
            <a:off x="1792288" y="3962400"/>
            <a:ext cx="1636712" cy="457200"/>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sz="2400"/>
              <a:t>Availability</a:t>
            </a:r>
          </a:p>
        </p:txBody>
      </p:sp>
      <p:sp>
        <p:nvSpPr>
          <p:cNvPr id="878602" name="Text Box 15"/>
          <p:cNvSpPr txBox="1">
            <a:spLocks noChangeArrowheads="1"/>
          </p:cNvSpPr>
          <p:nvPr/>
        </p:nvSpPr>
        <p:spPr bwMode="auto">
          <a:xfrm>
            <a:off x="2424113" y="4648200"/>
            <a:ext cx="928687" cy="457200"/>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sz="2400"/>
              <a:t>Speed</a:t>
            </a:r>
          </a:p>
        </p:txBody>
      </p:sp>
      <p:sp>
        <p:nvSpPr>
          <p:cNvPr id="878603" name="Text Box 16"/>
          <p:cNvSpPr txBox="1">
            <a:spLocks noChangeArrowheads="1"/>
          </p:cNvSpPr>
          <p:nvPr/>
        </p:nvSpPr>
        <p:spPr bwMode="auto">
          <a:xfrm>
            <a:off x="1905000" y="5334000"/>
            <a:ext cx="2351088" cy="457200"/>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sz="2400"/>
              <a:t>User-Friendliness</a:t>
            </a:r>
          </a:p>
        </p:txBody>
      </p:sp>
      <p:sp>
        <p:nvSpPr>
          <p:cNvPr id="878604" name="Text Box 17"/>
          <p:cNvSpPr txBox="1">
            <a:spLocks noChangeArrowheads="1"/>
          </p:cNvSpPr>
          <p:nvPr/>
        </p:nvSpPr>
        <p:spPr bwMode="auto">
          <a:xfrm>
            <a:off x="2408238" y="5867400"/>
            <a:ext cx="1706562" cy="457200"/>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sz="2400"/>
              <a:t>Water-Proof</a:t>
            </a:r>
          </a:p>
        </p:txBody>
      </p:sp>
      <p:sp>
        <p:nvSpPr>
          <p:cNvPr id="878605" name="Oval 18"/>
          <p:cNvSpPr>
            <a:spLocks noChangeArrowheads="1"/>
          </p:cNvSpPr>
          <p:nvPr/>
        </p:nvSpPr>
        <p:spPr bwMode="auto">
          <a:xfrm>
            <a:off x="4456113" y="4800600"/>
            <a:ext cx="1524000" cy="1433513"/>
          </a:xfrm>
          <a:prstGeom prst="ellipse">
            <a:avLst/>
          </a:prstGeom>
          <a:solidFill>
            <a:schemeClr val="bg1"/>
          </a:solidFill>
          <a:ln w="76200" cap="sq">
            <a:solidFill>
              <a:schemeClr val="tx1"/>
            </a:solidFill>
            <a:round/>
            <a:headEnd type="none" w="sm" len="sm"/>
            <a:tailEnd type="none" w="sm" len="sm"/>
          </a:ln>
        </p:spPr>
        <p:txBody>
          <a:bodyPr wrap="none" anchor="ctr">
            <a:prstTxWarp prst="textNoShape">
              <a:avLst/>
            </a:prstTxWarp>
          </a:bodyPr>
          <a:lstStyle/>
          <a:p>
            <a:pPr algn="ctr"/>
            <a:r>
              <a:rPr lang="en-US" sz="2400"/>
              <a:t>End-User</a:t>
            </a:r>
          </a:p>
          <a:p>
            <a:pPr algn="ctr"/>
            <a:r>
              <a:rPr lang="en-US" sz="2400"/>
              <a:t>1.1</a:t>
            </a:r>
          </a:p>
        </p:txBody>
      </p:sp>
      <p:sp>
        <p:nvSpPr>
          <p:cNvPr id="878606" name="Line 19"/>
          <p:cNvSpPr>
            <a:spLocks noChangeShapeType="1"/>
          </p:cNvSpPr>
          <p:nvPr/>
        </p:nvSpPr>
        <p:spPr bwMode="auto">
          <a:xfrm flipV="1">
            <a:off x="5827713" y="4419600"/>
            <a:ext cx="2057400" cy="609600"/>
          </a:xfrm>
          <a:prstGeom prst="line">
            <a:avLst/>
          </a:prstGeom>
          <a:noFill/>
          <a:ln w="57150" cap="sq">
            <a:solidFill>
              <a:schemeClr val="tx1"/>
            </a:solidFill>
            <a:round/>
            <a:headEnd type="none" w="sm" len="sm"/>
            <a:tailEnd type="triangle" w="med" len="med"/>
          </a:ln>
        </p:spPr>
        <p:txBody>
          <a:bodyPr wrap="none" anchor="ctr">
            <a:prstTxWarp prst="textNoShape">
              <a:avLst/>
            </a:prstTxWarp>
          </a:bodyPr>
          <a:lstStyle/>
          <a:p>
            <a:endParaRPr lang="en-US"/>
          </a:p>
        </p:txBody>
      </p:sp>
      <p:sp>
        <p:nvSpPr>
          <p:cNvPr id="878607" name="Line 20"/>
          <p:cNvSpPr>
            <a:spLocks noChangeShapeType="1"/>
          </p:cNvSpPr>
          <p:nvPr/>
        </p:nvSpPr>
        <p:spPr bwMode="auto">
          <a:xfrm flipV="1">
            <a:off x="5980113" y="5105400"/>
            <a:ext cx="1981200" cy="304800"/>
          </a:xfrm>
          <a:prstGeom prst="line">
            <a:avLst/>
          </a:prstGeom>
          <a:noFill/>
          <a:ln w="57150" cap="sq">
            <a:solidFill>
              <a:schemeClr val="tx1"/>
            </a:solidFill>
            <a:round/>
            <a:headEnd type="none" w="sm" len="sm"/>
            <a:tailEnd type="triangle" w="med" len="med"/>
          </a:ln>
        </p:spPr>
        <p:txBody>
          <a:bodyPr wrap="none" anchor="ctr">
            <a:prstTxWarp prst="textNoShape">
              <a:avLst/>
            </a:prstTxWarp>
          </a:bodyPr>
          <a:lstStyle/>
          <a:p>
            <a:endParaRPr lang="en-US"/>
          </a:p>
        </p:txBody>
      </p:sp>
      <p:sp>
        <p:nvSpPr>
          <p:cNvPr id="878608" name="Line 21"/>
          <p:cNvSpPr>
            <a:spLocks noChangeShapeType="1"/>
          </p:cNvSpPr>
          <p:nvPr/>
        </p:nvSpPr>
        <p:spPr bwMode="auto">
          <a:xfrm>
            <a:off x="5903913" y="5867400"/>
            <a:ext cx="2133600" cy="152400"/>
          </a:xfrm>
          <a:prstGeom prst="line">
            <a:avLst/>
          </a:prstGeom>
          <a:noFill/>
          <a:ln w="57150" cap="sq">
            <a:solidFill>
              <a:schemeClr val="tx1"/>
            </a:solidFill>
            <a:round/>
            <a:headEnd type="none" w="sm" len="sm"/>
            <a:tailEnd type="triangle" w="med" len="med"/>
          </a:ln>
        </p:spPr>
        <p:txBody>
          <a:bodyPr wrap="none" anchor="ctr">
            <a:prstTxWarp prst="textNoShape">
              <a:avLst/>
            </a:prstTxWarp>
          </a:bodyPr>
          <a:lstStyle/>
          <a:p>
            <a:endParaRPr lang="en-US"/>
          </a:p>
        </p:txBody>
      </p:sp>
      <p:sp>
        <p:nvSpPr>
          <p:cNvPr id="878609" name="Line 22"/>
          <p:cNvSpPr>
            <a:spLocks noChangeShapeType="1"/>
          </p:cNvSpPr>
          <p:nvPr/>
        </p:nvSpPr>
        <p:spPr bwMode="auto">
          <a:xfrm>
            <a:off x="5522913" y="6172200"/>
            <a:ext cx="2057400" cy="533400"/>
          </a:xfrm>
          <a:prstGeom prst="line">
            <a:avLst/>
          </a:prstGeom>
          <a:noFill/>
          <a:ln w="57150" cap="sq">
            <a:solidFill>
              <a:schemeClr val="tx1"/>
            </a:solidFill>
            <a:round/>
            <a:headEnd type="none" w="sm" len="sm"/>
            <a:tailEnd type="triangle" w="med" len="med"/>
          </a:ln>
        </p:spPr>
        <p:txBody>
          <a:bodyPr wrap="none" anchor="ctr">
            <a:prstTxWarp prst="textNoShape">
              <a:avLst/>
            </a:prstTxWarp>
          </a:bodyPr>
          <a:lstStyle/>
          <a:p>
            <a:endParaRPr lang="en-US"/>
          </a:p>
        </p:txBody>
      </p:sp>
      <p:sp>
        <p:nvSpPr>
          <p:cNvPr id="878610" name="Text Box 23"/>
          <p:cNvSpPr txBox="1">
            <a:spLocks noChangeArrowheads="1"/>
          </p:cNvSpPr>
          <p:nvPr/>
        </p:nvSpPr>
        <p:spPr bwMode="auto">
          <a:xfrm>
            <a:off x="5943600" y="4114800"/>
            <a:ext cx="2416175" cy="457200"/>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sz="2400"/>
              <a:t>Errors-Committed</a:t>
            </a:r>
          </a:p>
        </p:txBody>
      </p:sp>
      <p:sp>
        <p:nvSpPr>
          <p:cNvPr id="878611" name="Text Box 24"/>
          <p:cNvSpPr txBox="1">
            <a:spLocks noChangeArrowheads="1"/>
          </p:cNvSpPr>
          <p:nvPr/>
        </p:nvSpPr>
        <p:spPr bwMode="auto">
          <a:xfrm>
            <a:off x="6575425" y="4800600"/>
            <a:ext cx="2246313" cy="457200"/>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sz="2400"/>
              <a:t>Work-Efficiency</a:t>
            </a:r>
          </a:p>
        </p:txBody>
      </p:sp>
      <p:sp>
        <p:nvSpPr>
          <p:cNvPr id="878612" name="Text Box 25"/>
          <p:cNvSpPr txBox="1">
            <a:spLocks noChangeArrowheads="1"/>
          </p:cNvSpPr>
          <p:nvPr/>
        </p:nvSpPr>
        <p:spPr bwMode="auto">
          <a:xfrm>
            <a:off x="7037388" y="5486400"/>
            <a:ext cx="658812" cy="457200"/>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sz="2400"/>
              <a:t>Fun</a:t>
            </a:r>
          </a:p>
        </p:txBody>
      </p:sp>
      <p:sp>
        <p:nvSpPr>
          <p:cNvPr id="878613" name="Text Box 26"/>
          <p:cNvSpPr txBox="1">
            <a:spLocks noChangeArrowheads="1"/>
          </p:cNvSpPr>
          <p:nvPr/>
        </p:nvSpPr>
        <p:spPr bwMode="auto">
          <a:xfrm>
            <a:off x="6559550" y="6019800"/>
            <a:ext cx="2214563" cy="457200"/>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sz="2400"/>
              <a:t>Ability-to-Focus</a:t>
            </a:r>
          </a:p>
        </p:txBody>
      </p:sp>
      <p:sp>
        <p:nvSpPr>
          <p:cNvPr id="23" name="Slide Number Placeholder 22"/>
          <p:cNvSpPr>
            <a:spLocks noGrp="1"/>
          </p:cNvSpPr>
          <p:nvPr>
            <p:ph type="sldNum" sz="quarter" idx="12"/>
          </p:nvPr>
        </p:nvSpPr>
        <p:spPr/>
        <p:txBody>
          <a:bodyPr/>
          <a:lstStyle/>
          <a:p>
            <a:fld id="{4B86B0F5-22FE-1F4C-B79C-31CD8CB2974C}" type="slidenum">
              <a:rPr lang="en-GB" smtClean="0"/>
              <a:pPr/>
              <a:t>23</a:t>
            </a:fld>
            <a:endParaRPr lang="en-GB"/>
          </a:p>
        </p:txBody>
      </p:sp>
      <p:sp>
        <p:nvSpPr>
          <p:cNvPr id="24" name="Footer Placeholder 23"/>
          <p:cNvSpPr>
            <a:spLocks noGrp="1"/>
          </p:cNvSpPr>
          <p:nvPr>
            <p:ph type="ftr" sz="quarter" idx="11"/>
          </p:nvPr>
        </p:nvSpPr>
        <p:spPr/>
        <p:txBody>
          <a:bodyPr/>
          <a:lstStyle/>
          <a:p>
            <a:r>
              <a:rPr lang="en-US" smtClean="0"/>
              <a:t>© Tom@Gilb.com  www.gilb.com</a:t>
            </a:r>
            <a:endParaRPr lang="en-GB"/>
          </a:p>
        </p:txBody>
      </p:sp>
      <p:sp>
        <p:nvSpPr>
          <p:cNvPr id="25" name="Date Placeholder 24"/>
          <p:cNvSpPr>
            <a:spLocks noGrp="1"/>
          </p:cNvSpPr>
          <p:nvPr>
            <p:ph type="dt" sz="half" idx="10"/>
          </p:nvPr>
        </p:nvSpPr>
        <p:spPr/>
        <p:txBody>
          <a:bodyPr/>
          <a:lstStyle/>
          <a:p>
            <a:fld id="{B3F2AAF2-8D57-F945-8E4E-57125BB6EBBE}"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8114" name="Rectangle 2"/>
          <p:cNvSpPr>
            <a:spLocks noChangeArrowheads="1"/>
          </p:cNvSpPr>
          <p:nvPr/>
        </p:nvSpPr>
        <p:spPr bwMode="auto">
          <a:xfrm>
            <a:off x="914400" y="0"/>
            <a:ext cx="7772400" cy="500063"/>
          </a:xfrm>
          <a:prstGeom prst="rect">
            <a:avLst/>
          </a:prstGeom>
          <a:solidFill>
            <a:srgbClr val="FFFF00"/>
          </a:solidFill>
          <a:ln w="9525">
            <a:noFill/>
            <a:miter lim="800000"/>
            <a:headEnd/>
            <a:tailEnd/>
          </a:ln>
          <a:effectLst/>
        </p:spPr>
        <p:txBody>
          <a:bodyPr wrap="none" anchor="ctr">
            <a:prstTxWarp prst="textNoShape">
              <a:avLst/>
            </a:prstTxWarp>
          </a:bodyPr>
          <a:lstStyle/>
          <a:p>
            <a:endParaRPr lang="en-US"/>
          </a:p>
        </p:txBody>
      </p:sp>
      <p:sp>
        <p:nvSpPr>
          <p:cNvPr id="218115" name="Rectangle 3"/>
          <p:cNvSpPr>
            <a:spLocks noChangeArrowheads="1"/>
          </p:cNvSpPr>
          <p:nvPr/>
        </p:nvSpPr>
        <p:spPr bwMode="auto">
          <a:xfrm>
            <a:off x="1006475" y="46038"/>
            <a:ext cx="7588250" cy="407987"/>
          </a:xfrm>
          <a:prstGeom prst="rect">
            <a:avLst/>
          </a:prstGeom>
          <a:noFill/>
          <a:ln w="9525">
            <a:noFill/>
            <a:miter lim="800000"/>
            <a:headEnd/>
            <a:tailEnd/>
          </a:ln>
          <a:effectLst/>
        </p:spPr>
        <p:txBody>
          <a:bodyPr lIns="92075" tIns="46038" rIns="92075" bIns="46038" anchor="ctr">
            <a:prstTxWarp prst="textNoShape">
              <a:avLst/>
            </a:prstTxWarp>
          </a:bodyPr>
          <a:lstStyle/>
          <a:p>
            <a:pPr eaLnBrk="0" hangingPunct="0"/>
            <a:r>
              <a:rPr lang="en-US" b="0">
                <a:latin typeface="Times New Roman" pitchFamily="-108" charset="0"/>
              </a:rPr>
              <a:t>Raytheon 95 Software Productivity 2.7X better</a:t>
            </a:r>
          </a:p>
        </p:txBody>
      </p:sp>
      <p:pic>
        <p:nvPicPr>
          <p:cNvPr id="218116" name="Picture 4"/>
          <p:cNvPicPr>
            <a:picLocks noChangeArrowheads="1"/>
          </p:cNvPicPr>
          <p:nvPr/>
        </p:nvPicPr>
        <p:blipFill>
          <a:blip r:embed="rId3"/>
          <a:srcRect/>
          <a:stretch>
            <a:fillRect/>
          </a:stretch>
        </p:blipFill>
        <p:spPr bwMode="auto">
          <a:xfrm>
            <a:off x="285750" y="914400"/>
            <a:ext cx="8883650" cy="5969000"/>
          </a:xfrm>
          <a:prstGeom prst="rect">
            <a:avLst/>
          </a:prstGeom>
          <a:noFill/>
          <a:ln w="9525">
            <a:noFill/>
            <a:miter lim="800000"/>
            <a:headEnd/>
            <a:tailEnd/>
          </a:ln>
          <a:effectLst/>
        </p:spPr>
      </p:pic>
      <p:sp>
        <p:nvSpPr>
          <p:cNvPr id="218117" name="Rectangle 5"/>
          <p:cNvSpPr>
            <a:spLocks noChangeArrowheads="1"/>
          </p:cNvSpPr>
          <p:nvPr/>
        </p:nvSpPr>
        <p:spPr bwMode="auto">
          <a:xfrm>
            <a:off x="8153400" y="2971800"/>
            <a:ext cx="990600" cy="1004888"/>
          </a:xfrm>
          <a:prstGeom prst="rect">
            <a:avLst/>
          </a:prstGeom>
          <a:solidFill>
            <a:srgbClr val="FFFF00"/>
          </a:solidFill>
          <a:ln w="9525">
            <a:noFill/>
            <a:miter lim="800000"/>
            <a:headEnd/>
            <a:tailEnd/>
          </a:ln>
          <a:effectLst/>
        </p:spPr>
        <p:txBody>
          <a:bodyPr lIns="92075" tIns="46038" rIns="92075" bIns="46038">
            <a:prstTxWarp prst="textNoShape">
              <a:avLst/>
            </a:prstTxWarp>
            <a:spAutoFit/>
          </a:bodyPr>
          <a:lstStyle/>
          <a:p>
            <a:pPr eaLnBrk="0" hangingPunct="0">
              <a:spcBef>
                <a:spcPct val="50000"/>
              </a:spcBef>
            </a:pPr>
            <a:r>
              <a:rPr lang="en-US" sz="2400">
                <a:solidFill>
                  <a:schemeClr val="tx1"/>
                </a:solidFill>
                <a:latin typeface="Times New Roman" pitchFamily="-108" charset="0"/>
              </a:rPr>
              <a:t>+</a:t>
            </a:r>
          </a:p>
          <a:p>
            <a:pPr eaLnBrk="0" hangingPunct="0">
              <a:spcBef>
                <a:spcPct val="50000"/>
              </a:spcBef>
            </a:pPr>
            <a:r>
              <a:rPr lang="en-US" sz="2400">
                <a:solidFill>
                  <a:schemeClr val="tx1"/>
                </a:solidFill>
                <a:latin typeface="Times New Roman" pitchFamily="-108" charset="0"/>
              </a:rPr>
              <a:t>170%</a:t>
            </a:r>
          </a:p>
        </p:txBody>
      </p:sp>
      <p:sp>
        <p:nvSpPr>
          <p:cNvPr id="218118" name="Rectangle 6"/>
          <p:cNvSpPr>
            <a:spLocks noChangeArrowheads="1"/>
          </p:cNvSpPr>
          <p:nvPr/>
        </p:nvSpPr>
        <p:spPr bwMode="auto">
          <a:xfrm>
            <a:off x="0" y="914400"/>
            <a:ext cx="2895600" cy="579438"/>
          </a:xfrm>
          <a:prstGeom prst="rect">
            <a:avLst/>
          </a:prstGeom>
          <a:solidFill>
            <a:srgbClr val="FFFF00"/>
          </a:solidFill>
          <a:ln w="9525">
            <a:noFill/>
            <a:miter lim="800000"/>
            <a:headEnd/>
            <a:tailEnd/>
          </a:ln>
          <a:effectLst/>
        </p:spPr>
        <p:txBody>
          <a:bodyPr lIns="92075" tIns="46038" rIns="92075" bIns="46038">
            <a:prstTxWarp prst="textNoShape">
              <a:avLst/>
            </a:prstTxWarp>
            <a:spAutoFit/>
          </a:bodyPr>
          <a:lstStyle/>
          <a:p>
            <a:pPr algn="l" eaLnBrk="0" hangingPunct="0">
              <a:spcBef>
                <a:spcPct val="50000"/>
              </a:spcBef>
            </a:pPr>
            <a:r>
              <a:rPr lang="en-US" sz="3200">
                <a:solidFill>
                  <a:schemeClr val="accent2"/>
                </a:solidFill>
                <a:latin typeface="Times New Roman" pitchFamily="-108" charset="0"/>
              </a:rPr>
              <a:t>Productivity</a:t>
            </a:r>
          </a:p>
        </p:txBody>
      </p:sp>
      <p:sp>
        <p:nvSpPr>
          <p:cNvPr id="218119" name="Rectangle 7"/>
          <p:cNvSpPr>
            <a:spLocks noChangeArrowheads="1"/>
          </p:cNvSpPr>
          <p:nvPr/>
        </p:nvSpPr>
        <p:spPr bwMode="auto">
          <a:xfrm>
            <a:off x="285750" y="6324600"/>
            <a:ext cx="1238250" cy="457200"/>
          </a:xfrm>
          <a:prstGeom prst="rect">
            <a:avLst/>
          </a:prstGeom>
          <a:solidFill>
            <a:srgbClr val="FFFF00"/>
          </a:solidFill>
          <a:ln w="9525">
            <a:noFill/>
            <a:miter lim="800000"/>
            <a:headEnd/>
            <a:tailEnd/>
          </a:ln>
          <a:effectLst/>
        </p:spPr>
        <p:txBody>
          <a:bodyPr lIns="92075" tIns="46038" rIns="92075" bIns="46038">
            <a:prstTxWarp prst="textNoShape">
              <a:avLst/>
            </a:prstTxWarp>
            <a:spAutoFit/>
          </a:bodyPr>
          <a:lstStyle/>
          <a:p>
            <a:pPr eaLnBrk="0" hangingPunct="0">
              <a:spcBef>
                <a:spcPct val="50000"/>
              </a:spcBef>
            </a:pPr>
            <a:r>
              <a:rPr lang="en-US" sz="2400">
                <a:solidFill>
                  <a:schemeClr val="tx1"/>
                </a:solidFill>
                <a:latin typeface="Times New Roman" pitchFamily="-108" charset="0"/>
              </a:rPr>
              <a:t>1988</a:t>
            </a:r>
          </a:p>
        </p:txBody>
      </p:sp>
      <p:sp>
        <p:nvSpPr>
          <p:cNvPr id="218120" name="Rectangle 8"/>
          <p:cNvSpPr>
            <a:spLocks noChangeArrowheads="1"/>
          </p:cNvSpPr>
          <p:nvPr/>
        </p:nvSpPr>
        <p:spPr bwMode="auto">
          <a:xfrm>
            <a:off x="6553200" y="6324600"/>
            <a:ext cx="1238250" cy="457200"/>
          </a:xfrm>
          <a:prstGeom prst="rect">
            <a:avLst/>
          </a:prstGeom>
          <a:solidFill>
            <a:srgbClr val="FFFF00"/>
          </a:solidFill>
          <a:ln w="9525">
            <a:noFill/>
            <a:miter lim="800000"/>
            <a:headEnd/>
            <a:tailEnd/>
          </a:ln>
          <a:effectLst/>
        </p:spPr>
        <p:txBody>
          <a:bodyPr lIns="92075" tIns="46038" rIns="92075" bIns="46038">
            <a:prstTxWarp prst="textNoShape">
              <a:avLst/>
            </a:prstTxWarp>
            <a:spAutoFit/>
          </a:bodyPr>
          <a:lstStyle/>
          <a:p>
            <a:pPr eaLnBrk="0" hangingPunct="0">
              <a:spcBef>
                <a:spcPct val="50000"/>
              </a:spcBef>
            </a:pPr>
            <a:r>
              <a:rPr lang="en-US" sz="2400">
                <a:solidFill>
                  <a:schemeClr val="tx1"/>
                </a:solidFill>
                <a:latin typeface="Times New Roman" pitchFamily="-108" charset="0"/>
              </a:rPr>
              <a:t>1994</a:t>
            </a:r>
          </a:p>
        </p:txBody>
      </p:sp>
      <p:sp>
        <p:nvSpPr>
          <p:cNvPr id="10" name="Slide Number Placeholder 9"/>
          <p:cNvSpPr>
            <a:spLocks noGrp="1"/>
          </p:cNvSpPr>
          <p:nvPr>
            <p:ph type="sldNum" sz="quarter" idx="12"/>
          </p:nvPr>
        </p:nvSpPr>
        <p:spPr/>
        <p:txBody>
          <a:bodyPr/>
          <a:lstStyle/>
          <a:p>
            <a:fld id="{4B86B0F5-22FE-1F4C-B79C-31CD8CB2974C}" type="slidenum">
              <a:rPr lang="en-GB" smtClean="0"/>
              <a:pPr/>
              <a:t>230</a:t>
            </a:fld>
            <a:endParaRPr lang="en-GB"/>
          </a:p>
        </p:txBody>
      </p:sp>
      <p:sp>
        <p:nvSpPr>
          <p:cNvPr id="11" name="Footer Placeholder 10"/>
          <p:cNvSpPr>
            <a:spLocks noGrp="1"/>
          </p:cNvSpPr>
          <p:nvPr>
            <p:ph type="ftr" sz="quarter" idx="11"/>
          </p:nvPr>
        </p:nvSpPr>
        <p:spPr/>
        <p:txBody>
          <a:bodyPr/>
          <a:lstStyle/>
          <a:p>
            <a:r>
              <a:rPr lang="en-US" smtClean="0"/>
              <a:t>© Tom@Gilb.com  www.gilb.com</a:t>
            </a:r>
            <a:endParaRPr lang="en-GB"/>
          </a:p>
        </p:txBody>
      </p:sp>
      <p:sp>
        <p:nvSpPr>
          <p:cNvPr id="12" name="Date Placeholder 11"/>
          <p:cNvSpPr>
            <a:spLocks noGrp="1"/>
          </p:cNvSpPr>
          <p:nvPr>
            <p:ph type="dt" sz="half" idx="10"/>
          </p:nvPr>
        </p:nvSpPr>
        <p:spPr/>
        <p:txBody>
          <a:bodyPr/>
          <a:lstStyle/>
          <a:p>
            <a:fld id="{3D4030D9-69A4-D648-BCEA-21B7979B5662}" type="datetime4">
              <a:rPr lang="en-US" smtClean="0"/>
              <a:pPr/>
              <a:t>October 2, 2009</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18114"/>
                                        </p:tgtEl>
                                        <p:attrNameLst>
                                          <p:attrName>style.visibility</p:attrName>
                                        </p:attrNameLst>
                                      </p:cBhvr>
                                      <p:to>
                                        <p:strVal val="visible"/>
                                      </p:to>
                                    </p:set>
                                    <p:anim calcmode="lin" valueType="num">
                                      <p:cBhvr additive="base">
                                        <p:cTn id="7" dur="500" fill="hold"/>
                                        <p:tgtEl>
                                          <p:spTgt spid="218114"/>
                                        </p:tgtEl>
                                        <p:attrNameLst>
                                          <p:attrName>ppt_x</p:attrName>
                                        </p:attrNameLst>
                                      </p:cBhvr>
                                      <p:tavLst>
                                        <p:tav tm="0">
                                          <p:val>
                                            <p:strVal val="#ppt_x"/>
                                          </p:val>
                                        </p:tav>
                                        <p:tav tm="100000">
                                          <p:val>
                                            <p:strVal val="#ppt_x"/>
                                          </p:val>
                                        </p:tav>
                                      </p:tavLst>
                                    </p:anim>
                                    <p:anim calcmode="lin" valueType="num">
                                      <p:cBhvr additive="base">
                                        <p:cTn id="8" dur="500" fill="hold"/>
                                        <p:tgtEl>
                                          <p:spTgt spid="2181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218115"/>
                                        </p:tgtEl>
                                        <p:attrNameLst>
                                          <p:attrName>style.visibility</p:attrName>
                                        </p:attrNameLst>
                                      </p:cBhvr>
                                      <p:to>
                                        <p:strVal val="visible"/>
                                      </p:to>
                                    </p:set>
                                    <p:anim calcmode="lin" valueType="num">
                                      <p:cBhvr additive="base">
                                        <p:cTn id="12" dur="500" fill="hold"/>
                                        <p:tgtEl>
                                          <p:spTgt spid="218115"/>
                                        </p:tgtEl>
                                        <p:attrNameLst>
                                          <p:attrName>ppt_x</p:attrName>
                                        </p:attrNameLst>
                                      </p:cBhvr>
                                      <p:tavLst>
                                        <p:tav tm="0">
                                          <p:val>
                                            <p:strVal val="#ppt_x"/>
                                          </p:val>
                                        </p:tav>
                                        <p:tav tm="100000">
                                          <p:val>
                                            <p:strVal val="#ppt_x"/>
                                          </p:val>
                                        </p:tav>
                                      </p:tavLst>
                                    </p:anim>
                                    <p:anim calcmode="lin" valueType="num">
                                      <p:cBhvr additive="base">
                                        <p:cTn id="13" dur="500" fill="hold"/>
                                        <p:tgtEl>
                                          <p:spTgt spid="2181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4" grpId="0" animBg="1"/>
      <p:bldP spid="218115" grpId="0" autoUpdateAnimBg="0"/>
    </p:bldLst>
  </p:timing>
</p:sld>
</file>

<file path=ppt/slides/slide2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Footer Placeholder 4"/>
          <p:cNvSpPr>
            <a:spLocks noGrp="1"/>
          </p:cNvSpPr>
          <p:nvPr>
            <p:ph type="ftr" sz="quarter" idx="11"/>
          </p:nvPr>
        </p:nvSpPr>
        <p:spPr/>
        <p:txBody>
          <a:bodyPr/>
          <a:lstStyle/>
          <a:p>
            <a:r>
              <a:rPr lang="en-US" smtClean="0"/>
              <a:t>© Tom@Gilb.com  www.gilb.com</a:t>
            </a:r>
            <a:endParaRPr lang="en-US"/>
          </a:p>
        </p:txBody>
      </p:sp>
      <p:sp>
        <p:nvSpPr>
          <p:cNvPr id="13" name="Slide Number Placeholder 5"/>
          <p:cNvSpPr>
            <a:spLocks noGrp="1"/>
          </p:cNvSpPr>
          <p:nvPr>
            <p:ph type="sldNum" sz="quarter" idx="12"/>
          </p:nvPr>
        </p:nvSpPr>
        <p:spPr/>
        <p:txBody>
          <a:bodyPr/>
          <a:lstStyle/>
          <a:p>
            <a:fld id="{69148656-931C-984D-AFD6-4185CFFC9ED2}" type="slidenum">
              <a:rPr lang="en-US"/>
              <a:pPr/>
              <a:t>231</a:t>
            </a:fld>
            <a:endParaRPr lang="en-US"/>
          </a:p>
        </p:txBody>
      </p:sp>
      <p:sp>
        <p:nvSpPr>
          <p:cNvPr id="222210" name="Rectangle 2"/>
          <p:cNvSpPr>
            <a:spLocks noGrp="1" noChangeArrowheads="1"/>
          </p:cNvSpPr>
          <p:nvPr>
            <p:ph type="title"/>
          </p:nvPr>
        </p:nvSpPr>
        <p:spPr>
          <a:xfrm>
            <a:off x="685800" y="228600"/>
            <a:ext cx="7772400" cy="1143000"/>
          </a:xfrm>
          <a:noFill/>
          <a:ln/>
        </p:spPr>
        <p:txBody>
          <a:bodyPr lIns="92075" tIns="46038" rIns="92075" bIns="46038">
            <a:normAutofit fontScale="90000"/>
          </a:bodyPr>
          <a:lstStyle/>
          <a:p>
            <a:r>
              <a:rPr lang="en-US" dirty="0"/>
              <a:t>Achieving Project Predictability: Raytheon 95</a:t>
            </a:r>
          </a:p>
        </p:txBody>
      </p:sp>
      <p:pic>
        <p:nvPicPr>
          <p:cNvPr id="222211" name="Picture 3"/>
          <p:cNvPicPr>
            <a:picLocks noChangeArrowheads="1"/>
          </p:cNvPicPr>
          <p:nvPr/>
        </p:nvPicPr>
        <p:blipFill>
          <a:blip r:embed="rId3"/>
          <a:srcRect/>
          <a:stretch>
            <a:fillRect/>
          </a:stretch>
        </p:blipFill>
        <p:spPr bwMode="auto">
          <a:xfrm>
            <a:off x="1066800" y="1814513"/>
            <a:ext cx="6604000" cy="4311650"/>
          </a:xfrm>
          <a:prstGeom prst="rect">
            <a:avLst/>
          </a:prstGeom>
          <a:noFill/>
          <a:ln w="9525">
            <a:noFill/>
            <a:miter lim="800000"/>
            <a:headEnd/>
            <a:tailEnd/>
          </a:ln>
          <a:effectLst/>
        </p:spPr>
      </p:pic>
      <p:sp>
        <p:nvSpPr>
          <p:cNvPr id="222212" name="Rectangle 4"/>
          <p:cNvSpPr>
            <a:spLocks noChangeArrowheads="1"/>
          </p:cNvSpPr>
          <p:nvPr/>
        </p:nvSpPr>
        <p:spPr bwMode="auto">
          <a:xfrm>
            <a:off x="0" y="2438400"/>
            <a:ext cx="1127125" cy="457200"/>
          </a:xfrm>
          <a:prstGeom prst="rect">
            <a:avLst/>
          </a:prstGeom>
          <a:noFill/>
          <a:ln w="9525">
            <a:noFill/>
            <a:miter lim="800000"/>
            <a:headEnd/>
            <a:tailEnd/>
          </a:ln>
          <a:effectLst/>
        </p:spPr>
        <p:txBody>
          <a:bodyPr lIns="92075" tIns="46038" rIns="92075" bIns="46038">
            <a:prstTxWarp prst="textNoShape">
              <a:avLst/>
            </a:prstTxWarp>
            <a:spAutoFit/>
          </a:bodyPr>
          <a:lstStyle/>
          <a:p>
            <a:pPr eaLnBrk="0" hangingPunct="0">
              <a:spcBef>
                <a:spcPct val="50000"/>
              </a:spcBef>
            </a:pPr>
            <a:r>
              <a:rPr lang="en-US" sz="2400">
                <a:solidFill>
                  <a:schemeClr val="accent2"/>
                </a:solidFill>
                <a:latin typeface="Times New Roman" pitchFamily="-108" charset="0"/>
              </a:rPr>
              <a:t>140%</a:t>
            </a:r>
          </a:p>
        </p:txBody>
      </p:sp>
      <p:sp>
        <p:nvSpPr>
          <p:cNvPr id="222213" name="Rectangle 5"/>
          <p:cNvSpPr>
            <a:spLocks noChangeArrowheads="1"/>
          </p:cNvSpPr>
          <p:nvPr/>
        </p:nvSpPr>
        <p:spPr bwMode="auto">
          <a:xfrm>
            <a:off x="0" y="4038600"/>
            <a:ext cx="1127125" cy="457200"/>
          </a:xfrm>
          <a:prstGeom prst="rect">
            <a:avLst/>
          </a:prstGeom>
          <a:noFill/>
          <a:ln w="9525">
            <a:noFill/>
            <a:miter lim="800000"/>
            <a:headEnd/>
            <a:tailEnd/>
          </a:ln>
          <a:effectLst/>
        </p:spPr>
        <p:txBody>
          <a:bodyPr lIns="92075" tIns="46038" rIns="92075" bIns="46038">
            <a:prstTxWarp prst="textNoShape">
              <a:avLst/>
            </a:prstTxWarp>
            <a:spAutoFit/>
          </a:bodyPr>
          <a:lstStyle/>
          <a:p>
            <a:pPr eaLnBrk="0" hangingPunct="0">
              <a:spcBef>
                <a:spcPct val="50000"/>
              </a:spcBef>
            </a:pPr>
            <a:r>
              <a:rPr lang="en-US" sz="2400">
                <a:solidFill>
                  <a:schemeClr val="accent2"/>
                </a:solidFill>
                <a:latin typeface="Times New Roman" pitchFamily="-108" charset="0"/>
              </a:rPr>
              <a:t>100%</a:t>
            </a:r>
          </a:p>
        </p:txBody>
      </p:sp>
      <p:sp>
        <p:nvSpPr>
          <p:cNvPr id="222214" name="Rectangle 6"/>
          <p:cNvSpPr>
            <a:spLocks noChangeArrowheads="1"/>
          </p:cNvSpPr>
          <p:nvPr/>
        </p:nvSpPr>
        <p:spPr bwMode="auto">
          <a:xfrm>
            <a:off x="1600200" y="4572000"/>
            <a:ext cx="1127125" cy="457200"/>
          </a:xfrm>
          <a:prstGeom prst="rect">
            <a:avLst/>
          </a:prstGeom>
          <a:noFill/>
          <a:ln w="9525">
            <a:noFill/>
            <a:miter lim="800000"/>
            <a:headEnd/>
            <a:tailEnd/>
          </a:ln>
          <a:effectLst/>
        </p:spPr>
        <p:txBody>
          <a:bodyPr lIns="92075" tIns="46038" rIns="92075" bIns="46038">
            <a:prstTxWarp prst="textNoShape">
              <a:avLst/>
            </a:prstTxWarp>
            <a:spAutoFit/>
          </a:bodyPr>
          <a:lstStyle/>
          <a:p>
            <a:pPr eaLnBrk="0" hangingPunct="0">
              <a:spcBef>
                <a:spcPct val="50000"/>
              </a:spcBef>
            </a:pPr>
            <a:r>
              <a:rPr lang="en-US" sz="2400">
                <a:solidFill>
                  <a:schemeClr val="accent2"/>
                </a:solidFill>
                <a:latin typeface="Times New Roman" pitchFamily="-108" charset="0"/>
              </a:rPr>
              <a:t>1988</a:t>
            </a:r>
          </a:p>
        </p:txBody>
      </p:sp>
      <p:sp>
        <p:nvSpPr>
          <p:cNvPr id="222215" name="Rectangle 7"/>
          <p:cNvSpPr>
            <a:spLocks noChangeArrowheads="1"/>
          </p:cNvSpPr>
          <p:nvPr/>
        </p:nvSpPr>
        <p:spPr bwMode="auto">
          <a:xfrm>
            <a:off x="6324600" y="4572000"/>
            <a:ext cx="1127125" cy="457200"/>
          </a:xfrm>
          <a:prstGeom prst="rect">
            <a:avLst/>
          </a:prstGeom>
          <a:noFill/>
          <a:ln w="9525">
            <a:noFill/>
            <a:miter lim="800000"/>
            <a:headEnd/>
            <a:tailEnd/>
          </a:ln>
          <a:effectLst/>
        </p:spPr>
        <p:txBody>
          <a:bodyPr lIns="92075" tIns="46038" rIns="92075" bIns="46038">
            <a:prstTxWarp prst="textNoShape">
              <a:avLst/>
            </a:prstTxWarp>
            <a:spAutoFit/>
          </a:bodyPr>
          <a:lstStyle/>
          <a:p>
            <a:pPr eaLnBrk="0" hangingPunct="0">
              <a:spcBef>
                <a:spcPct val="50000"/>
              </a:spcBef>
            </a:pPr>
            <a:r>
              <a:rPr lang="en-US" sz="2400">
                <a:solidFill>
                  <a:schemeClr val="accent2"/>
                </a:solidFill>
                <a:latin typeface="Times New Roman" pitchFamily="-108" charset="0"/>
              </a:rPr>
              <a:t>1994</a:t>
            </a:r>
          </a:p>
        </p:txBody>
      </p:sp>
      <p:sp>
        <p:nvSpPr>
          <p:cNvPr id="222216" name="Rectangle 8"/>
          <p:cNvSpPr>
            <a:spLocks noChangeArrowheads="1"/>
          </p:cNvSpPr>
          <p:nvPr/>
        </p:nvSpPr>
        <p:spPr bwMode="auto">
          <a:xfrm>
            <a:off x="3216275" y="4572000"/>
            <a:ext cx="1127125" cy="457200"/>
          </a:xfrm>
          <a:prstGeom prst="rect">
            <a:avLst/>
          </a:prstGeom>
          <a:noFill/>
          <a:ln w="9525">
            <a:noFill/>
            <a:miter lim="800000"/>
            <a:headEnd/>
            <a:tailEnd/>
          </a:ln>
          <a:effectLst/>
        </p:spPr>
        <p:txBody>
          <a:bodyPr lIns="92075" tIns="46038" rIns="92075" bIns="46038">
            <a:prstTxWarp prst="textNoShape">
              <a:avLst/>
            </a:prstTxWarp>
            <a:spAutoFit/>
          </a:bodyPr>
          <a:lstStyle/>
          <a:p>
            <a:pPr eaLnBrk="0" hangingPunct="0">
              <a:spcBef>
                <a:spcPct val="50000"/>
              </a:spcBef>
            </a:pPr>
            <a:r>
              <a:rPr lang="en-US" sz="2400">
                <a:solidFill>
                  <a:schemeClr val="accent2"/>
                </a:solidFill>
                <a:latin typeface="Times New Roman" pitchFamily="-108" charset="0"/>
              </a:rPr>
              <a:t>1990</a:t>
            </a:r>
          </a:p>
        </p:txBody>
      </p:sp>
      <p:sp>
        <p:nvSpPr>
          <p:cNvPr id="222217" name="Rectangle 9"/>
          <p:cNvSpPr>
            <a:spLocks noChangeArrowheads="1"/>
          </p:cNvSpPr>
          <p:nvPr/>
        </p:nvSpPr>
        <p:spPr bwMode="auto">
          <a:xfrm>
            <a:off x="0" y="1676400"/>
            <a:ext cx="4343400" cy="457200"/>
          </a:xfrm>
          <a:prstGeom prst="rect">
            <a:avLst/>
          </a:prstGeom>
          <a:solidFill>
            <a:srgbClr val="FFFF00"/>
          </a:solidFill>
          <a:ln w="9525">
            <a:noFill/>
            <a:miter lim="800000"/>
            <a:headEnd/>
            <a:tailEnd/>
          </a:ln>
          <a:effectLst/>
        </p:spPr>
        <p:txBody>
          <a:bodyPr lIns="92075" tIns="46038" rIns="92075" bIns="46038">
            <a:prstTxWarp prst="textNoShape">
              <a:avLst/>
            </a:prstTxWarp>
            <a:spAutoFit/>
          </a:bodyPr>
          <a:lstStyle/>
          <a:p>
            <a:pPr algn="l" eaLnBrk="0" hangingPunct="0">
              <a:spcBef>
                <a:spcPct val="50000"/>
              </a:spcBef>
            </a:pPr>
            <a:r>
              <a:rPr lang="en-US" sz="2400" b="0">
                <a:solidFill>
                  <a:schemeClr val="tx1"/>
                </a:solidFill>
                <a:latin typeface="Times New Roman" pitchFamily="-108" charset="0"/>
              </a:rPr>
              <a:t>Cost At Completion </a:t>
            </a:r>
            <a:r>
              <a:rPr lang="en-US" sz="2400">
                <a:solidFill>
                  <a:schemeClr val="accent2"/>
                </a:solidFill>
                <a:latin typeface="Times New Roman" pitchFamily="-108" charset="0"/>
              </a:rPr>
              <a:t>/  </a:t>
            </a:r>
            <a:r>
              <a:rPr lang="en-US" sz="2400" b="0">
                <a:solidFill>
                  <a:schemeClr val="tx1"/>
                </a:solidFill>
                <a:latin typeface="Times New Roman" pitchFamily="-108" charset="0"/>
              </a:rPr>
              <a:t>Budget  %</a:t>
            </a:r>
          </a:p>
        </p:txBody>
      </p:sp>
      <p:sp>
        <p:nvSpPr>
          <p:cNvPr id="222218" name="Text Box 10"/>
          <p:cNvSpPr txBox="1">
            <a:spLocks noChangeArrowheads="1"/>
          </p:cNvSpPr>
          <p:nvPr/>
        </p:nvSpPr>
        <p:spPr bwMode="auto">
          <a:xfrm>
            <a:off x="6324600" y="5638800"/>
            <a:ext cx="2438400" cy="1187450"/>
          </a:xfrm>
          <a:prstGeom prst="rect">
            <a:avLst/>
          </a:prstGeom>
          <a:noFill/>
          <a:ln w="9525">
            <a:noFill/>
            <a:miter lim="800000"/>
            <a:headEnd/>
            <a:tailEnd/>
          </a:ln>
          <a:effectLst/>
        </p:spPr>
        <p:txBody>
          <a:bodyPr>
            <a:prstTxWarp prst="textNoShape">
              <a:avLst/>
            </a:prstTxWarp>
            <a:spAutoFit/>
          </a:bodyPr>
          <a:lstStyle/>
          <a:p>
            <a:pPr algn="l" eaLnBrk="0" hangingPunct="0">
              <a:spcBef>
                <a:spcPct val="50000"/>
              </a:spcBef>
            </a:pPr>
            <a:r>
              <a:rPr lang="en-GB" sz="2400" b="0">
                <a:solidFill>
                  <a:schemeClr val="tx1"/>
                </a:solidFill>
                <a:latin typeface="Times" pitchFamily="-108" charset="0"/>
              </a:rPr>
              <a:t>SEE PPT NOTE FOR DEFINITION.</a:t>
            </a:r>
          </a:p>
        </p:txBody>
      </p:sp>
      <p:sp>
        <p:nvSpPr>
          <p:cNvPr id="14" name="Date Placeholder 13"/>
          <p:cNvSpPr>
            <a:spLocks noGrp="1"/>
          </p:cNvSpPr>
          <p:nvPr>
            <p:ph type="dt" sz="half" idx="10"/>
          </p:nvPr>
        </p:nvSpPr>
        <p:spPr/>
        <p:txBody>
          <a:bodyPr/>
          <a:lstStyle/>
          <a:p>
            <a:fld id="{70A43A3E-D69B-4842-81C8-475C9E5F8559}"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24258" name="Rectangle 2"/>
          <p:cNvSpPr>
            <a:spLocks noChangeArrowheads="1"/>
          </p:cNvSpPr>
          <p:nvPr/>
        </p:nvSpPr>
        <p:spPr bwMode="auto">
          <a:xfrm>
            <a:off x="914400" y="0"/>
            <a:ext cx="7772400" cy="642938"/>
          </a:xfrm>
          <a:prstGeom prst="rect">
            <a:avLst/>
          </a:prstGeom>
          <a:solidFill>
            <a:srgbClr val="FFFF00"/>
          </a:solidFill>
          <a:ln w="9525">
            <a:noFill/>
            <a:miter lim="800000"/>
            <a:headEnd/>
            <a:tailEnd/>
          </a:ln>
          <a:effectLst/>
        </p:spPr>
        <p:txBody>
          <a:bodyPr wrap="none" anchor="ctr">
            <a:prstTxWarp prst="textNoShape">
              <a:avLst/>
            </a:prstTxWarp>
          </a:bodyPr>
          <a:lstStyle/>
          <a:p>
            <a:endParaRPr lang="en-US"/>
          </a:p>
        </p:txBody>
      </p:sp>
      <p:sp>
        <p:nvSpPr>
          <p:cNvPr id="224259" name="Rectangle 3"/>
          <p:cNvSpPr>
            <a:spLocks noChangeArrowheads="1"/>
          </p:cNvSpPr>
          <p:nvPr/>
        </p:nvSpPr>
        <p:spPr bwMode="auto">
          <a:xfrm>
            <a:off x="1006475" y="46038"/>
            <a:ext cx="7588250" cy="550862"/>
          </a:xfrm>
          <a:prstGeom prst="rect">
            <a:avLst/>
          </a:prstGeom>
          <a:noFill/>
          <a:ln w="9525">
            <a:noFill/>
            <a:miter lim="800000"/>
            <a:headEnd/>
            <a:tailEnd/>
          </a:ln>
          <a:effectLst/>
        </p:spPr>
        <p:txBody>
          <a:bodyPr lIns="92075" tIns="46038" rIns="92075" bIns="46038" anchor="ctr">
            <a:prstTxWarp prst="textNoShape">
              <a:avLst/>
            </a:prstTxWarp>
          </a:bodyPr>
          <a:lstStyle/>
          <a:p>
            <a:pPr eaLnBrk="0" hangingPunct="0"/>
            <a:r>
              <a:rPr lang="en-US" sz="2400" b="0">
                <a:latin typeface="Times New Roman" pitchFamily="-108" charset="0"/>
              </a:rPr>
              <a:t>Examples of Process Improvements: Raytheon 95</a:t>
            </a:r>
          </a:p>
        </p:txBody>
      </p:sp>
      <p:sp>
        <p:nvSpPr>
          <p:cNvPr id="224260" name="Rectangle 4"/>
          <p:cNvSpPr>
            <a:spLocks noGrp="1" noChangeArrowheads="1"/>
          </p:cNvSpPr>
          <p:nvPr>
            <p:ph type="body" idx="1"/>
          </p:nvPr>
        </p:nvSpPr>
        <p:spPr>
          <a:xfrm>
            <a:off x="152400" y="609600"/>
            <a:ext cx="8839200" cy="6246813"/>
          </a:xfrm>
          <a:noFill/>
          <a:ln/>
        </p:spPr>
        <p:txBody>
          <a:bodyPr lIns="92075" tIns="46038" rIns="92075" bIns="46038">
            <a:normAutofit fontScale="92500" lnSpcReduction="10000"/>
          </a:bodyPr>
          <a:lstStyle/>
          <a:p>
            <a:pPr algn="ctr"/>
            <a:r>
              <a:rPr lang="en-US" sz="2000" b="1"/>
              <a:t>  Process Improvements Made</a:t>
            </a:r>
          </a:p>
          <a:p>
            <a:r>
              <a:rPr lang="en-US" sz="1800" b="1"/>
              <a:t>Erroneous interfaces during integration and test</a:t>
            </a:r>
            <a:r>
              <a:rPr lang="en-US" sz="1400"/>
              <a:t> - </a:t>
            </a:r>
          </a:p>
          <a:p>
            <a:pPr lvl="1"/>
            <a:r>
              <a:rPr lang="en-US" sz="2000"/>
              <a:t>Increased the detail required for interface design during the requirements analysis phase and preliminary design phase - Increased thoroughness of inspections of interface specifications</a:t>
            </a:r>
          </a:p>
          <a:p>
            <a:r>
              <a:rPr lang="en-US" sz="1800" b="1"/>
              <a:t>Lack of regression test repeatability -</a:t>
            </a:r>
          </a:p>
          <a:p>
            <a:pPr lvl="1"/>
            <a:r>
              <a:rPr lang="en-US" sz="2000"/>
              <a:t> Automated testing - Standardized the tool set for automated testing - Increased frequency of regression testing</a:t>
            </a:r>
          </a:p>
          <a:p>
            <a:r>
              <a:rPr lang="en-US" sz="1800" b="1"/>
              <a:t>Inconsistent inspection process - </a:t>
            </a:r>
          </a:p>
          <a:p>
            <a:pPr lvl="1"/>
            <a:r>
              <a:rPr lang="en-US" sz="1800"/>
              <a:t>Established control limits that are monitored by project teams - Trained project teams in the use of statistical process control - Continually analyze the inspection data for trends at the organisation level</a:t>
            </a:r>
          </a:p>
          <a:p>
            <a:r>
              <a:rPr lang="en-US" sz="1800" b="1"/>
              <a:t>Late requirements up-dates</a:t>
            </a:r>
            <a:r>
              <a:rPr lang="en-US" sz="1400"/>
              <a:t> -</a:t>
            </a:r>
          </a:p>
          <a:p>
            <a:pPr lvl="1"/>
            <a:r>
              <a:rPr lang="en-US" sz="1200"/>
              <a:t> </a:t>
            </a:r>
            <a:r>
              <a:rPr lang="en-US" sz="1400"/>
              <a:t>	Improved the tool set for maintaining requirements traceability - Confirm the requirements mapping at each process phase</a:t>
            </a:r>
            <a:endParaRPr lang="en-US" sz="1200"/>
          </a:p>
          <a:p>
            <a:r>
              <a:rPr lang="en-US" sz="1800" b="1"/>
              <a:t>Unplanned growth of functionality during Requirements Analysis </a:t>
            </a:r>
          </a:p>
          <a:p>
            <a:pPr lvl="1"/>
            <a:r>
              <a:rPr lang="en-US" sz="1400"/>
              <a:t>- Improved the monitoring of the evolving specifications against the customer baseline - Continually map the requirements to the functional proposal baseline to identify changes in addition to the passive monitoring of code growth - Improved requirements, design, cost, and schedule tradeoffs to reduce impacts</a:t>
            </a:r>
          </a:p>
        </p:txBody>
      </p:sp>
      <p:sp>
        <p:nvSpPr>
          <p:cNvPr id="6" name="Slide Number Placeholder 5"/>
          <p:cNvSpPr>
            <a:spLocks noGrp="1"/>
          </p:cNvSpPr>
          <p:nvPr>
            <p:ph type="sldNum" sz="quarter" idx="12"/>
          </p:nvPr>
        </p:nvSpPr>
        <p:spPr/>
        <p:txBody>
          <a:bodyPr/>
          <a:lstStyle/>
          <a:p>
            <a:fld id="{4B86B0F5-22FE-1F4C-B79C-31CD8CB2974C}" type="slidenum">
              <a:rPr lang="en-GB" smtClean="0"/>
              <a:pPr/>
              <a:t>232</a:t>
            </a:fld>
            <a:endParaRPr lang="en-GB"/>
          </a:p>
        </p:txBody>
      </p:sp>
      <p:sp>
        <p:nvSpPr>
          <p:cNvPr id="7" name="Footer Placeholder 6"/>
          <p:cNvSpPr>
            <a:spLocks noGrp="1"/>
          </p:cNvSpPr>
          <p:nvPr>
            <p:ph type="ftr" sz="quarter" idx="11"/>
          </p:nvPr>
        </p:nvSpPr>
        <p:spPr/>
        <p:txBody>
          <a:bodyPr/>
          <a:lstStyle/>
          <a:p>
            <a:r>
              <a:rPr lang="en-US" smtClean="0"/>
              <a:t>© Tom@Gilb.com  www.gilb.com</a:t>
            </a:r>
            <a:endParaRPr lang="en-GB"/>
          </a:p>
        </p:txBody>
      </p:sp>
      <p:sp>
        <p:nvSpPr>
          <p:cNvPr id="8" name="Date Placeholder 7"/>
          <p:cNvSpPr>
            <a:spLocks noGrp="1"/>
          </p:cNvSpPr>
          <p:nvPr>
            <p:ph type="dt" sz="half" idx="10"/>
          </p:nvPr>
        </p:nvSpPr>
        <p:spPr/>
        <p:txBody>
          <a:bodyPr/>
          <a:lstStyle/>
          <a:p>
            <a:fld id="{84FF5424-F6C3-604F-9C8B-8CFDB2CE78C8}" type="datetime4">
              <a:rPr lang="en-US" smtClean="0"/>
              <a:pPr/>
              <a:t>October 2, 2009</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24258"/>
                                        </p:tgtEl>
                                        <p:attrNameLst>
                                          <p:attrName>style.visibility</p:attrName>
                                        </p:attrNameLst>
                                      </p:cBhvr>
                                      <p:to>
                                        <p:strVal val="visible"/>
                                      </p:to>
                                    </p:set>
                                    <p:anim calcmode="lin" valueType="num">
                                      <p:cBhvr additive="base">
                                        <p:cTn id="7" dur="500" fill="hold"/>
                                        <p:tgtEl>
                                          <p:spTgt spid="224258"/>
                                        </p:tgtEl>
                                        <p:attrNameLst>
                                          <p:attrName>ppt_x</p:attrName>
                                        </p:attrNameLst>
                                      </p:cBhvr>
                                      <p:tavLst>
                                        <p:tav tm="0">
                                          <p:val>
                                            <p:strVal val="#ppt_x"/>
                                          </p:val>
                                        </p:tav>
                                        <p:tav tm="100000">
                                          <p:val>
                                            <p:strVal val="#ppt_x"/>
                                          </p:val>
                                        </p:tav>
                                      </p:tavLst>
                                    </p:anim>
                                    <p:anim calcmode="lin" valueType="num">
                                      <p:cBhvr additive="base">
                                        <p:cTn id="8" dur="500" fill="hold"/>
                                        <p:tgtEl>
                                          <p:spTgt spid="22425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224259"/>
                                        </p:tgtEl>
                                        <p:attrNameLst>
                                          <p:attrName>style.visibility</p:attrName>
                                        </p:attrNameLst>
                                      </p:cBhvr>
                                      <p:to>
                                        <p:strVal val="visible"/>
                                      </p:to>
                                    </p:set>
                                    <p:anim calcmode="lin" valueType="num">
                                      <p:cBhvr additive="base">
                                        <p:cTn id="12" dur="500" fill="hold"/>
                                        <p:tgtEl>
                                          <p:spTgt spid="224259"/>
                                        </p:tgtEl>
                                        <p:attrNameLst>
                                          <p:attrName>ppt_x</p:attrName>
                                        </p:attrNameLst>
                                      </p:cBhvr>
                                      <p:tavLst>
                                        <p:tav tm="0">
                                          <p:val>
                                            <p:strVal val="#ppt_x"/>
                                          </p:val>
                                        </p:tav>
                                        <p:tav tm="100000">
                                          <p:val>
                                            <p:strVal val="#ppt_x"/>
                                          </p:val>
                                        </p:tav>
                                      </p:tavLst>
                                    </p:anim>
                                    <p:anim calcmode="lin" valueType="num">
                                      <p:cBhvr additive="base">
                                        <p:cTn id="13" dur="500" fill="hold"/>
                                        <p:tgtEl>
                                          <p:spTgt spid="224259"/>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224260">
                                            <p:txEl>
                                              <p:pRg st="0" end="0"/>
                                            </p:txEl>
                                          </p:spTgt>
                                        </p:tgtEl>
                                        <p:attrNameLst>
                                          <p:attrName>style.visibility</p:attrName>
                                        </p:attrNameLst>
                                      </p:cBhvr>
                                      <p:to>
                                        <p:strVal val="visible"/>
                                      </p:to>
                                    </p:set>
                                    <p:animEffect transition="in" filter="box(out)">
                                      <p:cBhvr>
                                        <p:cTn id="18" dur="500"/>
                                        <p:tgtEl>
                                          <p:spTgt spid="224260">
                                            <p:txEl>
                                              <p:pRg st="0" end="0"/>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3" name="CAMERA.WAV"/>
                                        </p:tgtEl>
                                      </p:cMediaNode>
                                    </p:audio>
                                  </p:subTnLst>
                                </p:cTn>
                              </p:par>
                            </p:childTnLst>
                          </p:cTn>
                        </p:par>
                      </p:childTnLst>
                    </p:cTn>
                  </p:par>
                  <p:par>
                    <p:cTn id="19" fill="hold">
                      <p:stCondLst>
                        <p:cond delay="indefinite"/>
                      </p:stCondLst>
                      <p:childTnLst>
                        <p:par>
                          <p:cTn id="20" fill="hold">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224260">
                                            <p:txEl>
                                              <p:pRg st="1" end="1"/>
                                            </p:txEl>
                                          </p:spTgt>
                                        </p:tgtEl>
                                        <p:attrNameLst>
                                          <p:attrName>style.visibility</p:attrName>
                                        </p:attrNameLst>
                                      </p:cBhvr>
                                      <p:to>
                                        <p:strVal val="visible"/>
                                      </p:to>
                                    </p:set>
                                    <p:animEffect transition="in" filter="box(out)">
                                      <p:cBhvr>
                                        <p:cTn id="23" dur="500"/>
                                        <p:tgtEl>
                                          <p:spTgt spid="224260">
                                            <p:txEl>
                                              <p:pRg st="1" end="1"/>
                                            </p:txEl>
                                          </p:spTgt>
                                        </p:tgtEl>
                                      </p:cBhvr>
                                    </p:animEffect>
                                  </p:childTnLst>
                                  <p:subTnLst>
                                    <p:audio>
                                      <p:cMediaNode>
                                        <p:cTn display="0" masterRel="sameClick">
                                          <p:stCondLst>
                                            <p:cond evt="begin" delay="0">
                                              <p:tn val="21"/>
                                            </p:cond>
                                          </p:stCondLst>
                                          <p:endCondLst>
                                            <p:cond evt="onStopAudio" delay="0">
                                              <p:tgtEl>
                                                <p:sldTgt/>
                                              </p:tgtEl>
                                            </p:cond>
                                          </p:endCondLst>
                                        </p:cTn>
                                        <p:tgtEl>
                                          <p:sndTgt r:embed="rId3" name="CAMERA.WAV"/>
                                        </p:tgtEl>
                                      </p:cMediaNode>
                                    </p:audio>
                                  </p:subTnLst>
                                </p:cTn>
                              </p:par>
                              <p:par>
                                <p:cTn id="24" presetID="4" presetClass="entr" presetSubtype="32" fill="hold" grpId="0" nodeType="withEffect">
                                  <p:stCondLst>
                                    <p:cond delay="0"/>
                                  </p:stCondLst>
                                  <p:childTnLst>
                                    <p:set>
                                      <p:cBhvr>
                                        <p:cTn id="25" dur="1" fill="hold">
                                          <p:stCondLst>
                                            <p:cond delay="0"/>
                                          </p:stCondLst>
                                        </p:cTn>
                                        <p:tgtEl>
                                          <p:spTgt spid="224260">
                                            <p:txEl>
                                              <p:pRg st="2" end="2"/>
                                            </p:txEl>
                                          </p:spTgt>
                                        </p:tgtEl>
                                        <p:attrNameLst>
                                          <p:attrName>style.visibility</p:attrName>
                                        </p:attrNameLst>
                                      </p:cBhvr>
                                      <p:to>
                                        <p:strVal val="visible"/>
                                      </p:to>
                                    </p:set>
                                    <p:animEffect transition="in" filter="box(out)">
                                      <p:cBhvr>
                                        <p:cTn id="26" dur="500"/>
                                        <p:tgtEl>
                                          <p:spTgt spid="224260">
                                            <p:txEl>
                                              <p:pRg st="2" end="2"/>
                                            </p:txEl>
                                          </p:spTgt>
                                        </p:tgtEl>
                                      </p:cBhvr>
                                    </p:animEffect>
                                  </p:childTnLst>
                                  <p:subTnLst>
                                    <p:audio>
                                      <p:cMediaNode>
                                        <p:cTn display="0" masterRel="sameClick">
                                          <p:stCondLst>
                                            <p:cond evt="begin" delay="0">
                                              <p:tn val="24"/>
                                            </p:cond>
                                          </p:stCondLst>
                                          <p:endCondLst>
                                            <p:cond evt="onStopAudio" delay="0">
                                              <p:tgtEl>
                                                <p:sldTgt/>
                                              </p:tgtEl>
                                            </p:cond>
                                          </p:endCondLst>
                                        </p:cTn>
                                        <p:tgtEl>
                                          <p:sndTgt r:embed="rId3" name="CAMERA.WAV"/>
                                        </p:tgtEl>
                                      </p:cMediaNode>
                                    </p:audio>
                                  </p:subTnLst>
                                </p:cTn>
                              </p:par>
                            </p:childTnLst>
                          </p:cTn>
                        </p:par>
                      </p:childTnLst>
                    </p:cTn>
                  </p:par>
                  <p:par>
                    <p:cTn id="27" fill="hold">
                      <p:stCondLst>
                        <p:cond delay="indefinite"/>
                      </p:stCondLst>
                      <p:childTnLst>
                        <p:par>
                          <p:cTn id="28" fill="hold">
                            <p:stCondLst>
                              <p:cond delay="0"/>
                            </p:stCondLst>
                            <p:childTnLst>
                              <p:par>
                                <p:cTn id="29" presetID="4" presetClass="entr" presetSubtype="32" fill="hold" grpId="0" nodeType="clickEffect">
                                  <p:stCondLst>
                                    <p:cond delay="0"/>
                                  </p:stCondLst>
                                  <p:childTnLst>
                                    <p:set>
                                      <p:cBhvr>
                                        <p:cTn id="30" dur="1" fill="hold">
                                          <p:stCondLst>
                                            <p:cond delay="0"/>
                                          </p:stCondLst>
                                        </p:cTn>
                                        <p:tgtEl>
                                          <p:spTgt spid="224260">
                                            <p:txEl>
                                              <p:pRg st="3" end="3"/>
                                            </p:txEl>
                                          </p:spTgt>
                                        </p:tgtEl>
                                        <p:attrNameLst>
                                          <p:attrName>style.visibility</p:attrName>
                                        </p:attrNameLst>
                                      </p:cBhvr>
                                      <p:to>
                                        <p:strVal val="visible"/>
                                      </p:to>
                                    </p:set>
                                    <p:animEffect transition="in" filter="box(out)">
                                      <p:cBhvr>
                                        <p:cTn id="31" dur="500"/>
                                        <p:tgtEl>
                                          <p:spTgt spid="224260">
                                            <p:txEl>
                                              <p:pRg st="3" end="3"/>
                                            </p:txEl>
                                          </p:spTgt>
                                        </p:tgtEl>
                                      </p:cBhvr>
                                    </p:animEffect>
                                  </p:childTnLst>
                                  <p:subTnLst>
                                    <p:audio>
                                      <p:cMediaNode>
                                        <p:cTn display="0" masterRel="sameClick">
                                          <p:stCondLst>
                                            <p:cond evt="begin" delay="0">
                                              <p:tn val="29"/>
                                            </p:cond>
                                          </p:stCondLst>
                                          <p:endCondLst>
                                            <p:cond evt="onStopAudio" delay="0">
                                              <p:tgtEl>
                                                <p:sldTgt/>
                                              </p:tgtEl>
                                            </p:cond>
                                          </p:endCondLst>
                                        </p:cTn>
                                        <p:tgtEl>
                                          <p:sndTgt r:embed="rId3" name="CAMERA.WAV"/>
                                        </p:tgtEl>
                                      </p:cMediaNode>
                                    </p:audio>
                                  </p:subTnLst>
                                </p:cTn>
                              </p:par>
                              <p:par>
                                <p:cTn id="32" presetID="4" presetClass="entr" presetSubtype="32" fill="hold" grpId="0" nodeType="withEffect">
                                  <p:stCondLst>
                                    <p:cond delay="0"/>
                                  </p:stCondLst>
                                  <p:childTnLst>
                                    <p:set>
                                      <p:cBhvr>
                                        <p:cTn id="33" dur="1" fill="hold">
                                          <p:stCondLst>
                                            <p:cond delay="0"/>
                                          </p:stCondLst>
                                        </p:cTn>
                                        <p:tgtEl>
                                          <p:spTgt spid="224260">
                                            <p:txEl>
                                              <p:pRg st="4" end="4"/>
                                            </p:txEl>
                                          </p:spTgt>
                                        </p:tgtEl>
                                        <p:attrNameLst>
                                          <p:attrName>style.visibility</p:attrName>
                                        </p:attrNameLst>
                                      </p:cBhvr>
                                      <p:to>
                                        <p:strVal val="visible"/>
                                      </p:to>
                                    </p:set>
                                    <p:animEffect transition="in" filter="box(out)">
                                      <p:cBhvr>
                                        <p:cTn id="34" dur="500"/>
                                        <p:tgtEl>
                                          <p:spTgt spid="224260">
                                            <p:txEl>
                                              <p:pRg st="4" end="4"/>
                                            </p:txEl>
                                          </p:spTgt>
                                        </p:tgtEl>
                                      </p:cBhvr>
                                    </p:animEffect>
                                  </p:childTnLst>
                                  <p:subTnLst>
                                    <p:audio>
                                      <p:cMediaNode>
                                        <p:cTn display="0" masterRel="sameClick">
                                          <p:stCondLst>
                                            <p:cond evt="begin" delay="0">
                                              <p:tn val="32"/>
                                            </p:cond>
                                          </p:stCondLst>
                                          <p:endCondLst>
                                            <p:cond evt="onStopAudio" delay="0">
                                              <p:tgtEl>
                                                <p:sldTgt/>
                                              </p:tgtEl>
                                            </p:cond>
                                          </p:endCondLst>
                                        </p:cTn>
                                        <p:tgtEl>
                                          <p:sndTgt r:embed="rId3" name="CAMERA.WAV"/>
                                        </p:tgtEl>
                                      </p:cMediaNode>
                                    </p:audio>
                                  </p:subTnLst>
                                </p:cTn>
                              </p:par>
                            </p:childTnLst>
                          </p:cTn>
                        </p:par>
                      </p:childTnLst>
                    </p:cTn>
                  </p:par>
                  <p:par>
                    <p:cTn id="35" fill="hold">
                      <p:stCondLst>
                        <p:cond delay="indefinite"/>
                      </p:stCondLst>
                      <p:childTnLst>
                        <p:par>
                          <p:cTn id="36" fill="hold">
                            <p:stCondLst>
                              <p:cond delay="0"/>
                            </p:stCondLst>
                            <p:childTnLst>
                              <p:par>
                                <p:cTn id="37" presetID="4" presetClass="entr" presetSubtype="32" fill="hold" grpId="0" nodeType="clickEffect">
                                  <p:stCondLst>
                                    <p:cond delay="0"/>
                                  </p:stCondLst>
                                  <p:childTnLst>
                                    <p:set>
                                      <p:cBhvr>
                                        <p:cTn id="38" dur="1" fill="hold">
                                          <p:stCondLst>
                                            <p:cond delay="0"/>
                                          </p:stCondLst>
                                        </p:cTn>
                                        <p:tgtEl>
                                          <p:spTgt spid="224260">
                                            <p:txEl>
                                              <p:pRg st="5" end="5"/>
                                            </p:txEl>
                                          </p:spTgt>
                                        </p:tgtEl>
                                        <p:attrNameLst>
                                          <p:attrName>style.visibility</p:attrName>
                                        </p:attrNameLst>
                                      </p:cBhvr>
                                      <p:to>
                                        <p:strVal val="visible"/>
                                      </p:to>
                                    </p:set>
                                    <p:animEffect transition="in" filter="box(out)">
                                      <p:cBhvr>
                                        <p:cTn id="39" dur="500"/>
                                        <p:tgtEl>
                                          <p:spTgt spid="224260">
                                            <p:txEl>
                                              <p:pRg st="5" end="5"/>
                                            </p:txEl>
                                          </p:spTgt>
                                        </p:tgtEl>
                                      </p:cBhvr>
                                    </p:animEffect>
                                  </p:childTnLst>
                                  <p:subTnLst>
                                    <p:audio>
                                      <p:cMediaNode>
                                        <p:cTn display="0" masterRel="sameClick">
                                          <p:stCondLst>
                                            <p:cond evt="begin" delay="0">
                                              <p:tn val="37"/>
                                            </p:cond>
                                          </p:stCondLst>
                                          <p:endCondLst>
                                            <p:cond evt="onStopAudio" delay="0">
                                              <p:tgtEl>
                                                <p:sldTgt/>
                                              </p:tgtEl>
                                            </p:cond>
                                          </p:endCondLst>
                                        </p:cTn>
                                        <p:tgtEl>
                                          <p:sndTgt r:embed="rId3" name="CAMERA.WAV"/>
                                        </p:tgtEl>
                                      </p:cMediaNode>
                                    </p:audio>
                                  </p:subTnLst>
                                </p:cTn>
                              </p:par>
                              <p:par>
                                <p:cTn id="40" presetID="4" presetClass="entr" presetSubtype="32" fill="hold" grpId="0" nodeType="withEffect">
                                  <p:stCondLst>
                                    <p:cond delay="0"/>
                                  </p:stCondLst>
                                  <p:childTnLst>
                                    <p:set>
                                      <p:cBhvr>
                                        <p:cTn id="41" dur="1" fill="hold">
                                          <p:stCondLst>
                                            <p:cond delay="0"/>
                                          </p:stCondLst>
                                        </p:cTn>
                                        <p:tgtEl>
                                          <p:spTgt spid="224260">
                                            <p:txEl>
                                              <p:pRg st="6" end="6"/>
                                            </p:txEl>
                                          </p:spTgt>
                                        </p:tgtEl>
                                        <p:attrNameLst>
                                          <p:attrName>style.visibility</p:attrName>
                                        </p:attrNameLst>
                                      </p:cBhvr>
                                      <p:to>
                                        <p:strVal val="visible"/>
                                      </p:to>
                                    </p:set>
                                    <p:animEffect transition="in" filter="box(out)">
                                      <p:cBhvr>
                                        <p:cTn id="42" dur="500"/>
                                        <p:tgtEl>
                                          <p:spTgt spid="224260">
                                            <p:txEl>
                                              <p:pRg st="6" end="6"/>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3" name="CAMERA.WAV"/>
                                        </p:tgtEl>
                                      </p:cMediaNode>
                                    </p:audio>
                                  </p:subTnLst>
                                </p:cTn>
                              </p:par>
                            </p:childTnLst>
                          </p:cTn>
                        </p:par>
                      </p:childTnLst>
                    </p:cTn>
                  </p:par>
                  <p:par>
                    <p:cTn id="43" fill="hold">
                      <p:stCondLst>
                        <p:cond delay="indefinite"/>
                      </p:stCondLst>
                      <p:childTnLst>
                        <p:par>
                          <p:cTn id="44" fill="hold">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224260">
                                            <p:txEl>
                                              <p:pRg st="7" end="7"/>
                                            </p:txEl>
                                          </p:spTgt>
                                        </p:tgtEl>
                                        <p:attrNameLst>
                                          <p:attrName>style.visibility</p:attrName>
                                        </p:attrNameLst>
                                      </p:cBhvr>
                                      <p:to>
                                        <p:strVal val="visible"/>
                                      </p:to>
                                    </p:set>
                                    <p:animEffect transition="in" filter="box(out)">
                                      <p:cBhvr>
                                        <p:cTn id="47" dur="500"/>
                                        <p:tgtEl>
                                          <p:spTgt spid="224260">
                                            <p:txEl>
                                              <p:pRg st="7" end="7"/>
                                            </p:txEl>
                                          </p:spTgt>
                                        </p:tgtEl>
                                      </p:cBhvr>
                                    </p:animEffect>
                                  </p:childTnLst>
                                  <p:subTnLst>
                                    <p:audio>
                                      <p:cMediaNode>
                                        <p:cTn display="0" masterRel="sameClick">
                                          <p:stCondLst>
                                            <p:cond evt="begin" delay="0">
                                              <p:tn val="45"/>
                                            </p:cond>
                                          </p:stCondLst>
                                          <p:endCondLst>
                                            <p:cond evt="onStopAudio" delay="0">
                                              <p:tgtEl>
                                                <p:sldTgt/>
                                              </p:tgtEl>
                                            </p:cond>
                                          </p:endCondLst>
                                        </p:cTn>
                                        <p:tgtEl>
                                          <p:sndTgt r:embed="rId3" name="CAMERA.WAV"/>
                                        </p:tgtEl>
                                      </p:cMediaNode>
                                    </p:audio>
                                  </p:subTnLst>
                                </p:cTn>
                              </p:par>
                              <p:par>
                                <p:cTn id="48" presetID="4" presetClass="entr" presetSubtype="32" fill="hold" grpId="0" nodeType="withEffect">
                                  <p:stCondLst>
                                    <p:cond delay="0"/>
                                  </p:stCondLst>
                                  <p:childTnLst>
                                    <p:set>
                                      <p:cBhvr>
                                        <p:cTn id="49" dur="1" fill="hold">
                                          <p:stCondLst>
                                            <p:cond delay="0"/>
                                          </p:stCondLst>
                                        </p:cTn>
                                        <p:tgtEl>
                                          <p:spTgt spid="224260">
                                            <p:txEl>
                                              <p:pRg st="8" end="8"/>
                                            </p:txEl>
                                          </p:spTgt>
                                        </p:tgtEl>
                                        <p:attrNameLst>
                                          <p:attrName>style.visibility</p:attrName>
                                        </p:attrNameLst>
                                      </p:cBhvr>
                                      <p:to>
                                        <p:strVal val="visible"/>
                                      </p:to>
                                    </p:set>
                                    <p:animEffect transition="in" filter="box(out)">
                                      <p:cBhvr>
                                        <p:cTn id="50" dur="500"/>
                                        <p:tgtEl>
                                          <p:spTgt spid="224260">
                                            <p:txEl>
                                              <p:pRg st="8" end="8"/>
                                            </p:txEl>
                                          </p:spTgt>
                                        </p:tgtEl>
                                      </p:cBhvr>
                                    </p:animEffect>
                                  </p:childTnLst>
                                  <p:subTnLst>
                                    <p:audio>
                                      <p:cMediaNode>
                                        <p:cTn display="0" masterRel="sameClick">
                                          <p:stCondLst>
                                            <p:cond evt="begin" delay="0">
                                              <p:tn val="48"/>
                                            </p:cond>
                                          </p:stCondLst>
                                          <p:endCondLst>
                                            <p:cond evt="onStopAudio" delay="0">
                                              <p:tgtEl>
                                                <p:sldTgt/>
                                              </p:tgtEl>
                                            </p:cond>
                                          </p:endCondLst>
                                        </p:cTn>
                                        <p:tgtEl>
                                          <p:sndTgt r:embed="rId3" name="CAMERA.WAV"/>
                                        </p:tgtEl>
                                      </p:cMediaNode>
                                    </p:audio>
                                  </p:subTnLst>
                                </p:cTn>
                              </p:par>
                            </p:childTnLst>
                          </p:cTn>
                        </p:par>
                      </p:childTnLst>
                    </p:cTn>
                  </p:par>
                  <p:par>
                    <p:cTn id="51" fill="hold">
                      <p:stCondLst>
                        <p:cond delay="indefinite"/>
                      </p:stCondLst>
                      <p:childTnLst>
                        <p:par>
                          <p:cTn id="52" fill="hold">
                            <p:stCondLst>
                              <p:cond delay="0"/>
                            </p:stCondLst>
                            <p:childTnLst>
                              <p:par>
                                <p:cTn id="53" presetID="4" presetClass="entr" presetSubtype="32" fill="hold" grpId="0" nodeType="clickEffect">
                                  <p:stCondLst>
                                    <p:cond delay="0"/>
                                  </p:stCondLst>
                                  <p:childTnLst>
                                    <p:set>
                                      <p:cBhvr>
                                        <p:cTn id="54" dur="1" fill="hold">
                                          <p:stCondLst>
                                            <p:cond delay="0"/>
                                          </p:stCondLst>
                                        </p:cTn>
                                        <p:tgtEl>
                                          <p:spTgt spid="224260">
                                            <p:txEl>
                                              <p:pRg st="9" end="9"/>
                                            </p:txEl>
                                          </p:spTgt>
                                        </p:tgtEl>
                                        <p:attrNameLst>
                                          <p:attrName>style.visibility</p:attrName>
                                        </p:attrNameLst>
                                      </p:cBhvr>
                                      <p:to>
                                        <p:strVal val="visible"/>
                                      </p:to>
                                    </p:set>
                                    <p:animEffect transition="in" filter="box(out)">
                                      <p:cBhvr>
                                        <p:cTn id="55" dur="500"/>
                                        <p:tgtEl>
                                          <p:spTgt spid="224260">
                                            <p:txEl>
                                              <p:pRg st="9" end="9"/>
                                            </p:txEl>
                                          </p:spTgt>
                                        </p:tgtEl>
                                      </p:cBhvr>
                                    </p:animEffect>
                                  </p:childTnLst>
                                  <p:subTnLst>
                                    <p:audio>
                                      <p:cMediaNode>
                                        <p:cTn display="0" masterRel="sameClick">
                                          <p:stCondLst>
                                            <p:cond evt="begin" delay="0">
                                              <p:tn val="53"/>
                                            </p:cond>
                                          </p:stCondLst>
                                          <p:endCondLst>
                                            <p:cond evt="onStopAudio" delay="0">
                                              <p:tgtEl>
                                                <p:sldTgt/>
                                              </p:tgtEl>
                                            </p:cond>
                                          </p:endCondLst>
                                        </p:cTn>
                                        <p:tgtEl>
                                          <p:sndTgt r:embed="rId3" name="CAMERA.WAV"/>
                                        </p:tgtEl>
                                      </p:cMediaNode>
                                    </p:audio>
                                  </p:subTnLst>
                                </p:cTn>
                              </p:par>
                              <p:par>
                                <p:cTn id="56" presetID="4" presetClass="entr" presetSubtype="32" fill="hold" grpId="0" nodeType="withEffect">
                                  <p:stCondLst>
                                    <p:cond delay="0"/>
                                  </p:stCondLst>
                                  <p:childTnLst>
                                    <p:set>
                                      <p:cBhvr>
                                        <p:cTn id="57" dur="1" fill="hold">
                                          <p:stCondLst>
                                            <p:cond delay="0"/>
                                          </p:stCondLst>
                                        </p:cTn>
                                        <p:tgtEl>
                                          <p:spTgt spid="224260">
                                            <p:txEl>
                                              <p:pRg st="10" end="10"/>
                                            </p:txEl>
                                          </p:spTgt>
                                        </p:tgtEl>
                                        <p:attrNameLst>
                                          <p:attrName>style.visibility</p:attrName>
                                        </p:attrNameLst>
                                      </p:cBhvr>
                                      <p:to>
                                        <p:strVal val="visible"/>
                                      </p:to>
                                    </p:set>
                                    <p:animEffect transition="in" filter="box(out)">
                                      <p:cBhvr>
                                        <p:cTn id="58" dur="500"/>
                                        <p:tgtEl>
                                          <p:spTgt spid="224260">
                                            <p:txEl>
                                              <p:pRg st="10" end="10"/>
                                            </p:txEl>
                                          </p:spTgt>
                                        </p:tgtEl>
                                      </p:cBhvr>
                                    </p:animEffect>
                                  </p:childTnLst>
                                  <p:subTnLst>
                                    <p:audio>
                                      <p:cMediaNode>
                                        <p:cTn display="0" masterRel="sameClick">
                                          <p:stCondLst>
                                            <p:cond evt="begin" delay="0">
                                              <p:tn val="56"/>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58" grpId="0" animBg="1"/>
      <p:bldP spid="224259" grpId="0" autoUpdateAnimBg="0"/>
      <p:bldP spid="224260" grpId="0" build="p" autoUpdateAnimBg="0"/>
    </p:bldLst>
  </p:timing>
</p:sld>
</file>

<file path=ppt/slides/slide2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0" y="0"/>
            <a:ext cx="6934200" cy="1143000"/>
          </a:xfrm>
          <a:solidFill>
            <a:srgbClr val="FFFF00"/>
          </a:solidFill>
          <a:ln/>
        </p:spPr>
        <p:txBody>
          <a:bodyPr lIns="92075" tIns="46038" rIns="92075" bIns="46038">
            <a:normAutofit fontScale="90000"/>
          </a:bodyPr>
          <a:lstStyle/>
          <a:p>
            <a:r>
              <a:rPr lang="en-US" dirty="0">
                <a:solidFill>
                  <a:srgbClr val="0000FF"/>
                </a:solidFill>
              </a:rPr>
              <a:t>Overall Product Quality: Definition at Raytheon</a:t>
            </a:r>
          </a:p>
        </p:txBody>
      </p:sp>
      <p:sp>
        <p:nvSpPr>
          <p:cNvPr id="226307" name="Rectangle 3"/>
          <p:cNvSpPr>
            <a:spLocks noChangeArrowheads="1"/>
          </p:cNvSpPr>
          <p:nvPr/>
        </p:nvSpPr>
        <p:spPr bwMode="auto">
          <a:xfrm>
            <a:off x="1588" y="1890713"/>
            <a:ext cx="9066212" cy="457200"/>
          </a:xfrm>
          <a:prstGeom prst="rect">
            <a:avLst/>
          </a:prstGeom>
          <a:noFill/>
          <a:ln w="9525">
            <a:noFill/>
            <a:miter lim="800000"/>
            <a:headEnd/>
            <a:tailEnd/>
          </a:ln>
          <a:effectLst/>
        </p:spPr>
        <p:txBody>
          <a:bodyPr lIns="92075" tIns="46038" rIns="92075" bIns="46038">
            <a:prstTxWarp prst="textNoShape">
              <a:avLst/>
            </a:prstTxWarp>
            <a:spAutoFit/>
          </a:bodyPr>
          <a:lstStyle/>
          <a:p>
            <a:pPr algn="l" eaLnBrk="0" hangingPunct="0"/>
            <a:endParaRPr lang="en-GB" sz="2400" b="0">
              <a:solidFill>
                <a:schemeClr val="tx1"/>
              </a:solidFill>
              <a:latin typeface="Times New Roman" pitchFamily="-108" charset="0"/>
            </a:endParaRPr>
          </a:p>
        </p:txBody>
      </p:sp>
      <p:sp>
        <p:nvSpPr>
          <p:cNvPr id="226308" name="Rectangle 4"/>
          <p:cNvSpPr>
            <a:spLocks noChangeArrowheads="1"/>
          </p:cNvSpPr>
          <p:nvPr/>
        </p:nvSpPr>
        <p:spPr bwMode="auto">
          <a:xfrm>
            <a:off x="304800" y="1295400"/>
            <a:ext cx="8839200" cy="5562600"/>
          </a:xfrm>
          <a:prstGeom prst="rect">
            <a:avLst/>
          </a:prstGeom>
          <a:solidFill>
            <a:srgbClr val="FFFF00"/>
          </a:solidFill>
          <a:ln w="9525">
            <a:noFill/>
            <a:miter lim="800000"/>
            <a:headEnd/>
            <a:tailEnd/>
          </a:ln>
          <a:effectLst/>
        </p:spPr>
        <p:txBody>
          <a:bodyPr lIns="92075" tIns="46038" rIns="92075" bIns="46038">
            <a:prstTxWarp prst="textNoShape">
              <a:avLst/>
            </a:prstTxWarp>
          </a:bodyPr>
          <a:lstStyle/>
          <a:p>
            <a:pPr marL="342900" indent="-342900" algn="l" eaLnBrk="0" hangingPunct="0">
              <a:spcBef>
                <a:spcPct val="20000"/>
              </a:spcBef>
              <a:buFontTx/>
              <a:buChar char="•"/>
            </a:pPr>
            <a:r>
              <a:rPr lang="en-US" sz="2400" b="0" dirty="0">
                <a:solidFill>
                  <a:schemeClr val="tx1"/>
                </a:solidFill>
              </a:rPr>
              <a:t>Overall Product Quality</a:t>
            </a:r>
          </a:p>
          <a:p>
            <a:pPr marL="342900" indent="-342900" algn="l" eaLnBrk="0" hangingPunct="0">
              <a:spcBef>
                <a:spcPct val="20000"/>
              </a:spcBef>
              <a:buFontTx/>
              <a:buChar char="•"/>
            </a:pPr>
            <a:r>
              <a:rPr lang="en-US" sz="2400" b="0" dirty="0">
                <a:solidFill>
                  <a:schemeClr val="tx1"/>
                </a:solidFill>
              </a:rPr>
              <a:t>The primary measure used to assess overall product quality is the </a:t>
            </a:r>
            <a:r>
              <a:rPr lang="en-US" sz="2400" dirty="0">
                <a:solidFill>
                  <a:schemeClr val="tx1"/>
                </a:solidFill>
              </a:rPr>
              <a:t>defect density</a:t>
            </a:r>
            <a:r>
              <a:rPr lang="en-US" sz="2400" b="0" dirty="0">
                <a:solidFill>
                  <a:schemeClr val="tx1"/>
                </a:solidFill>
              </a:rPr>
              <a:t> in the final software products. </a:t>
            </a:r>
          </a:p>
          <a:p>
            <a:pPr marL="342900" indent="-342900" algn="l" eaLnBrk="0" hangingPunct="0">
              <a:spcBef>
                <a:spcPct val="20000"/>
              </a:spcBef>
              <a:buFontTx/>
              <a:buChar char="•"/>
            </a:pPr>
            <a:r>
              <a:rPr lang="en-US" sz="2400" b="0" dirty="0">
                <a:solidFill>
                  <a:schemeClr val="tx1"/>
                </a:solidFill>
              </a:rPr>
              <a:t>We measure this factor in </a:t>
            </a:r>
            <a:r>
              <a:rPr lang="en-US" sz="2400" dirty="0">
                <a:solidFill>
                  <a:schemeClr val="tx1"/>
                </a:solidFill>
              </a:rPr>
              <a:t>“number of software trouble reports (</a:t>
            </a:r>
            <a:r>
              <a:rPr lang="en-US" sz="2400" dirty="0" err="1">
                <a:solidFill>
                  <a:schemeClr val="tx1"/>
                </a:solidFill>
              </a:rPr>
              <a:t>STRs</a:t>
            </a:r>
            <a:r>
              <a:rPr lang="en-US" sz="2400" dirty="0">
                <a:solidFill>
                  <a:schemeClr val="tx1"/>
                </a:solidFill>
              </a:rPr>
              <a:t>) per thousand lines of delivered source code</a:t>
            </a:r>
            <a:r>
              <a:rPr lang="en-US" sz="2400" b="0" dirty="0">
                <a:solidFill>
                  <a:schemeClr val="tx1"/>
                </a:solidFill>
              </a:rPr>
              <a:t> (</a:t>
            </a:r>
            <a:r>
              <a:rPr lang="en-US" sz="2400" b="0" dirty="0" err="1">
                <a:solidFill>
                  <a:schemeClr val="tx1"/>
                </a:solidFill>
              </a:rPr>
              <a:t>STRs</a:t>
            </a:r>
            <a:r>
              <a:rPr lang="en-US" sz="2400" b="0" dirty="0">
                <a:solidFill>
                  <a:schemeClr val="tx1"/>
                </a:solidFill>
              </a:rPr>
              <a:t>/KDSI)” on an individual project basis.</a:t>
            </a:r>
          </a:p>
          <a:p>
            <a:pPr marL="342900" indent="-342900" algn="l" eaLnBrk="0" hangingPunct="0">
              <a:spcBef>
                <a:spcPct val="20000"/>
              </a:spcBef>
              <a:buFontTx/>
              <a:buChar char="•"/>
            </a:pPr>
            <a:r>
              <a:rPr lang="en-US" sz="2400" b="0" dirty="0">
                <a:solidFill>
                  <a:schemeClr val="tx1"/>
                </a:solidFill>
              </a:rPr>
              <a:t> The project defect densities are then combined to compute the monthly weighted average (using the same approach as the cost of quality described above) thus yielding a time-variant plot of our overall product quality measure. </a:t>
            </a:r>
          </a:p>
          <a:p>
            <a:pPr marL="342900" indent="-342900" algn="l" eaLnBrk="0" hangingPunct="0">
              <a:spcBef>
                <a:spcPct val="20000"/>
              </a:spcBef>
              <a:buFontTx/>
              <a:buChar char="•"/>
            </a:pPr>
            <a:r>
              <a:rPr lang="en-US" sz="2400" b="0" dirty="0">
                <a:solidFill>
                  <a:schemeClr val="tx1"/>
                </a:solidFill>
              </a:rPr>
              <a:t>As shown in next slide, data collected over the period of the initiative shows an </a:t>
            </a:r>
            <a:r>
              <a:rPr lang="en-US" sz="2400" i="1" dirty="0">
                <a:solidFill>
                  <a:schemeClr val="tx1"/>
                </a:solidFill>
              </a:rPr>
              <a:t>improvement</a:t>
            </a:r>
            <a:r>
              <a:rPr lang="en-US" sz="2400" b="0" dirty="0">
                <a:solidFill>
                  <a:schemeClr val="tx1"/>
                </a:solidFill>
              </a:rPr>
              <a:t> from an average of </a:t>
            </a:r>
            <a:r>
              <a:rPr lang="en-US" sz="2400" dirty="0">
                <a:solidFill>
                  <a:schemeClr val="tx1"/>
                </a:solidFill>
              </a:rPr>
              <a:t>17.2</a:t>
            </a:r>
            <a:r>
              <a:rPr lang="en-US" sz="2400" b="0" dirty="0">
                <a:solidFill>
                  <a:schemeClr val="tx1"/>
                </a:solidFill>
              </a:rPr>
              <a:t> </a:t>
            </a:r>
            <a:r>
              <a:rPr lang="en-US" sz="2400" b="0" dirty="0" err="1">
                <a:solidFill>
                  <a:schemeClr val="tx1"/>
                </a:solidFill>
              </a:rPr>
              <a:t>STRs</a:t>
            </a:r>
            <a:r>
              <a:rPr lang="en-US" sz="2400" b="0" dirty="0">
                <a:solidFill>
                  <a:schemeClr val="tx1"/>
                </a:solidFill>
              </a:rPr>
              <a:t>/KDSI to the current level of </a:t>
            </a:r>
            <a:r>
              <a:rPr lang="en-US" sz="2400" dirty="0">
                <a:solidFill>
                  <a:schemeClr val="tx1"/>
                </a:solidFill>
              </a:rPr>
              <a:t>4.0</a:t>
            </a:r>
            <a:r>
              <a:rPr lang="en-US" sz="2400" b="0" dirty="0">
                <a:solidFill>
                  <a:schemeClr val="tx1"/>
                </a:solidFill>
              </a:rPr>
              <a:t> </a:t>
            </a:r>
            <a:r>
              <a:rPr lang="en-US" sz="2400" b="0" dirty="0" err="1">
                <a:solidFill>
                  <a:schemeClr val="tx1"/>
                </a:solidFill>
              </a:rPr>
              <a:t>STRs</a:t>
            </a:r>
            <a:r>
              <a:rPr lang="en-US" sz="2400" b="0" dirty="0">
                <a:solidFill>
                  <a:schemeClr val="tx1"/>
                </a:solidFill>
              </a:rPr>
              <a:t>/KDSI.</a:t>
            </a:r>
          </a:p>
        </p:txBody>
      </p:sp>
      <p:pic>
        <p:nvPicPr>
          <p:cNvPr id="226309" name="Picture 5"/>
          <p:cNvPicPr>
            <a:picLocks noChangeArrowheads="1"/>
          </p:cNvPicPr>
          <p:nvPr/>
        </p:nvPicPr>
        <p:blipFill>
          <a:blip r:embed="rId3"/>
          <a:srcRect/>
          <a:stretch>
            <a:fillRect/>
          </a:stretch>
        </p:blipFill>
        <p:spPr bwMode="auto">
          <a:xfrm>
            <a:off x="6985000" y="0"/>
            <a:ext cx="2159000" cy="1614488"/>
          </a:xfrm>
          <a:prstGeom prst="rect">
            <a:avLst/>
          </a:prstGeom>
          <a:noFill/>
          <a:ln w="9525">
            <a:noFill/>
            <a:miter lim="800000"/>
            <a:headEnd/>
            <a:tailEnd/>
          </a:ln>
          <a:effectLst/>
        </p:spPr>
      </p:pic>
      <p:sp>
        <p:nvSpPr>
          <p:cNvPr id="7" name="Slide Number Placeholder 6"/>
          <p:cNvSpPr>
            <a:spLocks noGrp="1"/>
          </p:cNvSpPr>
          <p:nvPr>
            <p:ph type="sldNum" sz="quarter" idx="12"/>
          </p:nvPr>
        </p:nvSpPr>
        <p:spPr/>
        <p:txBody>
          <a:bodyPr/>
          <a:lstStyle/>
          <a:p>
            <a:fld id="{4B86B0F5-22FE-1F4C-B79C-31CD8CB2974C}" type="slidenum">
              <a:rPr lang="en-GB" smtClean="0"/>
              <a:pPr/>
              <a:t>233</a:t>
            </a:fld>
            <a:endParaRPr lang="en-GB"/>
          </a:p>
        </p:txBody>
      </p:sp>
      <p:sp>
        <p:nvSpPr>
          <p:cNvPr id="8" name="Footer Placeholder 7"/>
          <p:cNvSpPr>
            <a:spLocks noGrp="1"/>
          </p:cNvSpPr>
          <p:nvPr>
            <p:ph type="ftr" sz="quarter" idx="11"/>
          </p:nvPr>
        </p:nvSpPr>
        <p:spPr/>
        <p:txBody>
          <a:bodyPr/>
          <a:lstStyle/>
          <a:p>
            <a:r>
              <a:rPr lang="en-US" smtClean="0"/>
              <a:t>© Tom@Gilb.com  www.gilb.com</a:t>
            </a:r>
            <a:endParaRPr lang="en-GB"/>
          </a:p>
        </p:txBody>
      </p:sp>
      <p:sp>
        <p:nvSpPr>
          <p:cNvPr id="9" name="Date Placeholder 8"/>
          <p:cNvSpPr>
            <a:spLocks noGrp="1"/>
          </p:cNvSpPr>
          <p:nvPr>
            <p:ph type="dt" sz="half" idx="10"/>
          </p:nvPr>
        </p:nvSpPr>
        <p:spPr/>
        <p:txBody>
          <a:bodyPr/>
          <a:lstStyle/>
          <a:p>
            <a:fld id="{1E09E10C-E25A-B44C-B255-1CEB2AC41721}"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a:xfrm>
            <a:off x="685800" y="762000"/>
            <a:ext cx="7772400" cy="838200"/>
          </a:xfrm>
          <a:solidFill>
            <a:srgbClr val="FFFF00"/>
          </a:solidFill>
          <a:ln/>
        </p:spPr>
        <p:txBody>
          <a:bodyPr lIns="92075" tIns="46038" rIns="92075" bIns="46038"/>
          <a:lstStyle/>
          <a:p>
            <a:r>
              <a:rPr lang="en-US" sz="3600"/>
              <a:t>Overall Product Quality: Raytheon 95</a:t>
            </a:r>
            <a:br>
              <a:rPr lang="en-US" sz="3600"/>
            </a:br>
            <a:r>
              <a:rPr lang="en-US" sz="3600"/>
              <a:t>Defect Density Versus Time</a:t>
            </a:r>
          </a:p>
        </p:txBody>
      </p:sp>
      <p:pic>
        <p:nvPicPr>
          <p:cNvPr id="228355" name="Picture 3"/>
          <p:cNvPicPr>
            <a:picLocks noChangeArrowheads="1"/>
          </p:cNvPicPr>
          <p:nvPr/>
        </p:nvPicPr>
        <p:blipFill>
          <a:blip r:embed="rId3"/>
          <a:srcRect/>
          <a:stretch>
            <a:fillRect/>
          </a:stretch>
        </p:blipFill>
        <p:spPr bwMode="auto">
          <a:xfrm>
            <a:off x="0" y="1143000"/>
            <a:ext cx="9169400" cy="4586288"/>
          </a:xfrm>
          <a:prstGeom prst="rect">
            <a:avLst/>
          </a:prstGeom>
          <a:noFill/>
          <a:ln w="9525">
            <a:noFill/>
            <a:miter lim="800000"/>
            <a:headEnd/>
            <a:tailEnd/>
          </a:ln>
          <a:effectLst/>
        </p:spPr>
      </p:pic>
      <p:sp>
        <p:nvSpPr>
          <p:cNvPr id="5" name="Slide Number Placeholder 4"/>
          <p:cNvSpPr>
            <a:spLocks noGrp="1"/>
          </p:cNvSpPr>
          <p:nvPr>
            <p:ph type="sldNum" sz="quarter" idx="12"/>
          </p:nvPr>
        </p:nvSpPr>
        <p:spPr/>
        <p:txBody>
          <a:bodyPr/>
          <a:lstStyle/>
          <a:p>
            <a:fld id="{4B86B0F5-22FE-1F4C-B79C-31CD8CB2974C}" type="slidenum">
              <a:rPr lang="en-GB" smtClean="0"/>
              <a:pPr/>
              <a:t>234</a:t>
            </a:fld>
            <a:endParaRPr lang="en-GB"/>
          </a:p>
        </p:txBody>
      </p:sp>
      <p:sp>
        <p:nvSpPr>
          <p:cNvPr id="6" name="Footer Placeholder 5"/>
          <p:cNvSpPr>
            <a:spLocks noGrp="1"/>
          </p:cNvSpPr>
          <p:nvPr>
            <p:ph type="ftr" sz="quarter" idx="11"/>
          </p:nvPr>
        </p:nvSpPr>
        <p:spPr/>
        <p:txBody>
          <a:bodyPr/>
          <a:lstStyle/>
          <a:p>
            <a:r>
              <a:rPr lang="en-US" smtClean="0"/>
              <a:t>© Tom@Gilb.com  www.gilb.com</a:t>
            </a:r>
            <a:endParaRPr lang="en-GB"/>
          </a:p>
        </p:txBody>
      </p:sp>
      <p:sp>
        <p:nvSpPr>
          <p:cNvPr id="7" name="Date Placeholder 6"/>
          <p:cNvSpPr>
            <a:spLocks noGrp="1"/>
          </p:cNvSpPr>
          <p:nvPr>
            <p:ph type="dt" sz="half" idx="10"/>
          </p:nvPr>
        </p:nvSpPr>
        <p:spPr/>
        <p:txBody>
          <a:bodyPr/>
          <a:lstStyle/>
          <a:p>
            <a:fld id="{0549ADB7-1ED2-E844-80E6-96E7F1A8A167}"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 Tom@Gilb.com  www.gilb.com</a:t>
            </a:r>
            <a:endParaRPr lang="en-US"/>
          </a:p>
        </p:txBody>
      </p:sp>
      <p:sp>
        <p:nvSpPr>
          <p:cNvPr id="8" name="Slide Number Placeholder 5"/>
          <p:cNvSpPr>
            <a:spLocks noGrp="1"/>
          </p:cNvSpPr>
          <p:nvPr>
            <p:ph type="sldNum" sz="quarter" idx="12"/>
          </p:nvPr>
        </p:nvSpPr>
        <p:spPr/>
        <p:txBody>
          <a:bodyPr/>
          <a:lstStyle/>
          <a:p>
            <a:fld id="{198F0F23-B26C-DB4E-9CBC-600F7A150C9E}" type="slidenum">
              <a:rPr lang="en-US"/>
              <a:pPr/>
              <a:t>235</a:t>
            </a:fld>
            <a:endParaRPr lang="en-US"/>
          </a:p>
        </p:txBody>
      </p:sp>
      <p:sp>
        <p:nvSpPr>
          <p:cNvPr id="230402" name="Rectangle 2"/>
          <p:cNvSpPr>
            <a:spLocks noGrp="1" noChangeArrowheads="1"/>
          </p:cNvSpPr>
          <p:nvPr>
            <p:ph type="title"/>
          </p:nvPr>
        </p:nvSpPr>
        <p:spPr>
          <a:xfrm>
            <a:off x="685800" y="228600"/>
            <a:ext cx="7772400" cy="685800"/>
          </a:xfrm>
          <a:noFill/>
          <a:ln/>
        </p:spPr>
        <p:txBody>
          <a:bodyPr lIns="92075" tIns="46038" rIns="92075" bIns="46038"/>
          <a:lstStyle/>
          <a:p>
            <a:r>
              <a:rPr lang="en-US" sz="2800"/>
              <a:t>Return On Investment at Raytheon</a:t>
            </a:r>
            <a:br>
              <a:rPr lang="en-US" sz="2800"/>
            </a:br>
            <a:r>
              <a:rPr lang="en-US" sz="2800"/>
              <a:t>about $10,000 per programmer/year</a:t>
            </a:r>
          </a:p>
        </p:txBody>
      </p:sp>
      <p:sp>
        <p:nvSpPr>
          <p:cNvPr id="230403" name="Rectangle 3"/>
          <p:cNvSpPr>
            <a:spLocks noGrp="1" noChangeArrowheads="1"/>
          </p:cNvSpPr>
          <p:nvPr>
            <p:ph type="body" idx="1"/>
          </p:nvPr>
        </p:nvSpPr>
        <p:spPr>
          <a:xfrm>
            <a:off x="762000" y="4038600"/>
            <a:ext cx="7772400" cy="2133600"/>
          </a:xfrm>
          <a:solidFill>
            <a:srgbClr val="FFFF00"/>
          </a:solidFill>
          <a:ln w="47625" cap="flat" cmpd="thinThick">
            <a:solidFill>
              <a:schemeClr val="accent2"/>
            </a:solidFill>
          </a:ln>
        </p:spPr>
        <p:txBody>
          <a:bodyPr lIns="92075" tIns="46038" rIns="92075" bIns="46038">
            <a:normAutofit fontScale="92500" lnSpcReduction="20000"/>
          </a:bodyPr>
          <a:lstStyle/>
          <a:p>
            <a:r>
              <a:rPr lang="en-US" sz="2400"/>
              <a:t>$7.70 per $1 invested at Raytheon</a:t>
            </a:r>
          </a:p>
          <a:p>
            <a:r>
              <a:rPr lang="en-US" sz="2400"/>
              <a:t>Sell your improvement program to top management on this basis</a:t>
            </a:r>
          </a:p>
          <a:p>
            <a:r>
              <a:rPr lang="en-US" sz="2400"/>
              <a:t>Set a concrete target for it</a:t>
            </a:r>
          </a:p>
          <a:p>
            <a:pPr lvl="1"/>
            <a:r>
              <a:rPr lang="en-US" sz="2000">
                <a:solidFill>
                  <a:schemeClr val="accent2"/>
                </a:solidFill>
              </a:rPr>
              <a:t>Goal [Our Division, 2 years hence]  8 to 1</a:t>
            </a:r>
          </a:p>
        </p:txBody>
      </p:sp>
      <p:pic>
        <p:nvPicPr>
          <p:cNvPr id="230405" name="Picture 5"/>
          <p:cNvPicPr>
            <a:picLocks noChangeAspect="1" noChangeArrowheads="1"/>
          </p:cNvPicPr>
          <p:nvPr/>
        </p:nvPicPr>
        <mc:AlternateContent xmlns:ma="http://schemas.microsoft.com/office/mac/drawingml/2008/main">
          <mc:Choice Requires="ma">
            <p:blipFill>
              <a:blip r:embed="rId4"/>
              <a:srcRect/>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5"/>
              <a:srcRect/>
              <a:stretch>
                <a:fillRect/>
              </a:stretch>
            </p:blipFill>
          </mc:Fallback>
        </mc:AlternateContent>
        <p:spPr bwMode="auto">
          <a:xfrm>
            <a:off x="7254875" y="4800600"/>
            <a:ext cx="1889125" cy="1528763"/>
          </a:xfrm>
          <a:prstGeom prst="rect">
            <a:avLst/>
          </a:prstGeom>
          <a:noFill/>
        </p:spPr>
      </p:pic>
      <p:graphicFrame>
        <p:nvGraphicFramePr>
          <p:cNvPr id="230406" name="Object 6"/>
          <p:cNvGraphicFramePr>
            <a:graphicFrameLocks noChangeAspect="1"/>
          </p:cNvGraphicFramePr>
          <p:nvPr/>
        </p:nvGraphicFramePr>
        <p:xfrm>
          <a:off x="2209800" y="1182688"/>
          <a:ext cx="4648200" cy="2830512"/>
        </p:xfrm>
        <a:graphic>
          <a:graphicData uri="http://schemas.openxmlformats.org/presentationml/2006/ole">
            <p:oleObj spid="_x0000_s1282050" name="Chart" r:id="rId6" imgW="6400800" imgH="3898900" progId="MSGraph.Chart.8">
              <p:embed followColorScheme="full"/>
            </p:oleObj>
          </a:graphicData>
        </a:graphic>
      </p:graphicFrame>
      <p:sp>
        <p:nvSpPr>
          <p:cNvPr id="9" name="Date Placeholder 8"/>
          <p:cNvSpPr>
            <a:spLocks noGrp="1"/>
          </p:cNvSpPr>
          <p:nvPr>
            <p:ph type="dt" sz="half" idx="10"/>
          </p:nvPr>
        </p:nvSpPr>
        <p:spPr/>
        <p:txBody>
          <a:bodyPr/>
          <a:lstStyle/>
          <a:p>
            <a:fld id="{681A0623-1F69-E348-9DF8-66DDBA5391EC}"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685800" y="152400"/>
            <a:ext cx="6934200" cy="838200"/>
          </a:xfrm>
          <a:solidFill>
            <a:srgbClr val="FFFF00"/>
          </a:solidFill>
          <a:ln/>
        </p:spPr>
        <p:txBody>
          <a:bodyPr lIns="92075" tIns="46038" rIns="92075" bIns="46038"/>
          <a:lstStyle/>
          <a:p>
            <a:r>
              <a:rPr lang="en-US" sz="3200"/>
              <a:t>Fault Density versus Checking Rate: Raytheon 95</a:t>
            </a:r>
          </a:p>
        </p:txBody>
      </p:sp>
      <p:pic>
        <p:nvPicPr>
          <p:cNvPr id="232451" name="Picture 3"/>
          <p:cNvPicPr>
            <a:picLocks noChangeArrowheads="1"/>
          </p:cNvPicPr>
          <p:nvPr/>
        </p:nvPicPr>
        <p:blipFill>
          <a:blip r:embed="rId3"/>
          <a:srcRect/>
          <a:stretch>
            <a:fillRect/>
          </a:stretch>
        </p:blipFill>
        <p:spPr bwMode="auto">
          <a:xfrm>
            <a:off x="-25400" y="1219200"/>
            <a:ext cx="9169400" cy="4673600"/>
          </a:xfrm>
          <a:prstGeom prst="rect">
            <a:avLst/>
          </a:prstGeom>
          <a:noFill/>
          <a:ln w="9525">
            <a:noFill/>
            <a:miter lim="800000"/>
            <a:headEnd/>
            <a:tailEnd/>
          </a:ln>
          <a:effectLst/>
        </p:spPr>
      </p:pic>
      <p:sp>
        <p:nvSpPr>
          <p:cNvPr id="232452" name="Rectangle 4"/>
          <p:cNvSpPr>
            <a:spLocks noChangeArrowheads="1"/>
          </p:cNvSpPr>
          <p:nvPr/>
        </p:nvSpPr>
        <p:spPr bwMode="auto">
          <a:xfrm>
            <a:off x="6019800" y="5791200"/>
            <a:ext cx="2286000" cy="942975"/>
          </a:xfrm>
          <a:prstGeom prst="rect">
            <a:avLst/>
          </a:prstGeom>
          <a:solidFill>
            <a:srgbClr val="FFFF00"/>
          </a:solidFill>
          <a:ln w="9525">
            <a:noFill/>
            <a:miter lim="800000"/>
            <a:headEnd/>
            <a:tailEnd/>
          </a:ln>
          <a:effectLst/>
        </p:spPr>
        <p:txBody>
          <a:bodyPr lIns="92075" tIns="46038" rIns="92075" bIns="46038">
            <a:prstTxWarp prst="textNoShape">
              <a:avLst/>
            </a:prstTxWarp>
            <a:spAutoFit/>
          </a:bodyPr>
          <a:lstStyle/>
          <a:p>
            <a:pPr algn="l" eaLnBrk="0" hangingPunct="0">
              <a:spcBef>
                <a:spcPct val="50000"/>
              </a:spcBef>
            </a:pPr>
            <a:r>
              <a:rPr lang="en-US" sz="1400">
                <a:solidFill>
                  <a:schemeClr val="tx1"/>
                </a:solidFill>
                <a:latin typeface="Times New Roman" pitchFamily="-108" charset="0"/>
              </a:rPr>
              <a:t>Over 1,000 Statements</a:t>
            </a:r>
          </a:p>
          <a:p>
            <a:pPr algn="l" eaLnBrk="0" hangingPunct="0">
              <a:spcBef>
                <a:spcPct val="50000"/>
              </a:spcBef>
            </a:pPr>
            <a:r>
              <a:rPr lang="en-US" sz="1400">
                <a:solidFill>
                  <a:schemeClr val="tx1"/>
                </a:solidFill>
                <a:latin typeface="Times New Roman" pitchFamily="-108" charset="0"/>
              </a:rPr>
              <a:t> Checked per hour </a:t>
            </a:r>
          </a:p>
          <a:p>
            <a:pPr algn="l" eaLnBrk="0" hangingPunct="0">
              <a:spcBef>
                <a:spcPct val="50000"/>
              </a:spcBef>
            </a:pPr>
            <a:r>
              <a:rPr lang="en-US" sz="1400">
                <a:solidFill>
                  <a:schemeClr val="tx1"/>
                </a:solidFill>
                <a:latin typeface="Times New Roman" pitchFamily="-108" charset="0"/>
              </a:rPr>
              <a:t>by a single checker</a:t>
            </a:r>
          </a:p>
        </p:txBody>
      </p:sp>
      <p:sp>
        <p:nvSpPr>
          <p:cNvPr id="232453" name="Rectangle 5"/>
          <p:cNvSpPr>
            <a:spLocks noChangeArrowheads="1"/>
          </p:cNvSpPr>
          <p:nvPr/>
        </p:nvSpPr>
        <p:spPr bwMode="auto">
          <a:xfrm>
            <a:off x="1588" y="839788"/>
            <a:ext cx="2130425" cy="835025"/>
          </a:xfrm>
          <a:prstGeom prst="rect">
            <a:avLst/>
          </a:prstGeom>
          <a:solidFill>
            <a:srgbClr val="FFFF00"/>
          </a:solidFill>
          <a:ln w="12700">
            <a:solidFill>
              <a:schemeClr val="tx1"/>
            </a:solidFill>
            <a:miter lim="800000"/>
            <a:headEnd/>
            <a:tailEnd/>
          </a:ln>
          <a:effectLst/>
        </p:spPr>
        <p:txBody>
          <a:bodyPr lIns="92075" tIns="46038" rIns="92075" bIns="46038">
            <a:prstTxWarp prst="textNoShape">
              <a:avLst/>
            </a:prstTxWarp>
            <a:spAutoFit/>
          </a:bodyPr>
          <a:lstStyle/>
          <a:p>
            <a:pPr eaLnBrk="0" hangingPunct="0">
              <a:spcBef>
                <a:spcPct val="50000"/>
              </a:spcBef>
            </a:pPr>
            <a:r>
              <a:rPr lang="en-US" sz="2400">
                <a:solidFill>
                  <a:schemeClr val="tx1"/>
                </a:solidFill>
                <a:latin typeface="Times New Roman" pitchFamily="-108" charset="0"/>
              </a:rPr>
              <a:t>Defects Found/Kdsi</a:t>
            </a:r>
          </a:p>
        </p:txBody>
      </p:sp>
      <p:sp>
        <p:nvSpPr>
          <p:cNvPr id="232455" name="Rectangle 7"/>
          <p:cNvSpPr>
            <a:spLocks noChangeArrowheads="1"/>
          </p:cNvSpPr>
          <p:nvPr/>
        </p:nvSpPr>
        <p:spPr bwMode="auto">
          <a:xfrm>
            <a:off x="2667000" y="1828800"/>
            <a:ext cx="4953000" cy="3013075"/>
          </a:xfrm>
          <a:prstGeom prst="rect">
            <a:avLst/>
          </a:prstGeom>
          <a:solidFill>
            <a:srgbClr val="00FF00"/>
          </a:solidFill>
          <a:ln w="9525">
            <a:noFill/>
            <a:miter lim="800000"/>
            <a:headEnd/>
            <a:tailEnd/>
          </a:ln>
          <a:effectLst/>
        </p:spPr>
        <p:txBody>
          <a:bodyPr lIns="92075" tIns="46038" rIns="92075" bIns="46038">
            <a:prstTxWarp prst="textNoShape">
              <a:avLst/>
            </a:prstTxWarp>
            <a:spAutoFit/>
          </a:bodyPr>
          <a:lstStyle/>
          <a:p>
            <a:pPr algn="l" eaLnBrk="0" hangingPunct="0">
              <a:spcBef>
                <a:spcPct val="50000"/>
              </a:spcBef>
            </a:pPr>
            <a:r>
              <a:rPr lang="en-US" sz="2400">
                <a:solidFill>
                  <a:schemeClr val="tx1"/>
                </a:solidFill>
                <a:latin typeface="Times New Roman" pitchFamily="-108" charset="0"/>
              </a:rPr>
              <a:t>This area is the ‘illusion of quality”</a:t>
            </a:r>
          </a:p>
          <a:p>
            <a:pPr algn="l" eaLnBrk="0" hangingPunct="0">
              <a:spcBef>
                <a:spcPct val="50000"/>
              </a:spcBef>
            </a:pPr>
            <a:r>
              <a:rPr lang="en-US" sz="2400">
                <a:solidFill>
                  <a:schemeClr val="tx1"/>
                </a:solidFill>
                <a:latin typeface="Times New Roman" pitchFamily="-108" charset="0"/>
              </a:rPr>
              <a:t>Most defects escape detection</a:t>
            </a:r>
          </a:p>
          <a:p>
            <a:pPr algn="l" eaLnBrk="0" hangingPunct="0">
              <a:spcBef>
                <a:spcPct val="50000"/>
              </a:spcBef>
            </a:pPr>
            <a:r>
              <a:rPr lang="en-US" sz="2400">
                <a:solidFill>
                  <a:schemeClr val="tx1"/>
                </a:solidFill>
                <a:latin typeface="Times New Roman" pitchFamily="-108" charset="0"/>
              </a:rPr>
              <a:t>But many more </a:t>
            </a:r>
            <a:r>
              <a:rPr lang="en-US" sz="2400" i="1" u="sng">
                <a:solidFill>
                  <a:schemeClr val="tx1"/>
                </a:solidFill>
                <a:latin typeface="Times New Roman" pitchFamily="-108" charset="0"/>
              </a:rPr>
              <a:t>could</a:t>
            </a:r>
            <a:r>
              <a:rPr lang="en-US" sz="2400">
                <a:solidFill>
                  <a:schemeClr val="tx1"/>
                </a:solidFill>
                <a:latin typeface="Times New Roman" pitchFamily="-108" charset="0"/>
              </a:rPr>
              <a:t> be detected if we slowed down the checking rate.</a:t>
            </a:r>
          </a:p>
          <a:p>
            <a:pPr algn="l" eaLnBrk="0" hangingPunct="0">
              <a:spcBef>
                <a:spcPct val="50000"/>
              </a:spcBef>
            </a:pPr>
            <a:endParaRPr lang="en-US" sz="2400">
              <a:solidFill>
                <a:schemeClr val="tx1"/>
              </a:solidFill>
              <a:latin typeface="Times New Roman" pitchFamily="-108" charset="0"/>
            </a:endParaRPr>
          </a:p>
          <a:p>
            <a:pPr algn="l" eaLnBrk="0" hangingPunct="0">
              <a:spcBef>
                <a:spcPct val="50000"/>
              </a:spcBef>
            </a:pPr>
            <a:r>
              <a:rPr lang="en-US" sz="2400">
                <a:solidFill>
                  <a:schemeClr val="tx1"/>
                </a:solidFill>
                <a:latin typeface="Times New Roman" pitchFamily="-108" charset="0"/>
              </a:rPr>
              <a:t>People are only human!</a:t>
            </a:r>
          </a:p>
        </p:txBody>
      </p:sp>
      <p:sp>
        <p:nvSpPr>
          <p:cNvPr id="232456" name="Line 8"/>
          <p:cNvSpPr>
            <a:spLocks noChangeShapeType="1"/>
          </p:cNvSpPr>
          <p:nvPr/>
        </p:nvSpPr>
        <p:spPr bwMode="auto">
          <a:xfrm flipV="1">
            <a:off x="6019800" y="5715000"/>
            <a:ext cx="0" cy="381000"/>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232457" name="Text Box 9"/>
          <p:cNvSpPr txBox="1">
            <a:spLocks noChangeArrowheads="1"/>
          </p:cNvSpPr>
          <p:nvPr/>
        </p:nvSpPr>
        <p:spPr bwMode="auto">
          <a:xfrm>
            <a:off x="685800" y="6026150"/>
            <a:ext cx="2133600" cy="779463"/>
          </a:xfrm>
          <a:prstGeom prst="rect">
            <a:avLst/>
          </a:prstGeom>
          <a:solidFill>
            <a:srgbClr val="FFFF00"/>
          </a:solidFill>
          <a:ln w="9525">
            <a:noFill/>
            <a:miter lim="800000"/>
            <a:headEnd/>
            <a:tailEnd/>
          </a:ln>
          <a:effectLst/>
        </p:spPr>
        <p:txBody>
          <a:bodyPr anchor="ctr">
            <a:prstTxWarp prst="textNoShape">
              <a:avLst/>
            </a:prstTxWarp>
            <a:spAutoFit/>
          </a:bodyPr>
          <a:lstStyle/>
          <a:p>
            <a:pPr>
              <a:spcBef>
                <a:spcPct val="50000"/>
              </a:spcBef>
            </a:pPr>
            <a:r>
              <a:rPr lang="en-US" sz="1800"/>
              <a:t>Real Optimum </a:t>
            </a:r>
          </a:p>
          <a:p>
            <a:pPr>
              <a:spcBef>
                <a:spcPct val="50000"/>
              </a:spcBef>
            </a:pPr>
            <a:r>
              <a:rPr lang="en-US" sz="1800"/>
              <a:t>Checking Rate</a:t>
            </a:r>
          </a:p>
        </p:txBody>
      </p:sp>
      <p:sp>
        <p:nvSpPr>
          <p:cNvPr id="232458" name="Line 10"/>
          <p:cNvSpPr>
            <a:spLocks noChangeShapeType="1"/>
          </p:cNvSpPr>
          <p:nvPr/>
        </p:nvSpPr>
        <p:spPr bwMode="auto">
          <a:xfrm flipV="1">
            <a:off x="914400" y="5486400"/>
            <a:ext cx="0" cy="609600"/>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232454" name="Rectangle 6"/>
          <p:cNvSpPr>
            <a:spLocks noChangeArrowheads="1"/>
          </p:cNvSpPr>
          <p:nvPr/>
        </p:nvSpPr>
        <p:spPr bwMode="auto">
          <a:xfrm>
            <a:off x="7239000" y="2743200"/>
            <a:ext cx="1905000" cy="1803400"/>
          </a:xfrm>
          <a:prstGeom prst="rect">
            <a:avLst/>
          </a:prstGeom>
          <a:solidFill>
            <a:schemeClr val="folHlink"/>
          </a:solidFill>
          <a:ln w="9525">
            <a:noFill/>
            <a:miter lim="800000"/>
            <a:headEnd/>
            <a:tailEnd/>
          </a:ln>
          <a:effectLst/>
        </p:spPr>
        <p:txBody>
          <a:bodyPr lIns="92075" tIns="46038" rIns="92075" bIns="46038">
            <a:prstTxWarp prst="textNoShape">
              <a:avLst/>
            </a:prstTxWarp>
            <a:spAutoFit/>
          </a:bodyPr>
          <a:lstStyle/>
          <a:p>
            <a:pPr algn="l" eaLnBrk="0" hangingPunct="0">
              <a:spcBef>
                <a:spcPct val="50000"/>
              </a:spcBef>
            </a:pPr>
            <a:r>
              <a:rPr lang="en-US" sz="1600">
                <a:solidFill>
                  <a:schemeClr val="tx1"/>
                </a:solidFill>
                <a:latin typeface="Times New Roman" pitchFamily="-108" charset="0"/>
              </a:rPr>
              <a:t>Too-quick reviews and inspections will </a:t>
            </a:r>
            <a:r>
              <a:rPr lang="en-US" sz="1600" u="sng">
                <a:solidFill>
                  <a:schemeClr val="tx1"/>
                </a:solidFill>
                <a:latin typeface="Times New Roman" pitchFamily="-108" charset="0"/>
              </a:rPr>
              <a:t>not</a:t>
            </a:r>
            <a:r>
              <a:rPr lang="en-US" sz="1600">
                <a:solidFill>
                  <a:schemeClr val="tx1"/>
                </a:solidFill>
                <a:latin typeface="Times New Roman" pitchFamily="-108" charset="0"/>
              </a:rPr>
              <a:t> find the defects early, thus creating lots of work for testers later.</a:t>
            </a:r>
          </a:p>
        </p:txBody>
      </p:sp>
      <p:sp>
        <p:nvSpPr>
          <p:cNvPr id="12" name="Slide Number Placeholder 11"/>
          <p:cNvSpPr>
            <a:spLocks noGrp="1"/>
          </p:cNvSpPr>
          <p:nvPr>
            <p:ph type="sldNum" sz="quarter" idx="12"/>
          </p:nvPr>
        </p:nvSpPr>
        <p:spPr/>
        <p:txBody>
          <a:bodyPr/>
          <a:lstStyle/>
          <a:p>
            <a:fld id="{4B86B0F5-22FE-1F4C-B79C-31CD8CB2974C}" type="slidenum">
              <a:rPr lang="en-GB" smtClean="0"/>
              <a:pPr/>
              <a:t>236</a:t>
            </a:fld>
            <a:endParaRPr lang="en-GB"/>
          </a:p>
        </p:txBody>
      </p:sp>
      <p:sp>
        <p:nvSpPr>
          <p:cNvPr id="13" name="Footer Placeholder 12"/>
          <p:cNvSpPr>
            <a:spLocks noGrp="1"/>
          </p:cNvSpPr>
          <p:nvPr>
            <p:ph type="ftr" sz="quarter" idx="11"/>
          </p:nvPr>
        </p:nvSpPr>
        <p:spPr/>
        <p:txBody>
          <a:bodyPr/>
          <a:lstStyle/>
          <a:p>
            <a:r>
              <a:rPr lang="en-US" smtClean="0"/>
              <a:t>© Tom@Gilb.com  www.gilb.com</a:t>
            </a:r>
            <a:endParaRPr lang="en-GB"/>
          </a:p>
        </p:txBody>
      </p:sp>
      <p:sp>
        <p:nvSpPr>
          <p:cNvPr id="14" name="Date Placeholder 13"/>
          <p:cNvSpPr>
            <a:spLocks noGrp="1"/>
          </p:cNvSpPr>
          <p:nvPr>
            <p:ph type="dt" sz="half" idx="10"/>
          </p:nvPr>
        </p:nvSpPr>
        <p:spPr/>
        <p:txBody>
          <a:bodyPr/>
          <a:lstStyle/>
          <a:p>
            <a:fld id="{09B72405-61A2-7647-B753-EE389452F8C2}"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803602"/>
          </a:xfrm>
        </p:spPr>
        <p:txBody>
          <a:bodyPr/>
          <a:lstStyle/>
          <a:p>
            <a:r>
              <a:rPr lang="en-GB" dirty="0" smtClean="0"/>
              <a:t>Quality Principles (Gilb)</a:t>
            </a:r>
            <a:endParaRPr lang="en-GB" dirty="0"/>
          </a:p>
        </p:txBody>
      </p:sp>
      <p:pic>
        <p:nvPicPr>
          <p:cNvPr id="7" name="Content Placeholder 6" descr="Screen shot 2009-09-23 at 02.08.59.png"/>
          <p:cNvPicPr>
            <a:picLocks noGrp="1" noChangeAspect="1"/>
          </p:cNvPicPr>
          <p:nvPr>
            <p:ph idx="1"/>
          </p:nvPr>
        </p:nvPicPr>
        <p:blipFill>
          <a:blip r:embed="rId3"/>
          <a:srcRect l="-2341" r="-2341"/>
          <a:stretch>
            <a:fillRect/>
          </a:stretch>
        </p:blipFill>
        <p:spPr>
          <a:xfrm>
            <a:off x="-310019" y="1242516"/>
            <a:ext cx="9807313" cy="5113834"/>
          </a:xfrm>
        </p:spPr>
      </p:pic>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237</a:t>
            </a:fld>
            <a:endParaRPr lang="en-GB"/>
          </a:p>
        </p:txBody>
      </p:sp>
      <p:sp>
        <p:nvSpPr>
          <p:cNvPr id="8" name="Date Placeholder 7"/>
          <p:cNvSpPr>
            <a:spLocks noGrp="1"/>
          </p:cNvSpPr>
          <p:nvPr>
            <p:ph type="dt" sz="half" idx="10"/>
          </p:nvPr>
        </p:nvSpPr>
        <p:spPr/>
        <p:txBody>
          <a:bodyPr/>
          <a:lstStyle/>
          <a:p>
            <a:fld id="{2D27DCC2-AA18-BF42-AC52-035FDC683AA2}"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406825" cy="451223"/>
          </a:xfrm>
        </p:spPr>
        <p:txBody>
          <a:bodyPr>
            <a:normAutofit fontScale="90000"/>
          </a:bodyPr>
          <a:lstStyle/>
          <a:p>
            <a:r>
              <a:rPr lang="en-US" sz="3700" dirty="0" smtClean="0"/>
              <a:t>Purpose [of Quality Manifesto]</a:t>
            </a:r>
            <a:endParaRPr lang="en-GB" sz="3700" dirty="0"/>
          </a:p>
        </p:txBody>
      </p:sp>
      <p:sp>
        <p:nvSpPr>
          <p:cNvPr id="3" name="Content Placeholder 2"/>
          <p:cNvSpPr>
            <a:spLocks noGrp="1"/>
          </p:cNvSpPr>
          <p:nvPr>
            <p:ph idx="1"/>
          </p:nvPr>
        </p:nvSpPr>
        <p:spPr>
          <a:xfrm>
            <a:off x="177800" y="694267"/>
            <a:ext cx="8801099" cy="5662083"/>
          </a:xfrm>
        </p:spPr>
        <p:txBody>
          <a:bodyPr>
            <a:normAutofit fontScale="62500" lnSpcReduction="20000"/>
          </a:bodyPr>
          <a:lstStyle/>
          <a:p>
            <a:r>
              <a:rPr lang="en-US" dirty="0" smtClean="0"/>
              <a:t>To promote a healthy view of software quality. </a:t>
            </a:r>
          </a:p>
          <a:p>
            <a:r>
              <a:rPr lang="en-US" dirty="0" smtClean="0"/>
              <a:t>Gap Analysis: To help people get to where they really need to be</a:t>
            </a:r>
          </a:p>
          <a:p>
            <a:pPr lvl="1"/>
            <a:r>
              <a:rPr lang="en-US" dirty="0" smtClean="0"/>
              <a:t> in order to meet their stakeholders expectations,            as well as resources permit.</a:t>
            </a:r>
          </a:p>
          <a:p>
            <a:r>
              <a:rPr lang="en-US" dirty="0" smtClean="0"/>
              <a:t>Justifications [for positions taken here</a:t>
            </a:r>
          </a:p>
          <a:p>
            <a:r>
              <a:rPr lang="en-US" dirty="0" smtClean="0"/>
              <a:t>1. We must take a systems-centric, not a programming-centric view of quality.</a:t>
            </a:r>
          </a:p>
          <a:p>
            <a:r>
              <a:rPr lang="en-US" dirty="0" smtClean="0"/>
              <a:t>Because: Software only has quality attributes in relation to people, hardware, data, networks, values.</a:t>
            </a:r>
          </a:p>
          <a:p>
            <a:r>
              <a:rPr lang="en-US" dirty="0" smtClean="0"/>
              <a:t> It cannot be isolated from the related world that decides which quality dimensions are of </a:t>
            </a:r>
            <a:r>
              <a:rPr lang="en-US" i="1" dirty="0" smtClean="0"/>
              <a:t>interest </a:t>
            </a:r>
            <a:r>
              <a:rPr lang="en-US" dirty="0" smtClean="0"/>
              <a:t>(critical)</a:t>
            </a:r>
          </a:p>
          <a:p>
            <a:pPr lvl="1"/>
            <a:r>
              <a:rPr lang="en-US" dirty="0" smtClean="0"/>
              <a:t> and which quality levels are of </a:t>
            </a:r>
            <a:r>
              <a:rPr lang="en-US" i="1" dirty="0" smtClean="0"/>
              <a:t>value </a:t>
            </a:r>
            <a:r>
              <a:rPr lang="en-US" dirty="0" smtClean="0"/>
              <a:t>to a given set of stakeholders.</a:t>
            </a:r>
          </a:p>
          <a:p>
            <a:r>
              <a:rPr lang="en-US" dirty="0" smtClean="0"/>
              <a:t>2. We must take a  ‘Stakeholder View’ not customer or user or any much-too-limited limited set of stakeholders.</a:t>
            </a:r>
          </a:p>
          <a:p>
            <a:pPr lvl="1"/>
            <a:r>
              <a:rPr lang="en-US" dirty="0" smtClean="0"/>
              <a:t>Because: the qualities that must be engineered and finally present in a software system depend on the entire set of critical stakeholders, not a on a limited few.</a:t>
            </a:r>
          </a:p>
          <a:p>
            <a:r>
              <a:rPr lang="en-US" dirty="0" smtClean="0"/>
              <a:t>3. We must make a clear distinction between various defect types, as good IEEE engineering standards already do.</a:t>
            </a:r>
          </a:p>
          <a:p>
            <a:pPr lvl="1"/>
            <a:r>
              <a:rPr lang="en-US" dirty="0" smtClean="0"/>
              <a:t>Because; we cannot afford to confuse specification defects, with their potential product faults, and product faults with potential product malfunctions. See these definitions.</a:t>
            </a:r>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238</a:t>
            </a:fld>
            <a:endParaRPr lang="en-GB"/>
          </a:p>
        </p:txBody>
      </p:sp>
      <p:sp>
        <p:nvSpPr>
          <p:cNvPr id="7" name="Date Placeholder 6"/>
          <p:cNvSpPr>
            <a:spLocks noGrp="1"/>
          </p:cNvSpPr>
          <p:nvPr>
            <p:ph type="dt" sz="half" idx="10"/>
          </p:nvPr>
        </p:nvSpPr>
        <p:spPr/>
        <p:txBody>
          <a:bodyPr/>
          <a:lstStyle/>
          <a:p>
            <a:fld id="{61A0FFA5-BC3C-344B-B0C8-8949E2590802}"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720767"/>
          </a:xfrm>
        </p:spPr>
        <p:txBody>
          <a:bodyPr/>
          <a:lstStyle/>
          <a:p>
            <a:r>
              <a:rPr lang="en-GB" dirty="0" smtClean="0"/>
              <a:t>References</a:t>
            </a:r>
            <a:endParaRPr lang="en-GB" dirty="0"/>
          </a:p>
        </p:txBody>
      </p:sp>
      <p:sp>
        <p:nvSpPr>
          <p:cNvPr id="3" name="Content Placeholder 2"/>
          <p:cNvSpPr>
            <a:spLocks noGrp="1"/>
          </p:cNvSpPr>
          <p:nvPr>
            <p:ph idx="1"/>
          </p:nvPr>
        </p:nvSpPr>
        <p:spPr>
          <a:xfrm>
            <a:off x="779462" y="828344"/>
            <a:ext cx="7581901" cy="1477214"/>
          </a:xfrm>
        </p:spPr>
        <p:txBody>
          <a:bodyPr>
            <a:normAutofit lnSpcReduction="10000"/>
          </a:bodyPr>
          <a:lstStyle/>
          <a:p>
            <a:r>
              <a:rPr lang="en-US" dirty="0" smtClean="0"/>
              <a:t> 2008 Test Experience Paper on Real QA           </a:t>
            </a:r>
            <a:r>
              <a:rPr lang="en-US" u="sng" dirty="0" smtClean="0">
                <a:hlinkClick r:id="rId2"/>
              </a:rPr>
              <a:t>http://www.gilb.com/tiki-download_file.php?fileId=288</a:t>
            </a:r>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239</a:t>
            </a:fld>
            <a:endParaRPr lang="en-GB"/>
          </a:p>
        </p:txBody>
      </p:sp>
      <p:pic>
        <p:nvPicPr>
          <p:cNvPr id="7" name="Picture 6" descr="Screen shot 2009-09-23 at 02.02.28.png"/>
          <p:cNvPicPr>
            <a:picLocks noChangeAspect="1"/>
          </p:cNvPicPr>
          <p:nvPr/>
        </p:nvPicPr>
        <p:blipFill>
          <a:blip r:embed="rId3"/>
          <a:stretch>
            <a:fillRect/>
          </a:stretch>
        </p:blipFill>
        <p:spPr>
          <a:xfrm>
            <a:off x="1426142" y="2305558"/>
            <a:ext cx="6079319" cy="4000073"/>
          </a:xfrm>
          <a:prstGeom prst="rect">
            <a:avLst/>
          </a:prstGeom>
        </p:spPr>
      </p:pic>
      <p:sp>
        <p:nvSpPr>
          <p:cNvPr id="8" name="Date Placeholder 7"/>
          <p:cNvSpPr>
            <a:spLocks noGrp="1"/>
          </p:cNvSpPr>
          <p:nvPr>
            <p:ph type="dt" sz="half" idx="10"/>
          </p:nvPr>
        </p:nvSpPr>
        <p:spPr/>
        <p:txBody>
          <a:bodyPr/>
          <a:lstStyle/>
          <a:p>
            <a:fld id="{83A26E31-DE18-DA49-A77F-36306192D238}"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558120" y="952500"/>
            <a:ext cx="4585879" cy="4686300"/>
          </a:xfrm>
          <a:prstGeom prst="rect">
            <a:avLst/>
          </a:prstGeom>
        </p:spPr>
      </p:pic>
      <p:sp>
        <p:nvSpPr>
          <p:cNvPr id="4" name="Footer Placeholder 3"/>
          <p:cNvSpPr>
            <a:spLocks noGrp="1"/>
          </p:cNvSpPr>
          <p:nvPr>
            <p:ph type="ftr" sz="quarter" idx="10"/>
          </p:nvPr>
        </p:nvSpPr>
        <p:spPr/>
        <p:txBody>
          <a:bodyPr/>
          <a:lstStyle/>
          <a:p>
            <a:r>
              <a:rPr lang="en-US" smtClean="0"/>
              <a:t>© Tom@Gilb.com  www.gilb.com</a:t>
            </a:r>
            <a:endParaRPr lang="nl-NL" sz="800">
              <a:solidFill>
                <a:schemeClr val="tx1"/>
              </a:solidFill>
            </a:endParaRPr>
          </a:p>
        </p:txBody>
      </p:sp>
      <p:sp>
        <p:nvSpPr>
          <p:cNvPr id="837634" name="Rectangle 2"/>
          <p:cNvSpPr>
            <a:spLocks noGrp="1" noChangeArrowheads="1"/>
          </p:cNvSpPr>
          <p:nvPr>
            <p:ph type="title"/>
          </p:nvPr>
        </p:nvSpPr>
        <p:spPr>
          <a:xfrm>
            <a:off x="779462" y="107577"/>
            <a:ext cx="7581901" cy="844923"/>
          </a:xfrm>
        </p:spPr>
        <p:txBody>
          <a:bodyPr/>
          <a:lstStyle/>
          <a:p>
            <a:r>
              <a:rPr lang="en-US" dirty="0"/>
              <a:t>No Stakeholder?</a:t>
            </a:r>
          </a:p>
        </p:txBody>
      </p:sp>
      <p:sp>
        <p:nvSpPr>
          <p:cNvPr id="837635" name="Rectangle 3" descr="Blue tissue paper"/>
          <p:cNvSpPr>
            <a:spLocks noGrp="1" noChangeArrowheads="1"/>
          </p:cNvSpPr>
          <p:nvPr>
            <p:ph type="body" idx="1"/>
          </p:nvPr>
        </p:nvSpPr>
        <p:spPr>
          <a:xfrm>
            <a:off x="0" y="1104900"/>
            <a:ext cx="5029201" cy="5251450"/>
          </a:xfrm>
        </p:spPr>
        <p:txBody>
          <a:bodyPr>
            <a:normAutofit fontScale="92500" lnSpcReduction="10000"/>
          </a:bodyPr>
          <a:lstStyle/>
          <a:p>
            <a:pPr>
              <a:lnSpc>
                <a:spcPct val="90000"/>
              </a:lnSpc>
              <a:spcBef>
                <a:spcPct val="40000"/>
              </a:spcBef>
            </a:pPr>
            <a:r>
              <a:rPr lang="en-US" dirty="0"/>
              <a:t>No Stakeholder: no requirements</a:t>
            </a:r>
          </a:p>
          <a:p>
            <a:pPr>
              <a:lnSpc>
                <a:spcPct val="90000"/>
              </a:lnSpc>
              <a:spcBef>
                <a:spcPct val="40000"/>
              </a:spcBef>
            </a:pPr>
            <a:r>
              <a:rPr lang="en-US" dirty="0"/>
              <a:t>No requirements: nothing to do</a:t>
            </a:r>
          </a:p>
          <a:p>
            <a:pPr>
              <a:lnSpc>
                <a:spcPct val="90000"/>
              </a:lnSpc>
              <a:spcBef>
                <a:spcPct val="40000"/>
              </a:spcBef>
            </a:pPr>
            <a:r>
              <a:rPr lang="en-US" dirty="0"/>
              <a:t>No requirements: nothing to test</a:t>
            </a:r>
          </a:p>
          <a:p>
            <a:pPr>
              <a:lnSpc>
                <a:spcPct val="90000"/>
              </a:lnSpc>
              <a:spcBef>
                <a:spcPct val="40000"/>
              </a:spcBef>
            </a:pPr>
            <a:r>
              <a:rPr lang="en-US" dirty="0"/>
              <a:t>If you find a requirement without a Stakeholder:</a:t>
            </a:r>
          </a:p>
          <a:p>
            <a:pPr lvl="1">
              <a:lnSpc>
                <a:spcPct val="90000"/>
              </a:lnSpc>
            </a:pPr>
            <a:r>
              <a:rPr lang="en-US" dirty="0"/>
              <a:t>Either the requirement isn’t a requirement</a:t>
            </a:r>
          </a:p>
          <a:p>
            <a:pPr lvl="1">
              <a:lnSpc>
                <a:spcPct val="90000"/>
              </a:lnSpc>
            </a:pPr>
            <a:r>
              <a:rPr lang="en-US" dirty="0"/>
              <a:t>Or, you haven’t determined the Stakeholder yet</a:t>
            </a:r>
          </a:p>
          <a:p>
            <a:pPr>
              <a:lnSpc>
                <a:spcPct val="90000"/>
              </a:lnSpc>
              <a:spcBef>
                <a:spcPct val="40000"/>
              </a:spcBef>
            </a:pPr>
            <a:r>
              <a:rPr lang="en-US" dirty="0"/>
              <a:t>If you don’t know the Stakeholder:</a:t>
            </a:r>
          </a:p>
          <a:p>
            <a:pPr lvl="1">
              <a:lnSpc>
                <a:spcPct val="90000"/>
              </a:lnSpc>
            </a:pPr>
            <a:r>
              <a:rPr lang="en-US" dirty="0"/>
              <a:t>Who’s going to pay you for your work?</a:t>
            </a:r>
          </a:p>
          <a:p>
            <a:pPr lvl="1">
              <a:lnSpc>
                <a:spcPct val="90000"/>
              </a:lnSpc>
            </a:pPr>
            <a:r>
              <a:rPr lang="en-US" dirty="0"/>
              <a:t>How do you know that you are doing the right thing?</a:t>
            </a:r>
          </a:p>
          <a:p>
            <a:pPr lvl="1">
              <a:lnSpc>
                <a:spcPct val="90000"/>
              </a:lnSpc>
            </a:pPr>
            <a:r>
              <a:rPr lang="en-US" dirty="0"/>
              <a:t>When are you ready?</a:t>
            </a:r>
          </a:p>
        </p:txBody>
      </p:sp>
      <p:sp>
        <p:nvSpPr>
          <p:cNvPr id="7" name="Slide Number Placeholder 6"/>
          <p:cNvSpPr>
            <a:spLocks noGrp="1"/>
          </p:cNvSpPr>
          <p:nvPr>
            <p:ph type="sldNum" sz="quarter" idx="12"/>
          </p:nvPr>
        </p:nvSpPr>
        <p:spPr/>
        <p:txBody>
          <a:bodyPr/>
          <a:lstStyle/>
          <a:p>
            <a:fld id="{4B86B0F5-22FE-1F4C-B79C-31CD8CB2974C}" type="slidenum">
              <a:rPr lang="en-GB" smtClean="0"/>
              <a:pPr/>
              <a:t>24</a:t>
            </a:fld>
            <a:endParaRPr lang="en-GB"/>
          </a:p>
        </p:txBody>
      </p:sp>
      <p:sp>
        <p:nvSpPr>
          <p:cNvPr id="8" name="Date Placeholder 7"/>
          <p:cNvSpPr>
            <a:spLocks noGrp="1"/>
          </p:cNvSpPr>
          <p:nvPr>
            <p:ph type="dt" sz="half" idx="10"/>
          </p:nvPr>
        </p:nvSpPr>
        <p:spPr/>
        <p:txBody>
          <a:bodyPr/>
          <a:lstStyle/>
          <a:p>
            <a:fld id="{2B4A2122-DF2A-F940-82F8-9D261998292E}"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 Edwards Deming </a:t>
            </a:r>
            <a:br>
              <a:rPr lang="en-GB" dirty="0" smtClean="0"/>
            </a:br>
            <a:r>
              <a:rPr lang="en-GB" sz="1600" i="1" dirty="0" smtClean="0"/>
              <a:t>(as I knew him)</a:t>
            </a:r>
            <a:endParaRPr lang="en-GB" sz="1600" i="1" dirty="0"/>
          </a:p>
        </p:txBody>
      </p:sp>
      <p:sp>
        <p:nvSpPr>
          <p:cNvPr id="8" name="Text Placeholder 7"/>
          <p:cNvSpPr>
            <a:spLocks noGrp="1"/>
          </p:cNvSpPr>
          <p:nvPr>
            <p:ph type="body" idx="1"/>
          </p:nvPr>
        </p:nvSpPr>
        <p:spPr/>
        <p:txBody>
          <a:bodyPr/>
          <a:lstStyle/>
          <a:p>
            <a:r>
              <a:rPr lang="en-GB" dirty="0" smtClean="0"/>
              <a:t>1984, London</a:t>
            </a:r>
            <a:endParaRPr lang="en-GB" dirty="0"/>
          </a:p>
        </p:txBody>
      </p:sp>
      <p:pic>
        <p:nvPicPr>
          <p:cNvPr id="7" name="Content Placeholder 6" descr="photo_2.jpg"/>
          <p:cNvPicPr>
            <a:picLocks noGrp="1" noChangeAspect="1"/>
          </p:cNvPicPr>
          <p:nvPr>
            <p:ph sz="half" idx="2"/>
          </p:nvPr>
        </p:nvPicPr>
        <p:blipFill>
          <a:blip r:embed="rId3"/>
          <a:srcRect l="-45228" r="-45228"/>
          <a:stretch>
            <a:fillRect/>
          </a:stretch>
        </p:blipFill>
        <p:spPr/>
      </p:pic>
      <p:sp>
        <p:nvSpPr>
          <p:cNvPr id="9" name="Text Placeholder 8"/>
          <p:cNvSpPr>
            <a:spLocks noGrp="1"/>
          </p:cNvSpPr>
          <p:nvPr>
            <p:ph type="body" sz="quarter" idx="3"/>
          </p:nvPr>
        </p:nvSpPr>
        <p:spPr/>
        <p:txBody>
          <a:bodyPr/>
          <a:lstStyle/>
          <a:p>
            <a:r>
              <a:rPr lang="en-GB" dirty="0" smtClean="0"/>
              <a:t>Out Of Crisis , </a:t>
            </a:r>
            <a:r>
              <a:rPr lang="en-GB" dirty="0" err="1" smtClean="0"/>
              <a:t>p</a:t>
            </a:r>
            <a:r>
              <a:rPr lang="en-GB" dirty="0" smtClean="0"/>
              <a:t>. 417</a:t>
            </a:r>
            <a:endParaRPr lang="en-GB" dirty="0"/>
          </a:p>
        </p:txBody>
      </p:sp>
      <p:sp>
        <p:nvSpPr>
          <p:cNvPr id="10" name="Content Placeholder 9"/>
          <p:cNvSpPr>
            <a:spLocks noGrp="1"/>
          </p:cNvSpPr>
          <p:nvPr>
            <p:ph sz="quarter" idx="4"/>
          </p:nvPr>
        </p:nvSpPr>
        <p:spPr/>
        <p:txBody>
          <a:bodyPr/>
          <a:lstStyle/>
          <a:p>
            <a:r>
              <a:rPr lang="en-GB" dirty="0" smtClean="0"/>
              <a:t>Any rule, if it is to be practicable, must be simple in administration.</a:t>
            </a:r>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240</a:t>
            </a:fld>
            <a:endParaRPr lang="en-GB"/>
          </a:p>
        </p:txBody>
      </p:sp>
      <p:sp>
        <p:nvSpPr>
          <p:cNvPr id="11" name="Date Placeholder 10"/>
          <p:cNvSpPr>
            <a:spLocks noGrp="1"/>
          </p:cNvSpPr>
          <p:nvPr>
            <p:ph type="dt" sz="half" idx="10"/>
          </p:nvPr>
        </p:nvSpPr>
        <p:spPr/>
        <p:txBody>
          <a:bodyPr/>
          <a:lstStyle/>
          <a:p>
            <a:fld id="{237F01A5-388A-7A4B-ABD9-379A5436DD57}"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7" name="Content Placeholder 6" descr="photo-2.jpg"/>
          <p:cNvPicPr>
            <a:picLocks noGrp="1" noChangeAspect="1"/>
          </p:cNvPicPr>
          <p:nvPr>
            <p:ph idx="1"/>
          </p:nvPr>
        </p:nvPicPr>
        <p:blipFill>
          <a:blip r:embed="rId2"/>
          <a:srcRect l="-77871" r="-77871"/>
          <a:stretch>
            <a:fillRect/>
          </a:stretch>
        </p:blipFill>
        <p:spPr>
          <a:xfrm>
            <a:off x="-2830966" y="0"/>
            <a:ext cx="15027692" cy="7835900"/>
          </a:xfrm>
        </p:spPr>
      </p:pic>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241</a:t>
            </a:fld>
            <a:endParaRPr lang="en-GB"/>
          </a:p>
        </p:txBody>
      </p:sp>
      <p:sp>
        <p:nvSpPr>
          <p:cNvPr id="8" name="Date Placeholder 7"/>
          <p:cNvSpPr>
            <a:spLocks noGrp="1"/>
          </p:cNvSpPr>
          <p:nvPr>
            <p:ph type="dt" sz="half" idx="10"/>
          </p:nvPr>
        </p:nvSpPr>
        <p:spPr/>
        <p:txBody>
          <a:bodyPr/>
          <a:lstStyle/>
          <a:p>
            <a:fld id="{112D2457-7347-1447-8746-DAE460F72074}"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Deming’s Wisdom</a:t>
            </a:r>
            <a:endParaRPr lang="en-GB" dirty="0"/>
          </a:p>
        </p:txBody>
      </p:sp>
      <p:sp>
        <p:nvSpPr>
          <p:cNvPr id="9" name="Text Placeholder 8"/>
          <p:cNvSpPr>
            <a:spLocks noGrp="1"/>
          </p:cNvSpPr>
          <p:nvPr>
            <p:ph type="body" idx="1"/>
          </p:nvPr>
        </p:nvSpPr>
        <p:spPr/>
        <p:txBody>
          <a:bodyPr/>
          <a:lstStyle/>
          <a:p>
            <a:r>
              <a:rPr lang="en-GB" dirty="0" smtClean="0"/>
              <a:t>Pages 28-29</a:t>
            </a:r>
            <a:endParaRPr lang="en-GB" dirty="0"/>
          </a:p>
        </p:txBody>
      </p:sp>
      <p:pic>
        <p:nvPicPr>
          <p:cNvPr id="7" name="Content Placeholder 6" descr="photo.jpg"/>
          <p:cNvPicPr>
            <a:picLocks noGrp="1" noChangeAspect="1"/>
          </p:cNvPicPr>
          <p:nvPr>
            <p:ph sz="half" idx="2"/>
          </p:nvPr>
        </p:nvPicPr>
        <p:blipFill>
          <a:blip r:embed="rId2"/>
          <a:srcRect l="-20201" r="-29669"/>
          <a:stretch>
            <a:fillRect/>
          </a:stretch>
        </p:blipFill>
        <p:spPr>
          <a:xfrm>
            <a:off x="779462" y="2393575"/>
            <a:ext cx="3904231" cy="3473823"/>
          </a:xfrm>
        </p:spPr>
      </p:pic>
      <p:sp>
        <p:nvSpPr>
          <p:cNvPr id="10" name="Text Placeholder 9"/>
          <p:cNvSpPr>
            <a:spLocks noGrp="1"/>
          </p:cNvSpPr>
          <p:nvPr>
            <p:ph type="body" sz="quarter" idx="3"/>
          </p:nvPr>
        </p:nvSpPr>
        <p:spPr/>
        <p:txBody>
          <a:bodyPr>
            <a:normAutofit fontScale="92500"/>
          </a:bodyPr>
          <a:lstStyle/>
          <a:p>
            <a:r>
              <a:rPr lang="en-GB" dirty="0" smtClean="0"/>
              <a:t>Inspect Early, Don’t Test</a:t>
            </a:r>
            <a:endParaRPr lang="en-GB" dirty="0"/>
          </a:p>
        </p:txBody>
      </p:sp>
      <p:sp>
        <p:nvSpPr>
          <p:cNvPr id="11" name="Content Placeholder 10"/>
          <p:cNvSpPr>
            <a:spLocks noGrp="1"/>
          </p:cNvSpPr>
          <p:nvPr>
            <p:ph sz="quarter" idx="4"/>
          </p:nvPr>
        </p:nvSpPr>
        <p:spPr/>
        <p:txBody>
          <a:bodyPr/>
          <a:lstStyle/>
          <a:p>
            <a:r>
              <a:rPr lang="en-GB" dirty="0" smtClean="0"/>
              <a:t>&lt;Testing&gt; is …. unreliable, costly, ineffective.</a:t>
            </a:r>
          </a:p>
          <a:p>
            <a:r>
              <a:rPr lang="en-GB" dirty="0" smtClean="0"/>
              <a:t>It I important to carry out &lt;QC&gt; at the right point for minimum cost.</a:t>
            </a:r>
          </a:p>
          <a:p>
            <a:r>
              <a:rPr lang="en-GB" dirty="0" smtClean="0"/>
              <a:t>You cannot &lt;QC&gt; quality into a product &lt;-Harold F. Dodge</a:t>
            </a:r>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242</a:t>
            </a:fld>
            <a:endParaRPr lang="en-GB"/>
          </a:p>
        </p:txBody>
      </p:sp>
      <p:sp>
        <p:nvSpPr>
          <p:cNvPr id="12" name="Date Placeholder 11"/>
          <p:cNvSpPr>
            <a:spLocks noGrp="1"/>
          </p:cNvSpPr>
          <p:nvPr>
            <p:ph type="dt" sz="half" idx="10"/>
          </p:nvPr>
        </p:nvSpPr>
        <p:spPr/>
        <p:txBody>
          <a:bodyPr/>
          <a:lstStyle/>
          <a:p>
            <a:fld id="{295637B0-AF6E-2D48-A7D3-51E1840D71E2}"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Details</a:t>
            </a:r>
            <a:endParaRPr lang="en-US" dirty="0"/>
          </a:p>
        </p:txBody>
      </p:sp>
      <p:pic>
        <p:nvPicPr>
          <p:cNvPr id="4" name="Content Placeholder 3" descr="CE Cover.png"/>
          <p:cNvPicPr>
            <a:picLocks noGrp="1" noChangeAspect="1"/>
          </p:cNvPicPr>
          <p:nvPr>
            <p:ph idx="1"/>
          </p:nvPr>
        </p:nvPicPr>
        <p:blipFill>
          <a:blip r:embed="rId2"/>
          <a:srcRect l="-64990" r="-64990"/>
          <a:stretch>
            <a:fillRect/>
          </a:stretch>
        </p:blipFill>
        <p:spPr/>
      </p:pic>
      <p:sp>
        <p:nvSpPr>
          <p:cNvPr id="6" name="Slide Number Placeholder 5"/>
          <p:cNvSpPr>
            <a:spLocks noGrp="1"/>
          </p:cNvSpPr>
          <p:nvPr>
            <p:ph type="sldNum" sz="quarter" idx="12"/>
          </p:nvPr>
        </p:nvSpPr>
        <p:spPr/>
        <p:txBody>
          <a:bodyPr/>
          <a:lstStyle/>
          <a:p>
            <a:fld id="{E9D94E64-4786-A34B-9252-0E179C932AB4}" type="slidenum">
              <a:rPr lang="en-US" smtClean="0"/>
              <a:pPr/>
              <a:t>243</a:t>
            </a:fld>
            <a:endParaRPr lang="en-US"/>
          </a:p>
        </p:txBody>
      </p:sp>
      <p:sp>
        <p:nvSpPr>
          <p:cNvPr id="7" name="Footer Placeholder 6"/>
          <p:cNvSpPr>
            <a:spLocks noGrp="1"/>
          </p:cNvSpPr>
          <p:nvPr>
            <p:ph type="ftr" sz="quarter" idx="11"/>
          </p:nvPr>
        </p:nvSpPr>
        <p:spPr/>
        <p:txBody>
          <a:bodyPr/>
          <a:lstStyle/>
          <a:p>
            <a:r>
              <a:rPr lang="en-US" smtClean="0"/>
              <a:t>© Tom@Gilb.com  www.gilb.com</a:t>
            </a:r>
            <a:endParaRPr lang="en-US"/>
          </a:p>
        </p:txBody>
      </p:sp>
      <p:sp>
        <p:nvSpPr>
          <p:cNvPr id="8" name="Date Placeholder 7"/>
          <p:cNvSpPr>
            <a:spLocks noGrp="1"/>
          </p:cNvSpPr>
          <p:nvPr>
            <p:ph type="dt" sz="half" idx="10"/>
          </p:nvPr>
        </p:nvSpPr>
        <p:spPr/>
        <p:txBody>
          <a:bodyPr/>
          <a:lstStyle/>
          <a:p>
            <a:fld id="{EB5A2733-9CB7-804C-B8D1-C524B8A4E7A9}"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Tom Gilb </a:t>
            </a:r>
            <a:endParaRPr lang="en-GB" dirty="0"/>
          </a:p>
        </p:txBody>
      </p:sp>
      <p:sp>
        <p:nvSpPr>
          <p:cNvPr id="3" name="Content Placeholder 2"/>
          <p:cNvSpPr>
            <a:spLocks noGrp="1"/>
          </p:cNvSpPr>
          <p:nvPr>
            <p:ph idx="1"/>
          </p:nvPr>
        </p:nvSpPr>
        <p:spPr>
          <a:xfrm>
            <a:off x="0" y="1882588"/>
            <a:ext cx="8785412" cy="4473762"/>
          </a:xfrm>
        </p:spPr>
        <p:txBody>
          <a:bodyPr>
            <a:normAutofit fontScale="55000" lnSpcReduction="20000"/>
          </a:bodyPr>
          <a:lstStyle/>
          <a:p>
            <a:r>
              <a:rPr lang="en-US" dirty="0" smtClean="0"/>
              <a:t>Tom Gilb (born 1940, California) has lived in UK since 1956, and Norway since 1958. </a:t>
            </a:r>
          </a:p>
          <a:p>
            <a:r>
              <a:rPr lang="en-US" dirty="0" smtClean="0"/>
              <a:t>He is the author of 9 published books, including “Competitive Engineering: A Handbook For Systems Engineering, Requirements Engineering, and Software Engineering Using </a:t>
            </a:r>
            <a:r>
              <a:rPr lang="en-US" dirty="0" err="1" smtClean="0"/>
              <a:t>Planguage</a:t>
            </a:r>
            <a:r>
              <a:rPr lang="en-US" dirty="0" smtClean="0"/>
              <a:t>”, 2005.</a:t>
            </a:r>
          </a:p>
          <a:p>
            <a:r>
              <a:rPr lang="en-US" dirty="0" smtClean="0"/>
              <a:t> He has taught and consulted world-wide for decades, including having direct corporate methods-change influence at major corporations such as Intel, HP, IBM, Nokia. </a:t>
            </a:r>
          </a:p>
          <a:p>
            <a:r>
              <a:rPr lang="en-US" dirty="0" smtClean="0"/>
              <a:t>He has had documented his founding influence in Agile Culture, especially with the key common idea of iterative development.</a:t>
            </a:r>
          </a:p>
          <a:p>
            <a:r>
              <a:rPr lang="en-US" dirty="0" smtClean="0"/>
              <a:t> He coined the term 'Software Metrics' with his 1976 book of that title. </a:t>
            </a:r>
          </a:p>
          <a:p>
            <a:r>
              <a:rPr lang="en-US" dirty="0" smtClean="0"/>
              <a:t>He is co-author with Dorothy Graham of the static testing method book 'Software Inspection' (1993). </a:t>
            </a:r>
          </a:p>
          <a:p>
            <a:r>
              <a:rPr lang="en-US" dirty="0" smtClean="0"/>
              <a:t>He is known for his stimulating and advanced presentations, and for consistently avoiding the oversimplified pop culture that regularly entices immature programmers to waste time and fail on their projects.</a:t>
            </a:r>
          </a:p>
          <a:p>
            <a:r>
              <a:rPr lang="en-US" dirty="0" smtClean="0"/>
              <a:t>More detail at </a:t>
            </a:r>
            <a:r>
              <a:rPr lang="en-US" dirty="0" err="1" smtClean="0"/>
              <a:t>www.Gilb.com</a:t>
            </a:r>
            <a:endParaRPr lang="en-GB" dirty="0"/>
          </a:p>
        </p:txBody>
      </p:sp>
      <p:pic>
        <p:nvPicPr>
          <p:cNvPr id="4" name="Picture 3" descr="IMG_0756Ganske fin med smil.jpg"/>
          <p:cNvPicPr>
            <a:picLocks noChangeAspect="1"/>
          </p:cNvPicPr>
          <p:nvPr/>
        </p:nvPicPr>
        <p:blipFill>
          <a:blip r:embed="rId2"/>
          <a:stretch>
            <a:fillRect/>
          </a:stretch>
        </p:blipFill>
        <p:spPr>
          <a:xfrm>
            <a:off x="-1" y="-1"/>
            <a:ext cx="2498681" cy="1874011"/>
          </a:xfrm>
          <a:prstGeom prst="rect">
            <a:avLst/>
          </a:prstGeom>
        </p:spPr>
      </p:pic>
      <p:sp>
        <p:nvSpPr>
          <p:cNvPr id="6" name="Slide Number Placeholder 5"/>
          <p:cNvSpPr>
            <a:spLocks noGrp="1"/>
          </p:cNvSpPr>
          <p:nvPr>
            <p:ph type="sldNum" sz="quarter" idx="12"/>
          </p:nvPr>
        </p:nvSpPr>
        <p:spPr/>
        <p:txBody>
          <a:bodyPr/>
          <a:lstStyle/>
          <a:p>
            <a:fld id="{4B86B0F5-22FE-1F4C-B79C-31CD8CB2974C}" type="slidenum">
              <a:rPr lang="en-GB" smtClean="0"/>
              <a:pPr/>
              <a:t>244</a:t>
            </a:fld>
            <a:endParaRPr lang="en-GB"/>
          </a:p>
        </p:txBody>
      </p:sp>
      <p:sp>
        <p:nvSpPr>
          <p:cNvPr id="7" name="Footer Placeholder 6"/>
          <p:cNvSpPr>
            <a:spLocks noGrp="1"/>
          </p:cNvSpPr>
          <p:nvPr>
            <p:ph type="ftr" sz="quarter" idx="11"/>
          </p:nvPr>
        </p:nvSpPr>
        <p:spPr/>
        <p:txBody>
          <a:bodyPr/>
          <a:lstStyle/>
          <a:p>
            <a:r>
              <a:rPr lang="en-US" smtClean="0"/>
              <a:t>© Tom@Gilb.com  www.gilb.com</a:t>
            </a:r>
            <a:endParaRPr lang="en-GB"/>
          </a:p>
        </p:txBody>
      </p:sp>
      <p:sp>
        <p:nvSpPr>
          <p:cNvPr id="8" name="Date Placeholder 7"/>
          <p:cNvSpPr>
            <a:spLocks noGrp="1"/>
          </p:cNvSpPr>
          <p:nvPr>
            <p:ph type="dt" sz="half" idx="10"/>
          </p:nvPr>
        </p:nvSpPr>
        <p:spPr/>
        <p:txBody>
          <a:bodyPr/>
          <a:lstStyle/>
          <a:p>
            <a:fld id="{FF0D7D9F-CBAC-6F47-AFD6-346F1D345546}"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349374" y="304801"/>
            <a:ext cx="7108825" cy="914399"/>
          </a:xfrm>
        </p:spPr>
        <p:txBody>
          <a:bodyPr>
            <a:normAutofit fontScale="90000"/>
          </a:bodyPr>
          <a:lstStyle/>
          <a:p>
            <a:r>
              <a:rPr lang="en-US" sz="4400" b="1" kern="1200" dirty="0" smtClean="0">
                <a:solidFill>
                  <a:schemeClr val="tx1"/>
                </a:solidFill>
                <a:latin typeface="+mj-lt"/>
                <a:ea typeface="+mj-ea"/>
                <a:cs typeface="+mj-cs"/>
              </a:rPr>
              <a:t>End slide</a:t>
            </a:r>
            <a:br>
              <a:rPr lang="en-US" sz="4400" b="1" kern="1200" dirty="0" smtClean="0">
                <a:solidFill>
                  <a:schemeClr val="tx1"/>
                </a:solidFill>
                <a:latin typeface="+mj-lt"/>
                <a:ea typeface="+mj-ea"/>
                <a:cs typeface="+mj-cs"/>
              </a:rPr>
            </a:br>
            <a:r>
              <a:rPr lang="en-US" sz="3000" b="1" kern="1200" dirty="0" smtClean="0">
                <a:solidFill>
                  <a:schemeClr val="tx1"/>
                </a:solidFill>
                <a:latin typeface="+mj-lt"/>
                <a:ea typeface="+mj-ea"/>
                <a:cs typeface="+mj-cs"/>
              </a:rPr>
              <a:t>Real QA</a:t>
            </a:r>
            <a:endParaRPr lang="en-US" sz="3000" dirty="0"/>
          </a:p>
        </p:txBody>
      </p:sp>
      <p:sp>
        <p:nvSpPr>
          <p:cNvPr id="3" name="Subtitle 2"/>
          <p:cNvSpPr>
            <a:spLocks noGrp="1"/>
          </p:cNvSpPr>
          <p:nvPr>
            <p:ph type="subTitle" idx="1"/>
          </p:nvPr>
        </p:nvSpPr>
        <p:spPr/>
        <p:txBody>
          <a:bodyPr>
            <a:normAutofit fontScale="70000" lnSpcReduction="20000"/>
          </a:bodyPr>
          <a:lstStyle/>
          <a:p>
            <a:pPr lvl="0"/>
            <a:r>
              <a:rPr lang="en-US" sz="3892" b="1" i="1" kern="1200" dirty="0" smtClean="0">
                <a:solidFill>
                  <a:schemeClr val="tx1"/>
                </a:solidFill>
                <a:latin typeface="+mj-lt"/>
                <a:ea typeface="+mj-ea"/>
                <a:cs typeface="+mj-cs"/>
              </a:rPr>
              <a:t>Tom Gilb</a:t>
            </a:r>
          </a:p>
          <a:p>
            <a:pPr lvl="0"/>
            <a:r>
              <a:rPr lang="en-US" sz="1838" b="1" i="1" kern="1200" dirty="0" smtClean="0">
                <a:solidFill>
                  <a:schemeClr val="tx1"/>
                </a:solidFill>
                <a:latin typeface="+mj-lt"/>
                <a:ea typeface="+mj-ea"/>
                <a:cs typeface="+mj-cs"/>
              </a:rPr>
              <a:t> (</a:t>
            </a:r>
            <a:r>
              <a:rPr lang="en-US" sz="1838" b="1" i="1" kern="1200" dirty="0" smtClean="0">
                <a:solidFill>
                  <a:schemeClr val="tx1"/>
                </a:solidFill>
                <a:latin typeface="+mj-lt"/>
                <a:ea typeface="+mj-ea"/>
                <a:cs typeface="+mj-cs"/>
                <a:hlinkClick r:id="rId2"/>
              </a:rPr>
              <a:t>TOM@GILB.COM</a:t>
            </a:r>
            <a:r>
              <a:rPr lang="en-US" sz="1838" b="1" i="1" kern="1200" dirty="0" smtClean="0">
                <a:solidFill>
                  <a:schemeClr val="tx1"/>
                </a:solidFill>
                <a:latin typeface="+mj-lt"/>
                <a:ea typeface="+mj-ea"/>
                <a:cs typeface="+mj-cs"/>
              </a:rPr>
              <a:t>,  WWW.GILB.COM) </a:t>
            </a:r>
          </a:p>
          <a:p>
            <a:pPr lvl="0"/>
            <a:r>
              <a:rPr lang="en-US" sz="4400" b="1" i="1" kern="1200" dirty="0" smtClean="0">
                <a:solidFill>
                  <a:schemeClr val="tx1"/>
                </a:solidFill>
                <a:latin typeface="+mj-lt"/>
                <a:ea typeface="+mj-ea"/>
                <a:cs typeface="+mj-cs"/>
              </a:rPr>
              <a:t>  </a:t>
            </a:r>
          </a:p>
        </p:txBody>
      </p:sp>
      <p:pic>
        <p:nvPicPr>
          <p:cNvPr id="5" name="Picture 4" descr="BVOF ESI Tom Gilb 3"/>
          <p:cNvPicPr>
            <a:picLocks noChangeAspect="1" noChangeArrowheads="1"/>
          </p:cNvPicPr>
          <p:nvPr/>
        </p:nvPicPr>
        <p:blipFill>
          <a:blip r:embed="rId3">
            <a:clrChange>
              <a:clrFrom>
                <a:srgbClr val="FFFFFE"/>
              </a:clrFrom>
              <a:clrTo>
                <a:srgbClr val="FFFFFE">
                  <a:alpha val="0"/>
                </a:srgbClr>
              </a:clrTo>
            </a:clrChange>
          </a:blip>
          <a:srcRect/>
          <a:stretch>
            <a:fillRect/>
          </a:stretch>
        </p:blipFill>
        <p:spPr bwMode="auto">
          <a:xfrm>
            <a:off x="649475" y="3408643"/>
            <a:ext cx="1539875" cy="1758950"/>
          </a:xfrm>
          <a:prstGeom prst="rect">
            <a:avLst/>
          </a:prstGeom>
          <a:noFill/>
        </p:spPr>
      </p:pic>
      <p:sp>
        <p:nvSpPr>
          <p:cNvPr id="7" name="Slide Number Placeholder 6"/>
          <p:cNvSpPr>
            <a:spLocks noGrp="1"/>
          </p:cNvSpPr>
          <p:nvPr>
            <p:ph type="sldNum" sz="quarter" idx="12"/>
          </p:nvPr>
        </p:nvSpPr>
        <p:spPr/>
        <p:txBody>
          <a:bodyPr/>
          <a:lstStyle/>
          <a:p>
            <a:fld id="{E9D94E64-4786-A34B-9252-0E179C932AB4}" type="slidenum">
              <a:rPr lang="en-US" smtClean="0"/>
              <a:pPr/>
              <a:t>245</a:t>
            </a:fld>
            <a:endParaRPr lang="en-US"/>
          </a:p>
        </p:txBody>
      </p:sp>
      <p:pic>
        <p:nvPicPr>
          <p:cNvPr id="8" name="Picture 10" descr="Picture 5.png"/>
          <p:cNvPicPr>
            <a:picLocks noChangeAspect="1"/>
          </p:cNvPicPr>
          <p:nvPr/>
        </p:nvPicPr>
        <p:blipFill>
          <a:blip r:embed="rId4"/>
          <a:srcRect/>
          <a:stretch>
            <a:fillRect/>
          </a:stretch>
        </p:blipFill>
        <p:spPr bwMode="auto">
          <a:xfrm>
            <a:off x="7815263" y="0"/>
            <a:ext cx="1328737" cy="1765300"/>
          </a:xfrm>
          <a:prstGeom prst="rect">
            <a:avLst/>
          </a:prstGeom>
          <a:noFill/>
          <a:ln w="9525">
            <a:noFill/>
            <a:miter lim="800000"/>
            <a:headEnd/>
            <a:tailEnd/>
          </a:ln>
        </p:spPr>
      </p:pic>
      <p:pic>
        <p:nvPicPr>
          <p:cNvPr id="9" name="Picture 11" descr="Picture 4.png"/>
          <p:cNvPicPr>
            <a:picLocks noChangeAspect="1"/>
          </p:cNvPicPr>
          <p:nvPr/>
        </p:nvPicPr>
        <p:blipFill>
          <a:blip r:embed="rId5"/>
          <a:srcRect/>
          <a:stretch>
            <a:fillRect/>
          </a:stretch>
        </p:blipFill>
        <p:spPr bwMode="auto">
          <a:xfrm>
            <a:off x="22225" y="0"/>
            <a:ext cx="1327150" cy="1987550"/>
          </a:xfrm>
          <a:prstGeom prst="rect">
            <a:avLst/>
          </a:prstGeom>
          <a:noFill/>
          <a:ln w="9525">
            <a:noFill/>
            <a:miter lim="800000"/>
            <a:headEnd/>
            <a:tailEnd/>
          </a:ln>
        </p:spPr>
      </p:pic>
      <p:sp>
        <p:nvSpPr>
          <p:cNvPr id="10" name="Footer Placeholder 9"/>
          <p:cNvSpPr>
            <a:spLocks noGrp="1"/>
          </p:cNvSpPr>
          <p:nvPr>
            <p:ph type="ftr" sz="quarter" idx="11"/>
          </p:nvPr>
        </p:nvSpPr>
        <p:spPr/>
        <p:txBody>
          <a:bodyPr/>
          <a:lstStyle/>
          <a:p>
            <a:r>
              <a:rPr lang="en-US" smtClean="0"/>
              <a:t>© Tom@Gilb.com  www.gilb.com</a:t>
            </a:r>
            <a:endParaRPr lang="en-US"/>
          </a:p>
        </p:txBody>
      </p:sp>
      <p:sp>
        <p:nvSpPr>
          <p:cNvPr id="11" name="Date Placeholder 10"/>
          <p:cNvSpPr>
            <a:spLocks noGrp="1"/>
          </p:cNvSpPr>
          <p:nvPr>
            <p:ph type="dt" sz="half" idx="10"/>
          </p:nvPr>
        </p:nvSpPr>
        <p:spPr/>
        <p:txBody>
          <a:bodyPr/>
          <a:lstStyle/>
          <a:p>
            <a:fld id="{C48CE410-6A55-954D-9C0C-A6DB2CC2716A}"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3143250" y="428625"/>
            <a:ext cx="5107781" cy="3670102"/>
          </a:xfrm>
          <a:ln/>
        </p:spPr>
        <p:txBody>
          <a:bodyPr/>
          <a:lstStyle/>
          <a:p>
            <a:r>
              <a:rPr lang="en-US" sz="4500" dirty="0"/>
              <a:t>Value Management (</a:t>
            </a:r>
            <a:r>
              <a:rPr lang="en-US" sz="4500" dirty="0" err="1"/>
              <a:t>Evo</a:t>
            </a:r>
            <a:r>
              <a:rPr lang="en-US" sz="4500" dirty="0"/>
              <a:t>)</a:t>
            </a:r>
            <a:br>
              <a:rPr lang="en-US" sz="4500" dirty="0"/>
            </a:br>
            <a:r>
              <a:rPr lang="en-US" sz="4500" dirty="0"/>
              <a:t>with</a:t>
            </a:r>
            <a:br>
              <a:rPr lang="en-US" sz="4500" dirty="0"/>
            </a:br>
            <a:r>
              <a:rPr lang="en-US" sz="4500" dirty="0"/>
              <a:t>Scrum development</a:t>
            </a:r>
          </a:p>
        </p:txBody>
      </p:sp>
      <p:sp>
        <p:nvSpPr>
          <p:cNvPr id="16386" name="Rectangle 2"/>
          <p:cNvSpPr>
            <a:spLocks noGrp="1" noChangeArrowheads="1"/>
          </p:cNvSpPr>
          <p:nvPr>
            <p:ph type="body" idx="1"/>
          </p:nvPr>
        </p:nvSpPr>
        <p:spPr>
          <a:xfrm>
            <a:off x="3348633" y="4795242"/>
            <a:ext cx="4973836" cy="1250156"/>
          </a:xfrm>
          <a:ln/>
        </p:spPr>
        <p:txBody>
          <a:bodyPr>
            <a:normAutofit fontScale="92500" lnSpcReduction="20000"/>
          </a:bodyPr>
          <a:lstStyle/>
          <a:p>
            <a:r>
              <a:rPr lang="en-US"/>
              <a:t>developing a large web portal www.bring.no/dk/se/nl/co.uk/com/ee</a:t>
            </a:r>
            <a:br>
              <a:rPr lang="en-US"/>
            </a:br>
            <a:r>
              <a:rPr lang="en-US"/>
              <a:t>at Posten Norge </a:t>
            </a:r>
          </a:p>
        </p:txBody>
      </p:sp>
      <p:sp>
        <p:nvSpPr>
          <p:cNvPr id="16387" name="Text Box 3"/>
          <p:cNvSpPr txBox="1">
            <a:spLocks noChangeArrowheads="1"/>
          </p:cNvSpPr>
          <p:nvPr/>
        </p:nvSpPr>
        <p:spPr bwMode="auto">
          <a:xfrm>
            <a:off x="4446984" y="6509742"/>
            <a:ext cx="241102" cy="258961"/>
          </a:xfrm>
          <a:prstGeom prst="rect">
            <a:avLst/>
          </a:prstGeom>
          <a:noFill/>
          <a:ln w="12700">
            <a:noFill/>
            <a:miter lim="800000"/>
            <a:headEnd/>
            <a:tailEnd/>
          </a:ln>
        </p:spPr>
        <p:txBody>
          <a:bodyPr wrap="none" lIns="64291" tIns="32146" rIns="64291" bIns="32146">
            <a:prstTxWarp prst="textNoShape">
              <a:avLst/>
            </a:prstTxWarp>
          </a:bodyPr>
          <a:lstStyle/>
          <a:p>
            <a:fld id="{4067057D-8116-0F46-92B0-171D9EBD2844}" type="slidenum">
              <a:rPr lang="en-US" sz="1300">
                <a:ea typeface="Gill Sans" charset="0"/>
                <a:cs typeface="Gill Sans" charset="0"/>
              </a:rPr>
              <a:pPr/>
              <a:t>25</a:t>
            </a:fld>
            <a:endParaRPr lang="en-US" sz="1300" dirty="0">
              <a:ea typeface="Gill Sans" charset="0"/>
              <a:cs typeface="Gill Sans" charset="0"/>
            </a:endParaRPr>
          </a:p>
        </p:txBody>
      </p:sp>
      <p:pic>
        <p:nvPicPr>
          <p:cNvPr id="16388" name="Picture 4"/>
          <p:cNvPicPr>
            <a:picLocks noChangeAspect="1" noChangeArrowheads="1"/>
          </p:cNvPicPr>
          <p:nvPr/>
        </p:nvPicPr>
        <p:blipFill>
          <a:blip r:embed="rId2"/>
          <a:srcRect/>
          <a:stretch>
            <a:fillRect/>
          </a:stretch>
        </p:blipFill>
        <p:spPr bwMode="auto">
          <a:xfrm>
            <a:off x="-36835" y="3884414"/>
            <a:ext cx="1732360" cy="2616398"/>
          </a:xfrm>
          <a:prstGeom prst="rect">
            <a:avLst/>
          </a:prstGeom>
          <a:noFill/>
          <a:ln w="12700" cap="flat">
            <a:noFill/>
            <a:miter lim="800000"/>
            <a:headEnd/>
            <a:tailEnd/>
          </a:ln>
        </p:spPr>
      </p:pic>
      <p:pic>
        <p:nvPicPr>
          <p:cNvPr id="16389" name="Picture 5"/>
          <p:cNvPicPr>
            <a:picLocks noChangeAspect="1" noChangeArrowheads="1"/>
          </p:cNvPicPr>
          <p:nvPr/>
        </p:nvPicPr>
        <p:blipFill>
          <a:blip r:embed="rId3"/>
          <a:srcRect/>
          <a:stretch>
            <a:fillRect/>
          </a:stretch>
        </p:blipFill>
        <p:spPr bwMode="auto">
          <a:xfrm>
            <a:off x="258961" y="428625"/>
            <a:ext cx="2125266" cy="1250156"/>
          </a:xfrm>
          <a:prstGeom prst="rect">
            <a:avLst/>
          </a:prstGeom>
          <a:noFill/>
          <a:ln w="12700" cap="flat">
            <a:noFill/>
            <a:miter lim="800000"/>
            <a:headEnd/>
            <a:tailEnd/>
          </a:ln>
          <a:effectLst>
            <a:outerShdw blurRad="127000" dist="76199" dir="2700000" algn="ctr" rotWithShape="0">
              <a:schemeClr val="bg2">
                <a:alpha val="75000"/>
              </a:schemeClr>
            </a:outerShdw>
          </a:effectLst>
        </p:spPr>
      </p:pic>
      <p:pic>
        <p:nvPicPr>
          <p:cNvPr id="16390" name="Picture 6"/>
          <p:cNvPicPr>
            <a:picLocks noChangeAspect="1" noChangeArrowheads="1"/>
          </p:cNvPicPr>
          <p:nvPr/>
        </p:nvPicPr>
        <p:blipFill>
          <a:blip r:embed="rId4"/>
          <a:srcRect/>
          <a:stretch>
            <a:fillRect/>
          </a:stretch>
        </p:blipFill>
        <p:spPr bwMode="auto">
          <a:xfrm>
            <a:off x="258961" y="2116336"/>
            <a:ext cx="1241227" cy="375047"/>
          </a:xfrm>
          <a:prstGeom prst="rect">
            <a:avLst/>
          </a:prstGeom>
          <a:noFill/>
          <a:ln w="12700" cap="flat">
            <a:noFill/>
            <a:miter lim="800000"/>
            <a:headEnd/>
            <a:tailEnd/>
          </a:ln>
        </p:spPr>
      </p:pic>
      <p:pic>
        <p:nvPicPr>
          <p:cNvPr id="16391" name="Picture 7"/>
          <p:cNvPicPr>
            <a:picLocks noChangeAspect="1" noChangeArrowheads="1"/>
          </p:cNvPicPr>
          <p:nvPr/>
        </p:nvPicPr>
        <p:blipFill>
          <a:blip r:embed="rId5"/>
          <a:srcRect/>
          <a:stretch>
            <a:fillRect/>
          </a:stretch>
        </p:blipFill>
        <p:spPr bwMode="auto">
          <a:xfrm>
            <a:off x="258961" y="3071812"/>
            <a:ext cx="2196703" cy="357188"/>
          </a:xfrm>
          <a:prstGeom prst="rect">
            <a:avLst/>
          </a:prstGeom>
          <a:noFill/>
          <a:ln w="12700" cap="flat">
            <a:noFill/>
            <a:miter lim="800000"/>
            <a:headEnd/>
            <a:tailEnd/>
          </a:ln>
        </p:spPr>
      </p:pic>
      <p:pic>
        <p:nvPicPr>
          <p:cNvPr id="16392" name="Picture 8"/>
          <p:cNvPicPr>
            <a:picLocks noChangeAspect="1" noChangeArrowheads="1"/>
          </p:cNvPicPr>
          <p:nvPr/>
        </p:nvPicPr>
        <p:blipFill>
          <a:blip r:embed="rId6"/>
          <a:srcRect/>
          <a:stretch>
            <a:fillRect/>
          </a:stretch>
        </p:blipFill>
        <p:spPr bwMode="auto">
          <a:xfrm>
            <a:off x="1321594" y="1893094"/>
            <a:ext cx="892969" cy="830461"/>
          </a:xfrm>
          <a:prstGeom prst="rect">
            <a:avLst/>
          </a:prstGeom>
          <a:noFill/>
          <a:ln w="12700" cap="flat">
            <a:noFill/>
            <a:miter lim="800000"/>
            <a:headEnd/>
            <a:tailEnd/>
          </a:ln>
          <a:effectLst>
            <a:outerShdw blurRad="127000" dist="76199" dir="2700000" algn="ctr" rotWithShape="0">
              <a:schemeClr val="bg2">
                <a:alpha val="75000"/>
              </a:schemeClr>
            </a:outerShdw>
          </a:effectLst>
        </p:spPr>
      </p:pic>
      <p:sp>
        <p:nvSpPr>
          <p:cNvPr id="16393" name="Rectangle 9"/>
          <p:cNvSpPr>
            <a:spLocks/>
          </p:cNvSpPr>
          <p:nvPr/>
        </p:nvSpPr>
        <p:spPr bwMode="auto">
          <a:xfrm>
            <a:off x="73670" y="6544136"/>
            <a:ext cx="2315807" cy="261610"/>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1700" dirty="0">
                <a:ea typeface="Gill Sans" charset="0"/>
                <a:cs typeface="Gill Sans" charset="0"/>
              </a:rPr>
              <a:t>Copyright: </a:t>
            </a:r>
            <a:r>
              <a:rPr lang="en-US" sz="1700" dirty="0" err="1">
                <a:ea typeface="Gill Sans" charset="0"/>
                <a:cs typeface="Gill Sans" charset="0"/>
              </a:rPr>
              <a:t>Kai@Gilb.com</a:t>
            </a:r>
            <a:endParaRPr lang="en-US" sz="1700" dirty="0">
              <a:ea typeface="Gill Sans" charset="0"/>
              <a:cs typeface="Gill Sans" charset="0"/>
            </a:endParaRPr>
          </a:p>
        </p:txBody>
      </p:sp>
      <p:sp>
        <p:nvSpPr>
          <p:cNvPr id="12" name="Slide Number Placeholder 11"/>
          <p:cNvSpPr>
            <a:spLocks noGrp="1"/>
          </p:cNvSpPr>
          <p:nvPr>
            <p:ph type="sldNum" sz="quarter" idx="12"/>
          </p:nvPr>
        </p:nvSpPr>
        <p:spPr/>
        <p:txBody>
          <a:bodyPr/>
          <a:lstStyle/>
          <a:p>
            <a:fld id="{4B86B0F5-22FE-1F4C-B79C-31CD8CB2974C}" type="slidenum">
              <a:rPr lang="en-GB" smtClean="0"/>
              <a:pPr/>
              <a:t>25</a:t>
            </a:fld>
            <a:endParaRPr lang="en-GB"/>
          </a:p>
        </p:txBody>
      </p:sp>
      <p:sp>
        <p:nvSpPr>
          <p:cNvPr id="13" name="Footer Placeholder 12"/>
          <p:cNvSpPr>
            <a:spLocks noGrp="1"/>
          </p:cNvSpPr>
          <p:nvPr>
            <p:ph type="ftr" sz="quarter" idx="11"/>
          </p:nvPr>
        </p:nvSpPr>
        <p:spPr/>
        <p:txBody>
          <a:bodyPr/>
          <a:lstStyle/>
          <a:p>
            <a:r>
              <a:rPr lang="en-US" smtClean="0"/>
              <a:t>© Tom@Gilb.com  www.gilb.com</a:t>
            </a:r>
            <a:endParaRPr lang="en-GB"/>
          </a:p>
        </p:txBody>
      </p:sp>
      <p:sp>
        <p:nvSpPr>
          <p:cNvPr id="14" name="Date Placeholder 13"/>
          <p:cNvSpPr>
            <a:spLocks noGrp="1"/>
          </p:cNvSpPr>
          <p:nvPr>
            <p:ph type="dt" sz="half" idx="10"/>
          </p:nvPr>
        </p:nvSpPr>
        <p:spPr/>
        <p:txBody>
          <a:bodyPr/>
          <a:lstStyle/>
          <a:p>
            <a:fld id="{42200182-ECF5-854D-8436-EB8BDFE348A3}" type="datetime4">
              <a:rPr lang="en-US" smtClean="0"/>
              <a:pPr/>
              <a:t>October 2, 2009</a:t>
            </a:fld>
            <a:endParaRPr lang="en-GB"/>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673" name="Picture 1"/>
          <p:cNvPicPr>
            <a:picLocks noChangeAspect="1" noChangeArrowheads="1"/>
          </p:cNvPicPr>
          <p:nvPr/>
        </p:nvPicPr>
        <p:blipFill>
          <a:blip r:embed="rId2"/>
          <a:srcRect/>
          <a:stretch>
            <a:fillRect/>
          </a:stretch>
        </p:blipFill>
        <p:spPr bwMode="auto">
          <a:xfrm>
            <a:off x="71438" y="1732360"/>
            <a:ext cx="8752210" cy="2875359"/>
          </a:xfrm>
          <a:prstGeom prst="rect">
            <a:avLst/>
          </a:prstGeom>
          <a:noFill/>
          <a:ln w="12700" cap="flat">
            <a:noFill/>
            <a:miter lim="800000"/>
            <a:headEnd/>
            <a:tailEnd/>
          </a:ln>
        </p:spPr>
      </p:pic>
      <p:pic>
        <p:nvPicPr>
          <p:cNvPr id="28674" name="Picture 2"/>
          <p:cNvPicPr>
            <a:picLocks noChangeAspect="1" noChangeArrowheads="1"/>
          </p:cNvPicPr>
          <p:nvPr/>
        </p:nvPicPr>
        <p:blipFill>
          <a:blip r:embed="rId3"/>
          <a:srcRect/>
          <a:stretch>
            <a:fillRect/>
          </a:stretch>
        </p:blipFill>
        <p:spPr bwMode="auto">
          <a:xfrm>
            <a:off x="4688086" y="2906613"/>
            <a:ext cx="2232422" cy="1116211"/>
          </a:xfrm>
          <a:prstGeom prst="rect">
            <a:avLst/>
          </a:prstGeom>
          <a:noFill/>
          <a:ln w="12700" cap="flat">
            <a:noFill/>
            <a:miter lim="800000"/>
            <a:headEnd/>
            <a:tailEnd/>
          </a:ln>
        </p:spPr>
      </p:pic>
      <p:sp>
        <p:nvSpPr>
          <p:cNvPr id="28675" name="Rectangle 3"/>
          <p:cNvSpPr>
            <a:spLocks noGrp="1" noChangeArrowheads="1"/>
          </p:cNvSpPr>
          <p:nvPr>
            <p:ph type="title"/>
          </p:nvPr>
        </p:nvSpPr>
        <p:spPr>
          <a:ln/>
        </p:spPr>
        <p:txBody>
          <a:bodyPr/>
          <a:lstStyle/>
          <a:p>
            <a:r>
              <a:rPr lang="en-US"/>
              <a:t>Value Management</a:t>
            </a:r>
          </a:p>
        </p:txBody>
      </p:sp>
      <p:sp>
        <p:nvSpPr>
          <p:cNvPr id="28676" name="Text Box 4"/>
          <p:cNvSpPr txBox="1">
            <a:spLocks noChangeArrowheads="1"/>
          </p:cNvSpPr>
          <p:nvPr/>
        </p:nvSpPr>
        <p:spPr bwMode="auto">
          <a:xfrm>
            <a:off x="4446984" y="6509742"/>
            <a:ext cx="241102" cy="258961"/>
          </a:xfrm>
          <a:prstGeom prst="rect">
            <a:avLst/>
          </a:prstGeom>
          <a:noFill/>
          <a:ln w="12700">
            <a:noFill/>
            <a:miter lim="800000"/>
            <a:headEnd/>
            <a:tailEnd/>
          </a:ln>
          <a:effectLst/>
        </p:spPr>
        <p:txBody>
          <a:bodyPr wrap="none" lIns="64291" tIns="32146" rIns="64291" bIns="32146">
            <a:prstTxWarp prst="textNoShape">
              <a:avLst/>
            </a:prstTxWarp>
          </a:bodyPr>
          <a:lstStyle/>
          <a:p>
            <a:fld id="{2120AD1B-C9F6-9943-821A-8F5EC35F0A10}" type="slidenum">
              <a:rPr lang="en-US" sz="1300">
                <a:ea typeface="Gill Sans" charset="0"/>
                <a:cs typeface="Gill Sans" charset="0"/>
              </a:rPr>
              <a:pPr/>
              <a:t>26</a:t>
            </a:fld>
            <a:endParaRPr lang="en-US" sz="1300" dirty="0">
              <a:ea typeface="Gill Sans" charset="0"/>
              <a:cs typeface="Gill Sans" charset="0"/>
            </a:endParaRPr>
          </a:p>
        </p:txBody>
      </p:sp>
      <p:sp>
        <p:nvSpPr>
          <p:cNvPr id="28677" name="Rectangle 5"/>
          <p:cNvSpPr>
            <a:spLocks/>
          </p:cNvSpPr>
          <p:nvPr/>
        </p:nvSpPr>
        <p:spPr bwMode="auto">
          <a:xfrm>
            <a:off x="73670" y="6544136"/>
            <a:ext cx="2315807" cy="261610"/>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1700" dirty="0">
                <a:ea typeface="Gill Sans" charset="0"/>
                <a:cs typeface="Gill Sans" charset="0"/>
              </a:rPr>
              <a:t>Copyright: </a:t>
            </a:r>
            <a:r>
              <a:rPr lang="en-US" sz="1700" dirty="0" err="1">
                <a:ea typeface="Gill Sans" charset="0"/>
                <a:cs typeface="Gill Sans" charset="0"/>
              </a:rPr>
              <a:t>Kai@Gilb.com</a:t>
            </a:r>
            <a:endParaRPr lang="en-US" sz="1700" dirty="0">
              <a:ea typeface="Gill Sans" charset="0"/>
              <a:cs typeface="Gill Sans" charset="0"/>
            </a:endParaRPr>
          </a:p>
        </p:txBody>
      </p:sp>
      <p:sp>
        <p:nvSpPr>
          <p:cNvPr id="8" name="Slide Number Placeholder 7"/>
          <p:cNvSpPr>
            <a:spLocks noGrp="1"/>
          </p:cNvSpPr>
          <p:nvPr>
            <p:ph type="sldNum" sz="quarter" idx="12"/>
          </p:nvPr>
        </p:nvSpPr>
        <p:spPr/>
        <p:txBody>
          <a:bodyPr/>
          <a:lstStyle/>
          <a:p>
            <a:fld id="{4B86B0F5-22FE-1F4C-B79C-31CD8CB2974C}" type="slidenum">
              <a:rPr lang="en-GB" smtClean="0"/>
              <a:pPr/>
              <a:t>26</a:t>
            </a:fld>
            <a:endParaRPr lang="en-GB"/>
          </a:p>
        </p:txBody>
      </p:sp>
      <p:sp>
        <p:nvSpPr>
          <p:cNvPr id="9" name="Footer Placeholder 8"/>
          <p:cNvSpPr>
            <a:spLocks noGrp="1"/>
          </p:cNvSpPr>
          <p:nvPr>
            <p:ph type="ftr" sz="quarter" idx="11"/>
          </p:nvPr>
        </p:nvSpPr>
        <p:spPr/>
        <p:txBody>
          <a:bodyPr/>
          <a:lstStyle/>
          <a:p>
            <a:r>
              <a:rPr lang="en-US" smtClean="0"/>
              <a:t>© Tom@Gilb.com  www.gilb.com</a:t>
            </a:r>
            <a:endParaRPr lang="en-GB"/>
          </a:p>
        </p:txBody>
      </p:sp>
      <p:sp>
        <p:nvSpPr>
          <p:cNvPr id="10" name="Date Placeholder 9"/>
          <p:cNvSpPr>
            <a:spLocks noGrp="1"/>
          </p:cNvSpPr>
          <p:nvPr>
            <p:ph type="dt" sz="half" idx="10"/>
          </p:nvPr>
        </p:nvSpPr>
        <p:spPr/>
        <p:txBody>
          <a:bodyPr/>
          <a:lstStyle/>
          <a:p>
            <a:fld id="{32251EAB-0A4B-E04A-BCAB-95E433A594F7}" type="datetime4">
              <a:rPr lang="en-US" smtClean="0"/>
              <a:pPr/>
              <a:t>October 2, 2009</a:t>
            </a:fld>
            <a:endParaRPr lang="en-GB"/>
          </a:p>
        </p:txBody>
      </p:sp>
    </p:spTree>
  </p:cSld>
  <p:clrMapOvr>
    <a:masterClrMapping/>
  </p:clrMapOvr>
  <p:transition spd="med">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8065" name="Picture 1"/>
          <p:cNvPicPr>
            <a:picLocks noChangeAspect="1" noChangeArrowheads="1"/>
          </p:cNvPicPr>
          <p:nvPr/>
        </p:nvPicPr>
        <p:blipFill>
          <a:blip r:embed="rId2"/>
          <a:srcRect/>
          <a:stretch>
            <a:fillRect/>
          </a:stretch>
        </p:blipFill>
        <p:spPr bwMode="auto">
          <a:xfrm>
            <a:off x="1866305" y="3562945"/>
            <a:ext cx="3178969" cy="1009055"/>
          </a:xfrm>
          <a:prstGeom prst="rect">
            <a:avLst/>
          </a:prstGeom>
          <a:noFill/>
          <a:ln w="12700" cap="flat">
            <a:noFill/>
            <a:miter lim="800000"/>
            <a:headEnd/>
            <a:tailEnd/>
          </a:ln>
        </p:spPr>
      </p:pic>
      <p:sp>
        <p:nvSpPr>
          <p:cNvPr id="88066" name="Text Box 2"/>
          <p:cNvSpPr txBox="1">
            <a:spLocks noChangeArrowheads="1"/>
          </p:cNvSpPr>
          <p:nvPr/>
        </p:nvSpPr>
        <p:spPr bwMode="auto">
          <a:xfrm>
            <a:off x="4446984" y="6509742"/>
            <a:ext cx="241102" cy="258961"/>
          </a:xfrm>
          <a:prstGeom prst="rect">
            <a:avLst/>
          </a:prstGeom>
          <a:noFill/>
          <a:ln w="12700">
            <a:noFill/>
            <a:miter lim="800000"/>
            <a:headEnd/>
            <a:tailEnd/>
          </a:ln>
          <a:effectLst/>
        </p:spPr>
        <p:txBody>
          <a:bodyPr wrap="none" lIns="64291" tIns="32146" rIns="64291" bIns="32146">
            <a:prstTxWarp prst="textNoShape">
              <a:avLst/>
            </a:prstTxWarp>
          </a:bodyPr>
          <a:lstStyle/>
          <a:p>
            <a:fld id="{0303EDBB-098A-F54B-9EAD-9AA14F712560}" type="slidenum">
              <a:rPr lang="en-US" sz="1300">
                <a:ea typeface="Gill Sans" charset="0"/>
                <a:cs typeface="Gill Sans" charset="0"/>
              </a:rPr>
              <a:pPr/>
              <a:t>27</a:t>
            </a:fld>
            <a:endParaRPr lang="en-US" sz="1300" dirty="0">
              <a:ea typeface="Gill Sans" charset="0"/>
              <a:cs typeface="Gill Sans" charset="0"/>
            </a:endParaRPr>
          </a:p>
        </p:txBody>
      </p:sp>
      <p:sp>
        <p:nvSpPr>
          <p:cNvPr id="88067" name="Rectangle 3"/>
          <p:cNvSpPr>
            <a:spLocks/>
          </p:cNvSpPr>
          <p:nvPr/>
        </p:nvSpPr>
        <p:spPr bwMode="auto">
          <a:xfrm>
            <a:off x="73670" y="6544136"/>
            <a:ext cx="2315807" cy="261610"/>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1700" dirty="0">
                <a:ea typeface="Gill Sans" charset="0"/>
                <a:cs typeface="Gill Sans" charset="0"/>
              </a:rPr>
              <a:t>Copyright: </a:t>
            </a:r>
            <a:r>
              <a:rPr lang="en-US" sz="1700" dirty="0" err="1">
                <a:ea typeface="Gill Sans" charset="0"/>
                <a:cs typeface="Gill Sans" charset="0"/>
              </a:rPr>
              <a:t>Kai@Gilb.com</a:t>
            </a:r>
            <a:endParaRPr lang="en-US" sz="1700" dirty="0">
              <a:ea typeface="Gill Sans" charset="0"/>
              <a:cs typeface="Gill Sans" charset="0"/>
            </a:endParaRPr>
          </a:p>
        </p:txBody>
      </p:sp>
      <p:sp>
        <p:nvSpPr>
          <p:cNvPr id="88068" name="AutoShape 4"/>
          <p:cNvSpPr>
            <a:spLocks/>
          </p:cNvSpPr>
          <p:nvPr/>
        </p:nvSpPr>
        <p:spPr bwMode="auto">
          <a:xfrm rot="4137750">
            <a:off x="-607219" y="1902023"/>
            <a:ext cx="2277070" cy="892969"/>
          </a:xfrm>
          <a:prstGeom prst="leftRightArrow">
            <a:avLst>
              <a:gd name="adj1" fmla="val 32000"/>
              <a:gd name="adj2" fmla="val 43999"/>
            </a:avLst>
          </a:prstGeom>
          <a:blipFill dpi="0" rotWithShape="0">
            <a:blip r:embed="rId3"/>
            <a:srcRect/>
            <a:tile tx="0" ty="0" sx="100000" sy="100000" flip="none" algn="tl"/>
          </a:blipFill>
          <a:ln w="254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GB"/>
          </a:p>
        </p:txBody>
      </p:sp>
      <p:sp>
        <p:nvSpPr>
          <p:cNvPr id="88069" name="AutoShape 5"/>
          <p:cNvSpPr>
            <a:spLocks/>
          </p:cNvSpPr>
          <p:nvPr/>
        </p:nvSpPr>
        <p:spPr bwMode="auto">
          <a:xfrm rot="4140000">
            <a:off x="428625" y="4363269"/>
            <a:ext cx="2071688" cy="892969"/>
          </a:xfrm>
          <a:prstGeom prst="leftRightArrow">
            <a:avLst>
              <a:gd name="adj1" fmla="val 32000"/>
              <a:gd name="adj2" fmla="val 43994"/>
            </a:avLst>
          </a:prstGeom>
          <a:blipFill dpi="0" rotWithShape="0">
            <a:blip r:embed="rId3"/>
            <a:srcRect/>
            <a:tile tx="0" ty="0" sx="100000" sy="100000" flip="none" algn="tl"/>
          </a:blipFill>
          <a:ln w="254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GB"/>
          </a:p>
        </p:txBody>
      </p:sp>
      <p:graphicFrame>
        <p:nvGraphicFramePr>
          <p:cNvPr id="88070" name="Group 6"/>
          <p:cNvGraphicFramePr>
            <a:graphicFrameLocks noGrp="1"/>
          </p:cNvGraphicFramePr>
          <p:nvPr/>
        </p:nvGraphicFramePr>
        <p:xfrm>
          <a:off x="696516" y="732234"/>
          <a:ext cx="5481713" cy="1036320"/>
        </p:xfrm>
        <a:graphic>
          <a:graphicData uri="http://schemas.openxmlformats.org/drawingml/2006/table">
            <a:tbl>
              <a:tblPr/>
              <a:tblGrid>
                <a:gridCol w="1827238"/>
                <a:gridCol w="1827237"/>
                <a:gridCol w="1827238"/>
              </a:tblGrid>
              <a:tr h="25717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Stakeholder Value 1</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Stakeholder Value 2</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Business Value 1</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40%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Business Value 2</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88114" name="Group 50"/>
          <p:cNvGraphicFramePr>
            <a:graphicFrameLocks noGrp="1"/>
          </p:cNvGraphicFramePr>
          <p:nvPr/>
        </p:nvGraphicFramePr>
        <p:xfrm>
          <a:off x="1285875" y="2143125"/>
          <a:ext cx="5481713" cy="1036320"/>
        </p:xfrm>
        <a:graphic>
          <a:graphicData uri="http://schemas.openxmlformats.org/drawingml/2006/table">
            <a:tbl>
              <a:tblPr/>
              <a:tblGrid>
                <a:gridCol w="1827238"/>
                <a:gridCol w="1827237"/>
                <a:gridCol w="1827238"/>
              </a:tblGrid>
              <a:tr h="25717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 1</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Find.Fast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Stakeholder Value 1</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Stakeholder Value 2</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88158" name="Group 94"/>
          <p:cNvGraphicFramePr>
            <a:graphicFrameLocks noGrp="1"/>
          </p:cNvGraphicFramePr>
          <p:nvPr/>
        </p:nvGraphicFramePr>
        <p:xfrm>
          <a:off x="1875235" y="3580805"/>
          <a:ext cx="5481713" cy="1036320"/>
        </p:xfrm>
        <a:graphic>
          <a:graphicData uri="http://schemas.openxmlformats.org/drawingml/2006/table">
            <a:tbl>
              <a:tblPr/>
              <a:tblGrid>
                <a:gridCol w="1827238"/>
                <a:gridCol w="1827237"/>
                <a:gridCol w="1827238"/>
              </a:tblGrid>
              <a:tr h="25717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Solution 1</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Service Guide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r>
              <a:tr h="25717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Find.Fast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40%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r>
              <a:tr h="25717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 2</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80 %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r>
              <a:tr h="25717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sp>
        <p:nvSpPr>
          <p:cNvPr id="88202" name="Rectangle 138"/>
          <p:cNvSpPr>
            <a:spLocks/>
          </p:cNvSpPr>
          <p:nvPr/>
        </p:nvSpPr>
        <p:spPr bwMode="auto">
          <a:xfrm>
            <a:off x="4573117" y="5040808"/>
            <a:ext cx="4572000" cy="1035844"/>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pPr algn="l"/>
            <a:r>
              <a:rPr lang="en-US" sz="2200" dirty="0">
                <a:ea typeface="Gill Sans" charset="0"/>
                <a:cs typeface="Gill Sans" charset="0"/>
              </a:rPr>
              <a:t>Scrum Develop</a:t>
            </a:r>
          </a:p>
          <a:p>
            <a:pPr algn="l"/>
            <a:r>
              <a:rPr lang="en-US" sz="2200" dirty="0">
                <a:ea typeface="Gill Sans" charset="0"/>
                <a:cs typeface="Gill Sans" charset="0"/>
              </a:rPr>
              <a:t>We measure improvements</a:t>
            </a:r>
          </a:p>
          <a:p>
            <a:pPr algn="l"/>
            <a:r>
              <a:rPr lang="en-US" sz="2200" dirty="0">
                <a:ea typeface="Gill Sans" charset="0"/>
                <a:cs typeface="Gill Sans" charset="0"/>
              </a:rPr>
              <a:t>Learn and Repeat</a:t>
            </a:r>
          </a:p>
        </p:txBody>
      </p:sp>
      <p:graphicFrame>
        <p:nvGraphicFramePr>
          <p:cNvPr id="88203" name="Group 139"/>
          <p:cNvGraphicFramePr>
            <a:graphicFrameLocks noGrp="1"/>
          </p:cNvGraphicFramePr>
          <p:nvPr/>
        </p:nvGraphicFramePr>
        <p:xfrm>
          <a:off x="2652117" y="5072063"/>
          <a:ext cx="1562695" cy="1036320"/>
        </p:xfrm>
        <a:graphic>
          <a:graphicData uri="http://schemas.openxmlformats.org/drawingml/2006/table">
            <a:tbl>
              <a:tblPr/>
              <a:tblGrid>
                <a:gridCol w="1562695"/>
              </a:tblGrid>
              <a:tr h="25717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Prioritized List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 Service Guide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Solution 9</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3. Solution 7</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88221" name="Rectangle 157"/>
          <p:cNvSpPr>
            <a:spLocks/>
          </p:cNvSpPr>
          <p:nvPr/>
        </p:nvSpPr>
        <p:spPr bwMode="auto">
          <a:xfrm>
            <a:off x="892969" y="62508"/>
            <a:ext cx="7358063" cy="678656"/>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4000" dirty="0">
                <a:ea typeface="Gill Sans" charset="0"/>
                <a:cs typeface="Gill Sans" charset="0"/>
              </a:rPr>
              <a:t>Value Decision Tables</a:t>
            </a:r>
          </a:p>
        </p:txBody>
      </p:sp>
      <p:sp>
        <p:nvSpPr>
          <p:cNvPr id="14" name="Slide Number Placeholder 13"/>
          <p:cNvSpPr>
            <a:spLocks noGrp="1"/>
          </p:cNvSpPr>
          <p:nvPr>
            <p:ph type="sldNum" sz="quarter" idx="12"/>
          </p:nvPr>
        </p:nvSpPr>
        <p:spPr/>
        <p:txBody>
          <a:bodyPr/>
          <a:lstStyle/>
          <a:p>
            <a:fld id="{4B86B0F5-22FE-1F4C-B79C-31CD8CB2974C}" type="slidenum">
              <a:rPr lang="en-GB" smtClean="0"/>
              <a:pPr/>
              <a:t>27</a:t>
            </a:fld>
            <a:endParaRPr lang="en-GB"/>
          </a:p>
        </p:txBody>
      </p:sp>
      <p:sp>
        <p:nvSpPr>
          <p:cNvPr id="15" name="Footer Placeholder 14"/>
          <p:cNvSpPr>
            <a:spLocks noGrp="1"/>
          </p:cNvSpPr>
          <p:nvPr>
            <p:ph type="ftr" sz="quarter" idx="11"/>
          </p:nvPr>
        </p:nvSpPr>
        <p:spPr/>
        <p:txBody>
          <a:bodyPr/>
          <a:lstStyle/>
          <a:p>
            <a:r>
              <a:rPr lang="en-US" smtClean="0"/>
              <a:t>© Tom@Gilb.com  www.gilb.com</a:t>
            </a:r>
            <a:endParaRPr lang="en-GB"/>
          </a:p>
        </p:txBody>
      </p:sp>
      <p:sp>
        <p:nvSpPr>
          <p:cNvPr id="16" name="Date Placeholder 15"/>
          <p:cNvSpPr>
            <a:spLocks noGrp="1"/>
          </p:cNvSpPr>
          <p:nvPr>
            <p:ph type="dt" sz="half" idx="10"/>
          </p:nvPr>
        </p:nvSpPr>
        <p:spPr/>
        <p:txBody>
          <a:bodyPr/>
          <a:lstStyle/>
          <a:p>
            <a:fld id="{E8DDB75E-BB4F-2242-BDD2-F75024D471A1}" type="datetime4">
              <a:rPr lang="en-US" smtClean="0"/>
              <a:pPr/>
              <a:t>October 2, 2009</a:t>
            </a:fld>
            <a:endParaRPr lang="en-GB"/>
          </a:p>
        </p:txBody>
      </p:sp>
    </p:spTree>
  </p:cSld>
  <p:clrMapOvr>
    <a:masterClrMapping/>
  </p:clrMapOvr>
  <p:transition spd="med">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3" name="Rectangle 1"/>
          <p:cNvSpPr>
            <a:spLocks noGrp="1" noChangeArrowheads="1"/>
          </p:cNvSpPr>
          <p:nvPr>
            <p:ph type="title"/>
          </p:nvPr>
        </p:nvSpPr>
        <p:spPr>
          <a:xfrm>
            <a:off x="892969" y="125016"/>
            <a:ext cx="7358063" cy="1714500"/>
          </a:xfrm>
          <a:ln/>
        </p:spPr>
        <p:txBody>
          <a:bodyPr/>
          <a:lstStyle/>
          <a:p>
            <a:r>
              <a:rPr lang="en-US"/>
              <a:t>Wargame</a:t>
            </a:r>
            <a:br>
              <a:rPr lang="en-US"/>
            </a:br>
            <a:r>
              <a:rPr lang="en-US"/>
              <a:t>Value Decision Table</a:t>
            </a:r>
          </a:p>
        </p:txBody>
      </p:sp>
      <p:pic>
        <p:nvPicPr>
          <p:cNvPr id="59394" name="Picture 2"/>
          <p:cNvPicPr>
            <a:picLocks noChangeAspect="1" noChangeArrowheads="1"/>
          </p:cNvPicPr>
          <p:nvPr/>
        </p:nvPicPr>
        <p:blipFill>
          <a:blip r:embed="rId2"/>
          <a:srcRect/>
          <a:stretch>
            <a:fillRect/>
          </a:stretch>
        </p:blipFill>
        <p:spPr bwMode="auto">
          <a:xfrm>
            <a:off x="-133945" y="1893094"/>
            <a:ext cx="18904148" cy="6000750"/>
          </a:xfrm>
          <a:prstGeom prst="rect">
            <a:avLst/>
          </a:prstGeom>
          <a:noFill/>
          <a:ln w="12700" cap="flat">
            <a:noFill/>
            <a:miter lim="800000"/>
            <a:headEnd/>
            <a:tailEnd/>
          </a:ln>
        </p:spPr>
      </p:pic>
      <p:sp>
        <p:nvSpPr>
          <p:cNvPr id="59395" name="Text Box 3"/>
          <p:cNvSpPr txBox="1">
            <a:spLocks noChangeArrowheads="1"/>
          </p:cNvSpPr>
          <p:nvPr/>
        </p:nvSpPr>
        <p:spPr bwMode="auto">
          <a:xfrm>
            <a:off x="4446984" y="6509742"/>
            <a:ext cx="241102" cy="258961"/>
          </a:xfrm>
          <a:prstGeom prst="rect">
            <a:avLst/>
          </a:prstGeom>
          <a:noFill/>
          <a:ln w="12700">
            <a:noFill/>
            <a:miter lim="800000"/>
            <a:headEnd/>
            <a:tailEnd/>
          </a:ln>
          <a:effectLst/>
        </p:spPr>
        <p:txBody>
          <a:bodyPr wrap="none" lIns="64291" tIns="32146" rIns="64291" bIns="32146">
            <a:prstTxWarp prst="textNoShape">
              <a:avLst/>
            </a:prstTxWarp>
          </a:bodyPr>
          <a:lstStyle/>
          <a:p>
            <a:fld id="{4B4426D3-35C0-7249-AE59-FC8A34513149}" type="slidenum">
              <a:rPr lang="en-US" sz="1300">
                <a:ea typeface="Gill Sans" charset="0"/>
                <a:cs typeface="Gill Sans" charset="0"/>
              </a:rPr>
              <a:pPr/>
              <a:t>28</a:t>
            </a:fld>
            <a:endParaRPr lang="en-US" sz="1300" dirty="0">
              <a:ea typeface="Gill Sans" charset="0"/>
              <a:cs typeface="Gill Sans" charset="0"/>
            </a:endParaRPr>
          </a:p>
        </p:txBody>
      </p:sp>
      <p:sp>
        <p:nvSpPr>
          <p:cNvPr id="59396" name="Rectangle 4"/>
          <p:cNvSpPr>
            <a:spLocks/>
          </p:cNvSpPr>
          <p:nvPr/>
        </p:nvSpPr>
        <p:spPr bwMode="auto">
          <a:xfrm>
            <a:off x="73670" y="6544136"/>
            <a:ext cx="2315807" cy="261610"/>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1700" dirty="0">
                <a:ea typeface="Gill Sans" charset="0"/>
                <a:cs typeface="Gill Sans" charset="0"/>
              </a:rPr>
              <a:t>Copyright: </a:t>
            </a:r>
            <a:r>
              <a:rPr lang="en-US" sz="1700" dirty="0" err="1">
                <a:ea typeface="Gill Sans" charset="0"/>
                <a:cs typeface="Gill Sans" charset="0"/>
              </a:rPr>
              <a:t>Kai@Gilb.com</a:t>
            </a:r>
            <a:endParaRPr lang="en-US" sz="1700" dirty="0">
              <a:ea typeface="Gill Sans" charset="0"/>
              <a:cs typeface="Gill Sans" charset="0"/>
            </a:endParaRPr>
          </a:p>
        </p:txBody>
      </p:sp>
      <p:sp>
        <p:nvSpPr>
          <p:cNvPr id="7" name="Slide Number Placeholder 6"/>
          <p:cNvSpPr>
            <a:spLocks noGrp="1"/>
          </p:cNvSpPr>
          <p:nvPr>
            <p:ph type="sldNum" sz="quarter" idx="12"/>
          </p:nvPr>
        </p:nvSpPr>
        <p:spPr/>
        <p:txBody>
          <a:bodyPr/>
          <a:lstStyle/>
          <a:p>
            <a:fld id="{4B86B0F5-22FE-1F4C-B79C-31CD8CB2974C}" type="slidenum">
              <a:rPr lang="en-GB" smtClean="0"/>
              <a:pPr/>
              <a:t>28</a:t>
            </a:fld>
            <a:endParaRPr lang="en-GB"/>
          </a:p>
        </p:txBody>
      </p:sp>
      <p:sp>
        <p:nvSpPr>
          <p:cNvPr id="8" name="Footer Placeholder 7"/>
          <p:cNvSpPr>
            <a:spLocks noGrp="1"/>
          </p:cNvSpPr>
          <p:nvPr>
            <p:ph type="ftr" sz="quarter" idx="11"/>
          </p:nvPr>
        </p:nvSpPr>
        <p:spPr/>
        <p:txBody>
          <a:bodyPr/>
          <a:lstStyle/>
          <a:p>
            <a:r>
              <a:rPr lang="en-US" smtClean="0"/>
              <a:t>© Tom@Gilb.com  www.gilb.com</a:t>
            </a:r>
            <a:endParaRPr lang="en-GB"/>
          </a:p>
        </p:txBody>
      </p:sp>
      <p:sp>
        <p:nvSpPr>
          <p:cNvPr id="9" name="Date Placeholder 8"/>
          <p:cNvSpPr>
            <a:spLocks noGrp="1"/>
          </p:cNvSpPr>
          <p:nvPr>
            <p:ph type="dt" sz="half" idx="10"/>
          </p:nvPr>
        </p:nvSpPr>
        <p:spPr/>
        <p:txBody>
          <a:bodyPr/>
          <a:lstStyle/>
          <a:p>
            <a:fld id="{2B4AB695-6F43-064C-BF36-59BAA15B6E4F}" type="datetime4">
              <a:rPr lang="en-US" smtClean="0"/>
              <a:pPr/>
              <a:t>October 2, 2009</a:t>
            </a:fld>
            <a:endParaRPr lang="en-GB"/>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7" name="Rectangle 1"/>
          <p:cNvSpPr>
            <a:spLocks noGrp="1" noChangeArrowheads="1"/>
          </p:cNvSpPr>
          <p:nvPr>
            <p:ph type="title"/>
          </p:nvPr>
        </p:nvSpPr>
        <p:spPr>
          <a:ln/>
        </p:spPr>
        <p:txBody>
          <a:bodyPr/>
          <a:lstStyle/>
          <a:p>
            <a:r>
              <a:rPr lang="en-US"/>
              <a:t>Value Management Process (Evo)</a:t>
            </a:r>
          </a:p>
        </p:txBody>
      </p:sp>
      <p:sp>
        <p:nvSpPr>
          <p:cNvPr id="111618" name="Rectangle 2"/>
          <p:cNvSpPr>
            <a:spLocks noGrp="1" noChangeArrowheads="1"/>
          </p:cNvSpPr>
          <p:nvPr>
            <p:ph type="body" idx="1"/>
          </p:nvPr>
        </p:nvSpPr>
        <p:spPr>
          <a:xfrm>
            <a:off x="1276945" y="1964531"/>
            <a:ext cx="4357688" cy="4018359"/>
          </a:xfrm>
          <a:ln/>
        </p:spPr>
        <p:txBody>
          <a:bodyPr>
            <a:normAutofit fontScale="92500" lnSpcReduction="10000"/>
          </a:bodyPr>
          <a:lstStyle/>
          <a:p>
            <a:pPr marL="364988" indent="-207608">
              <a:buSzPct val="99000"/>
              <a:buFontTx/>
              <a:buAutoNum type="arabicPeriod"/>
            </a:pPr>
            <a:r>
              <a:rPr lang="en-US" sz="2000" dirty="0">
                <a:solidFill>
                  <a:srgbClr val="44422C"/>
                </a:solidFill>
              </a:rPr>
              <a:t>Identify Stakeholders</a:t>
            </a:r>
            <a:endParaRPr lang="en-US" sz="2000" dirty="0">
              <a:solidFill>
                <a:srgbClr val="44422C"/>
              </a:solidFill>
              <a:ea typeface="ヒラギノ角ゴ ProN W6" charset="-128"/>
              <a:cs typeface="ヒラギノ角ゴ ProN W6" charset="-128"/>
            </a:endParaRPr>
          </a:p>
          <a:p>
            <a:pPr marL="364988" indent="-207608">
              <a:spcBef>
                <a:spcPts val="1758"/>
              </a:spcBef>
              <a:buSzPct val="99000"/>
              <a:buFontTx/>
              <a:buAutoNum type="arabicPeriod"/>
            </a:pPr>
            <a:r>
              <a:rPr lang="en-US" sz="2000" dirty="0">
                <a:solidFill>
                  <a:srgbClr val="44422C"/>
                </a:solidFill>
              </a:rPr>
              <a:t>Specify Stakeholder Value and Product Quality Requirements</a:t>
            </a:r>
          </a:p>
          <a:p>
            <a:pPr marL="364988" indent="-207608">
              <a:spcBef>
                <a:spcPts val="1758"/>
              </a:spcBef>
              <a:buSzPct val="99000"/>
              <a:buFontTx/>
              <a:buAutoNum type="arabicPeriod"/>
            </a:pPr>
            <a:r>
              <a:rPr lang="en-US" sz="2000" dirty="0">
                <a:solidFill>
                  <a:srgbClr val="44422C"/>
                </a:solidFill>
              </a:rPr>
              <a:t>Find, Evaluate &amp; Prioritize Solutions to satisfy Requirements.</a:t>
            </a:r>
            <a:endParaRPr lang="en-US" sz="2000" dirty="0">
              <a:solidFill>
                <a:srgbClr val="44422C"/>
              </a:solidFill>
              <a:ea typeface="ヒラギノ角ゴ ProN W6" charset="-128"/>
              <a:cs typeface="ヒラギノ角ゴ ProN W6" charset="-128"/>
            </a:endParaRPr>
          </a:p>
          <a:p>
            <a:pPr marL="364988" indent="-207608">
              <a:spcBef>
                <a:spcPts val="1758"/>
              </a:spcBef>
              <a:buSzPct val="99000"/>
              <a:buFontTx/>
              <a:buAutoNum type="arabicPeriod"/>
            </a:pPr>
            <a:r>
              <a:rPr lang="en-US" sz="2000" dirty="0">
                <a:solidFill>
                  <a:srgbClr val="44422C"/>
                </a:solidFill>
              </a:rPr>
              <a:t>Break the Solutions down into ‘weekly’ evolutionary delivery cycles.</a:t>
            </a:r>
          </a:p>
          <a:p>
            <a:pPr marL="364988" indent="-207608">
              <a:spcBef>
                <a:spcPts val="1758"/>
              </a:spcBef>
              <a:buSzPct val="99000"/>
              <a:buFontTx/>
              <a:buAutoNum type="arabicPeriod"/>
            </a:pPr>
            <a:r>
              <a:rPr lang="en-US" sz="2000" dirty="0">
                <a:solidFill>
                  <a:srgbClr val="44422C"/>
                </a:solidFill>
              </a:rPr>
              <a:t>Develop the next cycle, Deliver, </a:t>
            </a:r>
            <a:br>
              <a:rPr lang="en-US" sz="2000" dirty="0">
                <a:solidFill>
                  <a:srgbClr val="44422C"/>
                </a:solidFill>
              </a:rPr>
            </a:br>
            <a:r>
              <a:rPr lang="en-US" sz="2000" dirty="0">
                <a:solidFill>
                  <a:srgbClr val="44422C"/>
                </a:solidFill>
              </a:rPr>
              <a:t>Measure, Learn, Change.</a:t>
            </a:r>
            <a:endParaRPr lang="en-US" sz="2000" dirty="0">
              <a:solidFill>
                <a:srgbClr val="44422C"/>
              </a:solidFill>
              <a:ea typeface="ヒラギノ角ゴ ProN W6" charset="-128"/>
              <a:cs typeface="ヒラギノ角ゴ ProN W6" charset="-128"/>
            </a:endParaRPr>
          </a:p>
        </p:txBody>
      </p:sp>
      <p:sp>
        <p:nvSpPr>
          <p:cNvPr id="111619" name="AutoShape 3"/>
          <p:cNvSpPr>
            <a:spLocks/>
          </p:cNvSpPr>
          <p:nvPr/>
        </p:nvSpPr>
        <p:spPr bwMode="auto">
          <a:xfrm>
            <a:off x="917526" y="1818308"/>
            <a:ext cx="609451" cy="3878833"/>
          </a:xfrm>
          <a:custGeom>
            <a:avLst/>
            <a:gdLst>
              <a:gd name="T0" fmla="+- 0 10800 481"/>
              <a:gd name="T1" fmla="*/ T0 w 21119"/>
              <a:gd name="T2" fmla="+- 0 10800 268"/>
              <a:gd name="T3" fmla="*/ 10800 h 21332"/>
            </a:gdLst>
            <a:ahLst/>
            <a:cxnLst>
              <a:cxn ang="0">
                <a:pos x="T1" y="T3"/>
              </a:cxn>
            </a:cxnLst>
            <a:rect l="0" t="0" r="r" b="b"/>
            <a:pathLst>
              <a:path w="21119" h="21332">
                <a:moveTo>
                  <a:pt x="21119" y="21332"/>
                </a:moveTo>
                <a:cubicBezTo>
                  <a:pt x="21119" y="21332"/>
                  <a:pt x="11880" y="21331"/>
                  <a:pt x="8414" y="20546"/>
                </a:cubicBezTo>
                <a:cubicBezTo>
                  <a:pt x="4947" y="19761"/>
                  <a:pt x="3322" y="19688"/>
                  <a:pt x="1596" y="16911"/>
                </a:cubicBezTo>
                <a:cubicBezTo>
                  <a:pt x="-129" y="14135"/>
                  <a:pt x="-481" y="6918"/>
                  <a:pt x="666" y="4140"/>
                </a:cubicBezTo>
                <a:cubicBezTo>
                  <a:pt x="1814" y="1362"/>
                  <a:pt x="2526" y="800"/>
                  <a:pt x="6244" y="309"/>
                </a:cubicBezTo>
                <a:cubicBezTo>
                  <a:pt x="10610" y="-268"/>
                  <a:pt x="15197" y="92"/>
                  <a:pt x="17710" y="358"/>
                </a:cubicBezTo>
                <a:cubicBezTo>
                  <a:pt x="20223" y="623"/>
                  <a:pt x="20499" y="1684"/>
                  <a:pt x="20499" y="1684"/>
                </a:cubicBezTo>
                <a:lnTo>
                  <a:pt x="20703" y="2435"/>
                </a:lnTo>
              </a:path>
            </a:pathLst>
          </a:custGeom>
          <a:noFill/>
          <a:ln w="63500" cap="flat">
            <a:solidFill>
              <a:srgbClr val="44422C"/>
            </a:solidFill>
            <a:prstDash val="solid"/>
            <a:miter lim="800000"/>
            <a:headEnd type="none" w="med" len="med"/>
            <a:tailEnd type="stealth" w="med" len="med"/>
          </a:ln>
        </p:spPr>
        <p:txBody>
          <a:bodyPr lIns="0" tIns="0" rIns="0" bIns="0">
            <a:prstTxWarp prst="textNoShape">
              <a:avLst/>
            </a:prstTxWarp>
          </a:bodyPr>
          <a:lstStyle/>
          <a:p>
            <a:endParaRPr lang="en-GB"/>
          </a:p>
        </p:txBody>
      </p:sp>
      <p:sp>
        <p:nvSpPr>
          <p:cNvPr id="111620" name="Line 4"/>
          <p:cNvSpPr>
            <a:spLocks noChangeShapeType="1"/>
          </p:cNvSpPr>
          <p:nvPr/>
        </p:nvSpPr>
        <p:spPr bwMode="auto">
          <a:xfrm>
            <a:off x="6072187" y="3429000"/>
            <a:ext cx="1117" cy="1946672"/>
          </a:xfrm>
          <a:prstGeom prst="line">
            <a:avLst/>
          </a:prstGeom>
          <a:noFill/>
          <a:ln w="25400" cap="flat">
            <a:solidFill>
              <a:srgbClr val="44422C"/>
            </a:solidFill>
            <a:prstDash val="solid"/>
            <a:miter lim="800000"/>
            <a:headEnd type="stealth" w="med" len="med"/>
            <a:tailEnd type="stealth" w="med" len="med"/>
          </a:ln>
        </p:spPr>
        <p:txBody>
          <a:bodyPr lIns="0" tIns="0" rIns="0" bIns="0">
            <a:prstTxWarp prst="textNoShape">
              <a:avLst/>
            </a:prstTxWarp>
          </a:bodyPr>
          <a:lstStyle/>
          <a:p>
            <a:endParaRPr lang="en-GB"/>
          </a:p>
        </p:txBody>
      </p:sp>
      <p:sp>
        <p:nvSpPr>
          <p:cNvPr id="111621" name="Rectangle 5"/>
          <p:cNvSpPr>
            <a:spLocks/>
          </p:cNvSpPr>
          <p:nvPr/>
        </p:nvSpPr>
        <p:spPr bwMode="auto">
          <a:xfrm>
            <a:off x="6247433" y="4301765"/>
            <a:ext cx="739383" cy="361876"/>
          </a:xfrm>
          <a:prstGeom prst="rect">
            <a:avLst/>
          </a:prstGeom>
          <a:noFill/>
          <a:ln w="12700" cap="flat">
            <a:noFill/>
            <a:miter lim="800000"/>
            <a:headEnd type="none" w="med" len="med"/>
            <a:tailEnd type="none" w="med" len="med"/>
          </a:ln>
        </p:spPr>
        <p:txBody>
          <a:bodyPr wrap="none" lIns="26788" tIns="26788" rIns="26788" bIns="26788" anchor="ctr">
            <a:prstTxWarp prst="textNoShape">
              <a:avLst/>
            </a:prstTxWarp>
            <a:spAutoFit/>
          </a:bodyPr>
          <a:lstStyle/>
          <a:p>
            <a:r>
              <a:rPr lang="en-US" sz="2000" dirty="0">
                <a:solidFill>
                  <a:srgbClr val="44422C"/>
                </a:solidFill>
                <a:effectLst>
                  <a:outerShdw blurRad="38100" dist="38100" dir="2700000" algn="tl">
                    <a:srgbClr val="DDDDDD"/>
                  </a:outerShdw>
                </a:effectLst>
                <a:ea typeface="Gill Sans" charset="0"/>
                <a:cs typeface="Gill Sans" charset="0"/>
              </a:rPr>
              <a:t>Scrum</a:t>
            </a:r>
          </a:p>
        </p:txBody>
      </p:sp>
      <p:sp>
        <p:nvSpPr>
          <p:cNvPr id="111622" name="Line 6"/>
          <p:cNvSpPr>
            <a:spLocks noChangeShapeType="1"/>
          </p:cNvSpPr>
          <p:nvPr/>
        </p:nvSpPr>
        <p:spPr bwMode="auto">
          <a:xfrm flipH="1">
            <a:off x="6161484" y="3429000"/>
            <a:ext cx="0" cy="683121"/>
          </a:xfrm>
          <a:prstGeom prst="line">
            <a:avLst/>
          </a:prstGeom>
          <a:noFill/>
          <a:ln w="25400" cap="flat">
            <a:solidFill>
              <a:srgbClr val="44422C"/>
            </a:solidFill>
            <a:prstDash val="solid"/>
            <a:miter lim="800000"/>
            <a:headEnd type="stealth" w="med" len="med"/>
            <a:tailEnd type="stealth" w="med" len="med"/>
          </a:ln>
        </p:spPr>
        <p:txBody>
          <a:bodyPr lIns="0" tIns="0" rIns="0" bIns="0">
            <a:prstTxWarp prst="textNoShape">
              <a:avLst/>
            </a:prstTxWarp>
          </a:bodyPr>
          <a:lstStyle/>
          <a:p>
            <a:endParaRPr lang="en-GB"/>
          </a:p>
        </p:txBody>
      </p:sp>
      <p:sp>
        <p:nvSpPr>
          <p:cNvPr id="111623" name="Rectangle 7"/>
          <p:cNvSpPr>
            <a:spLocks/>
          </p:cNvSpPr>
          <p:nvPr/>
        </p:nvSpPr>
        <p:spPr bwMode="auto">
          <a:xfrm>
            <a:off x="6275338" y="3560601"/>
            <a:ext cx="1708398" cy="361876"/>
          </a:xfrm>
          <a:prstGeom prst="rect">
            <a:avLst/>
          </a:prstGeom>
          <a:noFill/>
          <a:ln w="12700" cap="flat">
            <a:noFill/>
            <a:miter lim="800000"/>
            <a:headEnd type="none" w="med" len="med"/>
            <a:tailEnd type="none" w="med" len="med"/>
          </a:ln>
        </p:spPr>
        <p:txBody>
          <a:bodyPr wrap="none" lIns="26788" tIns="26788" rIns="26788" bIns="26788" anchor="ctr">
            <a:prstTxWarp prst="textNoShape">
              <a:avLst/>
            </a:prstTxWarp>
            <a:spAutoFit/>
          </a:bodyPr>
          <a:lstStyle/>
          <a:p>
            <a:r>
              <a:rPr lang="en-US" sz="2000" dirty="0">
                <a:solidFill>
                  <a:srgbClr val="44422C"/>
                </a:solidFill>
                <a:effectLst>
                  <a:outerShdw blurRad="38100" dist="38100" dir="2700000" algn="tl">
                    <a:srgbClr val="DDDDDD"/>
                  </a:outerShdw>
                </a:effectLst>
                <a:ea typeface="Gill Sans" charset="0"/>
                <a:cs typeface="Gill Sans" charset="0"/>
              </a:rPr>
              <a:t>Product Owner</a:t>
            </a:r>
          </a:p>
        </p:txBody>
      </p:sp>
      <p:sp>
        <p:nvSpPr>
          <p:cNvPr id="111624" name="Text Box 8"/>
          <p:cNvSpPr txBox="1">
            <a:spLocks noChangeArrowheads="1"/>
          </p:cNvSpPr>
          <p:nvPr/>
        </p:nvSpPr>
        <p:spPr bwMode="auto">
          <a:xfrm>
            <a:off x="4446984" y="6509742"/>
            <a:ext cx="241102" cy="258961"/>
          </a:xfrm>
          <a:prstGeom prst="rect">
            <a:avLst/>
          </a:prstGeom>
          <a:noFill/>
          <a:ln w="12700">
            <a:noFill/>
            <a:miter lim="800000"/>
            <a:headEnd/>
            <a:tailEnd/>
          </a:ln>
          <a:effectLst/>
        </p:spPr>
        <p:txBody>
          <a:bodyPr wrap="none" lIns="64291" tIns="32146" rIns="64291" bIns="32146">
            <a:prstTxWarp prst="textNoShape">
              <a:avLst/>
            </a:prstTxWarp>
          </a:bodyPr>
          <a:lstStyle/>
          <a:p>
            <a:fld id="{13A58587-4353-B244-A671-C65EA1DA5A44}" type="slidenum">
              <a:rPr lang="en-US" sz="1300">
                <a:ea typeface="Gill Sans" charset="0"/>
                <a:cs typeface="Gill Sans" charset="0"/>
              </a:rPr>
              <a:pPr/>
              <a:t>29</a:t>
            </a:fld>
            <a:endParaRPr lang="en-US" sz="1300" dirty="0">
              <a:ea typeface="Gill Sans" charset="0"/>
              <a:cs typeface="Gill Sans" charset="0"/>
            </a:endParaRPr>
          </a:p>
        </p:txBody>
      </p:sp>
      <p:sp>
        <p:nvSpPr>
          <p:cNvPr id="111625" name="Rectangle 9"/>
          <p:cNvSpPr>
            <a:spLocks/>
          </p:cNvSpPr>
          <p:nvPr/>
        </p:nvSpPr>
        <p:spPr bwMode="auto">
          <a:xfrm>
            <a:off x="73670" y="6544136"/>
            <a:ext cx="2315807" cy="261610"/>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1700" dirty="0">
                <a:ea typeface="Gill Sans" charset="0"/>
                <a:cs typeface="Gill Sans" charset="0"/>
              </a:rPr>
              <a:t>Copyright: </a:t>
            </a:r>
            <a:r>
              <a:rPr lang="en-US" sz="1700" dirty="0" err="1">
                <a:ea typeface="Gill Sans" charset="0"/>
                <a:cs typeface="Gill Sans" charset="0"/>
              </a:rPr>
              <a:t>Kai@Gilb.com</a:t>
            </a:r>
            <a:endParaRPr lang="en-US" sz="1700" dirty="0">
              <a:ea typeface="Gill Sans" charset="0"/>
              <a:cs typeface="Gill Sans" charset="0"/>
            </a:endParaRPr>
          </a:p>
        </p:txBody>
      </p:sp>
      <p:sp>
        <p:nvSpPr>
          <p:cNvPr id="12" name="Slide Number Placeholder 11"/>
          <p:cNvSpPr>
            <a:spLocks noGrp="1"/>
          </p:cNvSpPr>
          <p:nvPr>
            <p:ph type="sldNum" sz="quarter" idx="12"/>
          </p:nvPr>
        </p:nvSpPr>
        <p:spPr/>
        <p:txBody>
          <a:bodyPr/>
          <a:lstStyle/>
          <a:p>
            <a:fld id="{4B86B0F5-22FE-1F4C-B79C-31CD8CB2974C}" type="slidenum">
              <a:rPr lang="en-GB" smtClean="0"/>
              <a:pPr/>
              <a:t>29</a:t>
            </a:fld>
            <a:endParaRPr lang="en-GB"/>
          </a:p>
        </p:txBody>
      </p:sp>
      <p:sp>
        <p:nvSpPr>
          <p:cNvPr id="13" name="Footer Placeholder 12"/>
          <p:cNvSpPr>
            <a:spLocks noGrp="1"/>
          </p:cNvSpPr>
          <p:nvPr>
            <p:ph type="ftr" sz="quarter" idx="11"/>
          </p:nvPr>
        </p:nvSpPr>
        <p:spPr/>
        <p:txBody>
          <a:bodyPr/>
          <a:lstStyle/>
          <a:p>
            <a:r>
              <a:rPr lang="en-US" smtClean="0"/>
              <a:t>© Tom@Gilb.com  www.gilb.com</a:t>
            </a:r>
            <a:endParaRPr lang="en-GB"/>
          </a:p>
        </p:txBody>
      </p:sp>
      <p:sp>
        <p:nvSpPr>
          <p:cNvPr id="14" name="Date Placeholder 13"/>
          <p:cNvSpPr>
            <a:spLocks noGrp="1"/>
          </p:cNvSpPr>
          <p:nvPr>
            <p:ph type="dt" sz="half" idx="10"/>
          </p:nvPr>
        </p:nvSpPr>
        <p:spPr/>
        <p:txBody>
          <a:bodyPr/>
          <a:lstStyle/>
          <a:p>
            <a:fld id="{5362B0B1-D19F-814A-B664-91784976023B}" type="datetime4">
              <a:rPr lang="en-US" smtClean="0"/>
              <a:pPr/>
              <a:t>October 2, 2009</a:t>
            </a:fld>
            <a:endParaRPr lang="en-GB"/>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the smartest way to get quality?</a:t>
            </a:r>
            <a:endParaRPr lang="en-GB" dirty="0"/>
          </a:p>
        </p:txBody>
      </p:sp>
      <p:sp>
        <p:nvSpPr>
          <p:cNvPr id="3" name="Content Placeholder 2"/>
          <p:cNvSpPr>
            <a:spLocks noGrp="1"/>
          </p:cNvSpPr>
          <p:nvPr>
            <p:ph idx="1"/>
          </p:nvPr>
        </p:nvSpPr>
        <p:spPr/>
        <p:txBody>
          <a:bodyPr/>
          <a:lstStyle/>
          <a:p>
            <a:r>
              <a:rPr lang="en-GB" dirty="0" smtClean="0"/>
              <a:t>What is the role of TEST?</a:t>
            </a:r>
          </a:p>
          <a:p>
            <a:r>
              <a:rPr lang="en-GB" dirty="0" smtClean="0"/>
              <a:t>What does QA mean?</a:t>
            </a:r>
          </a:p>
          <a:p>
            <a:r>
              <a:rPr lang="en-GB" dirty="0" smtClean="0"/>
              <a:t>How does it differ from QC?</a:t>
            </a:r>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3</a:t>
            </a:fld>
            <a:endParaRPr lang="en-GB"/>
          </a:p>
        </p:txBody>
      </p:sp>
      <p:sp>
        <p:nvSpPr>
          <p:cNvPr id="7" name="Date Placeholder 6"/>
          <p:cNvSpPr>
            <a:spLocks noGrp="1"/>
          </p:cNvSpPr>
          <p:nvPr>
            <p:ph type="dt" sz="half" idx="10"/>
          </p:nvPr>
        </p:nvSpPr>
        <p:spPr/>
        <p:txBody>
          <a:bodyPr/>
          <a:lstStyle/>
          <a:p>
            <a:fld id="{73B0D3DC-FE94-FE43-A2C4-028192D78FA3}"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Stakeholders: Quality</a:t>
            </a:r>
            <a:endParaRPr lang="en-GB" dirty="0"/>
          </a:p>
        </p:txBody>
      </p:sp>
      <p:sp>
        <p:nvSpPr>
          <p:cNvPr id="3" name="Content Placeholder 2"/>
          <p:cNvSpPr>
            <a:spLocks noGrp="1"/>
          </p:cNvSpPr>
          <p:nvPr>
            <p:ph idx="1"/>
          </p:nvPr>
        </p:nvSpPr>
        <p:spPr/>
        <p:txBody>
          <a:bodyPr>
            <a:noAutofit/>
          </a:bodyPr>
          <a:lstStyle/>
          <a:p>
            <a:r>
              <a:rPr lang="en-GB" sz="3800" dirty="0" smtClean="0"/>
              <a:t>In order to understand QUALITY</a:t>
            </a:r>
          </a:p>
          <a:p>
            <a:r>
              <a:rPr lang="en-GB" sz="3800" dirty="0" smtClean="0"/>
              <a:t>You have to understand STAKEHOLDERS</a:t>
            </a:r>
          </a:p>
          <a:p>
            <a:pPr lvl="1"/>
            <a:r>
              <a:rPr lang="en-GB" sz="3800" dirty="0" smtClean="0"/>
              <a:t>And the qualities they prioritize</a:t>
            </a:r>
            <a:endParaRPr lang="en-GB" sz="3800"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30</a:t>
            </a:fld>
            <a:endParaRPr lang="en-GB"/>
          </a:p>
        </p:txBody>
      </p:sp>
      <p:pic>
        <p:nvPicPr>
          <p:cNvPr id="7" name="Picture 6"/>
          <p:cNvPicPr>
            <a:picLocks noChangeAspect="1"/>
          </p:cNvPicPr>
          <p:nvPr/>
        </p:nvPicPr>
        <p:blipFill>
          <a:blip r:embed="rId3"/>
          <a:srcRect/>
          <a:stretch>
            <a:fillRect/>
          </a:stretch>
        </p:blipFill>
        <p:spPr bwMode="auto">
          <a:xfrm>
            <a:off x="3641725" y="5008563"/>
            <a:ext cx="2622550" cy="1849437"/>
          </a:xfrm>
          <a:prstGeom prst="rect">
            <a:avLst/>
          </a:prstGeom>
          <a:noFill/>
          <a:ln w="9525">
            <a:noFill/>
            <a:miter lim="800000"/>
            <a:headEnd/>
            <a:tailEnd/>
          </a:ln>
        </p:spPr>
      </p:pic>
      <p:sp>
        <p:nvSpPr>
          <p:cNvPr id="8" name="Date Placeholder 7"/>
          <p:cNvSpPr>
            <a:spLocks noGrp="1"/>
          </p:cNvSpPr>
          <p:nvPr>
            <p:ph type="dt" sz="half" idx="10"/>
          </p:nvPr>
        </p:nvSpPr>
        <p:spPr/>
        <p:txBody>
          <a:bodyPr/>
          <a:lstStyle/>
          <a:p>
            <a:fld id="{CE0503D3-2623-5C4E-9610-AE27DA1E8729}"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Do List: Stakeholders</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Policy</a:t>
            </a:r>
          </a:p>
          <a:p>
            <a:pPr lvl="1"/>
            <a:r>
              <a:rPr lang="en-GB" dirty="0" smtClean="0"/>
              <a:t>All projects will thoroughly analyze their critical stakeholders, the stakeholder needs, and their priorities.</a:t>
            </a:r>
          </a:p>
          <a:p>
            <a:r>
              <a:rPr lang="en-GB" dirty="0" smtClean="0"/>
              <a:t>Rules (for Specification)</a:t>
            </a:r>
          </a:p>
          <a:p>
            <a:pPr lvl="1"/>
            <a:r>
              <a:rPr lang="en-GB" dirty="0" smtClean="0"/>
              <a:t>The key stakeholders for major requirements will be specified explicitly, along with priority information or reference.</a:t>
            </a:r>
          </a:p>
          <a:p>
            <a:pPr lvl="1"/>
            <a:r>
              <a:rPr lang="en-GB" dirty="0" smtClean="0"/>
              <a:t>Example:</a:t>
            </a:r>
          </a:p>
          <a:p>
            <a:pPr lvl="2"/>
            <a:r>
              <a:rPr lang="en-GB" dirty="0" smtClean="0"/>
              <a:t>Requirement </a:t>
            </a:r>
            <a:r>
              <a:rPr lang="en-GB" dirty="0" err="1" smtClean="0"/>
              <a:t>x</a:t>
            </a:r>
            <a:r>
              <a:rPr lang="en-GB" dirty="0" smtClean="0"/>
              <a:t>: &lt;- {Stakeholder X, Y, Z}, See X Economics.</a:t>
            </a:r>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31</a:t>
            </a:fld>
            <a:endParaRPr lang="en-GB"/>
          </a:p>
        </p:txBody>
      </p:sp>
      <p:pic>
        <p:nvPicPr>
          <p:cNvPr id="7" name="Picture 6"/>
          <p:cNvPicPr>
            <a:picLocks noChangeAspect="1"/>
          </p:cNvPicPr>
          <p:nvPr/>
        </p:nvPicPr>
        <p:blipFill>
          <a:blip r:embed="rId2"/>
          <a:srcRect/>
          <a:stretch>
            <a:fillRect/>
          </a:stretch>
        </p:blipFill>
        <p:spPr bwMode="auto">
          <a:xfrm>
            <a:off x="7577222" y="2120900"/>
            <a:ext cx="1566777" cy="1104900"/>
          </a:xfrm>
          <a:prstGeom prst="rect">
            <a:avLst/>
          </a:prstGeom>
          <a:noFill/>
          <a:ln w="9525">
            <a:noFill/>
            <a:miter lim="800000"/>
            <a:headEnd/>
            <a:tailEnd/>
          </a:ln>
        </p:spPr>
      </p:pic>
      <p:sp>
        <p:nvSpPr>
          <p:cNvPr id="8" name="Date Placeholder 7"/>
          <p:cNvSpPr>
            <a:spLocks noGrp="1"/>
          </p:cNvSpPr>
          <p:nvPr>
            <p:ph type="dt" sz="half" idx="10"/>
          </p:nvPr>
        </p:nvSpPr>
        <p:spPr/>
        <p:txBody>
          <a:bodyPr/>
          <a:lstStyle/>
          <a:p>
            <a:fld id="{61400E0A-7F35-8548-A936-1B7D3A4110AF}"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600" b="1" kern="1200" dirty="0" smtClean="0">
                <a:solidFill>
                  <a:schemeClr val="tx1"/>
                </a:solidFill>
                <a:effectLst>
                  <a:outerShdw blurRad="101600" dist="63500" dir="2700000" algn="tl" rotWithShape="0">
                    <a:prstClr val="black">
                      <a:alpha val="75000"/>
                    </a:prstClr>
                  </a:outerShdw>
                </a:effectLst>
                <a:latin typeface="+mj-lt"/>
                <a:ea typeface="+mj-ea"/>
                <a:cs typeface="+mj-cs"/>
              </a:rPr>
              <a:t> All Quality Requirements Quantified</a:t>
            </a:r>
            <a:endParaRPr lang="en-GB" dirty="0"/>
          </a:p>
        </p:txBody>
      </p:sp>
      <p:sp>
        <p:nvSpPr>
          <p:cNvPr id="3" name="Content Placeholder 2"/>
          <p:cNvSpPr>
            <a:spLocks noGrp="1"/>
          </p:cNvSpPr>
          <p:nvPr>
            <p:ph idx="1"/>
          </p:nvPr>
        </p:nvSpPr>
        <p:spPr>
          <a:xfrm>
            <a:off x="779462" y="1882588"/>
            <a:ext cx="7581901" cy="3953436"/>
          </a:xfrm>
        </p:spPr>
        <p:style>
          <a:lnRef idx="1">
            <a:schemeClr val="accent6"/>
          </a:lnRef>
          <a:fillRef idx="2">
            <a:schemeClr val="accent6"/>
          </a:fillRef>
          <a:effectRef idx="1">
            <a:schemeClr val="accent6"/>
          </a:effectRef>
          <a:fontRef idx="minor">
            <a:schemeClr val="dk1"/>
          </a:fontRef>
        </p:style>
        <p:txBody>
          <a:bodyPr>
            <a:normAutofit fontScale="70000" lnSpcReduction="20000"/>
          </a:bodyPr>
          <a:lstStyle/>
          <a:p>
            <a:pPr lvl="0"/>
            <a:r>
              <a:rPr lang="en-US" sz="5600" b="1" kern="1200" dirty="0" smtClean="0">
                <a:solidFill>
                  <a:srgbClr val="FFFFFF"/>
                </a:solidFill>
                <a:effectLst>
                  <a:outerShdw blurRad="101600" dist="63500" dir="2700000" algn="tl" rotWithShape="0">
                    <a:prstClr val="black">
                      <a:alpha val="75000"/>
                    </a:prstClr>
                  </a:outerShdw>
                </a:effectLst>
                <a:latin typeface="+mj-lt"/>
                <a:ea typeface="+mj-ea"/>
                <a:cs typeface="+mj-cs"/>
              </a:rPr>
              <a:t> Quantified multidimensional quality requirements </a:t>
            </a:r>
          </a:p>
          <a:p>
            <a:pPr lvl="1"/>
            <a:r>
              <a:rPr lang="en-US" sz="5400" b="1" kern="1200" dirty="0" smtClean="0">
                <a:solidFill>
                  <a:srgbClr val="FFFFFF"/>
                </a:solidFill>
                <a:effectLst>
                  <a:outerShdw blurRad="101600" dist="63500" dir="2700000" algn="tl" rotWithShape="0">
                    <a:prstClr val="black">
                      <a:alpha val="75000"/>
                    </a:prstClr>
                  </a:outerShdw>
                </a:effectLst>
                <a:latin typeface="+mj-lt"/>
                <a:ea typeface="+mj-ea"/>
                <a:cs typeface="+mj-cs"/>
              </a:rPr>
              <a:t>to define the </a:t>
            </a:r>
            <a:r>
              <a:rPr lang="en-US" sz="5400" b="1" i="1" kern="1200" dirty="0" smtClean="0">
                <a:solidFill>
                  <a:srgbClr val="FFFFFF"/>
                </a:solidFill>
                <a:effectLst>
                  <a:outerShdw blurRad="101600" dist="63500" dir="2700000" algn="tl" rotWithShape="0">
                    <a:prstClr val="black">
                      <a:alpha val="75000"/>
                    </a:prstClr>
                  </a:outerShdw>
                </a:effectLst>
                <a:latin typeface="+mj-lt"/>
                <a:ea typeface="+mj-ea"/>
                <a:cs typeface="+mj-cs"/>
              </a:rPr>
              <a:t>project-relevant</a:t>
            </a:r>
            <a:r>
              <a:rPr lang="en-US" sz="5400" b="1" kern="1200" dirty="0" smtClean="0">
                <a:solidFill>
                  <a:srgbClr val="FFFFFF"/>
                </a:solidFill>
                <a:effectLst>
                  <a:outerShdw blurRad="101600" dist="63500" dir="2700000" algn="tl" rotWithShape="0">
                    <a:prstClr val="black">
                      <a:alpha val="75000"/>
                    </a:prstClr>
                  </a:outerShdw>
                </a:effectLst>
                <a:latin typeface="+mj-lt"/>
                <a:ea typeface="+mj-ea"/>
                <a:cs typeface="+mj-cs"/>
              </a:rPr>
              <a:t> 'Q' in QA. </a:t>
            </a:r>
          </a:p>
          <a:p>
            <a:pPr lvl="0"/>
            <a:r>
              <a:rPr lang="en-US" sz="5600" b="1" kern="1200" dirty="0" smtClean="0">
                <a:solidFill>
                  <a:srgbClr val="FFFFFF"/>
                </a:solidFill>
                <a:effectLst>
                  <a:outerShdw blurRad="101600" dist="63500" dir="2700000" algn="tl" rotWithShape="0">
                    <a:prstClr val="black">
                      <a:alpha val="75000"/>
                    </a:prstClr>
                  </a:outerShdw>
                </a:effectLst>
                <a:latin typeface="+mj-lt"/>
                <a:ea typeface="+mj-ea"/>
                <a:cs typeface="+mj-cs"/>
              </a:rPr>
              <a:t>Quality is far more than bug-freeness! </a:t>
            </a:r>
          </a:p>
        </p:txBody>
      </p:sp>
      <p:sp>
        <p:nvSpPr>
          <p:cNvPr id="5" name="Slide Number Placeholder 4"/>
          <p:cNvSpPr>
            <a:spLocks noGrp="1"/>
          </p:cNvSpPr>
          <p:nvPr>
            <p:ph type="sldNum" sz="quarter" idx="12"/>
          </p:nvPr>
        </p:nvSpPr>
        <p:spPr/>
        <p:txBody>
          <a:bodyPr/>
          <a:lstStyle/>
          <a:p>
            <a:fld id="{4B86B0F5-22FE-1F4C-B79C-31CD8CB2974C}" type="slidenum">
              <a:rPr lang="en-GB" smtClean="0"/>
              <a:pPr/>
              <a:t>32</a:t>
            </a:fld>
            <a:endParaRPr lang="en-GB"/>
          </a:p>
        </p:txBody>
      </p:sp>
      <p:sp>
        <p:nvSpPr>
          <p:cNvPr id="6" name="Footer Placeholder 5"/>
          <p:cNvSpPr>
            <a:spLocks noGrp="1"/>
          </p:cNvSpPr>
          <p:nvPr>
            <p:ph type="ftr" sz="quarter" idx="11"/>
          </p:nvPr>
        </p:nvSpPr>
        <p:spPr/>
        <p:txBody>
          <a:bodyPr/>
          <a:lstStyle/>
          <a:p>
            <a:r>
              <a:rPr lang="en-US" smtClean="0"/>
              <a:t>© Tom@Gilb.com  www.gilb.com</a:t>
            </a:r>
            <a:endParaRPr lang="en-GB"/>
          </a:p>
        </p:txBody>
      </p:sp>
      <p:sp>
        <p:nvSpPr>
          <p:cNvPr id="7" name="Date Placeholder 6"/>
          <p:cNvSpPr>
            <a:spLocks noGrp="1"/>
          </p:cNvSpPr>
          <p:nvPr>
            <p:ph type="dt" sz="half" idx="10"/>
          </p:nvPr>
        </p:nvSpPr>
        <p:spPr/>
        <p:txBody>
          <a:bodyPr/>
          <a:lstStyle/>
          <a:p>
            <a:fld id="{B13FBD9E-7927-9E49-A57E-633391633A81}"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Assertions: Qualities require Quantification</a:t>
            </a:r>
            <a:endParaRPr lang="en-GB" dirty="0"/>
          </a:p>
        </p:txBody>
      </p:sp>
      <p:sp>
        <p:nvSpPr>
          <p:cNvPr id="3" name="Content Placeholder 2"/>
          <p:cNvSpPr>
            <a:spLocks noGrp="1"/>
          </p:cNvSpPr>
          <p:nvPr>
            <p:ph idx="1"/>
          </p:nvPr>
        </p:nvSpPr>
        <p:spPr/>
        <p:txBody>
          <a:bodyPr>
            <a:normAutofit fontScale="92500" lnSpcReduction="20000"/>
          </a:bodyPr>
          <a:lstStyle/>
          <a:p>
            <a:r>
              <a:rPr lang="en-GB" dirty="0" smtClean="0"/>
              <a:t>Compare</a:t>
            </a:r>
          </a:p>
          <a:p>
            <a:pPr lvl="1"/>
            <a:r>
              <a:rPr lang="en-GB" dirty="0" smtClean="0"/>
              <a:t>Don’t drive too fast</a:t>
            </a:r>
          </a:p>
          <a:p>
            <a:pPr lvl="1"/>
            <a:r>
              <a:rPr lang="en-GB" dirty="0" smtClean="0"/>
              <a:t>Or        The speed limit is   60 (mph </a:t>
            </a:r>
            <a:r>
              <a:rPr lang="en-GB" dirty="0" err="1" smtClean="0"/>
              <a:t>kmh</a:t>
            </a:r>
            <a:r>
              <a:rPr lang="en-GB" dirty="0" smtClean="0"/>
              <a:t>)</a:t>
            </a:r>
          </a:p>
          <a:p>
            <a:pPr lvl="1"/>
            <a:r>
              <a:rPr lang="en-GB" dirty="0" smtClean="0"/>
              <a:t>Your speed is 65 (or “you drove too fast”)</a:t>
            </a:r>
          </a:p>
          <a:p>
            <a:r>
              <a:rPr lang="en-GB" dirty="0" smtClean="0"/>
              <a:t>More Qualitatively:</a:t>
            </a:r>
          </a:p>
          <a:p>
            <a:pPr lvl="1"/>
            <a:r>
              <a:rPr lang="en-GB" dirty="0" smtClean="0"/>
              <a:t>The system must be more robust,</a:t>
            </a:r>
          </a:p>
          <a:p>
            <a:pPr lvl="1"/>
            <a:r>
              <a:rPr lang="en-GB" dirty="0" smtClean="0"/>
              <a:t>The system must not fail more than once a year</a:t>
            </a:r>
          </a:p>
          <a:p>
            <a:r>
              <a:rPr lang="en-GB" dirty="0" smtClean="0"/>
              <a:t>Or:</a:t>
            </a:r>
          </a:p>
          <a:p>
            <a:pPr lvl="1"/>
            <a:r>
              <a:rPr lang="en-GB" dirty="0" smtClean="0"/>
              <a:t>The System must be secure</a:t>
            </a:r>
          </a:p>
          <a:p>
            <a:pPr lvl="1"/>
            <a:r>
              <a:rPr lang="en-GB" dirty="0" smtClean="0"/>
              <a:t>Less than 1% expert hacker attacks succeed</a:t>
            </a:r>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33</a:t>
            </a:fld>
            <a:endParaRPr lang="en-GB"/>
          </a:p>
        </p:txBody>
      </p:sp>
      <p:sp>
        <p:nvSpPr>
          <p:cNvPr id="7" name="Date Placeholder 6"/>
          <p:cNvSpPr>
            <a:spLocks noGrp="1"/>
          </p:cNvSpPr>
          <p:nvPr>
            <p:ph type="dt" sz="half" idx="10"/>
          </p:nvPr>
        </p:nvSpPr>
        <p:spPr/>
        <p:txBody>
          <a:bodyPr/>
          <a:lstStyle/>
          <a:p>
            <a:fld id="{A1B0FDBB-5795-6E48-B68E-7C03F3B24AA3}"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You </a:t>
            </a:r>
            <a:r>
              <a:rPr lang="en-GB" i="1" dirty="0" smtClean="0"/>
              <a:t>cannot </a:t>
            </a:r>
            <a:r>
              <a:rPr lang="en-GB" dirty="0" smtClean="0"/>
              <a:t>‘Assure’ Qualities that are vaguely defined!</a:t>
            </a:r>
            <a:endParaRPr lang="en-GB" dirty="0"/>
          </a:p>
        </p:txBody>
      </p:sp>
      <p:sp>
        <p:nvSpPr>
          <p:cNvPr id="3" name="Content Placeholder 2"/>
          <p:cNvSpPr>
            <a:spLocks noGrp="1"/>
          </p:cNvSpPr>
          <p:nvPr>
            <p:ph idx="1"/>
          </p:nvPr>
        </p:nvSpPr>
        <p:spPr>
          <a:xfrm>
            <a:off x="779462" y="2108200"/>
            <a:ext cx="7581901" cy="3727824"/>
          </a:xfrm>
        </p:spPr>
        <p:txBody>
          <a:bodyPr>
            <a:normAutofit fontScale="92500"/>
          </a:bodyPr>
          <a:lstStyle/>
          <a:p>
            <a:r>
              <a:rPr lang="en-GB" dirty="0" smtClean="0"/>
              <a:t>Quantification is an ABSOLUTE PREREQUISITE</a:t>
            </a:r>
          </a:p>
          <a:p>
            <a:pPr lvl="1"/>
            <a:r>
              <a:rPr lang="en-GB" dirty="0" smtClean="0"/>
              <a:t>For Quality Control</a:t>
            </a:r>
          </a:p>
          <a:p>
            <a:r>
              <a:rPr lang="en-GB" dirty="0" smtClean="0"/>
              <a:t>All quality ideas (‘how well’) can always be expressed numerically</a:t>
            </a:r>
          </a:p>
          <a:p>
            <a:r>
              <a:rPr lang="en-GB" dirty="0" smtClean="0"/>
              <a:t>There are many possible quality ‘scales of measure’</a:t>
            </a:r>
          </a:p>
          <a:p>
            <a:pPr lvl="1"/>
            <a:r>
              <a:rPr lang="en-GB" dirty="0" smtClean="0"/>
              <a:t>Some can be quite useful</a:t>
            </a:r>
          </a:p>
          <a:p>
            <a:pPr lvl="1"/>
            <a:r>
              <a:rPr lang="en-GB" dirty="0" smtClean="0"/>
              <a:t>Some are useless</a:t>
            </a:r>
          </a:p>
          <a:p>
            <a:pPr lvl="1"/>
            <a:r>
              <a:rPr lang="en-GB" dirty="0" smtClean="0"/>
              <a:t>Some are worse than useless (damaging)</a:t>
            </a:r>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34</a:t>
            </a:fld>
            <a:endParaRPr lang="en-GB"/>
          </a:p>
        </p:txBody>
      </p:sp>
      <p:sp>
        <p:nvSpPr>
          <p:cNvPr id="7" name="Date Placeholder 6"/>
          <p:cNvSpPr>
            <a:spLocks noGrp="1"/>
          </p:cNvSpPr>
          <p:nvPr>
            <p:ph type="dt" sz="half" idx="10"/>
          </p:nvPr>
        </p:nvSpPr>
        <p:spPr/>
        <p:txBody>
          <a:bodyPr/>
          <a:lstStyle/>
          <a:p>
            <a:fld id="{CAE846EB-6C7C-4647-9A0D-526B590312D5}"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Which Quantification is ‘best’?</a:t>
            </a:r>
            <a:endParaRPr lang="en-GB" dirty="0"/>
          </a:p>
        </p:txBody>
      </p:sp>
      <p:sp>
        <p:nvSpPr>
          <p:cNvPr id="3" name="Content Placeholder 2"/>
          <p:cNvSpPr>
            <a:spLocks noGrp="1"/>
          </p:cNvSpPr>
          <p:nvPr>
            <p:ph idx="1"/>
          </p:nvPr>
        </p:nvSpPr>
        <p:spPr/>
        <p:txBody>
          <a:bodyPr/>
          <a:lstStyle/>
          <a:p>
            <a:r>
              <a:rPr lang="en-GB" dirty="0" smtClean="0"/>
              <a:t>Maximum 5 bugs/1000 lines of code/year</a:t>
            </a:r>
          </a:p>
          <a:p>
            <a:r>
              <a:rPr lang="en-GB" dirty="0" smtClean="0"/>
              <a:t>99.98% availability of the system for the user</a:t>
            </a:r>
          </a:p>
          <a:p>
            <a:endParaRPr lang="en-GB" dirty="0" smtClean="0"/>
          </a:p>
          <a:p>
            <a:endParaRPr lang="en-GB" dirty="0" smtClean="0"/>
          </a:p>
          <a:p>
            <a:r>
              <a:rPr lang="en-GB" dirty="0" smtClean="0"/>
              <a:t>Application can be learned by user in 5 minutes</a:t>
            </a:r>
          </a:p>
          <a:p>
            <a:r>
              <a:rPr lang="en-GB" dirty="0" smtClean="0"/>
              <a:t>User can successfully complete basic tasks within 60 seconds</a:t>
            </a:r>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35</a:t>
            </a:fld>
            <a:endParaRPr lang="en-GB"/>
          </a:p>
        </p:txBody>
      </p:sp>
      <p:sp>
        <p:nvSpPr>
          <p:cNvPr id="7" name="Date Placeholder 6"/>
          <p:cNvSpPr>
            <a:spLocks noGrp="1"/>
          </p:cNvSpPr>
          <p:nvPr>
            <p:ph type="dt" sz="half" idx="10"/>
          </p:nvPr>
        </p:nvSpPr>
        <p:spPr/>
        <p:txBody>
          <a:bodyPr/>
          <a:lstStyle/>
          <a:p>
            <a:fld id="{09795DEB-46A7-914C-8F67-A7DF97A8979C}"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Some quantification advice</a:t>
            </a:r>
            <a:endParaRPr lang="en-GB" dirty="0"/>
          </a:p>
        </p:txBody>
      </p:sp>
      <p:sp>
        <p:nvSpPr>
          <p:cNvPr id="3" name="Content Placeholder 2"/>
          <p:cNvSpPr>
            <a:spLocks noGrp="1"/>
          </p:cNvSpPr>
          <p:nvPr>
            <p:ph idx="1"/>
          </p:nvPr>
        </p:nvSpPr>
        <p:spPr/>
        <p:txBody>
          <a:bodyPr>
            <a:normAutofit lnSpcReduction="10000"/>
          </a:bodyPr>
          <a:lstStyle/>
          <a:p>
            <a:r>
              <a:rPr lang="en-GB" dirty="0" smtClean="0"/>
              <a:t>Quantify the </a:t>
            </a:r>
            <a:r>
              <a:rPr lang="en-GB" i="1" dirty="0" smtClean="0"/>
              <a:t>primary </a:t>
            </a:r>
            <a:r>
              <a:rPr lang="en-GB" dirty="0" smtClean="0"/>
              <a:t>and </a:t>
            </a:r>
            <a:r>
              <a:rPr lang="en-GB" i="1" dirty="0" smtClean="0"/>
              <a:t>critical </a:t>
            </a:r>
            <a:r>
              <a:rPr lang="en-GB" dirty="0" smtClean="0"/>
              <a:t>qualities</a:t>
            </a:r>
          </a:p>
          <a:p>
            <a:r>
              <a:rPr lang="en-GB" dirty="0" smtClean="0"/>
              <a:t>Quantify </a:t>
            </a:r>
            <a:r>
              <a:rPr lang="en-GB" i="1" dirty="0" smtClean="0"/>
              <a:t>results</a:t>
            </a:r>
            <a:r>
              <a:rPr lang="en-GB" dirty="0" smtClean="0"/>
              <a:t>, not means</a:t>
            </a:r>
          </a:p>
          <a:p>
            <a:r>
              <a:rPr lang="en-GB" dirty="0" smtClean="0"/>
              <a:t>Quantify the </a:t>
            </a:r>
            <a:r>
              <a:rPr lang="en-GB" i="1" dirty="0" smtClean="0"/>
              <a:t>critical </a:t>
            </a:r>
            <a:r>
              <a:rPr lang="en-GB" dirty="0" smtClean="0"/>
              <a:t>dimensions, not the ‘easy to measure’ dimensions</a:t>
            </a:r>
          </a:p>
          <a:p>
            <a:r>
              <a:rPr lang="en-GB" dirty="0" smtClean="0"/>
              <a:t>Quantification is NOT = ‘</a:t>
            </a:r>
            <a:r>
              <a:rPr lang="en-GB" i="1" dirty="0" smtClean="0"/>
              <a:t>measurement</a:t>
            </a:r>
            <a:r>
              <a:rPr lang="en-GB" dirty="0" smtClean="0"/>
              <a:t>’</a:t>
            </a:r>
          </a:p>
          <a:p>
            <a:r>
              <a:rPr lang="en-GB" dirty="0" smtClean="0"/>
              <a:t>There are </a:t>
            </a:r>
            <a:r>
              <a:rPr lang="en-GB" i="1" dirty="0" smtClean="0"/>
              <a:t>several ‘levels’,</a:t>
            </a:r>
            <a:r>
              <a:rPr lang="en-GB" dirty="0" smtClean="0"/>
              <a:t> in space and time, that you will want to put numbers on – not just one number</a:t>
            </a:r>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36</a:t>
            </a:fld>
            <a:endParaRPr lang="en-GB"/>
          </a:p>
        </p:txBody>
      </p:sp>
      <p:sp>
        <p:nvSpPr>
          <p:cNvPr id="7" name="Date Placeholder 6"/>
          <p:cNvSpPr>
            <a:spLocks noGrp="1"/>
          </p:cNvSpPr>
          <p:nvPr>
            <p:ph type="dt" sz="half" idx="10"/>
          </p:nvPr>
        </p:nvSpPr>
        <p:spPr/>
        <p:txBody>
          <a:bodyPr/>
          <a:lstStyle/>
          <a:p>
            <a:fld id="{BA7CDF2F-6E2D-FF4A-ADCC-31CF003B004F}"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Quantification Policy</a:t>
            </a:r>
            <a:endParaRPr lang="en-GB" dirty="0"/>
          </a:p>
        </p:txBody>
      </p:sp>
      <p:sp>
        <p:nvSpPr>
          <p:cNvPr id="3" name="Content Placeholder 2"/>
          <p:cNvSpPr>
            <a:spLocks noGrp="1"/>
          </p:cNvSpPr>
          <p:nvPr>
            <p:ph idx="1"/>
          </p:nvPr>
        </p:nvSpPr>
        <p:spPr/>
        <p:txBody>
          <a:bodyPr>
            <a:normAutofit fontScale="92500" lnSpcReduction="20000"/>
          </a:bodyPr>
          <a:lstStyle/>
          <a:p>
            <a:r>
              <a:rPr lang="en-GB" dirty="0" smtClean="0"/>
              <a:t>Quality Requirements and Impacts will  ALWAYS be expressed numerically.</a:t>
            </a:r>
          </a:p>
          <a:p>
            <a:r>
              <a:rPr lang="en-GB" dirty="0" smtClean="0"/>
              <a:t>The defined quantification scales will be about the critical values and results, not about easily measurable indirect indicators.</a:t>
            </a:r>
          </a:p>
          <a:p>
            <a:r>
              <a:rPr lang="en-GB" dirty="0" smtClean="0"/>
              <a:t>Lack of quantification is regarded as:</a:t>
            </a:r>
          </a:p>
          <a:p>
            <a:pPr lvl="1"/>
            <a:r>
              <a:rPr lang="en-GB" dirty="0" smtClean="0"/>
              <a:t>Incompetent</a:t>
            </a:r>
          </a:p>
          <a:p>
            <a:pPr lvl="1"/>
            <a:r>
              <a:rPr lang="en-GB" dirty="0" smtClean="0"/>
              <a:t>Unprofessional</a:t>
            </a:r>
          </a:p>
          <a:p>
            <a:pPr lvl="1"/>
            <a:r>
              <a:rPr lang="en-GB" dirty="0" smtClean="0"/>
              <a:t>High Risk</a:t>
            </a:r>
          </a:p>
          <a:p>
            <a:pPr lvl="1"/>
            <a:r>
              <a:rPr lang="en-GB" dirty="0" smtClean="0"/>
              <a:t>Not ‘quality’ work</a:t>
            </a:r>
          </a:p>
          <a:p>
            <a:pPr lvl="1"/>
            <a:r>
              <a:rPr lang="en-GB" dirty="0" smtClean="0"/>
              <a:t>Unacceptable, not worth paying for</a:t>
            </a:r>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37</a:t>
            </a:fld>
            <a:endParaRPr lang="en-GB"/>
          </a:p>
        </p:txBody>
      </p:sp>
      <p:sp>
        <p:nvSpPr>
          <p:cNvPr id="7" name="Date Placeholder 6"/>
          <p:cNvSpPr>
            <a:spLocks noGrp="1"/>
          </p:cNvSpPr>
          <p:nvPr>
            <p:ph type="dt" sz="half" idx="10"/>
          </p:nvPr>
        </p:nvSpPr>
        <p:spPr/>
        <p:txBody>
          <a:bodyPr/>
          <a:lstStyle/>
          <a:p>
            <a:fld id="{BE95725C-F4AE-5A48-B471-D84069DA83E1}"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Quantification ‘Rules’</a:t>
            </a:r>
            <a:endParaRPr lang="en-GB" dirty="0"/>
          </a:p>
        </p:txBody>
      </p:sp>
      <p:sp>
        <p:nvSpPr>
          <p:cNvPr id="3" name="Content Placeholder 2"/>
          <p:cNvSpPr>
            <a:spLocks noGrp="1"/>
          </p:cNvSpPr>
          <p:nvPr>
            <p:ph idx="1"/>
          </p:nvPr>
        </p:nvSpPr>
        <p:spPr/>
        <p:txBody>
          <a:bodyPr>
            <a:normAutofit fontScale="70000" lnSpcReduction="20000"/>
          </a:bodyPr>
          <a:lstStyle/>
          <a:p>
            <a:r>
              <a:rPr lang="en-GB" i="1" dirty="0" smtClean="0"/>
              <a:t>Rules for correct (defect free) specification:</a:t>
            </a:r>
          </a:p>
          <a:p>
            <a:r>
              <a:rPr lang="en-GB" dirty="0" smtClean="0"/>
              <a:t>All Qualities will be defined by one, or a set of, ‘Scales of measure’</a:t>
            </a:r>
          </a:p>
          <a:p>
            <a:r>
              <a:rPr lang="en-GB" dirty="0" smtClean="0"/>
              <a:t>Requirements will be expressed as numbers on the scale, and as either Constraints (Fail, Survival levels) or Targets (Wish, Goal, Stretch, Ideal)</a:t>
            </a:r>
          </a:p>
          <a:p>
            <a:r>
              <a:rPr lang="en-GB" dirty="0" smtClean="0"/>
              <a:t>Requirement levels will clarify the ‘qualifiers’ [when, where, if].</a:t>
            </a:r>
          </a:p>
          <a:p>
            <a:r>
              <a:rPr lang="en-GB" dirty="0" smtClean="0"/>
              <a:t>Numeric requirements will be accompanied by related critical information including: source, justification, acceptable ranges.</a:t>
            </a:r>
          </a:p>
          <a:p>
            <a:r>
              <a:rPr lang="en-GB" dirty="0" smtClean="0"/>
              <a:t>Quality Estimates (of a design) will be made with information of source, uncertainty, evidence, credibility, risks, issues.</a:t>
            </a:r>
          </a:p>
          <a:p>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38</a:t>
            </a:fld>
            <a:endParaRPr lang="en-GB"/>
          </a:p>
        </p:txBody>
      </p:sp>
      <p:sp>
        <p:nvSpPr>
          <p:cNvPr id="7" name="Date Placeholder 6"/>
          <p:cNvSpPr>
            <a:spLocks noGrp="1"/>
          </p:cNvSpPr>
          <p:nvPr>
            <p:ph type="dt" sz="half" idx="10"/>
          </p:nvPr>
        </p:nvSpPr>
        <p:spPr/>
        <p:txBody>
          <a:bodyPr/>
          <a:lstStyle/>
          <a:p>
            <a:fld id="{2C891E2B-3A4C-2647-B409-F3478FD8EF92}"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Quantification of Quality. </a:t>
            </a:r>
            <a:r>
              <a:rPr lang="en-GB" u="sng" dirty="0" smtClean="0"/>
              <a:t>Summary</a:t>
            </a:r>
            <a:endParaRPr lang="en-GB" u="sng" dirty="0"/>
          </a:p>
        </p:txBody>
      </p:sp>
      <p:sp>
        <p:nvSpPr>
          <p:cNvPr id="3" name="Content Placeholder 2"/>
          <p:cNvSpPr>
            <a:spLocks noGrp="1"/>
          </p:cNvSpPr>
          <p:nvPr>
            <p:ph idx="1"/>
          </p:nvPr>
        </p:nvSpPr>
        <p:spPr/>
        <p:txBody>
          <a:bodyPr>
            <a:normAutofit fontScale="70000" lnSpcReduction="20000"/>
          </a:bodyPr>
          <a:lstStyle/>
          <a:p>
            <a:r>
              <a:rPr lang="en-GB" dirty="0" smtClean="0"/>
              <a:t>Conventional methods – </a:t>
            </a:r>
            <a:r>
              <a:rPr lang="en-GB" i="1" dirty="0" smtClean="0"/>
              <a:t>non-quantified</a:t>
            </a:r>
            <a:r>
              <a:rPr lang="en-GB" dirty="0" smtClean="0"/>
              <a:t>, are not a serious approach to quality assurance.</a:t>
            </a:r>
          </a:p>
          <a:p>
            <a:pPr lvl="1"/>
            <a:r>
              <a:rPr lang="en-GB" dirty="0" smtClean="0"/>
              <a:t>People who do not understand that should not be employed in QA and QC.</a:t>
            </a:r>
          </a:p>
          <a:p>
            <a:pPr lvl="1"/>
            <a:r>
              <a:rPr lang="en-GB" dirty="0" smtClean="0"/>
              <a:t>But maybe they can test the functionality </a:t>
            </a:r>
            <a:r>
              <a:rPr lang="en-US" dirty="0" err="1" smtClean="0">
                <a:sym typeface="Wingdings"/>
              </a:rPr>
              <a:t></a:t>
            </a:r>
            <a:endParaRPr lang="en-GB" dirty="0" smtClean="0"/>
          </a:p>
          <a:p>
            <a:r>
              <a:rPr lang="en-GB" dirty="0" smtClean="0"/>
              <a:t>Your organization probably needs leadership, training and coaching to move to the quantified culture.</a:t>
            </a:r>
          </a:p>
          <a:p>
            <a:pPr lvl="1"/>
            <a:r>
              <a:rPr lang="en-GB" dirty="0" smtClean="0"/>
              <a:t>The culture change (function -&gt; Quality)  does not happen accidentally</a:t>
            </a:r>
          </a:p>
          <a:p>
            <a:r>
              <a:rPr lang="en-GB" dirty="0" smtClean="0"/>
              <a:t>Testing of  </a:t>
            </a:r>
            <a:r>
              <a:rPr lang="en-GB" i="1" dirty="0" smtClean="0"/>
              <a:t>functions, use cases  and stories </a:t>
            </a:r>
            <a:r>
              <a:rPr lang="en-GB" dirty="0" smtClean="0"/>
              <a:t>is in no way related to the real and critical qualities, that we all are responsible for.</a:t>
            </a:r>
          </a:p>
          <a:p>
            <a:pPr lvl="1"/>
            <a:r>
              <a:rPr lang="en-GB" dirty="0" smtClean="0"/>
              <a:t>We need to measure numeric quality (Quality Test)</a:t>
            </a:r>
          </a:p>
          <a:p>
            <a:pPr lvl="1"/>
            <a:r>
              <a:rPr lang="en-GB" dirty="0" smtClean="0"/>
              <a:t>And we should measure it early, frequently – Evolutionarily – learning and adapting to realities and opportunities.*</a:t>
            </a:r>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39</a:t>
            </a:fld>
            <a:endParaRPr lang="en-GB"/>
          </a:p>
        </p:txBody>
      </p:sp>
      <p:sp>
        <p:nvSpPr>
          <p:cNvPr id="7" name="TextBox 6"/>
          <p:cNvSpPr txBox="1"/>
          <p:nvPr/>
        </p:nvSpPr>
        <p:spPr>
          <a:xfrm flipH="1">
            <a:off x="399823" y="6197600"/>
            <a:ext cx="8385588" cy="369332"/>
          </a:xfrm>
          <a:prstGeom prst="rect">
            <a:avLst/>
          </a:prstGeom>
          <a:noFill/>
        </p:spPr>
        <p:txBody>
          <a:bodyPr wrap="square" rtlCol="0">
            <a:spAutoFit/>
          </a:bodyPr>
          <a:lstStyle/>
          <a:p>
            <a:r>
              <a:rPr lang="en-GB" dirty="0" smtClean="0"/>
              <a:t>* Harlan Mills, IBM FSD, Flight Software, Highest availability, each incremental step. </a:t>
            </a:r>
            <a:endParaRPr lang="en-GB" dirty="0"/>
          </a:p>
        </p:txBody>
      </p:sp>
      <p:sp>
        <p:nvSpPr>
          <p:cNvPr id="8" name="Date Placeholder 7"/>
          <p:cNvSpPr>
            <a:spLocks noGrp="1"/>
          </p:cNvSpPr>
          <p:nvPr>
            <p:ph type="dt" sz="half" idx="10"/>
          </p:nvPr>
        </p:nvSpPr>
        <p:spPr/>
        <p:txBody>
          <a:bodyPr/>
          <a:lstStyle/>
          <a:p>
            <a:fld id="{9427B847-CBEF-1547-A865-6F5984C56F2E}"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Name 10 Important IT System Technical Qualities</a:t>
            </a:r>
            <a:endParaRPr lang="en-GB" dirty="0"/>
          </a:p>
        </p:txBody>
      </p:sp>
      <p:sp>
        <p:nvSpPr>
          <p:cNvPr id="3" name="Content Placeholder 2"/>
          <p:cNvSpPr>
            <a:spLocks noGrp="1"/>
          </p:cNvSpPr>
          <p:nvPr>
            <p:ph idx="1"/>
          </p:nvPr>
        </p:nvSpPr>
        <p:spPr/>
        <p:txBody>
          <a:bodyPr/>
          <a:lstStyle/>
          <a:p>
            <a:r>
              <a:rPr lang="en-GB" dirty="0" smtClean="0"/>
              <a:t>Security</a:t>
            </a:r>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4</a:t>
            </a:fld>
            <a:endParaRPr lang="en-GB"/>
          </a:p>
        </p:txBody>
      </p:sp>
      <p:sp>
        <p:nvSpPr>
          <p:cNvPr id="7" name="Date Placeholder 6"/>
          <p:cNvSpPr>
            <a:spLocks noGrp="1"/>
          </p:cNvSpPr>
          <p:nvPr>
            <p:ph type="dt" sz="half" idx="10"/>
          </p:nvPr>
        </p:nvSpPr>
        <p:spPr/>
        <p:txBody>
          <a:bodyPr/>
          <a:lstStyle/>
          <a:p>
            <a:fld id="{01BBEF1A-4E9E-AD40-ACC0-641D710D3E5B}"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0"/>
            <a:ext cx="8001000" cy="685800"/>
          </a:xfrm>
        </p:spPr>
        <p:txBody>
          <a:bodyPr>
            <a:normAutofit fontScale="90000"/>
          </a:bodyPr>
          <a:lstStyle/>
          <a:p>
            <a:r>
              <a:rPr lang="en-US" dirty="0" smtClean="0"/>
              <a:t>Requirement Types</a:t>
            </a:r>
            <a:endParaRPr lang="en-US" dirty="0"/>
          </a:p>
        </p:txBody>
      </p:sp>
      <p:pic>
        <p:nvPicPr>
          <p:cNvPr id="6" name="Content Placeholder 5" descr="Picture 7.png"/>
          <p:cNvPicPr>
            <a:picLocks noGrp="1" noChangeAspect="1"/>
          </p:cNvPicPr>
          <p:nvPr>
            <p:ph idx="1"/>
          </p:nvPr>
        </p:nvPicPr>
        <p:blipFill>
          <a:blip r:embed="rId2"/>
          <a:srcRect l="-24739" r="-24739"/>
          <a:stretch>
            <a:fillRect/>
          </a:stretch>
        </p:blipFill>
        <p:spPr>
          <a:xfrm>
            <a:off x="-1054099" y="914400"/>
            <a:ext cx="11112499" cy="5715000"/>
          </a:xfrm>
        </p:spPr>
      </p:pic>
      <p:sp>
        <p:nvSpPr>
          <p:cNvPr id="4" name="Footer Placeholder 3"/>
          <p:cNvSpPr>
            <a:spLocks noGrp="1"/>
          </p:cNvSpPr>
          <p:nvPr>
            <p:ph type="ftr" sz="quarter" idx="11"/>
          </p:nvPr>
        </p:nvSpPr>
        <p:spPr/>
        <p:txBody>
          <a:bodyPr/>
          <a:lstStyle/>
          <a:p>
            <a:r>
              <a:rPr lang="en-US" smtClean="0"/>
              <a:t>© Tom@Gilb.com  www.gilb.com</a:t>
            </a:r>
            <a:endParaRPr lang="en-US"/>
          </a:p>
        </p:txBody>
      </p:sp>
      <p:sp>
        <p:nvSpPr>
          <p:cNvPr id="5" name="Slide Number Placeholder 4"/>
          <p:cNvSpPr>
            <a:spLocks noGrp="1"/>
          </p:cNvSpPr>
          <p:nvPr>
            <p:ph type="sldNum" sz="quarter" idx="12"/>
          </p:nvPr>
        </p:nvSpPr>
        <p:spPr/>
        <p:txBody>
          <a:bodyPr/>
          <a:lstStyle/>
          <a:p>
            <a:fld id="{C21AEC8B-1097-F94E-8B7D-4309FD71C00E}" type="slidenum">
              <a:rPr lang="en-US" smtClean="0"/>
              <a:pPr/>
              <a:t>40</a:t>
            </a:fld>
            <a:endParaRPr lang="en-US"/>
          </a:p>
        </p:txBody>
      </p:sp>
      <p:sp>
        <p:nvSpPr>
          <p:cNvPr id="7" name="Date Placeholder 6"/>
          <p:cNvSpPr>
            <a:spLocks noGrp="1"/>
          </p:cNvSpPr>
          <p:nvPr>
            <p:ph type="dt" sz="half" idx="10"/>
          </p:nvPr>
        </p:nvSpPr>
        <p:spPr/>
        <p:txBody>
          <a:bodyPr/>
          <a:lstStyle/>
          <a:p>
            <a:fld id="{363C02E3-DBF2-1043-BFA6-2C88E1253249}"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3906" name="Rectangle 1026"/>
          <p:cNvSpPr>
            <a:spLocks noGrp="1" noChangeArrowheads="1"/>
          </p:cNvSpPr>
          <p:nvPr>
            <p:ph type="ctrTitle"/>
          </p:nvPr>
        </p:nvSpPr>
        <p:spPr>
          <a:xfrm>
            <a:off x="1204913" y="144463"/>
            <a:ext cx="7772400" cy="1143000"/>
          </a:xfrm>
        </p:spPr>
        <p:txBody>
          <a:bodyPr>
            <a:normAutofit fontScale="90000"/>
          </a:bodyPr>
          <a:lstStyle/>
          <a:p>
            <a:r>
              <a:rPr lang="en-US" sz="4000" b="1"/>
              <a:t>Quality</a:t>
            </a:r>
            <a:r>
              <a:rPr lang="en-US"/>
              <a:t>: the concept, the noun</a:t>
            </a:r>
            <a:br>
              <a:rPr lang="en-US"/>
            </a:br>
            <a:r>
              <a:rPr lang="en-US" sz="1600"/>
              <a:t>Planguage</a:t>
            </a:r>
            <a:r>
              <a:rPr lang="en-US"/>
              <a:t> </a:t>
            </a:r>
            <a:r>
              <a:rPr lang="en-US" sz="1200">
                <a:solidFill>
                  <a:schemeClr val="tx1"/>
                </a:solidFill>
                <a:latin typeface="Arial" pitchFamily="-107" charset="0"/>
              </a:rPr>
              <a:t>Concept *125, Version: March 20, 2003</a:t>
            </a:r>
            <a:r>
              <a:rPr lang="en-US">
                <a:solidFill>
                  <a:schemeClr val="tx1"/>
                </a:solidFill>
                <a:latin typeface="Arial" pitchFamily="-107" charset="0"/>
              </a:rPr>
              <a:t> </a:t>
            </a:r>
          </a:p>
        </p:txBody>
      </p:sp>
      <p:sp>
        <p:nvSpPr>
          <p:cNvPr id="123907" name="Rectangle 1027"/>
          <p:cNvSpPr>
            <a:spLocks noGrp="1" noChangeArrowheads="1"/>
          </p:cNvSpPr>
          <p:nvPr>
            <p:ph type="subTitle" idx="1"/>
          </p:nvPr>
        </p:nvSpPr>
        <p:spPr>
          <a:xfrm>
            <a:off x="1268413" y="1300163"/>
            <a:ext cx="7586662" cy="2105025"/>
          </a:xfrm>
          <a:solidFill>
            <a:srgbClr val="FDF56F"/>
          </a:solidFill>
          <a:ln>
            <a:solidFill>
              <a:schemeClr val="tx1"/>
            </a:solidFill>
          </a:ln>
        </p:spPr>
        <p:txBody>
          <a:bodyPr>
            <a:normAutofit/>
          </a:bodyPr>
          <a:lstStyle/>
          <a:p>
            <a:pPr algn="l"/>
            <a:r>
              <a:rPr lang="en-US">
                <a:solidFill>
                  <a:srgbClr val="0000FF"/>
                </a:solidFill>
                <a:latin typeface="Arial" pitchFamily="-107" charset="0"/>
              </a:rPr>
              <a:t>A ‘</a:t>
            </a:r>
            <a:r>
              <a:rPr lang="en-US" b="1">
                <a:solidFill>
                  <a:srgbClr val="0000FF"/>
                </a:solidFill>
                <a:latin typeface="Arial" pitchFamily="-107" charset="0"/>
              </a:rPr>
              <a:t>quality’</a:t>
            </a:r>
            <a:r>
              <a:rPr lang="en-US">
                <a:solidFill>
                  <a:srgbClr val="0000FF"/>
                </a:solidFill>
                <a:latin typeface="Arial" pitchFamily="-107" charset="0"/>
              </a:rPr>
              <a:t> is </a:t>
            </a:r>
          </a:p>
          <a:p>
            <a:pPr lvl="1" algn="l">
              <a:buFontTx/>
              <a:buChar char="–"/>
            </a:pPr>
            <a:r>
              <a:rPr lang="en-US">
                <a:solidFill>
                  <a:srgbClr val="0000FF"/>
                </a:solidFill>
                <a:latin typeface="Arial" pitchFamily="-107" charset="0"/>
              </a:rPr>
              <a:t>	a scalar attribute            </a:t>
            </a:r>
            <a:r>
              <a:rPr lang="en-US" sz="2000">
                <a:latin typeface="Arial" pitchFamily="-107" charset="0"/>
              </a:rPr>
              <a:t>-|-|-|-|-         (Scale symbol)</a:t>
            </a:r>
            <a:endParaRPr lang="en-US">
              <a:solidFill>
                <a:srgbClr val="0000FF"/>
              </a:solidFill>
              <a:latin typeface="Arial" pitchFamily="-107" charset="0"/>
            </a:endParaRPr>
          </a:p>
          <a:p>
            <a:pPr lvl="1" algn="l">
              <a:buFontTx/>
              <a:buChar char="–"/>
            </a:pPr>
            <a:r>
              <a:rPr lang="en-US">
                <a:solidFill>
                  <a:srgbClr val="0000FF"/>
                </a:solidFill>
                <a:latin typeface="Arial" pitchFamily="-107" charset="0"/>
              </a:rPr>
              <a:t>	reflecting ‘how </a:t>
            </a:r>
            <a:r>
              <a:rPr lang="en-US" i="1">
                <a:solidFill>
                  <a:srgbClr val="0000FF"/>
                </a:solidFill>
                <a:latin typeface="Arial" pitchFamily="-107" charset="0"/>
              </a:rPr>
              <a:t>well’</a:t>
            </a:r>
            <a:r>
              <a:rPr lang="en-US">
                <a:solidFill>
                  <a:srgbClr val="0000FF"/>
                </a:solidFill>
                <a:latin typeface="Arial" pitchFamily="-107" charset="0"/>
              </a:rPr>
              <a:t>         </a:t>
            </a:r>
            <a:r>
              <a:rPr lang="en-US" sz="1600">
                <a:latin typeface="Arial" pitchFamily="-107" charset="0"/>
              </a:rPr>
              <a:t>------Past Level</a:t>
            </a:r>
            <a:r>
              <a:rPr lang="en-US" sz="2000" b="1">
                <a:latin typeface="Arial" pitchFamily="-107" charset="0"/>
              </a:rPr>
              <a:t>&lt;</a:t>
            </a:r>
            <a:r>
              <a:rPr lang="en-US" sz="2000">
                <a:latin typeface="Arial" pitchFamily="-107" charset="0"/>
              </a:rPr>
              <a:t>-----------&gt;</a:t>
            </a:r>
            <a:endParaRPr lang="en-US">
              <a:solidFill>
                <a:srgbClr val="0000FF"/>
              </a:solidFill>
              <a:latin typeface="Arial" pitchFamily="-107" charset="0"/>
            </a:endParaRPr>
          </a:p>
          <a:p>
            <a:pPr lvl="1" algn="l">
              <a:buFontTx/>
              <a:buChar char="–"/>
            </a:pPr>
            <a:r>
              <a:rPr lang="en-US">
                <a:solidFill>
                  <a:srgbClr val="0000FF"/>
                </a:solidFill>
                <a:latin typeface="Arial" pitchFamily="-107" charset="0"/>
              </a:rPr>
              <a:t>	a system functions.        </a:t>
            </a:r>
            <a:r>
              <a:rPr lang="en-US" sz="2000">
                <a:latin typeface="Arial" pitchFamily="-107" charset="0"/>
              </a:rPr>
              <a:t>(Fn)</a:t>
            </a:r>
            <a:r>
              <a:rPr lang="en-US" sz="1600">
                <a:latin typeface="Arial" pitchFamily="-107" charset="0"/>
              </a:rPr>
              <a:t>------Past Level</a:t>
            </a:r>
            <a:r>
              <a:rPr lang="en-US" sz="2000" b="1">
                <a:latin typeface="Arial" pitchFamily="-107" charset="0"/>
              </a:rPr>
              <a:t>&lt;</a:t>
            </a:r>
            <a:r>
              <a:rPr lang="en-US" sz="2000">
                <a:latin typeface="Arial" pitchFamily="-107" charset="0"/>
              </a:rPr>
              <a:t>--------&gt;</a:t>
            </a:r>
            <a:endParaRPr lang="en-US">
              <a:solidFill>
                <a:srgbClr val="0000FF"/>
              </a:solidFill>
              <a:latin typeface="Arial" pitchFamily="-107" charset="0"/>
            </a:endParaRPr>
          </a:p>
          <a:p>
            <a:pPr>
              <a:buFontTx/>
              <a:buChar char="•"/>
            </a:pPr>
            <a:endParaRPr lang="en-US"/>
          </a:p>
        </p:txBody>
      </p:sp>
      <p:graphicFrame>
        <p:nvGraphicFramePr>
          <p:cNvPr id="123908" name="Object 1028"/>
          <p:cNvGraphicFramePr>
            <a:graphicFrameLocks noChangeAspect="1"/>
          </p:cNvGraphicFramePr>
          <p:nvPr/>
        </p:nvGraphicFramePr>
        <p:xfrm>
          <a:off x="2968625" y="3630613"/>
          <a:ext cx="4862513" cy="2420937"/>
        </p:xfrm>
        <a:graphic>
          <a:graphicData uri="http://schemas.openxmlformats.org/presentationml/2006/ole">
            <p:oleObj spid="_x0000_s593922" name="Document" r:id="rId3" imgW="3800856" imgH="1892808" progId="Word.Document.8">
              <p:embed/>
            </p:oleObj>
          </a:graphicData>
        </a:graphic>
      </p:graphicFrame>
      <p:sp>
        <p:nvSpPr>
          <p:cNvPr id="123909" name="Text Box 1029"/>
          <p:cNvSpPr txBox="1">
            <a:spLocks noChangeArrowheads="1"/>
          </p:cNvSpPr>
          <p:nvPr/>
        </p:nvSpPr>
        <p:spPr bwMode="auto">
          <a:xfrm>
            <a:off x="2786063" y="6064250"/>
            <a:ext cx="1714500" cy="457200"/>
          </a:xfrm>
          <a:prstGeom prst="rect">
            <a:avLst/>
          </a:prstGeom>
          <a:noFill/>
          <a:ln w="12700">
            <a:noFill/>
            <a:miter lim="800000"/>
            <a:headEnd type="none" w="sm" len="sm"/>
            <a:tailEnd type="none" w="sm" len="sm"/>
          </a:ln>
          <a:effectLst/>
        </p:spPr>
        <p:txBody>
          <a:bodyPr>
            <a:prstTxWarp prst="textNoShape">
              <a:avLst/>
            </a:prstTxWarp>
            <a:spAutoFit/>
          </a:bodyPr>
          <a:lstStyle/>
          <a:p>
            <a:pPr>
              <a:spcBef>
                <a:spcPct val="50000"/>
              </a:spcBef>
            </a:pPr>
            <a:r>
              <a:rPr lang="en-US" sz="2400"/>
              <a:t>How </a:t>
            </a:r>
            <a:r>
              <a:rPr lang="en-US" sz="2400" i="1"/>
              <a:t>well</a:t>
            </a:r>
            <a:endParaRPr lang="en-US" sz="2400"/>
          </a:p>
        </p:txBody>
      </p:sp>
      <p:sp>
        <p:nvSpPr>
          <p:cNvPr id="123910" name="Text Box 1030"/>
          <p:cNvSpPr txBox="1">
            <a:spLocks noChangeArrowheads="1"/>
          </p:cNvSpPr>
          <p:nvPr/>
        </p:nvSpPr>
        <p:spPr bwMode="auto">
          <a:xfrm>
            <a:off x="4421188" y="6067425"/>
            <a:ext cx="1714500" cy="457200"/>
          </a:xfrm>
          <a:prstGeom prst="rect">
            <a:avLst/>
          </a:prstGeom>
          <a:noFill/>
          <a:ln w="12700">
            <a:noFill/>
            <a:miter lim="800000"/>
            <a:headEnd type="none" w="sm" len="sm"/>
            <a:tailEnd type="none" w="sm" len="sm"/>
          </a:ln>
          <a:effectLst/>
        </p:spPr>
        <p:txBody>
          <a:bodyPr>
            <a:prstTxWarp prst="textNoShape">
              <a:avLst/>
            </a:prstTxWarp>
            <a:spAutoFit/>
          </a:bodyPr>
          <a:lstStyle/>
          <a:p>
            <a:pPr>
              <a:spcBef>
                <a:spcPct val="50000"/>
              </a:spcBef>
            </a:pPr>
            <a:r>
              <a:rPr lang="en-US" sz="2400"/>
              <a:t>How </a:t>
            </a:r>
            <a:r>
              <a:rPr lang="en-US" sz="2400" i="1"/>
              <a:t>much</a:t>
            </a:r>
            <a:endParaRPr lang="en-US" sz="2400"/>
          </a:p>
        </p:txBody>
      </p:sp>
      <p:sp>
        <p:nvSpPr>
          <p:cNvPr id="123911" name="Text Box 1031"/>
          <p:cNvSpPr txBox="1">
            <a:spLocks noChangeArrowheads="1"/>
          </p:cNvSpPr>
          <p:nvPr/>
        </p:nvSpPr>
        <p:spPr bwMode="auto">
          <a:xfrm>
            <a:off x="6143625" y="6080125"/>
            <a:ext cx="1714500" cy="822325"/>
          </a:xfrm>
          <a:prstGeom prst="rect">
            <a:avLst/>
          </a:prstGeom>
          <a:noFill/>
          <a:ln w="12700">
            <a:noFill/>
            <a:miter lim="800000"/>
            <a:headEnd type="none" w="sm" len="sm"/>
            <a:tailEnd type="none" w="sm" len="sm"/>
          </a:ln>
          <a:effectLst/>
        </p:spPr>
        <p:txBody>
          <a:bodyPr>
            <a:prstTxWarp prst="textNoShape">
              <a:avLst/>
            </a:prstTxWarp>
            <a:spAutoFit/>
          </a:bodyPr>
          <a:lstStyle/>
          <a:p>
            <a:pPr algn="ctr">
              <a:spcBef>
                <a:spcPct val="50000"/>
              </a:spcBef>
            </a:pPr>
            <a:r>
              <a:rPr lang="en-US" sz="2400"/>
              <a:t>How much </a:t>
            </a:r>
            <a:r>
              <a:rPr lang="en-US" sz="2400" i="1"/>
              <a:t>saved</a:t>
            </a:r>
            <a:endParaRPr lang="en-US" sz="2400"/>
          </a:p>
        </p:txBody>
      </p:sp>
      <p:sp>
        <p:nvSpPr>
          <p:cNvPr id="123912" name="Text Box 1032"/>
          <p:cNvSpPr txBox="1">
            <a:spLocks noChangeArrowheads="1"/>
          </p:cNvSpPr>
          <p:nvPr/>
        </p:nvSpPr>
        <p:spPr bwMode="auto">
          <a:xfrm>
            <a:off x="4414838" y="4275138"/>
            <a:ext cx="1714500" cy="457200"/>
          </a:xfrm>
          <a:prstGeom prst="rect">
            <a:avLst/>
          </a:prstGeom>
          <a:noFill/>
          <a:ln w="12700">
            <a:noFill/>
            <a:miter lim="800000"/>
            <a:headEnd type="none" w="sm" len="sm"/>
            <a:tailEnd type="none" w="sm" len="sm"/>
          </a:ln>
          <a:effectLst/>
        </p:spPr>
        <p:txBody>
          <a:bodyPr>
            <a:prstTxWarp prst="textNoShape">
              <a:avLst/>
            </a:prstTxWarp>
            <a:spAutoFit/>
          </a:bodyPr>
          <a:lstStyle/>
          <a:p>
            <a:pPr algn="ctr">
              <a:spcBef>
                <a:spcPct val="50000"/>
              </a:spcBef>
            </a:pPr>
            <a:r>
              <a:rPr lang="en-US" sz="2400"/>
              <a:t>How </a:t>
            </a:r>
            <a:r>
              <a:rPr lang="en-US" sz="2400" i="1"/>
              <a:t>good</a:t>
            </a:r>
            <a:endParaRPr lang="en-US" sz="2400"/>
          </a:p>
        </p:txBody>
      </p:sp>
      <p:sp>
        <p:nvSpPr>
          <p:cNvPr id="10" name="Footer Placeholder 9"/>
          <p:cNvSpPr>
            <a:spLocks noGrp="1"/>
          </p:cNvSpPr>
          <p:nvPr>
            <p:ph type="ftr" sz="quarter" idx="10"/>
          </p:nvPr>
        </p:nvSpPr>
        <p:spPr/>
        <p:txBody>
          <a:bodyPr/>
          <a:lstStyle/>
          <a:p>
            <a:r>
              <a:rPr lang="en-US" smtClean="0"/>
              <a:t>© Tom@Gilb.com  www.gilb.com</a:t>
            </a:r>
            <a:endParaRPr lang="en-US"/>
          </a:p>
        </p:txBody>
      </p:sp>
      <p:sp>
        <p:nvSpPr>
          <p:cNvPr id="12" name="Slide Number Placeholder 11"/>
          <p:cNvSpPr>
            <a:spLocks noGrp="1"/>
          </p:cNvSpPr>
          <p:nvPr>
            <p:ph type="sldNum" sz="quarter" idx="12"/>
          </p:nvPr>
        </p:nvSpPr>
        <p:spPr/>
        <p:txBody>
          <a:bodyPr/>
          <a:lstStyle/>
          <a:p>
            <a:fld id="{6F42FDE4-A7DD-41A7-A0A6-9B649FB43336}" type="slidenum">
              <a:rPr kumimoji="0" lang="en-US" smtClean="0"/>
              <a:pPr/>
              <a:t>41</a:t>
            </a:fld>
            <a:endParaRPr kumimoji="0" lang="en-US" sz="1400" dirty="0">
              <a:solidFill>
                <a:srgbClr val="FFFFFF"/>
              </a:solidFill>
            </a:endParaRPr>
          </a:p>
        </p:txBody>
      </p:sp>
      <p:sp>
        <p:nvSpPr>
          <p:cNvPr id="11" name="Date Placeholder 10"/>
          <p:cNvSpPr>
            <a:spLocks noGrp="1"/>
          </p:cNvSpPr>
          <p:nvPr>
            <p:ph type="dt" sz="half" idx="10"/>
          </p:nvPr>
        </p:nvSpPr>
        <p:spPr/>
        <p:txBody>
          <a:bodyPr/>
          <a:lstStyle/>
          <a:p>
            <a:fld id="{C7409FC7-984F-4341-861C-2F85DAF2622B}"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2"/>
          <p:cNvSpPr>
            <a:spLocks noGrp="1" noChangeArrowheads="1"/>
          </p:cNvSpPr>
          <p:nvPr>
            <p:ph type="ctrTitle"/>
          </p:nvPr>
        </p:nvSpPr>
        <p:spPr>
          <a:xfrm>
            <a:off x="914400" y="228600"/>
            <a:ext cx="7772400" cy="876300"/>
          </a:xfrm>
        </p:spPr>
        <p:txBody>
          <a:bodyPr>
            <a:noAutofit/>
          </a:bodyPr>
          <a:lstStyle/>
          <a:p>
            <a:r>
              <a:rPr kumimoji="1" lang="en-US" sz="2400" i="1" u="sng" dirty="0"/>
              <a:t>Multiple</a:t>
            </a:r>
            <a:r>
              <a:rPr kumimoji="1" lang="en-US" sz="2400" dirty="0"/>
              <a:t> Required Performance and Cost Attributes</a:t>
            </a:r>
            <a:br>
              <a:rPr kumimoji="1" lang="en-US" sz="2400" dirty="0"/>
            </a:br>
            <a:r>
              <a:rPr kumimoji="1" lang="en-US" sz="2400" dirty="0"/>
              <a:t>are the basis for architecture selection and evaluation</a:t>
            </a:r>
          </a:p>
        </p:txBody>
      </p:sp>
      <p:graphicFrame>
        <p:nvGraphicFramePr>
          <p:cNvPr id="54275" name="Object 3"/>
          <p:cNvGraphicFramePr>
            <a:graphicFrameLocks noChangeAspect="1"/>
          </p:cNvGraphicFramePr>
          <p:nvPr/>
        </p:nvGraphicFramePr>
        <p:xfrm>
          <a:off x="1422400" y="1104900"/>
          <a:ext cx="7315200" cy="5175250"/>
        </p:xfrm>
        <a:graphic>
          <a:graphicData uri="http://schemas.openxmlformats.org/presentationml/2006/ole">
            <p:oleObj spid="_x0000_s594946" name="Document" r:id="rId4" imgW="6019800" imgH="4258056" progId="Word.Document.8">
              <p:embed/>
            </p:oleObj>
          </a:graphicData>
        </a:graphic>
      </p:graphicFrame>
      <p:sp>
        <p:nvSpPr>
          <p:cNvPr id="5" name="Footer Placeholder 4"/>
          <p:cNvSpPr>
            <a:spLocks noGrp="1"/>
          </p:cNvSpPr>
          <p:nvPr>
            <p:ph type="ftr" sz="quarter" idx="10"/>
          </p:nvPr>
        </p:nvSpPr>
        <p:spPr/>
        <p:txBody>
          <a:bodyPr/>
          <a:lstStyle/>
          <a:p>
            <a:r>
              <a:rPr lang="en-US" smtClean="0"/>
              <a:t>© Tom@Gilb.com  www.gilb.com</a:t>
            </a:r>
            <a:endParaRPr lang="en-US"/>
          </a:p>
        </p:txBody>
      </p:sp>
      <p:sp>
        <p:nvSpPr>
          <p:cNvPr id="7" name="Slide Number Placeholder 6"/>
          <p:cNvSpPr>
            <a:spLocks noGrp="1"/>
          </p:cNvSpPr>
          <p:nvPr>
            <p:ph type="sldNum" sz="quarter" idx="12"/>
          </p:nvPr>
        </p:nvSpPr>
        <p:spPr/>
        <p:txBody>
          <a:bodyPr/>
          <a:lstStyle/>
          <a:p>
            <a:fld id="{6F42FDE4-A7DD-41A7-A0A6-9B649FB43336}" type="slidenum">
              <a:rPr kumimoji="0" lang="en-US" smtClean="0"/>
              <a:pPr/>
              <a:t>42</a:t>
            </a:fld>
            <a:endParaRPr kumimoji="0" lang="en-US" sz="1400" dirty="0">
              <a:solidFill>
                <a:srgbClr val="FFFFFF"/>
              </a:solidFill>
            </a:endParaRPr>
          </a:p>
        </p:txBody>
      </p:sp>
      <p:sp>
        <p:nvSpPr>
          <p:cNvPr id="6" name="Date Placeholder 5"/>
          <p:cNvSpPr>
            <a:spLocks noGrp="1"/>
          </p:cNvSpPr>
          <p:nvPr>
            <p:ph type="dt" sz="half" idx="10"/>
          </p:nvPr>
        </p:nvSpPr>
        <p:spPr/>
        <p:txBody>
          <a:bodyPr/>
          <a:lstStyle/>
          <a:p>
            <a:fld id="{558F049D-C86D-794E-AD50-47893D8D83CD}"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1026"/>
          <p:cNvSpPr>
            <a:spLocks noGrp="1" noChangeArrowheads="1"/>
          </p:cNvSpPr>
          <p:nvPr>
            <p:ph type="title"/>
          </p:nvPr>
        </p:nvSpPr>
        <p:spPr>
          <a:xfrm>
            <a:off x="457200" y="0"/>
            <a:ext cx="8229600" cy="1143000"/>
          </a:xfrm>
        </p:spPr>
        <p:txBody>
          <a:bodyPr>
            <a:normAutofit fontScale="90000"/>
          </a:bodyPr>
          <a:lstStyle/>
          <a:p>
            <a:r>
              <a:rPr lang="en-US" sz="3200" b="1" dirty="0"/>
              <a:t>What</a:t>
            </a:r>
            <a:r>
              <a:rPr lang="en-US" sz="3200" dirty="0"/>
              <a:t> can we do </a:t>
            </a:r>
            <a:r>
              <a:rPr lang="en-US" sz="3200" i="1" dirty="0"/>
              <a:t>better</a:t>
            </a:r>
            <a:r>
              <a:rPr lang="en-US" sz="3200" dirty="0"/>
              <a:t> </a:t>
            </a:r>
            <a:br>
              <a:rPr lang="en-US" sz="3200" dirty="0"/>
            </a:br>
            <a:r>
              <a:rPr lang="en-US" sz="3200" dirty="0"/>
              <a:t>	(or ‘at all’), if we </a:t>
            </a:r>
            <a:r>
              <a:rPr lang="en-US" sz="3200" b="1" dirty="0"/>
              <a:t>quantify</a:t>
            </a:r>
            <a:r>
              <a:rPr lang="en-US" sz="3200" dirty="0"/>
              <a:t> quality ideas?</a:t>
            </a:r>
          </a:p>
        </p:txBody>
      </p:sp>
      <p:sp>
        <p:nvSpPr>
          <p:cNvPr id="58371" name="Rectangle 1027"/>
          <p:cNvSpPr>
            <a:spLocks noGrp="1" noChangeArrowheads="1"/>
          </p:cNvSpPr>
          <p:nvPr>
            <p:ph type="body" idx="1"/>
          </p:nvPr>
        </p:nvSpPr>
        <p:spPr>
          <a:xfrm>
            <a:off x="0" y="1176338"/>
            <a:ext cx="9005888" cy="5180012"/>
          </a:xfrm>
          <a:ln>
            <a:solidFill>
              <a:schemeClr val="tx1"/>
            </a:solidFill>
          </a:ln>
        </p:spPr>
        <p:txBody>
          <a:bodyPr>
            <a:normAutofit fontScale="85000" lnSpcReduction="20000"/>
          </a:bodyPr>
          <a:lstStyle/>
          <a:p>
            <a:pPr>
              <a:lnSpc>
                <a:spcPct val="90000"/>
              </a:lnSpc>
            </a:pPr>
            <a:r>
              <a:rPr lang="en-US" sz="1800" b="1" dirty="0"/>
              <a:t>Evaluation </a:t>
            </a:r>
            <a:r>
              <a:rPr lang="en-US" sz="1800" dirty="0"/>
              <a:t>solutions/designs/architectures against the quantified quality requirements (Impact Estimation)</a:t>
            </a:r>
          </a:p>
          <a:p>
            <a:pPr>
              <a:lnSpc>
                <a:spcPct val="90000"/>
              </a:lnSpc>
            </a:pPr>
            <a:r>
              <a:rPr lang="en-US" sz="1800" b="1" dirty="0"/>
              <a:t>Test </a:t>
            </a:r>
            <a:r>
              <a:rPr lang="en-US" sz="1800" dirty="0"/>
              <a:t>and measure the degree to which solutions meet quality and cost expectations ( when they were chosen)</a:t>
            </a:r>
          </a:p>
          <a:p>
            <a:pPr>
              <a:lnSpc>
                <a:spcPct val="90000"/>
              </a:lnSpc>
            </a:pPr>
            <a:r>
              <a:rPr lang="en-US" sz="1800" b="1" dirty="0"/>
              <a:t>Measure </a:t>
            </a:r>
            <a:r>
              <a:rPr lang="en-US" sz="1800" dirty="0"/>
              <a:t>evolutionary project </a:t>
            </a:r>
            <a:r>
              <a:rPr lang="en-US" sz="1800" b="1" dirty="0"/>
              <a:t>progress </a:t>
            </a:r>
            <a:r>
              <a:rPr lang="en-US" sz="1800" dirty="0"/>
              <a:t>towards quality goals</a:t>
            </a:r>
          </a:p>
          <a:p>
            <a:pPr lvl="1">
              <a:lnSpc>
                <a:spcPct val="90000"/>
              </a:lnSpc>
            </a:pPr>
            <a:r>
              <a:rPr lang="en-US" sz="1800" dirty="0"/>
              <a:t>And get early &amp; continuous improved estimates for time to completion</a:t>
            </a:r>
          </a:p>
          <a:p>
            <a:pPr>
              <a:lnSpc>
                <a:spcPct val="90000"/>
              </a:lnSpc>
            </a:pPr>
            <a:r>
              <a:rPr lang="en-US" sz="1800" b="1" dirty="0"/>
              <a:t>Communicate </a:t>
            </a:r>
            <a:r>
              <a:rPr lang="en-US" sz="1800" dirty="0"/>
              <a:t>quality goals much </a:t>
            </a:r>
            <a:r>
              <a:rPr lang="en-US" sz="1800" b="1" dirty="0"/>
              <a:t>better </a:t>
            </a:r>
            <a:r>
              <a:rPr lang="en-US" sz="1800" dirty="0"/>
              <a:t>to all parties (users, customers, developers, testers, lawyers)</a:t>
            </a:r>
          </a:p>
          <a:p>
            <a:pPr>
              <a:lnSpc>
                <a:spcPct val="90000"/>
              </a:lnSpc>
            </a:pPr>
            <a:r>
              <a:rPr lang="en-US" sz="1800" b="1" dirty="0"/>
              <a:t>Contract </a:t>
            </a:r>
            <a:r>
              <a:rPr lang="en-US" sz="1800" dirty="0"/>
              <a:t>for results</a:t>
            </a:r>
          </a:p>
          <a:p>
            <a:pPr lvl="1">
              <a:lnSpc>
                <a:spcPct val="90000"/>
              </a:lnSpc>
            </a:pPr>
            <a:r>
              <a:rPr lang="en-US" sz="1800" dirty="0"/>
              <a:t>Pay for results only (not effort expended)</a:t>
            </a:r>
          </a:p>
          <a:p>
            <a:pPr>
              <a:lnSpc>
                <a:spcPct val="90000"/>
              </a:lnSpc>
            </a:pPr>
            <a:r>
              <a:rPr lang="en-US" sz="1800" b="1" dirty="0"/>
              <a:t>Reward </a:t>
            </a:r>
            <a:r>
              <a:rPr lang="en-US" sz="1800" dirty="0"/>
              <a:t>teams for results achieved</a:t>
            </a:r>
          </a:p>
          <a:p>
            <a:pPr>
              <a:lnSpc>
                <a:spcPct val="90000"/>
              </a:lnSpc>
            </a:pPr>
            <a:r>
              <a:rPr lang="en-US" sz="1800" b="1" dirty="0"/>
              <a:t>Motivate </a:t>
            </a:r>
            <a:r>
              <a:rPr lang="en-US" sz="1800" dirty="0"/>
              <a:t>technical people to focus on real business results</a:t>
            </a:r>
          </a:p>
          <a:p>
            <a:pPr>
              <a:lnSpc>
                <a:spcPct val="90000"/>
              </a:lnSpc>
            </a:pPr>
            <a:r>
              <a:rPr lang="en-US" sz="1800" b="1" dirty="0"/>
              <a:t>Simplify </a:t>
            </a:r>
            <a:r>
              <a:rPr lang="en-US" sz="1800" dirty="0"/>
              <a:t>requirements ( the top few quantified- everything else is design)</a:t>
            </a:r>
          </a:p>
          <a:p>
            <a:pPr>
              <a:lnSpc>
                <a:spcPct val="90000"/>
              </a:lnSpc>
            </a:pPr>
            <a:r>
              <a:rPr lang="en-US" sz="1800" b="1" dirty="0"/>
              <a:t>Collect </a:t>
            </a:r>
            <a:r>
              <a:rPr lang="en-US" sz="1800" dirty="0"/>
              <a:t>numeric </a:t>
            </a:r>
            <a:r>
              <a:rPr lang="en-US" sz="1800" b="1" dirty="0"/>
              <a:t>data </a:t>
            </a:r>
            <a:r>
              <a:rPr lang="en-US" sz="1800" dirty="0"/>
              <a:t>about designs, processes, organizational structures, to learn and use in future.</a:t>
            </a:r>
          </a:p>
          <a:p>
            <a:pPr>
              <a:lnSpc>
                <a:spcPct val="90000"/>
              </a:lnSpc>
            </a:pPr>
            <a:r>
              <a:rPr lang="en-US" sz="1800" dirty="0"/>
              <a:t>Permits systematic corporate or academic </a:t>
            </a:r>
            <a:r>
              <a:rPr lang="en-US" sz="1800" b="1" dirty="0"/>
              <a:t>research </a:t>
            </a:r>
            <a:r>
              <a:rPr lang="en-US" sz="1800" dirty="0"/>
              <a:t>of a development environment</a:t>
            </a:r>
          </a:p>
        </p:txBody>
      </p:sp>
      <p:sp>
        <p:nvSpPr>
          <p:cNvPr id="6" name="Footer Placeholder 5"/>
          <p:cNvSpPr>
            <a:spLocks noGrp="1"/>
          </p:cNvSpPr>
          <p:nvPr>
            <p:ph type="ftr" sz="quarter" idx="10"/>
          </p:nvPr>
        </p:nvSpPr>
        <p:spPr/>
        <p:txBody>
          <a:bodyPr/>
          <a:lstStyle/>
          <a:p>
            <a:r>
              <a:rPr lang="en-US" smtClean="0"/>
              <a:t>© Tom@Gilb.com  www.gilb.com</a:t>
            </a:r>
            <a:endParaRPr lang="en-US"/>
          </a:p>
        </p:txBody>
      </p:sp>
      <p:sp>
        <p:nvSpPr>
          <p:cNvPr id="7" name="Slide Number Placeholder 6"/>
          <p:cNvSpPr>
            <a:spLocks noGrp="1"/>
          </p:cNvSpPr>
          <p:nvPr>
            <p:ph type="sldNum" sz="quarter" idx="12"/>
          </p:nvPr>
        </p:nvSpPr>
        <p:spPr/>
        <p:txBody>
          <a:bodyPr/>
          <a:lstStyle/>
          <a:p>
            <a:fld id="{4B86B0F5-22FE-1F4C-B79C-31CD8CB2974C}" type="slidenum">
              <a:rPr lang="en-GB" smtClean="0"/>
              <a:pPr/>
              <a:t>43</a:t>
            </a:fld>
            <a:endParaRPr lang="en-GB"/>
          </a:p>
        </p:txBody>
      </p:sp>
      <p:sp>
        <p:nvSpPr>
          <p:cNvPr id="8" name="Date Placeholder 7"/>
          <p:cNvSpPr>
            <a:spLocks noGrp="1"/>
          </p:cNvSpPr>
          <p:nvPr>
            <p:ph type="dt" sz="half" idx="10"/>
          </p:nvPr>
        </p:nvSpPr>
        <p:spPr/>
        <p:txBody>
          <a:bodyPr/>
          <a:lstStyle/>
          <a:p>
            <a:fld id="{F36D10E3-E090-F143-AAAB-4BDF9A9EFD70}"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1026"/>
          <p:cNvSpPr>
            <a:spLocks noGrp="1" noChangeArrowheads="1"/>
          </p:cNvSpPr>
          <p:nvPr>
            <p:ph type="title"/>
          </p:nvPr>
        </p:nvSpPr>
        <p:spPr>
          <a:xfrm>
            <a:off x="457200" y="76200"/>
            <a:ext cx="8547100" cy="765175"/>
          </a:xfrm>
          <a:ln>
            <a:solidFill>
              <a:schemeClr val="tx1"/>
            </a:solidFill>
          </a:ln>
        </p:spPr>
        <p:txBody>
          <a:bodyPr>
            <a:normAutofit fontScale="90000"/>
          </a:bodyPr>
          <a:lstStyle/>
          <a:p>
            <a:r>
              <a:rPr lang="en-US" sz="3200" dirty="0"/>
              <a:t>Real Examples of Requirements (Oct 2004)</a:t>
            </a:r>
            <a:br>
              <a:rPr lang="en-US" sz="3200" dirty="0"/>
            </a:br>
            <a:r>
              <a:rPr lang="en-US" sz="3200" dirty="0"/>
              <a:t>37 Page </a:t>
            </a:r>
            <a:r>
              <a:rPr lang="en-GB" sz="3200" b="1" dirty="0">
                <a:solidFill>
                  <a:schemeClr val="tx1"/>
                </a:solidFill>
              </a:rPr>
              <a:t>Detailed</a:t>
            </a:r>
            <a:r>
              <a:rPr lang="en-GB" sz="3200" b="1" dirty="0" smtClean="0">
                <a:solidFill>
                  <a:schemeClr val="tx1"/>
                </a:solidFill>
              </a:rPr>
              <a:t> “Functional” (!) </a:t>
            </a:r>
            <a:r>
              <a:rPr lang="en-GB" sz="3200" b="1" dirty="0">
                <a:solidFill>
                  <a:schemeClr val="tx1"/>
                </a:solidFill>
              </a:rPr>
              <a:t>Requirement</a:t>
            </a:r>
            <a:endParaRPr lang="en-US" sz="3200" b="1" dirty="0">
              <a:solidFill>
                <a:schemeClr val="tx1"/>
              </a:solidFill>
            </a:endParaRPr>
          </a:p>
        </p:txBody>
      </p:sp>
      <p:sp>
        <p:nvSpPr>
          <p:cNvPr id="59395" name="Rectangle 1027"/>
          <p:cNvSpPr>
            <a:spLocks noGrp="1" noChangeArrowheads="1"/>
          </p:cNvSpPr>
          <p:nvPr>
            <p:ph type="body" sz="half" idx="1"/>
          </p:nvPr>
        </p:nvSpPr>
        <p:spPr>
          <a:xfrm>
            <a:off x="203201" y="981075"/>
            <a:ext cx="4776788" cy="5722938"/>
          </a:xfrm>
          <a:ln>
            <a:solidFill>
              <a:schemeClr val="tx1"/>
            </a:solidFill>
          </a:ln>
        </p:spPr>
        <p:txBody>
          <a:bodyPr>
            <a:normAutofit fontScale="70000" lnSpcReduction="20000"/>
          </a:bodyPr>
          <a:lstStyle/>
          <a:p>
            <a:pPr>
              <a:lnSpc>
                <a:spcPct val="90000"/>
              </a:lnSpc>
              <a:buFontTx/>
              <a:buNone/>
            </a:pPr>
            <a:r>
              <a:rPr lang="en-US" sz="1600" u="sng" dirty="0">
                <a:solidFill>
                  <a:srgbClr val="000000"/>
                </a:solidFill>
                <a:latin typeface="Arial" pitchFamily="-107" charset="0"/>
              </a:rPr>
              <a:t>Projected benefits</a:t>
            </a:r>
            <a:r>
              <a:rPr lang="en-US" sz="1600" dirty="0">
                <a:solidFill>
                  <a:srgbClr val="000000"/>
                </a:solidFill>
                <a:latin typeface="Arial" pitchFamily="-107" charset="0"/>
              </a:rPr>
              <a:t> of this include </a:t>
            </a:r>
          </a:p>
          <a:p>
            <a:pPr>
              <a:lnSpc>
                <a:spcPct val="90000"/>
              </a:lnSpc>
            </a:pPr>
            <a:r>
              <a:rPr lang="en-GB" sz="1600" b="1" dirty="0" err="1">
                <a:solidFill>
                  <a:srgbClr val="000000"/>
                </a:solidFill>
                <a:latin typeface="Arial" pitchFamily="-107" charset="0"/>
              </a:rPr>
              <a:t>r</a:t>
            </a:r>
            <a:r>
              <a:rPr lang="en-US" sz="1600" b="1" dirty="0">
                <a:solidFill>
                  <a:srgbClr val="000000"/>
                </a:solidFill>
                <a:latin typeface="Arial" pitchFamily="-107" charset="0"/>
              </a:rPr>
              <a:t>educed </a:t>
            </a:r>
            <a:r>
              <a:rPr lang="en-US" sz="1600" dirty="0">
                <a:solidFill>
                  <a:srgbClr val="000000"/>
                </a:solidFill>
                <a:latin typeface="Arial" pitchFamily="-107" charset="0"/>
              </a:rPr>
              <a:t>time lost in planning,</a:t>
            </a:r>
          </a:p>
          <a:p>
            <a:pPr>
              <a:lnSpc>
                <a:spcPct val="90000"/>
              </a:lnSpc>
            </a:pPr>
            <a:r>
              <a:rPr lang="en-US" sz="1600" dirty="0">
                <a:solidFill>
                  <a:srgbClr val="000000"/>
                </a:solidFill>
                <a:latin typeface="Arial" pitchFamily="-107" charset="0"/>
              </a:rPr>
              <a:t> </a:t>
            </a:r>
            <a:r>
              <a:rPr lang="en-GB" sz="1600" b="1" dirty="0" err="1">
                <a:solidFill>
                  <a:srgbClr val="000000"/>
                </a:solidFill>
                <a:latin typeface="Arial" pitchFamily="-107" charset="0"/>
              </a:rPr>
              <a:t>q</a:t>
            </a:r>
            <a:r>
              <a:rPr lang="en-US" sz="1600" b="1" dirty="0" err="1">
                <a:solidFill>
                  <a:srgbClr val="000000"/>
                </a:solidFill>
                <a:latin typeface="Arial" pitchFamily="-107" charset="0"/>
              </a:rPr>
              <a:t>uicker</a:t>
            </a:r>
            <a:r>
              <a:rPr lang="en-US" sz="1600" b="1" dirty="0">
                <a:solidFill>
                  <a:srgbClr val="000000"/>
                </a:solidFill>
                <a:latin typeface="Arial" pitchFamily="-107" charset="0"/>
              </a:rPr>
              <a:t> </a:t>
            </a:r>
            <a:r>
              <a:rPr lang="en-US" sz="1600" dirty="0">
                <a:solidFill>
                  <a:srgbClr val="000000"/>
                </a:solidFill>
                <a:latin typeface="Arial" pitchFamily="-107" charset="0"/>
              </a:rPr>
              <a:t>identification of actual and potential operational problems-</a:t>
            </a:r>
            <a:endParaRPr lang="en-GB" sz="1600" dirty="0">
              <a:solidFill>
                <a:srgbClr val="000000"/>
              </a:solidFill>
              <a:latin typeface="Arial" pitchFamily="-107" charset="0"/>
              <a:ea typeface="ヒラギノ角ゴ Pro W3" pitchFamily="-107" charset="-128"/>
              <a:cs typeface="ヒラギノ角ゴ Pro W3" pitchFamily="-107" charset="-128"/>
            </a:endParaRPr>
          </a:p>
          <a:p>
            <a:pPr>
              <a:lnSpc>
                <a:spcPct val="90000"/>
              </a:lnSpc>
            </a:pPr>
            <a:r>
              <a:rPr lang="en-GB" sz="1600" b="1" dirty="0" err="1">
                <a:solidFill>
                  <a:srgbClr val="000000"/>
                </a:solidFill>
                <a:latin typeface="Arial" pitchFamily="-107" charset="0"/>
              </a:rPr>
              <a:t>r</a:t>
            </a:r>
            <a:r>
              <a:rPr lang="en-US" sz="1600" b="1" dirty="0">
                <a:solidFill>
                  <a:srgbClr val="000000"/>
                </a:solidFill>
                <a:latin typeface="Arial" pitchFamily="-107" charset="0"/>
              </a:rPr>
              <a:t>educed </a:t>
            </a:r>
            <a:r>
              <a:rPr lang="en-US" sz="1600" dirty="0">
                <a:solidFill>
                  <a:srgbClr val="000000"/>
                </a:solidFill>
                <a:latin typeface="Arial" pitchFamily="-107" charset="0"/>
              </a:rPr>
              <a:t>time in vehicle tracking for customers and internal purposes,</a:t>
            </a:r>
          </a:p>
          <a:p>
            <a:pPr>
              <a:lnSpc>
                <a:spcPct val="90000"/>
              </a:lnSpc>
            </a:pPr>
            <a:r>
              <a:rPr lang="en-GB" sz="1600" b="1" dirty="0" err="1">
                <a:solidFill>
                  <a:srgbClr val="000000"/>
                </a:solidFill>
                <a:latin typeface="Arial" pitchFamily="-107" charset="0"/>
              </a:rPr>
              <a:t>b</a:t>
            </a:r>
            <a:r>
              <a:rPr lang="en-US" sz="1600" b="1" dirty="0" err="1">
                <a:solidFill>
                  <a:srgbClr val="000000"/>
                </a:solidFill>
                <a:latin typeface="Arial" pitchFamily="-107" charset="0"/>
              </a:rPr>
              <a:t>etter</a:t>
            </a:r>
            <a:r>
              <a:rPr lang="en-US" sz="1600" b="1" dirty="0">
                <a:solidFill>
                  <a:srgbClr val="000000"/>
                </a:solidFill>
                <a:latin typeface="Arial" pitchFamily="-107" charset="0"/>
              </a:rPr>
              <a:t> </a:t>
            </a:r>
            <a:r>
              <a:rPr lang="en-US" sz="1600" dirty="0">
                <a:solidFill>
                  <a:srgbClr val="000000"/>
                </a:solidFill>
                <a:latin typeface="Arial" pitchFamily="-107" charset="0"/>
              </a:rPr>
              <a:t>matching of operational costs and effort to sales contracts,</a:t>
            </a:r>
          </a:p>
          <a:p>
            <a:pPr>
              <a:lnSpc>
                <a:spcPct val="90000"/>
              </a:lnSpc>
            </a:pPr>
            <a:r>
              <a:rPr lang="en-US" sz="1600" b="1" dirty="0">
                <a:solidFill>
                  <a:srgbClr val="000000"/>
                </a:solidFill>
                <a:latin typeface="Arial" pitchFamily="-107" charset="0"/>
              </a:rPr>
              <a:t>better </a:t>
            </a:r>
            <a:r>
              <a:rPr lang="en-US" sz="1600" dirty="0">
                <a:solidFill>
                  <a:srgbClr val="000000"/>
                </a:solidFill>
                <a:latin typeface="Arial" pitchFamily="-107" charset="0"/>
              </a:rPr>
              <a:t>information for future contract negotiations &amp; renegotiation </a:t>
            </a:r>
          </a:p>
          <a:p>
            <a:pPr>
              <a:lnSpc>
                <a:spcPct val="90000"/>
              </a:lnSpc>
            </a:pPr>
            <a:r>
              <a:rPr lang="en-US" sz="1600" dirty="0">
                <a:solidFill>
                  <a:srgbClr val="000000"/>
                </a:solidFill>
                <a:latin typeface="Arial" pitchFamily="-107" charset="0"/>
              </a:rPr>
              <a:t>-----------------</a:t>
            </a:r>
          </a:p>
          <a:p>
            <a:pPr>
              <a:lnSpc>
                <a:spcPct val="90000"/>
              </a:lnSpc>
              <a:buFontTx/>
              <a:buNone/>
            </a:pPr>
            <a:r>
              <a:rPr lang="en-US" sz="1600" dirty="0">
                <a:solidFill>
                  <a:srgbClr val="000000"/>
                </a:solidFill>
                <a:latin typeface="Arial" pitchFamily="-107" charset="0"/>
              </a:rPr>
              <a:t>The </a:t>
            </a:r>
            <a:r>
              <a:rPr lang="en-US" sz="1600" u="sng" dirty="0">
                <a:solidFill>
                  <a:srgbClr val="000000"/>
                </a:solidFill>
                <a:latin typeface="Arial" pitchFamily="-107" charset="0"/>
              </a:rPr>
              <a:t>perceived benefits of </a:t>
            </a:r>
            <a:r>
              <a:rPr lang="en-US" sz="1600" dirty="0">
                <a:solidFill>
                  <a:srgbClr val="000000"/>
                </a:solidFill>
                <a:latin typeface="Arial" pitchFamily="-107" charset="0"/>
              </a:rPr>
              <a:t>better planning and management of high &amp; heavy cargo are:</a:t>
            </a:r>
            <a:endParaRPr lang="en-GB" sz="1600" dirty="0">
              <a:solidFill>
                <a:srgbClr val="000000"/>
              </a:solidFill>
              <a:latin typeface="Arial" pitchFamily="-107" charset="0"/>
              <a:ea typeface="ヒラギノ角ゴ Pro W3" pitchFamily="-107" charset="-128"/>
              <a:cs typeface="ヒラギノ角ゴ Pro W3" pitchFamily="-107" charset="-128"/>
            </a:endParaRPr>
          </a:p>
          <a:p>
            <a:pPr>
              <a:lnSpc>
                <a:spcPct val="90000"/>
              </a:lnSpc>
            </a:pPr>
            <a:r>
              <a:rPr lang="en-GB" sz="1600" b="1" dirty="0" err="1">
                <a:solidFill>
                  <a:srgbClr val="000000"/>
                </a:solidFill>
                <a:latin typeface="Arial" pitchFamily="-107" charset="0"/>
              </a:rPr>
              <a:t>r</a:t>
            </a:r>
            <a:r>
              <a:rPr lang="en-US" sz="1600" b="1" dirty="0">
                <a:solidFill>
                  <a:srgbClr val="000000"/>
                </a:solidFill>
                <a:latin typeface="Arial" pitchFamily="-107" charset="0"/>
              </a:rPr>
              <a:t>educed </a:t>
            </a:r>
            <a:r>
              <a:rPr lang="en-US" sz="1600" dirty="0">
                <a:solidFill>
                  <a:srgbClr val="000000"/>
                </a:solidFill>
                <a:latin typeface="Arial" pitchFamily="-107" charset="0"/>
              </a:rPr>
              <a:t>manual effort in planning movements,</a:t>
            </a:r>
            <a:endParaRPr lang="en-GB" sz="1600" dirty="0">
              <a:solidFill>
                <a:srgbClr val="000000"/>
              </a:solidFill>
              <a:latin typeface="Arial" pitchFamily="-107" charset="0"/>
              <a:ea typeface="ヒラギノ角ゴ Pro W3" pitchFamily="-107" charset="-128"/>
              <a:cs typeface="ヒラギノ角ゴ Pro W3" pitchFamily="-107" charset="-128"/>
            </a:endParaRPr>
          </a:p>
          <a:p>
            <a:pPr>
              <a:lnSpc>
                <a:spcPct val="90000"/>
              </a:lnSpc>
            </a:pPr>
            <a:r>
              <a:rPr lang="en-GB" sz="1600" b="1" dirty="0" err="1">
                <a:solidFill>
                  <a:srgbClr val="000000"/>
                </a:solidFill>
                <a:latin typeface="Arial" pitchFamily="-107" charset="0"/>
              </a:rPr>
              <a:t>b</a:t>
            </a:r>
            <a:r>
              <a:rPr lang="en-US" sz="1600" b="1" dirty="0" err="1">
                <a:solidFill>
                  <a:srgbClr val="000000"/>
                </a:solidFill>
                <a:latin typeface="Arial" pitchFamily="-107" charset="0"/>
              </a:rPr>
              <a:t>etter</a:t>
            </a:r>
            <a:r>
              <a:rPr lang="en-US" sz="1600" b="1" dirty="0">
                <a:solidFill>
                  <a:srgbClr val="000000"/>
                </a:solidFill>
                <a:latin typeface="Arial" pitchFamily="-107" charset="0"/>
              </a:rPr>
              <a:t> </a:t>
            </a:r>
            <a:r>
              <a:rPr lang="en-US" sz="1600" dirty="0">
                <a:solidFill>
                  <a:srgbClr val="000000"/>
                </a:solidFill>
                <a:latin typeface="Arial" pitchFamily="-107" charset="0"/>
              </a:rPr>
              <a:t>performance to target delivery dates for high &amp; heavy,</a:t>
            </a:r>
            <a:endParaRPr lang="en-GB" sz="1600" dirty="0">
              <a:solidFill>
                <a:srgbClr val="000000"/>
              </a:solidFill>
              <a:latin typeface="Arial" pitchFamily="-107" charset="0"/>
              <a:ea typeface="ヒラギノ角ゴ Pro W3" pitchFamily="-107" charset="-128"/>
              <a:cs typeface="ヒラギノ角ゴ Pro W3" pitchFamily="-107" charset="-128"/>
            </a:endParaRPr>
          </a:p>
          <a:p>
            <a:pPr>
              <a:lnSpc>
                <a:spcPct val="90000"/>
              </a:lnSpc>
            </a:pPr>
            <a:r>
              <a:rPr lang="en-GB" sz="1600" b="1" dirty="0" err="1">
                <a:solidFill>
                  <a:srgbClr val="000000"/>
                </a:solidFill>
                <a:latin typeface="Arial" pitchFamily="-107" charset="0"/>
              </a:rPr>
              <a:t>b</a:t>
            </a:r>
            <a:r>
              <a:rPr lang="en-US" sz="1600" b="1" dirty="0" err="1">
                <a:solidFill>
                  <a:srgbClr val="000000"/>
                </a:solidFill>
                <a:latin typeface="Arial" pitchFamily="-107" charset="0"/>
              </a:rPr>
              <a:t>etter</a:t>
            </a:r>
            <a:r>
              <a:rPr lang="en-US" sz="1600" b="1" dirty="0">
                <a:solidFill>
                  <a:srgbClr val="000000"/>
                </a:solidFill>
                <a:latin typeface="Arial" pitchFamily="-107" charset="0"/>
              </a:rPr>
              <a:t> </a:t>
            </a:r>
            <a:r>
              <a:rPr lang="en-US" sz="1600" dirty="0">
                <a:solidFill>
                  <a:srgbClr val="000000"/>
                </a:solidFill>
                <a:latin typeface="Arial" pitchFamily="-107" charset="0"/>
              </a:rPr>
              <a:t>terminal planning for the cargo,</a:t>
            </a:r>
            <a:endParaRPr lang="en-GB" sz="1600" dirty="0">
              <a:solidFill>
                <a:srgbClr val="000000"/>
              </a:solidFill>
              <a:latin typeface="Arial" pitchFamily="-107" charset="0"/>
              <a:ea typeface="ヒラギノ角ゴ Pro W3" pitchFamily="-107" charset="-128"/>
              <a:cs typeface="ヒラギノ角ゴ Pro W3" pitchFamily="-107" charset="-128"/>
            </a:endParaRPr>
          </a:p>
          <a:p>
            <a:pPr>
              <a:lnSpc>
                <a:spcPct val="90000"/>
              </a:lnSpc>
            </a:pPr>
            <a:r>
              <a:rPr lang="en-GB" sz="1600" b="1" dirty="0" err="1">
                <a:solidFill>
                  <a:srgbClr val="000000"/>
                </a:solidFill>
                <a:latin typeface="Arial" pitchFamily="-107" charset="0"/>
              </a:rPr>
              <a:t>b</a:t>
            </a:r>
            <a:r>
              <a:rPr lang="en-US" sz="1600" b="1" dirty="0" err="1">
                <a:solidFill>
                  <a:srgbClr val="000000"/>
                </a:solidFill>
                <a:latin typeface="Arial" pitchFamily="-107" charset="0"/>
              </a:rPr>
              <a:t>etter</a:t>
            </a:r>
            <a:r>
              <a:rPr lang="en-US" sz="1600" b="1" dirty="0">
                <a:solidFill>
                  <a:srgbClr val="000000"/>
                </a:solidFill>
                <a:latin typeface="Arial" pitchFamily="-107" charset="0"/>
              </a:rPr>
              <a:t> </a:t>
            </a:r>
            <a:r>
              <a:rPr lang="en-US" sz="1600" dirty="0">
                <a:solidFill>
                  <a:srgbClr val="000000"/>
                </a:solidFill>
                <a:latin typeface="Arial" pitchFamily="-107" charset="0"/>
              </a:rPr>
              <a:t>terminal operation from better information about handling,</a:t>
            </a:r>
            <a:endParaRPr lang="en-GB" sz="1600" dirty="0">
              <a:solidFill>
                <a:srgbClr val="000000"/>
              </a:solidFill>
              <a:latin typeface="Arial" pitchFamily="-107" charset="0"/>
              <a:ea typeface="ヒラギノ角ゴ Pro W3" pitchFamily="-107" charset="-128"/>
              <a:cs typeface="ヒラギノ角ゴ Pro W3" pitchFamily="-107" charset="-128"/>
            </a:endParaRPr>
          </a:p>
          <a:p>
            <a:pPr>
              <a:lnSpc>
                <a:spcPct val="90000"/>
              </a:lnSpc>
            </a:pPr>
            <a:r>
              <a:rPr lang="en-GB" sz="1600" b="1" dirty="0" err="1">
                <a:solidFill>
                  <a:srgbClr val="000000"/>
                </a:solidFill>
                <a:latin typeface="Arial" pitchFamily="-107" charset="0"/>
              </a:rPr>
              <a:t>b</a:t>
            </a:r>
            <a:r>
              <a:rPr lang="en-US" sz="1600" b="1" dirty="0" err="1">
                <a:solidFill>
                  <a:srgbClr val="000000"/>
                </a:solidFill>
                <a:latin typeface="Arial" pitchFamily="-107" charset="0"/>
              </a:rPr>
              <a:t>etter</a:t>
            </a:r>
            <a:r>
              <a:rPr lang="en-US" sz="1600" b="1" dirty="0">
                <a:solidFill>
                  <a:srgbClr val="000000"/>
                </a:solidFill>
                <a:latin typeface="Arial" pitchFamily="-107" charset="0"/>
              </a:rPr>
              <a:t> </a:t>
            </a:r>
            <a:r>
              <a:rPr lang="en-US" sz="1600" dirty="0">
                <a:solidFill>
                  <a:srgbClr val="000000"/>
                </a:solidFill>
                <a:latin typeface="Arial" pitchFamily="-107" charset="0"/>
              </a:rPr>
              <a:t>customer management from </a:t>
            </a:r>
            <a:r>
              <a:rPr lang="en-US" sz="1600" b="1" dirty="0">
                <a:solidFill>
                  <a:srgbClr val="000000"/>
                </a:solidFill>
                <a:latin typeface="Arial" pitchFamily="-107" charset="0"/>
              </a:rPr>
              <a:t>better </a:t>
            </a:r>
            <a:r>
              <a:rPr lang="en-US" sz="1600" dirty="0">
                <a:solidFill>
                  <a:srgbClr val="000000"/>
                </a:solidFill>
                <a:latin typeface="Arial" pitchFamily="-107" charset="0"/>
              </a:rPr>
              <a:t>information on progress.</a:t>
            </a:r>
          </a:p>
        </p:txBody>
      </p:sp>
      <p:sp>
        <p:nvSpPr>
          <p:cNvPr id="59396" name="Rectangle 1028"/>
          <p:cNvSpPr>
            <a:spLocks noGrp="1" noChangeArrowheads="1"/>
          </p:cNvSpPr>
          <p:nvPr>
            <p:ph type="body" sz="half" idx="2"/>
          </p:nvPr>
        </p:nvSpPr>
        <p:spPr>
          <a:xfrm>
            <a:off x="5114924" y="1000125"/>
            <a:ext cx="4029075" cy="5565775"/>
          </a:xfrm>
          <a:ln>
            <a:solidFill>
              <a:schemeClr val="tx1"/>
            </a:solidFill>
          </a:ln>
        </p:spPr>
        <p:txBody>
          <a:bodyPr>
            <a:normAutofit fontScale="70000" lnSpcReduction="20000"/>
          </a:bodyPr>
          <a:lstStyle/>
          <a:p>
            <a:pPr>
              <a:lnSpc>
                <a:spcPct val="90000"/>
              </a:lnSpc>
              <a:buFontTx/>
              <a:buNone/>
            </a:pPr>
            <a:r>
              <a:rPr lang="en-US" sz="1400" dirty="0">
                <a:solidFill>
                  <a:srgbClr val="000000"/>
                </a:solidFill>
                <a:latin typeface="Arial" pitchFamily="-107" charset="0"/>
              </a:rPr>
              <a:t>The </a:t>
            </a:r>
            <a:r>
              <a:rPr lang="en-US" sz="1400" u="sng" dirty="0">
                <a:solidFill>
                  <a:srgbClr val="000000"/>
                </a:solidFill>
                <a:latin typeface="Arial" pitchFamily="-107" charset="0"/>
              </a:rPr>
              <a:t>perceived benefits </a:t>
            </a:r>
            <a:r>
              <a:rPr lang="en-US" sz="1400" dirty="0">
                <a:solidFill>
                  <a:srgbClr val="000000"/>
                </a:solidFill>
                <a:latin typeface="Arial" pitchFamily="-107" charset="0"/>
              </a:rPr>
              <a:t>of better planning and management of high &amp; heavy cargo are:</a:t>
            </a:r>
          </a:p>
          <a:p>
            <a:pPr>
              <a:lnSpc>
                <a:spcPct val="90000"/>
              </a:lnSpc>
            </a:pPr>
            <a:r>
              <a:rPr lang="en-GB" sz="1400" b="1" dirty="0" err="1">
                <a:solidFill>
                  <a:srgbClr val="000000"/>
                </a:solidFill>
                <a:latin typeface="Arial" pitchFamily="-107" charset="0"/>
              </a:rPr>
              <a:t>r</a:t>
            </a:r>
            <a:r>
              <a:rPr lang="en-US" sz="1400" b="1" dirty="0">
                <a:solidFill>
                  <a:srgbClr val="000000"/>
                </a:solidFill>
                <a:latin typeface="Arial" pitchFamily="-107" charset="0"/>
              </a:rPr>
              <a:t>educed </a:t>
            </a:r>
            <a:r>
              <a:rPr lang="en-US" sz="1400" dirty="0">
                <a:solidFill>
                  <a:srgbClr val="000000"/>
                </a:solidFill>
                <a:latin typeface="Arial" pitchFamily="-107" charset="0"/>
              </a:rPr>
              <a:t>manual effort in planning movements,</a:t>
            </a:r>
          </a:p>
          <a:p>
            <a:pPr>
              <a:lnSpc>
                <a:spcPct val="90000"/>
              </a:lnSpc>
            </a:pPr>
            <a:r>
              <a:rPr lang="en-GB" sz="1400" b="1" dirty="0" err="1">
                <a:solidFill>
                  <a:srgbClr val="000000"/>
                </a:solidFill>
                <a:latin typeface="Arial" pitchFamily="-107" charset="0"/>
              </a:rPr>
              <a:t>b</a:t>
            </a:r>
            <a:r>
              <a:rPr lang="en-US" sz="1400" b="1" dirty="0" err="1">
                <a:solidFill>
                  <a:srgbClr val="000000"/>
                </a:solidFill>
                <a:latin typeface="Arial" pitchFamily="-107" charset="0"/>
              </a:rPr>
              <a:t>etter</a:t>
            </a:r>
            <a:r>
              <a:rPr lang="en-US" sz="1400" b="1" dirty="0">
                <a:solidFill>
                  <a:srgbClr val="000000"/>
                </a:solidFill>
                <a:latin typeface="Arial" pitchFamily="-107" charset="0"/>
              </a:rPr>
              <a:t> </a:t>
            </a:r>
            <a:r>
              <a:rPr lang="en-US" sz="1400" dirty="0">
                <a:solidFill>
                  <a:srgbClr val="000000"/>
                </a:solidFill>
                <a:latin typeface="Arial" pitchFamily="-107" charset="0"/>
              </a:rPr>
              <a:t>performance to target delivery dates for high &amp; heavy,</a:t>
            </a:r>
          </a:p>
          <a:p>
            <a:pPr>
              <a:lnSpc>
                <a:spcPct val="90000"/>
              </a:lnSpc>
            </a:pPr>
            <a:r>
              <a:rPr lang="en-GB" sz="1400" b="1" dirty="0" err="1" smtClean="0">
                <a:solidFill>
                  <a:srgbClr val="000000"/>
                </a:solidFill>
                <a:latin typeface="Arial" pitchFamily="-107" charset="0"/>
              </a:rPr>
              <a:t>b</a:t>
            </a:r>
            <a:r>
              <a:rPr lang="en-US" sz="1400" b="1" dirty="0" err="1" smtClean="0">
                <a:solidFill>
                  <a:srgbClr val="000000"/>
                </a:solidFill>
                <a:latin typeface="Arial" pitchFamily="-107" charset="0"/>
              </a:rPr>
              <a:t>etter</a:t>
            </a:r>
            <a:r>
              <a:rPr lang="en-US" sz="1400" b="1" dirty="0" smtClean="0">
                <a:solidFill>
                  <a:srgbClr val="000000"/>
                </a:solidFill>
                <a:latin typeface="Arial" pitchFamily="-107" charset="0"/>
              </a:rPr>
              <a:t> </a:t>
            </a:r>
            <a:r>
              <a:rPr lang="en-US" sz="1400" dirty="0">
                <a:solidFill>
                  <a:srgbClr val="000000"/>
                </a:solidFill>
                <a:latin typeface="Arial" pitchFamily="-107" charset="0"/>
              </a:rPr>
              <a:t>terminal planning for the cargo,</a:t>
            </a:r>
            <a:endParaRPr lang="en-US" sz="1400" dirty="0" smtClean="0">
              <a:solidFill>
                <a:srgbClr val="000000"/>
              </a:solidFill>
              <a:latin typeface="Arial" pitchFamily="-107" charset="0"/>
            </a:endParaRPr>
          </a:p>
          <a:p>
            <a:pPr>
              <a:lnSpc>
                <a:spcPct val="90000"/>
              </a:lnSpc>
            </a:pPr>
            <a:r>
              <a:rPr lang="en-GB" sz="1400" b="1" dirty="0" err="1" smtClean="0">
                <a:solidFill>
                  <a:srgbClr val="000000"/>
                </a:solidFill>
                <a:latin typeface="Arial" pitchFamily="-107" charset="0"/>
              </a:rPr>
              <a:t>b</a:t>
            </a:r>
            <a:r>
              <a:rPr lang="en-US" sz="1400" b="1" dirty="0" err="1" smtClean="0">
                <a:solidFill>
                  <a:srgbClr val="000000"/>
                </a:solidFill>
                <a:latin typeface="Arial" pitchFamily="-107" charset="0"/>
              </a:rPr>
              <a:t>etter</a:t>
            </a:r>
            <a:r>
              <a:rPr lang="en-US" sz="1400" b="1" dirty="0" smtClean="0">
                <a:solidFill>
                  <a:srgbClr val="000000"/>
                </a:solidFill>
                <a:latin typeface="Arial" pitchFamily="-107" charset="0"/>
              </a:rPr>
              <a:t> </a:t>
            </a:r>
            <a:r>
              <a:rPr lang="en-US" sz="1400" dirty="0" smtClean="0">
                <a:solidFill>
                  <a:srgbClr val="000000"/>
                </a:solidFill>
                <a:latin typeface="Arial" pitchFamily="-107" charset="0"/>
              </a:rPr>
              <a:t>terminal </a:t>
            </a:r>
            <a:r>
              <a:rPr lang="en-US" sz="1400" dirty="0">
                <a:solidFill>
                  <a:srgbClr val="000000"/>
                </a:solidFill>
                <a:latin typeface="Arial" pitchFamily="-107" charset="0"/>
              </a:rPr>
              <a:t>operation from better information about handling,</a:t>
            </a:r>
          </a:p>
          <a:p>
            <a:pPr>
              <a:lnSpc>
                <a:spcPct val="90000"/>
              </a:lnSpc>
            </a:pPr>
            <a:r>
              <a:rPr lang="en-GB" sz="1400" b="1" dirty="0" err="1">
                <a:solidFill>
                  <a:srgbClr val="000000"/>
                </a:solidFill>
                <a:latin typeface="Arial" pitchFamily="-107" charset="0"/>
              </a:rPr>
              <a:t>b</a:t>
            </a:r>
            <a:r>
              <a:rPr lang="en-US" sz="1400" b="1" dirty="0" err="1">
                <a:solidFill>
                  <a:srgbClr val="000000"/>
                </a:solidFill>
                <a:latin typeface="Arial" pitchFamily="-107" charset="0"/>
              </a:rPr>
              <a:t>etter</a:t>
            </a:r>
            <a:r>
              <a:rPr lang="en-US" sz="1400" b="1" dirty="0">
                <a:solidFill>
                  <a:srgbClr val="000000"/>
                </a:solidFill>
                <a:latin typeface="Arial" pitchFamily="-107" charset="0"/>
              </a:rPr>
              <a:t> </a:t>
            </a:r>
            <a:r>
              <a:rPr lang="en-US" sz="1400" dirty="0">
                <a:solidFill>
                  <a:srgbClr val="000000"/>
                </a:solidFill>
                <a:latin typeface="Arial" pitchFamily="-107" charset="0"/>
              </a:rPr>
              <a:t>customer management from better information on progress.</a:t>
            </a:r>
          </a:p>
          <a:p>
            <a:pPr>
              <a:lnSpc>
                <a:spcPct val="90000"/>
              </a:lnSpc>
            </a:pPr>
            <a:r>
              <a:rPr lang="en-US" sz="1400" dirty="0">
                <a:solidFill>
                  <a:srgbClr val="000000"/>
                </a:solidFill>
                <a:latin typeface="Arial" pitchFamily="-107" charset="0"/>
              </a:rPr>
              <a:t>===============================Consolidated, consistent and timely planning information </a:t>
            </a:r>
            <a:r>
              <a:rPr lang="en-US" sz="1400" u="sng" dirty="0">
                <a:solidFill>
                  <a:srgbClr val="000000"/>
                </a:solidFill>
                <a:latin typeface="Arial" pitchFamily="-107" charset="0"/>
              </a:rPr>
              <a:t>will</a:t>
            </a:r>
            <a:r>
              <a:rPr lang="en-US" sz="1400" dirty="0">
                <a:solidFill>
                  <a:srgbClr val="000000"/>
                </a:solidFill>
                <a:latin typeface="Arial" pitchFamily="-107" charset="0"/>
              </a:rPr>
              <a:t>:</a:t>
            </a:r>
          </a:p>
          <a:p>
            <a:pPr>
              <a:lnSpc>
                <a:spcPct val="90000"/>
              </a:lnSpc>
            </a:pPr>
            <a:r>
              <a:rPr lang="en-GB" sz="1400" b="1" dirty="0" err="1">
                <a:solidFill>
                  <a:srgbClr val="000000"/>
                </a:solidFill>
                <a:latin typeface="Arial" pitchFamily="-107" charset="0"/>
              </a:rPr>
              <a:t>r</a:t>
            </a:r>
            <a:r>
              <a:rPr lang="en-US" sz="1400" b="1" dirty="0">
                <a:solidFill>
                  <a:srgbClr val="000000"/>
                </a:solidFill>
                <a:latin typeface="Arial" pitchFamily="-107" charset="0"/>
              </a:rPr>
              <a:t>educe </a:t>
            </a:r>
            <a:r>
              <a:rPr lang="en-US" sz="1400" dirty="0">
                <a:solidFill>
                  <a:srgbClr val="000000"/>
                </a:solidFill>
                <a:latin typeface="Arial" pitchFamily="-107" charset="0"/>
              </a:rPr>
              <a:t>the incidence of wrong booking and loading of cargo,</a:t>
            </a:r>
          </a:p>
          <a:p>
            <a:pPr>
              <a:lnSpc>
                <a:spcPct val="90000"/>
              </a:lnSpc>
            </a:pPr>
            <a:r>
              <a:rPr lang="en-GB" sz="1400" b="1" dirty="0" err="1">
                <a:solidFill>
                  <a:srgbClr val="000000"/>
                </a:solidFill>
                <a:latin typeface="Arial" pitchFamily="-107" charset="0"/>
              </a:rPr>
              <a:t>r</a:t>
            </a:r>
            <a:r>
              <a:rPr lang="en-US" sz="1400" b="1" dirty="0">
                <a:solidFill>
                  <a:srgbClr val="000000"/>
                </a:solidFill>
                <a:latin typeface="Arial" pitchFamily="-107" charset="0"/>
              </a:rPr>
              <a:t>educe </a:t>
            </a:r>
            <a:r>
              <a:rPr lang="en-US" sz="1400" dirty="0">
                <a:solidFill>
                  <a:srgbClr val="000000"/>
                </a:solidFill>
                <a:latin typeface="Arial" pitchFamily="-107" charset="0"/>
              </a:rPr>
              <a:t>double handling and recording of information,</a:t>
            </a:r>
          </a:p>
          <a:p>
            <a:pPr>
              <a:lnSpc>
                <a:spcPct val="90000"/>
              </a:lnSpc>
            </a:pPr>
            <a:r>
              <a:rPr lang="en-GB" sz="1400" dirty="0" err="1">
                <a:solidFill>
                  <a:srgbClr val="000000"/>
                </a:solidFill>
                <a:latin typeface="Arial" pitchFamily="-107" charset="0"/>
              </a:rPr>
              <a:t>g</a:t>
            </a:r>
            <a:r>
              <a:rPr lang="en-US" sz="1400" dirty="0" err="1">
                <a:solidFill>
                  <a:srgbClr val="000000"/>
                </a:solidFill>
                <a:latin typeface="Arial" pitchFamily="-107" charset="0"/>
              </a:rPr>
              <a:t>ive</a:t>
            </a:r>
            <a:r>
              <a:rPr lang="en-US" sz="1400" dirty="0">
                <a:solidFill>
                  <a:srgbClr val="000000"/>
                </a:solidFill>
                <a:latin typeface="Arial" pitchFamily="-107" charset="0"/>
              </a:rPr>
              <a:t> </a:t>
            </a:r>
            <a:r>
              <a:rPr lang="en-US" sz="1400" b="1" dirty="0">
                <a:solidFill>
                  <a:srgbClr val="000000"/>
                </a:solidFill>
                <a:latin typeface="Arial" pitchFamily="-107" charset="0"/>
              </a:rPr>
              <a:t>visibility </a:t>
            </a:r>
            <a:r>
              <a:rPr lang="en-US" sz="1400" dirty="0">
                <a:solidFill>
                  <a:srgbClr val="000000"/>
                </a:solidFill>
                <a:latin typeface="Arial" pitchFamily="-107" charset="0"/>
              </a:rPr>
              <a:t>of planning data along the full distribution chain,</a:t>
            </a:r>
          </a:p>
          <a:p>
            <a:pPr>
              <a:lnSpc>
                <a:spcPct val="90000"/>
              </a:lnSpc>
            </a:pPr>
            <a:r>
              <a:rPr lang="en-GB" sz="1400" dirty="0">
                <a:solidFill>
                  <a:srgbClr val="000000"/>
                </a:solidFill>
                <a:latin typeface="Arial" pitchFamily="-107" charset="0"/>
              </a:rPr>
              <a:t>a</a:t>
            </a:r>
            <a:r>
              <a:rPr lang="en-US" sz="1400" dirty="0" err="1">
                <a:solidFill>
                  <a:srgbClr val="000000"/>
                </a:solidFill>
                <a:latin typeface="Arial" pitchFamily="-107" charset="0"/>
              </a:rPr>
              <a:t>llow</a:t>
            </a:r>
            <a:r>
              <a:rPr lang="en-US" sz="1400" dirty="0">
                <a:solidFill>
                  <a:srgbClr val="000000"/>
                </a:solidFill>
                <a:latin typeface="Arial" pitchFamily="-107" charset="0"/>
              </a:rPr>
              <a:t> marketing to give </a:t>
            </a:r>
            <a:r>
              <a:rPr lang="en-US" sz="1400" b="1" dirty="0">
                <a:solidFill>
                  <a:srgbClr val="000000"/>
                </a:solidFill>
                <a:latin typeface="Arial" pitchFamily="-107" charset="0"/>
              </a:rPr>
              <a:t>more accurate </a:t>
            </a:r>
            <a:r>
              <a:rPr lang="en-US" sz="1400" dirty="0">
                <a:solidFill>
                  <a:srgbClr val="000000"/>
                </a:solidFill>
                <a:latin typeface="Arial" pitchFamily="-107" charset="0"/>
              </a:rPr>
              <a:t>information to customers,</a:t>
            </a:r>
          </a:p>
          <a:p>
            <a:pPr>
              <a:lnSpc>
                <a:spcPct val="90000"/>
              </a:lnSpc>
            </a:pPr>
            <a:r>
              <a:rPr lang="en-GB" sz="1400" b="1" dirty="0" err="1">
                <a:solidFill>
                  <a:srgbClr val="000000"/>
                </a:solidFill>
                <a:latin typeface="Arial" pitchFamily="-107" charset="0"/>
              </a:rPr>
              <a:t>i</a:t>
            </a:r>
            <a:r>
              <a:rPr lang="en-US" sz="1400" b="1" dirty="0" err="1">
                <a:solidFill>
                  <a:srgbClr val="000000"/>
                </a:solidFill>
                <a:latin typeface="Arial" pitchFamily="-107" charset="0"/>
              </a:rPr>
              <a:t>ncrease</a:t>
            </a:r>
            <a:r>
              <a:rPr lang="en-US" sz="1400" b="1" dirty="0">
                <a:solidFill>
                  <a:srgbClr val="000000"/>
                </a:solidFill>
                <a:latin typeface="Arial" pitchFamily="-107" charset="0"/>
              </a:rPr>
              <a:t> </a:t>
            </a:r>
            <a:r>
              <a:rPr lang="en-US" sz="1400" dirty="0">
                <a:solidFill>
                  <a:srgbClr val="000000"/>
                </a:solidFill>
                <a:latin typeface="Arial" pitchFamily="-107" charset="0"/>
              </a:rPr>
              <a:t>utilization of COMPANY</a:t>
            </a:r>
            <a:r>
              <a:rPr lang="en-GB" sz="1400" dirty="0">
                <a:solidFill>
                  <a:srgbClr val="000000"/>
                </a:solidFill>
                <a:latin typeface="Arial" pitchFamily="-107" charset="0"/>
                <a:ea typeface="ヒラギノ角ゴ Pro W3" pitchFamily="-107" charset="-128"/>
                <a:cs typeface="ヒラギノ角ゴ Pro W3" pitchFamily="-107" charset="-128"/>
              </a:rPr>
              <a:t>’</a:t>
            </a:r>
            <a:r>
              <a:rPr lang="en-GB" sz="1400" dirty="0" err="1">
                <a:solidFill>
                  <a:srgbClr val="000000"/>
                </a:solidFill>
                <a:latin typeface="Arial" pitchFamily="-107" charset="0"/>
              </a:rPr>
              <a:t>s</a:t>
            </a:r>
            <a:r>
              <a:rPr lang="en-US" sz="1400" dirty="0">
                <a:solidFill>
                  <a:srgbClr val="000000"/>
                </a:solidFill>
                <a:latin typeface="Arial" pitchFamily="-107" charset="0"/>
              </a:rPr>
              <a:t> own transport, and</a:t>
            </a:r>
            <a:endParaRPr lang="en-US" sz="1400" dirty="0" smtClean="0">
              <a:solidFill>
                <a:srgbClr val="000000"/>
              </a:solidFill>
              <a:latin typeface="Arial" pitchFamily="-107" charset="0"/>
            </a:endParaRPr>
          </a:p>
          <a:p>
            <a:pPr>
              <a:lnSpc>
                <a:spcPct val="90000"/>
              </a:lnSpc>
            </a:pPr>
            <a:r>
              <a:rPr lang="en-GB" sz="1400" b="1" dirty="0" err="1" smtClean="0">
                <a:solidFill>
                  <a:srgbClr val="000000"/>
                </a:solidFill>
                <a:latin typeface="Arial" pitchFamily="-107" charset="0"/>
              </a:rPr>
              <a:t>r</a:t>
            </a:r>
            <a:r>
              <a:rPr lang="en-US" sz="1400" b="1" dirty="0" smtClean="0">
                <a:solidFill>
                  <a:srgbClr val="000000"/>
                </a:solidFill>
                <a:latin typeface="Arial" pitchFamily="-107" charset="0"/>
              </a:rPr>
              <a:t>educe </a:t>
            </a:r>
            <a:r>
              <a:rPr lang="en-US" sz="1400" dirty="0">
                <a:solidFill>
                  <a:srgbClr val="000000"/>
                </a:solidFill>
                <a:latin typeface="Arial" pitchFamily="-107" charset="0"/>
              </a:rPr>
              <a:t>the amount of emergency third party charter.</a:t>
            </a:r>
          </a:p>
        </p:txBody>
      </p:sp>
      <p:sp>
        <p:nvSpPr>
          <p:cNvPr id="6" name="Footer Placeholder 5"/>
          <p:cNvSpPr>
            <a:spLocks noGrp="1"/>
          </p:cNvSpPr>
          <p:nvPr>
            <p:ph type="ftr" sz="quarter" idx="10"/>
          </p:nvPr>
        </p:nvSpPr>
        <p:spPr/>
        <p:txBody>
          <a:bodyPr/>
          <a:lstStyle/>
          <a:p>
            <a:r>
              <a:rPr lang="en-US" smtClean="0"/>
              <a:t>© Tom@Gilb.com  www.gilb.com</a:t>
            </a:r>
            <a:endParaRPr lang="en-US"/>
          </a:p>
        </p:txBody>
      </p:sp>
      <p:sp>
        <p:nvSpPr>
          <p:cNvPr id="8" name="Slide Number Placeholder 7"/>
          <p:cNvSpPr>
            <a:spLocks noGrp="1"/>
          </p:cNvSpPr>
          <p:nvPr>
            <p:ph type="sldNum" sz="quarter" idx="12"/>
          </p:nvPr>
        </p:nvSpPr>
        <p:spPr/>
        <p:txBody>
          <a:bodyPr/>
          <a:lstStyle/>
          <a:p>
            <a:fld id="{4B86B0F5-22FE-1F4C-B79C-31CD8CB2974C}" type="slidenum">
              <a:rPr lang="en-GB" smtClean="0"/>
              <a:pPr/>
              <a:t>44</a:t>
            </a:fld>
            <a:endParaRPr lang="en-GB"/>
          </a:p>
        </p:txBody>
      </p:sp>
      <p:sp>
        <p:nvSpPr>
          <p:cNvPr id="7" name="Date Placeholder 6"/>
          <p:cNvSpPr>
            <a:spLocks noGrp="1"/>
          </p:cNvSpPr>
          <p:nvPr>
            <p:ph type="dt" sz="half" idx="10"/>
          </p:nvPr>
        </p:nvSpPr>
        <p:spPr/>
        <p:txBody>
          <a:bodyPr/>
          <a:lstStyle/>
          <a:p>
            <a:fld id="{463811C8-5C45-6047-AB25-09BE177889AB}"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1026"/>
          <p:cNvSpPr>
            <a:spLocks noGrp="1" noChangeArrowheads="1"/>
          </p:cNvSpPr>
          <p:nvPr>
            <p:ph type="title"/>
          </p:nvPr>
        </p:nvSpPr>
        <p:spPr>
          <a:xfrm>
            <a:off x="0" y="-76200"/>
            <a:ext cx="8686800" cy="1143000"/>
          </a:xfrm>
        </p:spPr>
        <p:txBody>
          <a:bodyPr>
            <a:normAutofit/>
          </a:bodyPr>
          <a:lstStyle/>
          <a:p>
            <a:r>
              <a:rPr lang="en-US" sz="3200" dirty="0"/>
              <a:t>What is </a:t>
            </a:r>
            <a:r>
              <a:rPr lang="en-US" sz="3200" i="1" dirty="0"/>
              <a:t>wrong</a:t>
            </a:r>
            <a:r>
              <a:rPr lang="en-US" sz="3200" dirty="0"/>
              <a:t> with this (previous slide) picture?</a:t>
            </a:r>
          </a:p>
        </p:txBody>
      </p:sp>
      <p:sp>
        <p:nvSpPr>
          <p:cNvPr id="61444" name="Rectangle 1028"/>
          <p:cNvSpPr>
            <a:spLocks noGrp="1" noChangeArrowheads="1"/>
          </p:cNvSpPr>
          <p:nvPr>
            <p:ph type="body" sz="half" idx="2"/>
          </p:nvPr>
        </p:nvSpPr>
        <p:spPr>
          <a:xfrm>
            <a:off x="4630738" y="1001713"/>
            <a:ext cx="4513262" cy="5451475"/>
          </a:xfrm>
          <a:solidFill>
            <a:srgbClr val="FDF56F"/>
          </a:solidFill>
          <a:ln>
            <a:solidFill>
              <a:schemeClr val="tx1"/>
            </a:solidFill>
          </a:ln>
        </p:spPr>
        <p:txBody>
          <a:bodyPr>
            <a:normAutofit fontScale="92500" lnSpcReduction="20000"/>
          </a:bodyPr>
          <a:lstStyle/>
          <a:p>
            <a:pPr>
              <a:lnSpc>
                <a:spcPct val="90000"/>
              </a:lnSpc>
            </a:pPr>
            <a:r>
              <a:rPr lang="en-US" sz="1800" b="1" dirty="0"/>
              <a:t>No </a:t>
            </a:r>
            <a:r>
              <a:rPr lang="en-US" sz="1800" b="1" i="1" dirty="0"/>
              <a:t>identification</a:t>
            </a:r>
            <a:r>
              <a:rPr lang="en-US" sz="1800" b="1" dirty="0"/>
              <a:t> of the main benefits (just bullet points)</a:t>
            </a:r>
          </a:p>
          <a:p>
            <a:pPr>
              <a:lnSpc>
                <a:spcPct val="90000"/>
              </a:lnSpc>
            </a:pPr>
            <a:r>
              <a:rPr lang="en-US" sz="1800" b="1" dirty="0"/>
              <a:t>No definition of the </a:t>
            </a:r>
            <a:r>
              <a:rPr lang="en-US" sz="1800" b="1" i="1" dirty="0"/>
              <a:t>quantification</a:t>
            </a:r>
            <a:r>
              <a:rPr lang="en-US" sz="1800" b="1" dirty="0"/>
              <a:t> ( no ‘Scale’ specification)</a:t>
            </a:r>
          </a:p>
          <a:p>
            <a:pPr>
              <a:lnSpc>
                <a:spcPct val="90000"/>
              </a:lnSpc>
            </a:pPr>
            <a:r>
              <a:rPr lang="en-US" sz="1800" b="1" dirty="0"/>
              <a:t>No </a:t>
            </a:r>
            <a:r>
              <a:rPr lang="en-US" sz="1800" b="1" i="1" dirty="0"/>
              <a:t>benchmark</a:t>
            </a:r>
            <a:r>
              <a:rPr lang="en-US" sz="1800" b="1" dirty="0"/>
              <a:t> to help define ‘better’.</a:t>
            </a:r>
          </a:p>
          <a:p>
            <a:pPr>
              <a:lnSpc>
                <a:spcPct val="90000"/>
              </a:lnSpc>
            </a:pPr>
            <a:r>
              <a:rPr lang="en-US" sz="1800" b="1" dirty="0"/>
              <a:t>No </a:t>
            </a:r>
            <a:r>
              <a:rPr lang="en-US" sz="1800" b="1" i="1" dirty="0"/>
              <a:t>target</a:t>
            </a:r>
            <a:r>
              <a:rPr lang="en-US" sz="1800" b="1" dirty="0"/>
              <a:t> to define ‘better’</a:t>
            </a:r>
          </a:p>
          <a:p>
            <a:pPr>
              <a:lnSpc>
                <a:spcPct val="90000"/>
              </a:lnSpc>
            </a:pPr>
            <a:r>
              <a:rPr lang="en-US" sz="1800" b="1" dirty="0"/>
              <a:t>No dates to define </a:t>
            </a:r>
            <a:r>
              <a:rPr lang="en-US" sz="1800" b="1" i="1" dirty="0"/>
              <a:t>when</a:t>
            </a:r>
            <a:r>
              <a:rPr lang="en-US" sz="1800" b="1" dirty="0"/>
              <a:t> ‘better’</a:t>
            </a:r>
          </a:p>
          <a:p>
            <a:pPr>
              <a:lnSpc>
                <a:spcPct val="90000"/>
              </a:lnSpc>
            </a:pPr>
            <a:r>
              <a:rPr lang="en-US" sz="1800" b="1" dirty="0"/>
              <a:t>No </a:t>
            </a:r>
            <a:r>
              <a:rPr lang="en-US" sz="1800" b="1" i="1" dirty="0"/>
              <a:t>evidence</a:t>
            </a:r>
            <a:r>
              <a:rPr lang="en-US" sz="1800" b="1" dirty="0"/>
              <a:t> that the ‘designs’ in the requirements will give any of the cited results</a:t>
            </a:r>
          </a:p>
          <a:p>
            <a:pPr>
              <a:lnSpc>
                <a:spcPct val="90000"/>
              </a:lnSpc>
            </a:pPr>
            <a:r>
              <a:rPr lang="en-US" sz="1800" b="1" dirty="0"/>
              <a:t>No specification of the </a:t>
            </a:r>
            <a:r>
              <a:rPr lang="en-US" sz="1800" b="1" i="1" dirty="0"/>
              <a:t>long term value or costs</a:t>
            </a:r>
            <a:r>
              <a:rPr lang="en-US" sz="1800" b="1" dirty="0"/>
              <a:t> of the suggested designs (in the requirements)</a:t>
            </a:r>
          </a:p>
          <a:p>
            <a:pPr>
              <a:lnSpc>
                <a:spcPct val="90000"/>
              </a:lnSpc>
            </a:pPr>
            <a:r>
              <a:rPr lang="en-US" sz="1800" b="1" dirty="0"/>
              <a:t>AND MANY MORE PROBLEMS</a:t>
            </a:r>
          </a:p>
          <a:p>
            <a:pPr lvl="1">
              <a:lnSpc>
                <a:spcPct val="90000"/>
              </a:lnSpc>
            </a:pPr>
            <a:r>
              <a:rPr lang="en-US" sz="1800" b="1" dirty="0"/>
              <a:t>Sources</a:t>
            </a:r>
          </a:p>
          <a:p>
            <a:pPr lvl="1">
              <a:lnSpc>
                <a:spcPct val="90000"/>
              </a:lnSpc>
            </a:pPr>
            <a:r>
              <a:rPr lang="en-US" sz="1800" b="1" dirty="0"/>
              <a:t>Authority</a:t>
            </a:r>
          </a:p>
          <a:p>
            <a:pPr lvl="1">
              <a:lnSpc>
                <a:spcPct val="90000"/>
              </a:lnSpc>
            </a:pPr>
            <a:r>
              <a:rPr lang="en-US" sz="1800" b="1" dirty="0"/>
              <a:t>Risks</a:t>
            </a:r>
          </a:p>
          <a:p>
            <a:pPr lvl="1">
              <a:lnSpc>
                <a:spcPct val="90000"/>
              </a:lnSpc>
            </a:pPr>
            <a:r>
              <a:rPr lang="en-US" sz="1800" b="1" dirty="0"/>
              <a:t>Priorities</a:t>
            </a:r>
          </a:p>
        </p:txBody>
      </p:sp>
      <p:sp>
        <p:nvSpPr>
          <p:cNvPr id="61446" name="Rectangle 1030"/>
          <p:cNvSpPr>
            <a:spLocks noChangeArrowheads="1"/>
          </p:cNvSpPr>
          <p:nvPr/>
        </p:nvSpPr>
        <p:spPr bwMode="auto">
          <a:xfrm>
            <a:off x="215900" y="944563"/>
            <a:ext cx="4457700" cy="5675312"/>
          </a:xfrm>
          <a:prstGeom prst="rect">
            <a:avLst/>
          </a:prstGeom>
          <a:noFill/>
          <a:ln w="9525">
            <a:noFill/>
            <a:miter lim="800000"/>
            <a:headEnd/>
            <a:tailEnd/>
          </a:ln>
          <a:effectLst/>
        </p:spPr>
        <p:txBody>
          <a:bodyPr lIns="92075" tIns="46037" rIns="92075" bIns="46037">
            <a:prstTxWarp prst="textNoShape">
              <a:avLst/>
            </a:prstTxWarp>
          </a:bodyPr>
          <a:lstStyle/>
          <a:p>
            <a:pPr marL="342900" indent="-342900">
              <a:spcBef>
                <a:spcPct val="20000"/>
              </a:spcBef>
            </a:pPr>
            <a:r>
              <a:rPr lang="en-US" sz="1600" b="1" dirty="0">
                <a:latin typeface="Times New Roman" pitchFamily="-107" charset="0"/>
              </a:rPr>
              <a:t>Some more detail in the same ‘functional’ requirements: (is this a </a:t>
            </a:r>
            <a:r>
              <a:rPr lang="en-US" sz="1600" u="sng" dirty="0">
                <a:latin typeface="Times New Roman" pitchFamily="-107" charset="0"/>
              </a:rPr>
              <a:t>design</a:t>
            </a:r>
            <a:r>
              <a:rPr lang="en-US" sz="1600" b="1" dirty="0">
                <a:latin typeface="Times New Roman" pitchFamily="-107" charset="0"/>
              </a:rPr>
              <a:t>?)</a:t>
            </a:r>
          </a:p>
          <a:p>
            <a:pPr marL="742950" lvl="1" indent="-285750">
              <a:spcBef>
                <a:spcPct val="20000"/>
              </a:spcBef>
            </a:pPr>
            <a:r>
              <a:rPr lang="en-GB" sz="1600" b="1" dirty="0">
                <a:latin typeface="Times New Roman" pitchFamily="-107" charset="0"/>
                <a:ea typeface="Times New Roman" pitchFamily="-107" charset="0"/>
                <a:cs typeface="Times New Roman" pitchFamily="-107" charset="0"/>
              </a:rPr>
              <a:t>1.	</a:t>
            </a:r>
            <a:r>
              <a:rPr lang="en-GB" sz="1600" b="1" dirty="0">
                <a:latin typeface="Times New Roman" pitchFamily="-107" charset="0"/>
                <a:ea typeface="ＭＳ Ｐゴシック" pitchFamily="-107" charset="-128"/>
              </a:rPr>
              <a:t>It must be possible to select any cargo, including High &amp; Heavy and MAFI, based on any of:</a:t>
            </a:r>
          </a:p>
          <a:p>
            <a:pPr marL="742950" lvl="1" indent="-285750">
              <a:spcBef>
                <a:spcPct val="20000"/>
              </a:spcBef>
            </a:pPr>
            <a:r>
              <a:rPr lang="en-GB" sz="1600" b="1" dirty="0">
                <a:latin typeface="Times New Roman" pitchFamily="-107" charset="0"/>
                <a:ea typeface="Times New Roman" pitchFamily="-107" charset="0"/>
                <a:cs typeface="Times New Roman" pitchFamily="-107" charset="0"/>
              </a:rPr>
              <a:t>-	</a:t>
            </a:r>
            <a:r>
              <a:rPr lang="en-GB" sz="1600" b="1" dirty="0">
                <a:latin typeface="Times New Roman" pitchFamily="-107" charset="0"/>
                <a:ea typeface="ＭＳ Ｐゴシック" pitchFamily="-107" charset="-128"/>
              </a:rPr>
              <a:t>VIN (either complete or a subset, typically the last 5, 6, 8 or 10 characters)</a:t>
            </a:r>
          </a:p>
          <a:p>
            <a:pPr marL="742950" lvl="1" indent="-285750">
              <a:spcBef>
                <a:spcPct val="20000"/>
              </a:spcBef>
            </a:pPr>
            <a:r>
              <a:rPr lang="en-GB" sz="1600" b="1" dirty="0">
                <a:latin typeface="Times New Roman" pitchFamily="-107" charset="0"/>
                <a:ea typeface="Times New Roman" pitchFamily="-107" charset="0"/>
                <a:cs typeface="Times New Roman" pitchFamily="-107" charset="0"/>
              </a:rPr>
              <a:t>-	</a:t>
            </a:r>
            <a:r>
              <a:rPr lang="en-GB" sz="1600" b="1" dirty="0">
                <a:latin typeface="Times New Roman" pitchFamily="-107" charset="0"/>
                <a:ea typeface="ＭＳ Ｐゴシック" pitchFamily="-107" charset="-128"/>
              </a:rPr>
              <a:t>tracking  number</a:t>
            </a:r>
          </a:p>
          <a:p>
            <a:pPr marL="742950" lvl="1" indent="-285750">
              <a:spcBef>
                <a:spcPct val="20000"/>
              </a:spcBef>
            </a:pPr>
            <a:r>
              <a:rPr lang="en-GB" sz="1600" b="1" dirty="0">
                <a:latin typeface="Times New Roman" pitchFamily="-107" charset="0"/>
                <a:ea typeface="Times New Roman" pitchFamily="-107" charset="0"/>
                <a:cs typeface="Times New Roman" pitchFamily="-107" charset="0"/>
              </a:rPr>
              <a:t>-	</a:t>
            </a:r>
            <a:r>
              <a:rPr lang="en-GB" sz="1600" b="1" dirty="0">
                <a:latin typeface="Times New Roman" pitchFamily="-107" charset="0"/>
                <a:ea typeface="ＭＳ Ｐゴシック" pitchFamily="-107" charset="-128"/>
              </a:rPr>
              <a:t>serial number</a:t>
            </a:r>
          </a:p>
          <a:p>
            <a:pPr marL="742950" lvl="1" indent="-285750">
              <a:spcBef>
                <a:spcPct val="20000"/>
              </a:spcBef>
            </a:pPr>
            <a:r>
              <a:rPr lang="en-GB" sz="1600" b="1" dirty="0">
                <a:latin typeface="Times New Roman" pitchFamily="-107" charset="0"/>
                <a:ea typeface="Times New Roman" pitchFamily="-107" charset="0"/>
                <a:cs typeface="Times New Roman" pitchFamily="-107" charset="0"/>
              </a:rPr>
              <a:t>-	</a:t>
            </a:r>
            <a:r>
              <a:rPr lang="en-GB" sz="1600" b="1" dirty="0">
                <a:latin typeface="Times New Roman" pitchFamily="-107" charset="0"/>
                <a:ea typeface="ＭＳ Ｐゴシック" pitchFamily="-107" charset="-128"/>
              </a:rPr>
              <a:t>multiple </a:t>
            </a:r>
            <a:r>
              <a:rPr lang="en-GB" sz="1600" b="1" dirty="0" err="1">
                <a:latin typeface="Times New Roman" pitchFamily="-107" charset="0"/>
                <a:ea typeface="ＭＳ Ｐゴシック" pitchFamily="-107" charset="-128"/>
              </a:rPr>
              <a:t>VINs</a:t>
            </a:r>
            <a:r>
              <a:rPr lang="en-GB" sz="1600" b="1" dirty="0">
                <a:latin typeface="Times New Roman" pitchFamily="-107" charset="0"/>
                <a:ea typeface="ＭＳ Ｐゴシック" pitchFamily="-107" charset="-128"/>
              </a:rPr>
              <a:t> (</a:t>
            </a:r>
            <a:r>
              <a:rPr lang="en-GB" sz="1600" b="1" dirty="0" err="1">
                <a:latin typeface="Times New Roman" pitchFamily="-107" charset="0"/>
                <a:ea typeface="ＭＳ Ｐゴシック" pitchFamily="-107" charset="-128"/>
              </a:rPr>
              <a:t>eg</a:t>
            </a:r>
            <a:r>
              <a:rPr lang="en-GB" sz="1600" b="1" dirty="0">
                <a:latin typeface="Times New Roman" pitchFamily="-107" charset="0"/>
                <a:ea typeface="ＭＳ Ｐゴシック" pitchFamily="-107" charset="-128"/>
              </a:rPr>
              <a:t>  cut &amp; paste input),</a:t>
            </a:r>
          </a:p>
          <a:p>
            <a:pPr marL="742950" lvl="1" indent="-285750">
              <a:spcBef>
                <a:spcPct val="20000"/>
              </a:spcBef>
            </a:pPr>
            <a:r>
              <a:rPr lang="en-GB" sz="1600" b="1" dirty="0">
                <a:latin typeface="Times New Roman" pitchFamily="-107" charset="0"/>
                <a:ea typeface="Times New Roman" pitchFamily="-107" charset="0"/>
                <a:cs typeface="Times New Roman" pitchFamily="-107" charset="0"/>
              </a:rPr>
              <a:t>-	</a:t>
            </a:r>
            <a:r>
              <a:rPr lang="en-GB" sz="1600" b="1" dirty="0">
                <a:latin typeface="Times New Roman" pitchFamily="-107" charset="0"/>
                <a:ea typeface="ＭＳ Ｐゴシック" pitchFamily="-107" charset="-128"/>
              </a:rPr>
              <a:t>movement,</a:t>
            </a:r>
          </a:p>
          <a:p>
            <a:pPr marL="742950" lvl="1" indent="-285750">
              <a:spcBef>
                <a:spcPct val="20000"/>
              </a:spcBef>
            </a:pPr>
            <a:r>
              <a:rPr lang="en-GB" sz="1600" b="1" dirty="0">
                <a:latin typeface="Times New Roman" pitchFamily="-107" charset="0"/>
                <a:ea typeface="Times New Roman" pitchFamily="-107" charset="0"/>
                <a:cs typeface="Times New Roman" pitchFamily="-107" charset="0"/>
              </a:rPr>
              <a:t>-	</a:t>
            </a:r>
            <a:r>
              <a:rPr lang="en-GB" sz="1600" b="1" dirty="0">
                <a:latin typeface="Times New Roman" pitchFamily="-107" charset="0"/>
                <a:ea typeface="ＭＳ Ｐゴシック" pitchFamily="-107" charset="-128"/>
              </a:rPr>
              <a:t>customer’s batch number,</a:t>
            </a:r>
          </a:p>
          <a:p>
            <a:pPr marL="742950" lvl="1" indent="-285750">
              <a:spcBef>
                <a:spcPct val="20000"/>
              </a:spcBef>
            </a:pPr>
            <a:r>
              <a:rPr lang="en-GB" sz="1600" b="1" dirty="0">
                <a:latin typeface="Times New Roman" pitchFamily="-107" charset="0"/>
                <a:ea typeface="Times New Roman" pitchFamily="-107" charset="0"/>
                <a:cs typeface="Times New Roman" pitchFamily="-107" charset="0"/>
              </a:rPr>
              <a:t>-	</a:t>
            </a:r>
            <a:r>
              <a:rPr lang="en-GB" sz="1600" b="1" dirty="0">
                <a:latin typeface="Times New Roman" pitchFamily="-107" charset="0"/>
                <a:ea typeface="ＭＳ Ｐゴシック" pitchFamily="-107" charset="-128"/>
              </a:rPr>
              <a:t>transport ID (rail wagon no or MAFI, lorry, vessel),</a:t>
            </a:r>
          </a:p>
          <a:p>
            <a:pPr marL="742950" lvl="1" indent="-285750">
              <a:spcBef>
                <a:spcPct val="20000"/>
              </a:spcBef>
            </a:pPr>
            <a:r>
              <a:rPr lang="en-GB" sz="1600" b="1" dirty="0">
                <a:latin typeface="Times New Roman" pitchFamily="-107" charset="0"/>
                <a:ea typeface="Times New Roman" pitchFamily="-107" charset="0"/>
                <a:cs typeface="Times New Roman" pitchFamily="-107" charset="0"/>
              </a:rPr>
              <a:t>-	</a:t>
            </a:r>
            <a:r>
              <a:rPr lang="en-GB" sz="1600" b="1" dirty="0">
                <a:latin typeface="Times New Roman" pitchFamily="-107" charset="0"/>
                <a:ea typeface="ＭＳ Ｐゴシック" pitchFamily="-107" charset="-128"/>
              </a:rPr>
              <a:t>customer code</a:t>
            </a:r>
          </a:p>
          <a:p>
            <a:pPr marL="742950" lvl="1" indent="-285750">
              <a:spcBef>
                <a:spcPct val="20000"/>
              </a:spcBef>
            </a:pPr>
            <a:r>
              <a:rPr lang="en-GB" sz="1600" b="1" dirty="0">
                <a:latin typeface="Times New Roman" pitchFamily="-107" charset="0"/>
                <a:ea typeface="Times New Roman" pitchFamily="-107" charset="0"/>
                <a:cs typeface="Times New Roman" pitchFamily="-107" charset="0"/>
              </a:rPr>
              <a:t>-	</a:t>
            </a:r>
            <a:r>
              <a:rPr lang="en-GB" sz="1600" b="1" dirty="0">
                <a:latin typeface="Times New Roman" pitchFamily="-107" charset="0"/>
                <a:ea typeface="ＭＳ Ｐゴシック" pitchFamily="-107" charset="-128"/>
              </a:rPr>
              <a:t>customer’s sales order number</a:t>
            </a:r>
          </a:p>
          <a:p>
            <a:pPr marL="742950" lvl="1" indent="-285750">
              <a:spcBef>
                <a:spcPct val="20000"/>
              </a:spcBef>
            </a:pPr>
            <a:r>
              <a:rPr lang="en-GB" sz="1600" b="1" dirty="0">
                <a:latin typeface="Times New Roman" pitchFamily="-107" charset="0"/>
                <a:ea typeface="Times New Roman" pitchFamily="-107" charset="0"/>
                <a:cs typeface="Times New Roman" pitchFamily="-107" charset="0"/>
              </a:rPr>
              <a:t>-	</a:t>
            </a:r>
            <a:r>
              <a:rPr lang="en-GB" sz="1600" b="1" dirty="0">
                <a:latin typeface="Times New Roman" pitchFamily="-107" charset="0"/>
                <a:ea typeface="ＭＳ Ｐゴシック" pitchFamily="-107" charset="-128"/>
              </a:rPr>
              <a:t>customer’s manufacturing order no (also called Commission or ED no)</a:t>
            </a:r>
          </a:p>
          <a:p>
            <a:pPr marL="742950" lvl="1" indent="-285750">
              <a:spcBef>
                <a:spcPct val="20000"/>
              </a:spcBef>
            </a:pPr>
            <a:r>
              <a:rPr lang="en-GB" sz="1600" b="1" dirty="0">
                <a:latin typeface="Times New Roman" pitchFamily="-107" charset="0"/>
                <a:ea typeface="Times New Roman" pitchFamily="-107" charset="0"/>
                <a:cs typeface="Times New Roman" pitchFamily="-107" charset="0"/>
              </a:rPr>
              <a:t>-	</a:t>
            </a:r>
            <a:r>
              <a:rPr lang="en-GB" sz="1600" b="1" dirty="0">
                <a:latin typeface="Times New Roman" pitchFamily="-107" charset="0"/>
                <a:ea typeface="ＭＳ Ｐゴシック" pitchFamily="-107" charset="-128"/>
              </a:rPr>
              <a:t>at location on date (by destination)</a:t>
            </a:r>
          </a:p>
          <a:p>
            <a:pPr marL="742950" lvl="1" indent="-285750">
              <a:spcBef>
                <a:spcPct val="20000"/>
              </a:spcBef>
            </a:pPr>
            <a:r>
              <a:rPr lang="en-GB" sz="1600" b="1" dirty="0">
                <a:latin typeface="Times New Roman" pitchFamily="-107" charset="0"/>
                <a:ea typeface="Times New Roman" pitchFamily="-107" charset="0"/>
                <a:cs typeface="Times New Roman" pitchFamily="-107" charset="0"/>
              </a:rPr>
              <a:t>-	</a:t>
            </a:r>
            <a:r>
              <a:rPr lang="en-GB" sz="1600" b="1" dirty="0">
                <a:latin typeface="Times New Roman" pitchFamily="-107" charset="0"/>
                <a:ea typeface="ＭＳ Ｐゴシック" pitchFamily="-107" charset="-128"/>
              </a:rPr>
              <a:t>dealer code</a:t>
            </a:r>
          </a:p>
          <a:p>
            <a:pPr marL="742950" lvl="1" indent="-285750">
              <a:spcBef>
                <a:spcPct val="20000"/>
              </a:spcBef>
            </a:pPr>
            <a:r>
              <a:rPr lang="en-GB" sz="1600" b="1" dirty="0">
                <a:latin typeface="Times New Roman" pitchFamily="-107" charset="0"/>
                <a:ea typeface="Times New Roman" pitchFamily="-107" charset="0"/>
                <a:cs typeface="Times New Roman" pitchFamily="-107" charset="0"/>
              </a:rPr>
              <a:t>-	</a:t>
            </a:r>
            <a:r>
              <a:rPr lang="en-GB" sz="1600" b="1" dirty="0">
                <a:latin typeface="Times New Roman" pitchFamily="-107" charset="0"/>
                <a:ea typeface="ＭＳ Ｐゴシック" pitchFamily="-107" charset="-128"/>
              </a:rPr>
              <a:t>model type &amp; make</a:t>
            </a:r>
          </a:p>
          <a:p>
            <a:pPr marL="342900" indent="-342900">
              <a:spcBef>
                <a:spcPct val="20000"/>
              </a:spcBef>
            </a:pPr>
            <a:endParaRPr lang="en-US" sz="1600" b="1" dirty="0">
              <a:latin typeface="Times New Roman" pitchFamily="-107" charset="0"/>
            </a:endParaRPr>
          </a:p>
        </p:txBody>
      </p:sp>
      <p:sp>
        <p:nvSpPr>
          <p:cNvPr id="6" name="Footer Placeholder 5"/>
          <p:cNvSpPr>
            <a:spLocks noGrp="1"/>
          </p:cNvSpPr>
          <p:nvPr>
            <p:ph type="ftr" sz="quarter" idx="10"/>
          </p:nvPr>
        </p:nvSpPr>
        <p:spPr/>
        <p:txBody>
          <a:bodyPr/>
          <a:lstStyle/>
          <a:p>
            <a:r>
              <a:rPr lang="en-US" smtClean="0"/>
              <a:t>© Tom@Gilb.com  www.gilb.com</a:t>
            </a:r>
            <a:endParaRPr lang="en-US"/>
          </a:p>
        </p:txBody>
      </p:sp>
      <p:sp>
        <p:nvSpPr>
          <p:cNvPr id="8" name="Slide Number Placeholder 7"/>
          <p:cNvSpPr>
            <a:spLocks noGrp="1"/>
          </p:cNvSpPr>
          <p:nvPr>
            <p:ph type="sldNum" sz="quarter" idx="12"/>
          </p:nvPr>
        </p:nvSpPr>
        <p:spPr/>
        <p:txBody>
          <a:bodyPr/>
          <a:lstStyle/>
          <a:p>
            <a:fld id="{4B86B0F5-22FE-1F4C-B79C-31CD8CB2974C}" type="slidenum">
              <a:rPr lang="en-GB" smtClean="0"/>
              <a:pPr/>
              <a:t>45</a:t>
            </a:fld>
            <a:endParaRPr lang="en-GB"/>
          </a:p>
        </p:txBody>
      </p:sp>
      <p:sp>
        <p:nvSpPr>
          <p:cNvPr id="7" name="Date Placeholder 6"/>
          <p:cNvSpPr>
            <a:spLocks noGrp="1"/>
          </p:cNvSpPr>
          <p:nvPr>
            <p:ph type="dt" sz="half" idx="10"/>
          </p:nvPr>
        </p:nvSpPr>
        <p:spPr/>
        <p:txBody>
          <a:bodyPr/>
          <a:lstStyle/>
          <a:p>
            <a:fld id="{EDD915CC-605B-1E4A-BC99-FC50F0A04787}"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1858" name="Rectangle 1026"/>
          <p:cNvSpPr>
            <a:spLocks noGrp="1" noChangeArrowheads="1"/>
          </p:cNvSpPr>
          <p:nvPr>
            <p:ph type="title"/>
          </p:nvPr>
        </p:nvSpPr>
        <p:spPr>
          <a:xfrm>
            <a:off x="1209675" y="0"/>
            <a:ext cx="7823200" cy="492125"/>
          </a:xfrm>
        </p:spPr>
        <p:txBody>
          <a:bodyPr/>
          <a:lstStyle/>
          <a:p>
            <a:r>
              <a:rPr lang="en-US" sz="2200" b="1" i="1" u="sng">
                <a:solidFill>
                  <a:schemeClr val="tx1"/>
                </a:solidFill>
                <a:latin typeface="Times" pitchFamily="-107" charset="0"/>
              </a:rPr>
              <a:t>Quality</a:t>
            </a:r>
            <a:r>
              <a:rPr lang="en-US" sz="2200" i="1">
                <a:solidFill>
                  <a:schemeClr val="tx1"/>
                </a:solidFill>
                <a:latin typeface="Times" pitchFamily="-107" charset="0"/>
              </a:rPr>
              <a:t> is characterized by these traits</a:t>
            </a:r>
            <a:endParaRPr lang="nb-NO" sz="2200" i="1">
              <a:solidFill>
                <a:schemeClr val="tx1"/>
              </a:solidFill>
              <a:latin typeface="Times" pitchFamily="-107" charset="0"/>
            </a:endParaRPr>
          </a:p>
        </p:txBody>
      </p:sp>
      <p:sp>
        <p:nvSpPr>
          <p:cNvPr id="121859" name="Text Box 1027"/>
          <p:cNvSpPr txBox="1">
            <a:spLocks noChangeArrowheads="1"/>
          </p:cNvSpPr>
          <p:nvPr/>
        </p:nvSpPr>
        <p:spPr bwMode="auto">
          <a:xfrm>
            <a:off x="0" y="457200"/>
            <a:ext cx="9143999" cy="6139113"/>
          </a:xfrm>
          <a:prstGeom prst="rect">
            <a:avLst/>
          </a:prstGeom>
          <a:noFill/>
          <a:ln w="12700" cap="sq">
            <a:noFill/>
            <a:miter lim="800000"/>
            <a:headEnd/>
            <a:tailEnd/>
          </a:ln>
          <a:effectLst/>
        </p:spPr>
        <p:txBody>
          <a:bodyPr wrap="square">
            <a:prstTxWarp prst="textNoShape">
              <a:avLst/>
            </a:prstTxWarp>
            <a:spAutoFit/>
          </a:bodyPr>
          <a:lstStyle/>
          <a:p>
            <a:pPr marL="457200" indent="-457200">
              <a:lnSpc>
                <a:spcPct val="120000"/>
              </a:lnSpc>
              <a:buFont typeface="Times" pitchFamily="-107" charset="0"/>
              <a:buAutoNum type="arabicPeriod"/>
            </a:pPr>
            <a:r>
              <a:rPr lang="en-US" sz="1400" dirty="0">
                <a:latin typeface="Arial Black"/>
                <a:cs typeface="Arial Black"/>
              </a:rPr>
              <a:t>Quality describes ‘how well’ a function is done.</a:t>
            </a:r>
          </a:p>
          <a:p>
            <a:pPr marL="457200" indent="-457200">
              <a:lnSpc>
                <a:spcPct val="120000"/>
              </a:lnSpc>
              <a:buFont typeface="Times" pitchFamily="-107" charset="0"/>
              <a:buAutoNum type="arabicPeriod"/>
            </a:pPr>
            <a:r>
              <a:rPr lang="en-US" sz="1400" dirty="0">
                <a:latin typeface="Arial Black"/>
                <a:cs typeface="Arial Black"/>
              </a:rPr>
              <a:t> Quality describes the </a:t>
            </a:r>
            <a:r>
              <a:rPr lang="en-US" sz="1400" i="1" dirty="0">
                <a:latin typeface="Arial Black"/>
                <a:cs typeface="Arial Black"/>
              </a:rPr>
              <a:t>partial effectiveness</a:t>
            </a:r>
            <a:r>
              <a:rPr lang="en-US" sz="1400" dirty="0">
                <a:latin typeface="Arial Black"/>
                <a:cs typeface="Arial Black"/>
              </a:rPr>
              <a:t> of a function (as do all other performance attributes).</a:t>
            </a:r>
          </a:p>
          <a:p>
            <a:pPr marL="457200" indent="-457200">
              <a:lnSpc>
                <a:spcPct val="120000"/>
              </a:lnSpc>
              <a:buFont typeface="Times" pitchFamily="-107" charset="0"/>
              <a:buAutoNum type="arabicPeriod"/>
            </a:pPr>
            <a:r>
              <a:rPr lang="en-US" sz="1400" dirty="0">
                <a:latin typeface="Arial Black"/>
                <a:cs typeface="Arial Black"/>
              </a:rPr>
              <a:t> Quality is </a:t>
            </a:r>
            <a:r>
              <a:rPr lang="en-US" sz="1400" i="1" dirty="0">
                <a:latin typeface="Arial Black"/>
                <a:cs typeface="Arial Black"/>
              </a:rPr>
              <a:t>valued</a:t>
            </a:r>
            <a:r>
              <a:rPr lang="en-US" sz="1400" dirty="0">
                <a:latin typeface="Arial Black"/>
                <a:cs typeface="Arial Black"/>
              </a:rPr>
              <a:t> to </a:t>
            </a:r>
            <a:r>
              <a:rPr lang="en-US" sz="1400" i="1" dirty="0">
                <a:latin typeface="Arial Black"/>
                <a:cs typeface="Arial Black"/>
              </a:rPr>
              <a:t>some</a:t>
            </a:r>
            <a:r>
              <a:rPr lang="en-US" sz="1400" dirty="0">
                <a:latin typeface="Arial Black"/>
                <a:cs typeface="Arial Black"/>
              </a:rPr>
              <a:t> degree by </a:t>
            </a:r>
            <a:r>
              <a:rPr lang="en-US" sz="1400" i="1" dirty="0">
                <a:latin typeface="Arial Black"/>
                <a:cs typeface="Arial Black"/>
              </a:rPr>
              <a:t>some</a:t>
            </a:r>
            <a:r>
              <a:rPr lang="en-US" sz="1400" dirty="0">
                <a:latin typeface="Arial Black"/>
                <a:cs typeface="Arial Black"/>
              </a:rPr>
              <a:t> stakeholders of the system </a:t>
            </a:r>
          </a:p>
          <a:p>
            <a:pPr marL="457200" indent="-457200">
              <a:lnSpc>
                <a:spcPct val="120000"/>
              </a:lnSpc>
              <a:buFont typeface="Times" pitchFamily="-107" charset="0"/>
              <a:buAutoNum type="arabicPeriod"/>
            </a:pPr>
            <a:r>
              <a:rPr lang="en-US" sz="1400" dirty="0">
                <a:latin typeface="Arial Black"/>
                <a:cs typeface="Arial Black"/>
              </a:rPr>
              <a:t> </a:t>
            </a:r>
            <a:r>
              <a:rPr lang="en-US" sz="1400" i="1" dirty="0">
                <a:latin typeface="Arial Black"/>
                <a:cs typeface="Arial Black"/>
              </a:rPr>
              <a:t>More</a:t>
            </a:r>
            <a:r>
              <a:rPr lang="en-US" sz="1400" dirty="0">
                <a:latin typeface="Arial Black"/>
                <a:cs typeface="Arial Black"/>
              </a:rPr>
              <a:t> quality is generally </a:t>
            </a:r>
            <a:r>
              <a:rPr lang="en-US" sz="1400" i="1" dirty="0">
                <a:latin typeface="Arial Black"/>
                <a:cs typeface="Arial Black"/>
              </a:rPr>
              <a:t>valued</a:t>
            </a:r>
            <a:r>
              <a:rPr lang="en-US" sz="1400" dirty="0">
                <a:latin typeface="Arial Black"/>
                <a:cs typeface="Arial Black"/>
              </a:rPr>
              <a:t> by stakeholders; especially if the increase is free, or lower cost, than the value of the increase.</a:t>
            </a:r>
          </a:p>
          <a:p>
            <a:pPr marL="457200" indent="-457200">
              <a:lnSpc>
                <a:spcPct val="120000"/>
              </a:lnSpc>
              <a:buFont typeface="Times" pitchFamily="-107" charset="0"/>
              <a:buAutoNum type="arabicPeriod"/>
            </a:pPr>
            <a:r>
              <a:rPr lang="en-US" sz="1400" dirty="0">
                <a:latin typeface="Arial Black"/>
                <a:cs typeface="Arial Black"/>
              </a:rPr>
              <a:t> Quality attributes can be </a:t>
            </a:r>
            <a:r>
              <a:rPr lang="en-US" sz="1400" i="1" dirty="0">
                <a:latin typeface="Arial Black"/>
                <a:cs typeface="Arial Black"/>
              </a:rPr>
              <a:t>articulated</a:t>
            </a:r>
            <a:r>
              <a:rPr lang="en-US" sz="1400" dirty="0">
                <a:latin typeface="Arial Black"/>
                <a:cs typeface="Arial Black"/>
              </a:rPr>
              <a:t> independently of the particular means (designs) used for reaching a specific quality level – </a:t>
            </a:r>
          </a:p>
          <a:p>
            <a:pPr marL="457200" indent="-457200">
              <a:lnSpc>
                <a:spcPct val="120000"/>
              </a:lnSpc>
              <a:buFont typeface="Times" pitchFamily="-107" charset="0"/>
              <a:buAutoNum type="arabicPeriod"/>
            </a:pPr>
            <a:r>
              <a:rPr lang="en-US" sz="1400" dirty="0">
                <a:latin typeface="Arial Black"/>
                <a:cs typeface="Arial Black"/>
              </a:rPr>
              <a:t>even though all quality levels </a:t>
            </a:r>
            <a:r>
              <a:rPr lang="en-US" sz="1400" i="1" dirty="0">
                <a:latin typeface="Arial Black"/>
                <a:cs typeface="Arial Black"/>
              </a:rPr>
              <a:t>depend</a:t>
            </a:r>
            <a:r>
              <a:rPr lang="en-US" sz="1400" dirty="0">
                <a:latin typeface="Arial Black"/>
                <a:cs typeface="Arial Black"/>
              </a:rPr>
              <a:t> on the particular designs used to achieve them.</a:t>
            </a:r>
          </a:p>
          <a:p>
            <a:pPr marL="457200" indent="-457200">
              <a:lnSpc>
                <a:spcPct val="120000"/>
              </a:lnSpc>
              <a:buFont typeface="Times" pitchFamily="-107" charset="0"/>
              <a:buAutoNum type="arabicPeriod"/>
            </a:pPr>
            <a:r>
              <a:rPr lang="en-US" sz="1400" dirty="0">
                <a:latin typeface="Arial Black"/>
                <a:cs typeface="Arial Black"/>
              </a:rPr>
              <a:t> A particular quality can be a described in terms of a </a:t>
            </a:r>
            <a:r>
              <a:rPr lang="en-US" sz="1400" i="1" dirty="0">
                <a:latin typeface="Arial Black"/>
                <a:cs typeface="Arial Black"/>
              </a:rPr>
              <a:t>complex</a:t>
            </a:r>
            <a:r>
              <a:rPr lang="en-US" sz="1400" dirty="0">
                <a:latin typeface="Arial Black"/>
                <a:cs typeface="Arial Black"/>
              </a:rPr>
              <a:t> concept, consisting of multiple elementary quality concepts.</a:t>
            </a:r>
          </a:p>
          <a:p>
            <a:pPr marL="457200" indent="-457200">
              <a:lnSpc>
                <a:spcPct val="120000"/>
              </a:lnSpc>
              <a:buFont typeface="Times" pitchFamily="-107" charset="0"/>
              <a:buAutoNum type="arabicPeriod"/>
            </a:pPr>
            <a:r>
              <a:rPr lang="en-US" sz="1400" dirty="0">
                <a:latin typeface="Arial Black"/>
                <a:cs typeface="Arial Black"/>
              </a:rPr>
              <a:t> Quality is </a:t>
            </a:r>
            <a:r>
              <a:rPr lang="en-US" sz="1400" i="1" dirty="0">
                <a:latin typeface="Arial Black"/>
                <a:cs typeface="Arial Black"/>
              </a:rPr>
              <a:t>variable</a:t>
            </a:r>
            <a:r>
              <a:rPr lang="en-US" sz="1400" dirty="0">
                <a:latin typeface="Arial Black"/>
                <a:cs typeface="Arial Black"/>
              </a:rPr>
              <a:t> (along a definable scale of measure: as are all scalar attributes).</a:t>
            </a:r>
          </a:p>
          <a:p>
            <a:pPr marL="457200" indent="-457200">
              <a:lnSpc>
                <a:spcPct val="120000"/>
              </a:lnSpc>
              <a:buFont typeface="Times" pitchFamily="-107" charset="0"/>
              <a:buAutoNum type="arabicPeriod"/>
            </a:pPr>
            <a:r>
              <a:rPr lang="en-US" sz="1400" dirty="0">
                <a:latin typeface="Arial Black"/>
                <a:cs typeface="Arial Black"/>
              </a:rPr>
              <a:t> Quality levels are capable of being specified </a:t>
            </a:r>
            <a:r>
              <a:rPr lang="en-US" sz="1400" i="1" dirty="0">
                <a:latin typeface="Arial Black"/>
                <a:cs typeface="Arial Black"/>
              </a:rPr>
              <a:t>quantitatively</a:t>
            </a:r>
            <a:r>
              <a:rPr lang="en-US" sz="1400" dirty="0">
                <a:latin typeface="Arial Black"/>
                <a:cs typeface="Arial Black"/>
              </a:rPr>
              <a:t> (as are all scalar attributes).</a:t>
            </a:r>
          </a:p>
          <a:p>
            <a:pPr marL="457200" indent="-457200">
              <a:lnSpc>
                <a:spcPct val="120000"/>
              </a:lnSpc>
              <a:buFont typeface="Times" pitchFamily="-107" charset="0"/>
              <a:buAutoNum type="arabicPeriod"/>
            </a:pPr>
            <a:r>
              <a:rPr lang="en-US" sz="1400" dirty="0">
                <a:latin typeface="Arial Black"/>
                <a:cs typeface="Arial Black"/>
              </a:rPr>
              <a:t> Quality levels can be </a:t>
            </a:r>
            <a:r>
              <a:rPr lang="en-US" sz="1400" i="1" dirty="0">
                <a:latin typeface="Arial Black"/>
                <a:cs typeface="Arial Black"/>
              </a:rPr>
              <a:t>measured</a:t>
            </a:r>
            <a:r>
              <a:rPr lang="en-US" sz="1400" dirty="0">
                <a:latin typeface="Arial Black"/>
                <a:cs typeface="Arial Black"/>
              </a:rPr>
              <a:t> in practice.</a:t>
            </a:r>
          </a:p>
          <a:p>
            <a:pPr marL="457200" indent="-457200">
              <a:lnSpc>
                <a:spcPct val="120000"/>
              </a:lnSpc>
              <a:buFont typeface="Times" pitchFamily="-107" charset="0"/>
              <a:buAutoNum type="arabicPeriod"/>
            </a:pPr>
            <a:r>
              <a:rPr lang="en-US" sz="1400" dirty="0">
                <a:latin typeface="Arial Black"/>
                <a:cs typeface="Arial Black"/>
              </a:rPr>
              <a:t> Quality levels can be traded off to some degree; with other system attributes valued more by stakeholders. </a:t>
            </a:r>
          </a:p>
          <a:p>
            <a:pPr marL="457200" indent="-457200">
              <a:lnSpc>
                <a:spcPct val="120000"/>
              </a:lnSpc>
              <a:buFont typeface="Times" pitchFamily="-107" charset="0"/>
              <a:buAutoNum type="arabicPeriod"/>
            </a:pPr>
            <a:r>
              <a:rPr lang="en-US" sz="1400" dirty="0">
                <a:latin typeface="Arial Black"/>
                <a:cs typeface="Arial Black"/>
              </a:rPr>
              <a:t> Quality can never be perfect (100%), in the real world.  </a:t>
            </a:r>
          </a:p>
          <a:p>
            <a:pPr marL="457200" indent="-457200">
              <a:lnSpc>
                <a:spcPct val="120000"/>
              </a:lnSpc>
              <a:buFont typeface="Times" pitchFamily="-107" charset="0"/>
              <a:buAutoNum type="arabicPeriod"/>
            </a:pPr>
            <a:r>
              <a:rPr lang="en-US" sz="1400" dirty="0">
                <a:latin typeface="Arial Black"/>
                <a:cs typeface="Arial Black"/>
              </a:rPr>
              <a:t> There are some levels of a particular quality that may be outside the state of the art; at a defined time and circumstance.</a:t>
            </a:r>
          </a:p>
          <a:p>
            <a:pPr marL="457200" indent="-457200">
              <a:lnSpc>
                <a:spcPct val="120000"/>
              </a:lnSpc>
              <a:buFont typeface="Times" pitchFamily="-107" charset="0"/>
              <a:buAutoNum type="arabicPeriod"/>
            </a:pPr>
            <a:r>
              <a:rPr lang="en-US" sz="1400" dirty="0">
                <a:latin typeface="Arial Black"/>
                <a:cs typeface="Arial Black"/>
              </a:rPr>
              <a:t> When quality levels increase towards perfection, the resources needed to support those levels tend towards infinity.</a:t>
            </a:r>
          </a:p>
          <a:p>
            <a:pPr marL="457200" indent="-457200">
              <a:lnSpc>
                <a:spcPct val="120000"/>
              </a:lnSpc>
              <a:spcBef>
                <a:spcPct val="50000"/>
              </a:spcBef>
              <a:buFont typeface="Times" pitchFamily="-107" charset="0"/>
              <a:buAutoNum type="arabicPeriod"/>
            </a:pPr>
            <a:endParaRPr lang="nb-NO" sz="1400" dirty="0">
              <a:latin typeface="Arial Black"/>
              <a:cs typeface="Arial Black"/>
            </a:endParaRPr>
          </a:p>
        </p:txBody>
      </p:sp>
      <p:sp>
        <p:nvSpPr>
          <p:cNvPr id="5" name="Footer Placeholder 4"/>
          <p:cNvSpPr>
            <a:spLocks noGrp="1"/>
          </p:cNvSpPr>
          <p:nvPr>
            <p:ph type="ftr" sz="quarter" idx="10"/>
          </p:nvPr>
        </p:nvSpPr>
        <p:spPr/>
        <p:txBody>
          <a:bodyPr/>
          <a:lstStyle/>
          <a:p>
            <a:r>
              <a:rPr lang="en-US" smtClean="0"/>
              <a:t>© Tom@Gilb.com  www.gilb.com</a:t>
            </a:r>
            <a:endParaRPr lang="en-US"/>
          </a:p>
        </p:txBody>
      </p:sp>
      <p:sp>
        <p:nvSpPr>
          <p:cNvPr id="7" name="Slide Number Placeholder 6"/>
          <p:cNvSpPr>
            <a:spLocks noGrp="1"/>
          </p:cNvSpPr>
          <p:nvPr>
            <p:ph type="sldNum" sz="quarter" idx="12"/>
          </p:nvPr>
        </p:nvSpPr>
        <p:spPr/>
        <p:txBody>
          <a:bodyPr/>
          <a:lstStyle/>
          <a:p>
            <a:fld id="{4B86B0F5-22FE-1F4C-B79C-31CD8CB2974C}" type="slidenum">
              <a:rPr lang="en-GB" smtClean="0"/>
              <a:pPr/>
              <a:t>46</a:t>
            </a:fld>
            <a:endParaRPr lang="en-GB"/>
          </a:p>
        </p:txBody>
      </p:sp>
      <p:sp>
        <p:nvSpPr>
          <p:cNvPr id="6" name="Date Placeholder 5"/>
          <p:cNvSpPr>
            <a:spLocks noGrp="1"/>
          </p:cNvSpPr>
          <p:nvPr>
            <p:ph type="dt" sz="half" idx="10"/>
          </p:nvPr>
        </p:nvSpPr>
        <p:spPr/>
        <p:txBody>
          <a:bodyPr/>
          <a:lstStyle/>
          <a:p>
            <a:fld id="{622BFBED-47BF-7446-8204-52CF4C19EFBB}"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Picture 9.png"/>
          <p:cNvPicPr>
            <a:picLocks noChangeAspect="1"/>
          </p:cNvPicPr>
          <p:nvPr/>
        </p:nvPicPr>
        <p:blipFill>
          <a:blip r:embed="rId3"/>
          <a:stretch>
            <a:fillRect/>
          </a:stretch>
        </p:blipFill>
        <p:spPr>
          <a:xfrm>
            <a:off x="76200" y="2359025"/>
            <a:ext cx="4825899" cy="3304896"/>
          </a:xfrm>
          <a:prstGeom prst="rect">
            <a:avLst/>
          </a:prstGeom>
        </p:spPr>
      </p:pic>
      <p:sp>
        <p:nvSpPr>
          <p:cNvPr id="12290" name="Rectangle 2"/>
          <p:cNvSpPr>
            <a:spLocks noGrp="1" noChangeArrowheads="1"/>
          </p:cNvSpPr>
          <p:nvPr>
            <p:ph type="title"/>
          </p:nvPr>
        </p:nvSpPr>
        <p:spPr>
          <a:xfrm>
            <a:off x="1133475" y="361950"/>
            <a:ext cx="7870825" cy="2454275"/>
          </a:xfrm>
        </p:spPr>
        <p:txBody>
          <a:bodyPr>
            <a:normAutofit fontScale="90000"/>
          </a:bodyPr>
          <a:lstStyle/>
          <a:p>
            <a:r>
              <a:rPr lang="en-US" sz="5400" b="1" u="sng">
                <a:latin typeface="Helvetica" pitchFamily="-107" charset="0"/>
                <a:ea typeface="Times" pitchFamily="-107" charset="0"/>
                <a:cs typeface="Times" pitchFamily="-107" charset="0"/>
              </a:rPr>
              <a:t>Principles for Quality Quantification.</a:t>
            </a:r>
            <a:br>
              <a:rPr lang="en-US" sz="5400" b="1" u="sng">
                <a:latin typeface="Helvetica" pitchFamily="-107" charset="0"/>
                <a:ea typeface="Times" pitchFamily="-107" charset="0"/>
                <a:cs typeface="Times" pitchFamily="-107" charset="0"/>
              </a:rPr>
            </a:br>
            <a:endParaRPr lang="en-US" sz="5400" b="1" u="sng">
              <a:latin typeface="Helvetica" pitchFamily="-107" charset="0"/>
              <a:ea typeface="Times" pitchFamily="-107" charset="0"/>
              <a:cs typeface="Times" pitchFamily="-107" charset="0"/>
            </a:endParaRPr>
          </a:p>
        </p:txBody>
      </p:sp>
      <p:sp>
        <p:nvSpPr>
          <p:cNvPr id="12292" name="Rectangle 4"/>
          <p:cNvSpPr>
            <a:spLocks noGrp="1" noChangeArrowheads="1"/>
          </p:cNvSpPr>
          <p:nvPr>
            <p:ph type="body" sz="half" idx="2"/>
          </p:nvPr>
        </p:nvSpPr>
        <p:spPr>
          <a:xfrm>
            <a:off x="4725988" y="2359025"/>
            <a:ext cx="3871912" cy="3743325"/>
          </a:xfrm>
        </p:spPr>
        <p:txBody>
          <a:bodyPr>
            <a:normAutofit fontScale="92500"/>
          </a:bodyPr>
          <a:lstStyle/>
          <a:p>
            <a:pPr algn="ctr"/>
            <a:r>
              <a:rPr lang="en-US" sz="3600"/>
              <a:t>Some hopefully deep and useful guidelines </a:t>
            </a:r>
          </a:p>
          <a:p>
            <a:pPr algn="ctr"/>
            <a:r>
              <a:rPr lang="en-US" sz="3600"/>
              <a:t>to help you quantify quality ideas</a:t>
            </a:r>
          </a:p>
        </p:txBody>
      </p:sp>
      <p:sp>
        <p:nvSpPr>
          <p:cNvPr id="6" name="Footer Placeholder 5"/>
          <p:cNvSpPr>
            <a:spLocks noGrp="1"/>
          </p:cNvSpPr>
          <p:nvPr>
            <p:ph type="ftr" sz="quarter" idx="10"/>
          </p:nvPr>
        </p:nvSpPr>
        <p:spPr/>
        <p:txBody>
          <a:bodyPr/>
          <a:lstStyle/>
          <a:p>
            <a:r>
              <a:rPr lang="en-US" smtClean="0"/>
              <a:t>© Tom@Gilb.com  www.gilb.com</a:t>
            </a:r>
            <a:endParaRPr lang="en-US"/>
          </a:p>
        </p:txBody>
      </p:sp>
      <p:sp>
        <p:nvSpPr>
          <p:cNvPr id="9" name="TextBox 8"/>
          <p:cNvSpPr txBox="1"/>
          <p:nvPr/>
        </p:nvSpPr>
        <p:spPr>
          <a:xfrm>
            <a:off x="965302" y="5663921"/>
            <a:ext cx="4216298" cy="461665"/>
          </a:xfrm>
          <a:prstGeom prst="rect">
            <a:avLst/>
          </a:prstGeom>
          <a:noFill/>
        </p:spPr>
        <p:txBody>
          <a:bodyPr wrap="square" rtlCol="0">
            <a:spAutoFit/>
          </a:bodyPr>
          <a:lstStyle/>
          <a:p>
            <a:r>
              <a:rPr lang="en-US" sz="2400" b="1" dirty="0" smtClean="0"/>
              <a:t>The Decomposition Principle</a:t>
            </a:r>
            <a:endParaRPr lang="en-US" sz="2400" b="1"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74625" y="38100"/>
            <a:ext cx="8829675" cy="1219200"/>
          </a:xfrm>
          <a:solidFill>
            <a:srgbClr val="FFFF00"/>
          </a:solidFill>
        </p:spPr>
        <p:txBody>
          <a:bodyPr>
            <a:noAutofit/>
          </a:bodyPr>
          <a:lstStyle/>
          <a:p>
            <a:r>
              <a:rPr lang="en-US" sz="3200" dirty="0">
                <a:solidFill>
                  <a:schemeClr val="tx1"/>
                </a:solidFill>
                <a:ea typeface="Times" pitchFamily="-107" charset="0"/>
                <a:cs typeface="Times" pitchFamily="-107" charset="0"/>
              </a:rPr>
              <a:t>0. THE PRINCIPLE OF</a:t>
            </a:r>
            <a:r>
              <a:rPr lang="en-US" sz="3200" dirty="0" smtClean="0">
                <a:solidFill>
                  <a:schemeClr val="tx1"/>
                </a:solidFill>
                <a:ea typeface="Times" pitchFamily="-107" charset="0"/>
                <a:cs typeface="Times" pitchFamily="-107" charset="0"/>
              </a:rPr>
              <a:t> </a:t>
            </a:r>
            <a:br>
              <a:rPr lang="en-US" sz="3200" dirty="0" smtClean="0">
                <a:solidFill>
                  <a:schemeClr val="tx1"/>
                </a:solidFill>
                <a:ea typeface="Times" pitchFamily="-107" charset="0"/>
                <a:cs typeface="Times" pitchFamily="-107" charset="0"/>
              </a:rPr>
            </a:br>
            <a:r>
              <a:rPr lang="en-US" sz="3200" dirty="0" smtClean="0">
                <a:solidFill>
                  <a:schemeClr val="tx1"/>
                </a:solidFill>
                <a:ea typeface="Times" pitchFamily="-107" charset="0"/>
                <a:cs typeface="Times" pitchFamily="-107" charset="0"/>
              </a:rPr>
              <a:t>'</a:t>
            </a:r>
            <a:r>
              <a:rPr lang="en-US" sz="3200" i="1" dirty="0">
                <a:solidFill>
                  <a:schemeClr val="tx1"/>
                </a:solidFill>
                <a:ea typeface="Times" pitchFamily="-107" charset="0"/>
                <a:cs typeface="Times" pitchFamily="-107" charset="0"/>
              </a:rPr>
              <a:t>BAD </a:t>
            </a:r>
            <a:r>
              <a:rPr lang="en-US" sz="3200" dirty="0">
                <a:solidFill>
                  <a:schemeClr val="tx1"/>
                </a:solidFill>
                <a:ea typeface="Times" pitchFamily="-107" charset="0"/>
                <a:cs typeface="Times" pitchFamily="-107" charset="0"/>
              </a:rPr>
              <a:t>NUMBERS BEAT </a:t>
            </a:r>
            <a:r>
              <a:rPr lang="en-US" sz="3200" i="1" dirty="0">
                <a:solidFill>
                  <a:schemeClr val="tx1"/>
                </a:solidFill>
                <a:ea typeface="Times" pitchFamily="-107" charset="0"/>
                <a:cs typeface="Times" pitchFamily="-107" charset="0"/>
              </a:rPr>
              <a:t>GOOD </a:t>
            </a:r>
            <a:r>
              <a:rPr lang="en-US" sz="3200" dirty="0">
                <a:solidFill>
                  <a:schemeClr val="tx1"/>
                </a:solidFill>
                <a:ea typeface="Times" pitchFamily="-107" charset="0"/>
                <a:cs typeface="Times" pitchFamily="-107" charset="0"/>
              </a:rPr>
              <a:t>WORDS’</a:t>
            </a:r>
            <a:r>
              <a:rPr lang="en-US" sz="3200" dirty="0" smtClean="0">
                <a:solidFill>
                  <a:schemeClr val="tx1"/>
                </a:solidFill>
                <a:ea typeface="Times" pitchFamily="-107" charset="0"/>
                <a:cs typeface="Times" pitchFamily="-107" charset="0"/>
              </a:rPr>
              <a:t> </a:t>
            </a:r>
            <a:endParaRPr lang="en-US" sz="3200" dirty="0">
              <a:solidFill>
                <a:schemeClr val="tx1"/>
              </a:solidFill>
              <a:ea typeface="Times" pitchFamily="-107" charset="0"/>
              <a:cs typeface="Times" pitchFamily="-107" charset="0"/>
            </a:endParaRPr>
          </a:p>
        </p:txBody>
      </p:sp>
      <p:sp>
        <p:nvSpPr>
          <p:cNvPr id="13316" name="Rectangle 4"/>
          <p:cNvSpPr>
            <a:spLocks noGrp="1" noChangeArrowheads="1"/>
          </p:cNvSpPr>
          <p:nvPr>
            <p:ph type="body" sz="half" idx="2"/>
          </p:nvPr>
        </p:nvSpPr>
        <p:spPr>
          <a:xfrm>
            <a:off x="1201738" y="1371600"/>
            <a:ext cx="7396162" cy="3124200"/>
          </a:xfrm>
          <a:ln>
            <a:solidFill>
              <a:schemeClr val="accent2"/>
            </a:solidFill>
          </a:ln>
        </p:spPr>
        <p:txBody>
          <a:bodyPr>
            <a:noAutofit/>
          </a:bodyPr>
          <a:lstStyle/>
          <a:p>
            <a:r>
              <a:rPr lang="en-US" sz="4000" i="1" dirty="0">
                <a:ea typeface="Times" pitchFamily="-107" charset="0"/>
                <a:cs typeface="Times" pitchFamily="-107" charset="0"/>
              </a:rPr>
              <a:t>Poor</a:t>
            </a:r>
            <a:r>
              <a:rPr lang="en-US" sz="4000" dirty="0">
                <a:ea typeface="Times" pitchFamily="-107" charset="0"/>
                <a:cs typeface="Times" pitchFamily="-107" charset="0"/>
              </a:rPr>
              <a:t> quantification is more useful than none;</a:t>
            </a:r>
            <a:r>
              <a:rPr lang="en-US" sz="4000" dirty="0" smtClean="0">
                <a:ea typeface="Times" pitchFamily="-107" charset="0"/>
                <a:cs typeface="Times" pitchFamily="-107" charset="0"/>
              </a:rPr>
              <a:t>   </a:t>
            </a:r>
            <a:r>
              <a:rPr lang="en-US" sz="4000" dirty="0" smtClean="0">
                <a:solidFill>
                  <a:srgbClr val="FF0000"/>
                </a:solidFill>
                <a:ea typeface="Times" pitchFamily="-107" charset="0"/>
                <a:cs typeface="Times" pitchFamily="-107" charset="0"/>
              </a:rPr>
              <a:t>66±8</a:t>
            </a:r>
          </a:p>
          <a:p>
            <a:r>
              <a:rPr lang="en-US" sz="4000" dirty="0">
                <a:ea typeface="Times" pitchFamily="-107" charset="0"/>
                <a:cs typeface="Times" pitchFamily="-107" charset="0"/>
              </a:rPr>
              <a:t>at least it can be improved systematically</a:t>
            </a:r>
            <a:r>
              <a:rPr lang="en-US" sz="4000" dirty="0" smtClean="0">
                <a:ea typeface="Times" pitchFamily="-107" charset="0"/>
                <a:cs typeface="Times" pitchFamily="-107" charset="0"/>
              </a:rPr>
              <a:t>.  </a:t>
            </a:r>
            <a:r>
              <a:rPr lang="en-US" sz="4000" dirty="0" smtClean="0">
                <a:solidFill>
                  <a:srgbClr val="FF0000"/>
                </a:solidFill>
                <a:ea typeface="Times" pitchFamily="-107" charset="0"/>
                <a:cs typeface="Times" pitchFamily="-107" charset="0"/>
              </a:rPr>
              <a:t>65±2</a:t>
            </a:r>
            <a:r>
              <a:rPr lang="en-US" sz="4000" dirty="0" smtClean="0">
                <a:ea typeface="Times" pitchFamily="-107" charset="0"/>
                <a:cs typeface="Times" pitchFamily="-107" charset="0"/>
              </a:rPr>
              <a:t/>
            </a:r>
            <a:br>
              <a:rPr lang="en-US" sz="4000" dirty="0" smtClean="0">
                <a:ea typeface="Times" pitchFamily="-107" charset="0"/>
                <a:cs typeface="Times" pitchFamily="-107" charset="0"/>
              </a:rPr>
            </a:br>
            <a:r>
              <a:rPr lang="en-US" sz="4000" dirty="0">
                <a:ea typeface="Times" pitchFamily="-107" charset="0"/>
                <a:cs typeface="Times" pitchFamily="-107" charset="0"/>
              </a:rPr>
              <a:t/>
            </a:r>
            <a:br>
              <a:rPr lang="en-US" sz="4000" dirty="0">
                <a:ea typeface="Times" pitchFamily="-107" charset="0"/>
                <a:cs typeface="Times" pitchFamily="-107" charset="0"/>
              </a:rPr>
            </a:br>
            <a:endParaRPr lang="en-US" sz="4000" dirty="0">
              <a:ea typeface="Times" pitchFamily="-107" charset="0"/>
              <a:cs typeface="Times" pitchFamily="-107" charset="0"/>
            </a:endParaRPr>
          </a:p>
        </p:txBody>
      </p:sp>
      <p:sp>
        <p:nvSpPr>
          <p:cNvPr id="13318" name="Text Box 6"/>
          <p:cNvSpPr txBox="1">
            <a:spLocks noChangeArrowheads="1"/>
          </p:cNvSpPr>
          <p:nvPr/>
        </p:nvSpPr>
        <p:spPr bwMode="auto">
          <a:xfrm>
            <a:off x="1285875" y="4524375"/>
            <a:ext cx="7413625" cy="2289175"/>
          </a:xfrm>
          <a:prstGeom prst="rect">
            <a:avLst/>
          </a:prstGeom>
          <a:noFill/>
          <a:ln w="12700">
            <a:noFill/>
            <a:miter lim="800000"/>
            <a:headEnd type="none" w="sm" len="sm"/>
            <a:tailEnd type="none" w="sm" len="sm"/>
          </a:ln>
          <a:effectLst/>
        </p:spPr>
        <p:txBody>
          <a:bodyPr>
            <a:prstTxWarp prst="textNoShape">
              <a:avLst/>
            </a:prstTxWarp>
            <a:spAutoFit/>
          </a:bodyPr>
          <a:lstStyle/>
          <a:p>
            <a:pPr algn="ctr">
              <a:spcBef>
                <a:spcPct val="50000"/>
              </a:spcBef>
            </a:pPr>
            <a:r>
              <a:rPr lang="en-US" sz="3600" i="1"/>
              <a:t>State of the Art Flexibility</a:t>
            </a:r>
          </a:p>
          <a:p>
            <a:pPr algn="ctr">
              <a:spcBef>
                <a:spcPct val="50000"/>
              </a:spcBef>
            </a:pPr>
            <a:r>
              <a:rPr lang="en-US" sz="3600" i="1"/>
              <a:t>Enhanced Usability</a:t>
            </a:r>
          </a:p>
          <a:p>
            <a:pPr algn="ctr">
              <a:spcBef>
                <a:spcPct val="50000"/>
              </a:spcBef>
            </a:pPr>
            <a:r>
              <a:rPr lang="en-US" sz="3600" i="1"/>
              <a:t>Improved Performance</a:t>
            </a:r>
          </a:p>
        </p:txBody>
      </p:sp>
      <p:sp>
        <p:nvSpPr>
          <p:cNvPr id="13319" name="WordArt 7"/>
          <p:cNvSpPr>
            <a:spLocks noChangeArrowheads="1" noChangeShapeType="1" noTextEdit="1"/>
          </p:cNvSpPr>
          <p:nvPr/>
        </p:nvSpPr>
        <p:spPr bwMode="auto">
          <a:xfrm>
            <a:off x="174625" y="5232400"/>
            <a:ext cx="2514600" cy="6477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type="none" w="sm" len="sm"/>
                  <a:tailEnd type="none" w="sm" len="sm"/>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8"/>
                    </a:srgbClr>
                  </a:outerShdw>
                </a:effectLst>
                <a:latin typeface="Arial Black"/>
                <a:ea typeface="Arial Black"/>
                <a:cs typeface="Arial Black"/>
              </a:rPr>
              <a:t>Not Clear!</a:t>
            </a:r>
            <a:endParaRPr lang="nb-NO" sz="3600" kern="10">
              <a:ln w="12700">
                <a:solidFill>
                  <a:srgbClr val="EAEAEA"/>
                </a:solidFill>
                <a:round/>
                <a:headEnd type="none" w="sm" len="sm"/>
                <a:tailEnd type="none" w="sm" len="sm"/>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8"/>
                  </a:srgbClr>
                </a:outerShdw>
              </a:effectLst>
              <a:latin typeface="Arial Black"/>
              <a:ea typeface="Arial Black"/>
              <a:cs typeface="Arial Black"/>
            </a:endParaRPr>
          </a:p>
        </p:txBody>
      </p:sp>
      <p:sp>
        <p:nvSpPr>
          <p:cNvPr id="7" name="Footer Placeholder 6"/>
          <p:cNvSpPr>
            <a:spLocks noGrp="1"/>
          </p:cNvSpPr>
          <p:nvPr>
            <p:ph type="ftr" sz="quarter" idx="10"/>
          </p:nvPr>
        </p:nvSpPr>
        <p:spPr/>
        <p:txBody>
          <a:bodyPr/>
          <a:lstStyle/>
          <a:p>
            <a:r>
              <a:rPr lang="en-US" smtClean="0"/>
              <a:t>© Tom@Gilb.com  www.gilb.com</a:t>
            </a:r>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04800" y="76200"/>
            <a:ext cx="8699500" cy="914400"/>
          </a:xfrm>
          <a:solidFill>
            <a:srgbClr val="FFFF00"/>
          </a:solidFill>
        </p:spPr>
        <p:txBody>
          <a:bodyPr>
            <a:noAutofit/>
          </a:bodyPr>
          <a:lstStyle/>
          <a:p>
            <a:r>
              <a:rPr lang="en-US" sz="3200" dirty="0">
                <a:solidFill>
                  <a:schemeClr val="tx1"/>
                </a:solidFill>
                <a:ea typeface="Times" pitchFamily="-107" charset="0"/>
                <a:cs typeface="Times" pitchFamily="-107" charset="0"/>
              </a:rPr>
              <a:t>1. THE PRINCIPLE OF 'QUALITY </a:t>
            </a:r>
            <a:r>
              <a:rPr lang="en-US" sz="3200" dirty="0" smtClean="0">
                <a:solidFill>
                  <a:schemeClr val="tx1"/>
                </a:solidFill>
                <a:ea typeface="Times" pitchFamily="-107" charset="0"/>
                <a:cs typeface="Times" pitchFamily="-107" charset="0"/>
              </a:rPr>
              <a:t>QUANTIFICATION’</a:t>
            </a:r>
            <a:endParaRPr lang="en-US" sz="3200" dirty="0">
              <a:solidFill>
                <a:schemeClr val="tx1"/>
              </a:solidFill>
              <a:ea typeface="Times" pitchFamily="-107" charset="0"/>
              <a:cs typeface="Times" pitchFamily="-107" charset="0"/>
            </a:endParaRPr>
          </a:p>
        </p:txBody>
      </p:sp>
      <p:sp>
        <p:nvSpPr>
          <p:cNvPr id="14340" name="Rectangle 4"/>
          <p:cNvSpPr>
            <a:spLocks noGrp="1" noChangeArrowheads="1"/>
          </p:cNvSpPr>
          <p:nvPr>
            <p:ph type="body" sz="half" idx="2"/>
          </p:nvPr>
        </p:nvSpPr>
        <p:spPr>
          <a:xfrm>
            <a:off x="914400" y="1025524"/>
            <a:ext cx="7602537" cy="2886075"/>
          </a:xfrm>
          <a:ln>
            <a:solidFill>
              <a:schemeClr val="accent2"/>
            </a:solidFill>
          </a:ln>
        </p:spPr>
        <p:txBody>
          <a:bodyPr>
            <a:noAutofit/>
          </a:bodyPr>
          <a:lstStyle/>
          <a:p>
            <a:pPr algn="ctr"/>
            <a:r>
              <a:rPr lang="en-US" sz="4200" dirty="0">
                <a:ea typeface="Times" pitchFamily="-107" charset="0"/>
                <a:cs typeface="Times" pitchFamily="-107" charset="0"/>
              </a:rPr>
              <a:t>All qualities can be expressed </a:t>
            </a:r>
            <a:r>
              <a:rPr lang="en-US" sz="4200" b="1" dirty="0">
                <a:ea typeface="Times" pitchFamily="-107" charset="0"/>
                <a:cs typeface="Times" pitchFamily="-107" charset="0"/>
              </a:rPr>
              <a:t>quant</a:t>
            </a:r>
            <a:r>
              <a:rPr lang="en-US" sz="4200" dirty="0">
                <a:ea typeface="Times" pitchFamily="-107" charset="0"/>
                <a:cs typeface="Times" pitchFamily="-107" charset="0"/>
              </a:rPr>
              <a:t>itatively,</a:t>
            </a:r>
          </a:p>
          <a:p>
            <a:pPr algn="ctr"/>
            <a:r>
              <a:rPr lang="en-US" sz="4200" dirty="0">
                <a:ea typeface="Times" pitchFamily="-107" charset="0"/>
                <a:cs typeface="Times" pitchFamily="-107" charset="0"/>
              </a:rPr>
              <a:t> </a:t>
            </a:r>
            <a:r>
              <a:rPr lang="en-US" sz="4200" i="1" dirty="0">
                <a:ea typeface="Times" pitchFamily="-107" charset="0"/>
                <a:cs typeface="Times" pitchFamily="-107" charset="0"/>
              </a:rPr>
              <a:t>'qualitative'</a:t>
            </a:r>
            <a:r>
              <a:rPr lang="en-US" sz="4200" dirty="0">
                <a:ea typeface="Times" pitchFamily="-107" charset="0"/>
                <a:cs typeface="Times" pitchFamily="-107" charset="0"/>
              </a:rPr>
              <a:t> does </a:t>
            </a:r>
            <a:r>
              <a:rPr lang="en-US" sz="4200" i="1" dirty="0">
                <a:ea typeface="Times" pitchFamily="-107" charset="0"/>
                <a:cs typeface="Times" pitchFamily="-107" charset="0"/>
              </a:rPr>
              <a:t>not</a:t>
            </a:r>
            <a:r>
              <a:rPr lang="en-US" sz="4200" dirty="0">
                <a:ea typeface="Times" pitchFamily="-107" charset="0"/>
                <a:cs typeface="Times" pitchFamily="-107" charset="0"/>
              </a:rPr>
              <a:t> mean </a:t>
            </a:r>
            <a:r>
              <a:rPr lang="en-US" sz="4200" b="1" dirty="0" smtClean="0">
                <a:ea typeface="Times" pitchFamily="-107" charset="0"/>
                <a:cs typeface="Times" pitchFamily="-107" charset="0"/>
              </a:rPr>
              <a:t>un-</a:t>
            </a:r>
            <a:r>
              <a:rPr lang="en-US" sz="4200" dirty="0" smtClean="0">
                <a:ea typeface="Times" pitchFamily="-107" charset="0"/>
                <a:cs typeface="Times" pitchFamily="-107" charset="0"/>
              </a:rPr>
              <a:t>measurable</a:t>
            </a:r>
            <a:r>
              <a:rPr lang="en-US" sz="4200" dirty="0">
                <a:ea typeface="Times" pitchFamily="-107" charset="0"/>
                <a:cs typeface="Times" pitchFamily="-107" charset="0"/>
              </a:rPr>
              <a:t>.</a:t>
            </a:r>
            <a:br>
              <a:rPr lang="en-US" sz="4200" dirty="0">
                <a:ea typeface="Times" pitchFamily="-107" charset="0"/>
                <a:cs typeface="Times" pitchFamily="-107" charset="0"/>
              </a:rPr>
            </a:br>
            <a:r>
              <a:rPr lang="en-US" sz="4200" dirty="0">
                <a:ea typeface="Times" pitchFamily="-107" charset="0"/>
                <a:cs typeface="Times" pitchFamily="-107" charset="0"/>
              </a:rPr>
              <a:t/>
            </a:r>
            <a:br>
              <a:rPr lang="en-US" sz="4200" dirty="0">
                <a:ea typeface="Times" pitchFamily="-107" charset="0"/>
                <a:cs typeface="Times" pitchFamily="-107" charset="0"/>
              </a:rPr>
            </a:br>
            <a:endParaRPr lang="en-US" sz="4200" dirty="0">
              <a:ea typeface="Times" pitchFamily="-107" charset="0"/>
              <a:cs typeface="Times" pitchFamily="-107" charset="0"/>
            </a:endParaRPr>
          </a:p>
        </p:txBody>
      </p:sp>
      <p:sp>
        <p:nvSpPr>
          <p:cNvPr id="6" name="Footer Placeholder 5"/>
          <p:cNvSpPr>
            <a:spLocks noGrp="1"/>
          </p:cNvSpPr>
          <p:nvPr>
            <p:ph type="ftr" sz="quarter" idx="10"/>
          </p:nvPr>
        </p:nvSpPr>
        <p:spPr/>
        <p:txBody>
          <a:bodyPr/>
          <a:lstStyle/>
          <a:p>
            <a:r>
              <a:rPr lang="en-US" smtClean="0"/>
              <a:t>© Tom@Gilb.com  www.gilb.com</a:t>
            </a:r>
            <a:endParaRPr lang="en-US"/>
          </a:p>
        </p:txBody>
      </p:sp>
      <p:pic>
        <p:nvPicPr>
          <p:cNvPr id="5" name="Picture 2"/>
          <p:cNvPicPr>
            <a:picLocks noChangeAspect="1" noChangeArrowheads="1"/>
          </p:cNvPicPr>
          <p:nvPr/>
        </p:nvPicPr>
        <mc:AlternateContent xmlns:ma="http://schemas.microsoft.com/office/mac/drawingml/2008/main">
          <mc:Choice Requires="ma">
            <p:blipFill>
              <a:blip r:embed="rId3"/>
              <a:srcRect/>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4"/>
              <a:srcRect/>
              <a:stretch>
                <a:fillRect/>
              </a:stretch>
            </p:blipFill>
          </mc:Fallback>
        </mc:AlternateContent>
        <p:spPr bwMode="auto">
          <a:xfrm>
            <a:off x="617537" y="3911600"/>
            <a:ext cx="7899400" cy="2336800"/>
          </a:xfrm>
          <a:prstGeom prst="rect">
            <a:avLst/>
          </a:prstGeom>
          <a:solidFill>
            <a:schemeClr val="bg1"/>
          </a:solid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800" dirty="0" smtClean="0"/>
              <a:t>Name Ten, </a:t>
            </a:r>
            <a:br>
              <a:rPr lang="en-GB" sz="3800" dirty="0" smtClean="0"/>
            </a:br>
            <a:r>
              <a:rPr lang="en-GB" sz="3800" dirty="0" smtClean="0"/>
              <a:t>Business or Organizational, Qualities</a:t>
            </a:r>
            <a:endParaRPr lang="en-GB" sz="3800" dirty="0"/>
          </a:p>
        </p:txBody>
      </p:sp>
      <p:sp>
        <p:nvSpPr>
          <p:cNvPr id="3" name="Content Placeholder 2"/>
          <p:cNvSpPr>
            <a:spLocks noGrp="1"/>
          </p:cNvSpPr>
          <p:nvPr>
            <p:ph idx="1"/>
          </p:nvPr>
        </p:nvSpPr>
        <p:spPr/>
        <p:txBody>
          <a:bodyPr/>
          <a:lstStyle/>
          <a:p>
            <a:r>
              <a:rPr lang="en-GB" dirty="0" smtClean="0"/>
              <a:t>Customer Service Satisfaction</a:t>
            </a:r>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5</a:t>
            </a:fld>
            <a:endParaRPr lang="en-GB"/>
          </a:p>
        </p:txBody>
      </p:sp>
      <p:sp>
        <p:nvSpPr>
          <p:cNvPr id="7" name="Date Placeholder 6"/>
          <p:cNvSpPr>
            <a:spLocks noGrp="1"/>
          </p:cNvSpPr>
          <p:nvPr>
            <p:ph type="dt" sz="half" idx="10"/>
          </p:nvPr>
        </p:nvSpPr>
        <p:spPr/>
        <p:txBody>
          <a:bodyPr/>
          <a:lstStyle/>
          <a:p>
            <a:fld id="{2093B2B3-9DF1-7B47-A048-EB91D2EFEE19}"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Dogbert the Quantifier</a:t>
            </a:r>
            <a:endParaRPr lang="en-US" dirty="0"/>
          </a:p>
        </p:txBody>
      </p:sp>
      <p:pic>
        <p:nvPicPr>
          <p:cNvPr id="7" name="Content Placeholder 6" descr="quantification dilbert.gif"/>
          <p:cNvPicPr>
            <a:picLocks noGrp="1" noChangeAspect="1"/>
          </p:cNvPicPr>
          <p:nvPr>
            <p:ph idx="1"/>
          </p:nvPr>
        </p:nvPicPr>
        <p:blipFill>
          <a:blip r:embed="rId3"/>
          <a:srcRect t="-29057" b="-29057"/>
          <a:stretch>
            <a:fillRect/>
          </a:stretch>
        </p:blipFill>
        <p:spPr>
          <a:xfrm>
            <a:off x="-166352" y="838200"/>
            <a:ext cx="9615152" cy="5287963"/>
          </a:xfrm>
        </p:spPr>
      </p:pic>
      <p:sp>
        <p:nvSpPr>
          <p:cNvPr id="6" name="Slide Number Placeholder 5"/>
          <p:cNvSpPr>
            <a:spLocks noGrp="1"/>
          </p:cNvSpPr>
          <p:nvPr>
            <p:ph type="sldNum" sz="quarter" idx="12"/>
          </p:nvPr>
        </p:nvSpPr>
        <p:spPr/>
        <p:txBody>
          <a:bodyPr/>
          <a:lstStyle/>
          <a:p>
            <a:fld id="{4B86B0F5-22FE-1F4C-B79C-31CD8CB2974C}" type="slidenum">
              <a:rPr lang="en-GB" smtClean="0"/>
              <a:pPr/>
              <a:t>50</a:t>
            </a:fld>
            <a:endParaRPr lang="en-GB"/>
          </a:p>
        </p:txBody>
      </p:sp>
      <p:sp>
        <p:nvSpPr>
          <p:cNvPr id="8" name="Footer Placeholder 7"/>
          <p:cNvSpPr>
            <a:spLocks noGrp="1"/>
          </p:cNvSpPr>
          <p:nvPr>
            <p:ph type="ftr" sz="quarter" idx="11"/>
          </p:nvPr>
        </p:nvSpPr>
        <p:spPr/>
        <p:txBody>
          <a:bodyPr/>
          <a:lstStyle/>
          <a:p>
            <a:r>
              <a:rPr lang="en-US" smtClean="0"/>
              <a:t>© Tom@Gilb.com  www.gilb.com</a:t>
            </a:r>
            <a:endParaRPr lang="en-GB"/>
          </a:p>
        </p:txBody>
      </p:sp>
      <p:sp>
        <p:nvSpPr>
          <p:cNvPr id="9" name="Date Placeholder 8"/>
          <p:cNvSpPr>
            <a:spLocks noGrp="1"/>
          </p:cNvSpPr>
          <p:nvPr>
            <p:ph type="dt" sz="half" idx="10"/>
          </p:nvPr>
        </p:nvSpPr>
        <p:spPr/>
        <p:txBody>
          <a:bodyPr/>
          <a:lstStyle/>
          <a:p>
            <a:fld id="{727424DE-A374-B34C-B373-61F9FCAF7711}"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320800" y="0"/>
            <a:ext cx="7823200" cy="561975"/>
          </a:xfrm>
        </p:spPr>
        <p:txBody>
          <a:bodyPr/>
          <a:lstStyle/>
          <a:p>
            <a:r>
              <a:rPr lang="en-GB" sz="1900">
                <a:solidFill>
                  <a:schemeClr val="tx1"/>
                </a:solidFill>
                <a:latin typeface="Arial" pitchFamily="-107" charset="0"/>
                <a:ea typeface="Times" pitchFamily="-107" charset="0"/>
                <a:cs typeface="Times" pitchFamily="-107" charset="0"/>
              </a:rPr>
              <a:t>THE PRINCIPLE OF 'QUALITY QUANTIFICATION'</a:t>
            </a:r>
          </a:p>
        </p:txBody>
      </p:sp>
      <p:sp>
        <p:nvSpPr>
          <p:cNvPr id="52227" name="Rectangle 3"/>
          <p:cNvSpPr>
            <a:spLocks noGrp="1" noChangeArrowheads="1"/>
          </p:cNvSpPr>
          <p:nvPr>
            <p:ph type="body" sz="half" idx="2"/>
          </p:nvPr>
        </p:nvSpPr>
        <p:spPr>
          <a:xfrm>
            <a:off x="1416050" y="473075"/>
            <a:ext cx="7391400" cy="641350"/>
          </a:xfrm>
          <a:ln>
            <a:noFill/>
          </a:ln>
        </p:spPr>
        <p:txBody>
          <a:bodyPr>
            <a:noAutofit/>
          </a:bodyPr>
          <a:lstStyle/>
          <a:p>
            <a:pPr marL="0" indent="0" algn="ctr" defTabSz="974725">
              <a:lnSpc>
                <a:spcPct val="90000"/>
              </a:lnSpc>
              <a:buNone/>
            </a:pPr>
            <a:r>
              <a:rPr lang="en-GB" sz="1600" b="1" dirty="0">
                <a:latin typeface="Arial" pitchFamily="-107" charset="0"/>
                <a:ea typeface="Times" pitchFamily="-107" charset="0"/>
                <a:cs typeface="Times" pitchFamily="-107" charset="0"/>
              </a:rPr>
              <a:t>All qualities can be expressed quantitatively,</a:t>
            </a:r>
          </a:p>
          <a:p>
            <a:pPr marL="0" indent="0" algn="ctr" defTabSz="974725">
              <a:lnSpc>
                <a:spcPct val="90000"/>
              </a:lnSpc>
              <a:buNone/>
            </a:pPr>
            <a:r>
              <a:rPr lang="en-GB" sz="1600" b="1" dirty="0">
                <a:latin typeface="Arial" pitchFamily="-107" charset="0"/>
                <a:ea typeface="Times" pitchFamily="-107" charset="0"/>
                <a:cs typeface="Times" pitchFamily="-107" charset="0"/>
              </a:rPr>
              <a:t> </a:t>
            </a:r>
            <a:r>
              <a:rPr lang="en-GB" sz="1600" b="1" i="1" dirty="0">
                <a:latin typeface="Arial" pitchFamily="-107" charset="0"/>
                <a:ea typeface="Times" pitchFamily="-107" charset="0"/>
                <a:cs typeface="Times" pitchFamily="-107" charset="0"/>
              </a:rPr>
              <a:t>'qualitative'</a:t>
            </a:r>
            <a:r>
              <a:rPr lang="en-GB" sz="1600" b="1" dirty="0">
                <a:latin typeface="Arial" pitchFamily="-107" charset="0"/>
                <a:ea typeface="Times" pitchFamily="-107" charset="0"/>
                <a:cs typeface="Times" pitchFamily="-107" charset="0"/>
              </a:rPr>
              <a:t> does </a:t>
            </a:r>
            <a:r>
              <a:rPr lang="en-GB" sz="1600" b="1" i="1" dirty="0">
                <a:latin typeface="Arial" pitchFamily="-107" charset="0"/>
                <a:ea typeface="Times" pitchFamily="-107" charset="0"/>
                <a:cs typeface="Times" pitchFamily="-107" charset="0"/>
              </a:rPr>
              <a:t>not</a:t>
            </a:r>
            <a:r>
              <a:rPr lang="en-GB" sz="1600" b="1" dirty="0">
                <a:latin typeface="Arial" pitchFamily="-107" charset="0"/>
                <a:ea typeface="Times" pitchFamily="-107" charset="0"/>
                <a:cs typeface="Times" pitchFamily="-107" charset="0"/>
              </a:rPr>
              <a:t> mean </a:t>
            </a:r>
            <a:r>
              <a:rPr lang="en-GB" sz="1600" b="1" dirty="0" err="1">
                <a:latin typeface="Arial" pitchFamily="-107" charset="0"/>
                <a:ea typeface="Times" pitchFamily="-107" charset="0"/>
                <a:cs typeface="Times" pitchFamily="-107" charset="0"/>
              </a:rPr>
              <a:t>unmeasurable</a:t>
            </a:r>
            <a:r>
              <a:rPr lang="en-GB" sz="1400" b="1" dirty="0">
                <a:latin typeface="Arial" pitchFamily="-107" charset="0"/>
                <a:ea typeface="Times" pitchFamily="-107" charset="0"/>
                <a:cs typeface="Times" pitchFamily="-107" charset="0"/>
              </a:rPr>
              <a:t>.</a:t>
            </a:r>
            <a:r>
              <a:rPr lang="en-GB" sz="1400" dirty="0">
                <a:ea typeface="Times" pitchFamily="-107" charset="0"/>
                <a:cs typeface="Times" pitchFamily="-107" charset="0"/>
              </a:rPr>
              <a:t/>
            </a:r>
            <a:br>
              <a:rPr lang="en-GB" sz="1400" dirty="0">
                <a:ea typeface="Times" pitchFamily="-107" charset="0"/>
                <a:cs typeface="Times" pitchFamily="-107" charset="0"/>
              </a:rPr>
            </a:br>
            <a:r>
              <a:rPr lang="en-GB" sz="1400" dirty="0">
                <a:ea typeface="Times" pitchFamily="-107" charset="0"/>
                <a:cs typeface="Times" pitchFamily="-107" charset="0"/>
              </a:rPr>
              <a:t/>
            </a:r>
            <a:br>
              <a:rPr lang="en-GB" sz="1400" dirty="0">
                <a:ea typeface="Times" pitchFamily="-107" charset="0"/>
                <a:cs typeface="Times" pitchFamily="-107" charset="0"/>
              </a:rPr>
            </a:br>
            <a:endParaRPr lang="en-GB" sz="1400" dirty="0">
              <a:ea typeface="Times" pitchFamily="-107" charset="0"/>
              <a:cs typeface="Times" pitchFamily="-107" charset="0"/>
            </a:endParaRPr>
          </a:p>
        </p:txBody>
      </p:sp>
      <p:sp>
        <p:nvSpPr>
          <p:cNvPr id="52228" name="Text Box 4"/>
          <p:cNvSpPr txBox="1">
            <a:spLocks noChangeArrowheads="1"/>
          </p:cNvSpPr>
          <p:nvPr/>
        </p:nvSpPr>
        <p:spPr bwMode="auto">
          <a:xfrm>
            <a:off x="112712" y="1320800"/>
            <a:ext cx="7239001" cy="5447646"/>
          </a:xfrm>
          <a:prstGeom prst="rect">
            <a:avLst/>
          </a:prstGeom>
          <a:solidFill>
            <a:schemeClr val="bg1"/>
          </a:solidFill>
          <a:ln w="12700">
            <a:solidFill>
              <a:schemeClr val="accent2"/>
            </a:solidFill>
            <a:miter lim="800000"/>
            <a:headEnd type="none" w="sm" len="sm"/>
            <a:tailEnd type="none" w="sm" len="sm"/>
          </a:ln>
          <a:effectLst/>
        </p:spPr>
        <p:txBody>
          <a:bodyPr wrap="square">
            <a:prstTxWarp prst="textNoShape">
              <a:avLst/>
            </a:prstTxWarp>
            <a:spAutoFit/>
          </a:bodyPr>
          <a:lstStyle/>
          <a:p>
            <a:pPr>
              <a:spcBef>
                <a:spcPct val="50000"/>
              </a:spcBef>
            </a:pPr>
            <a:r>
              <a:rPr lang="en-GB" sz="2000" b="1" dirty="0" smtClean="0">
                <a:solidFill>
                  <a:srgbClr val="000000"/>
                </a:solidFill>
              </a:rPr>
              <a:t>"In physical science the first essential step in the direction of learning any subject is to find principles of numerical reckoning and practicable methods for measuring some quality connected with it. </a:t>
            </a:r>
          </a:p>
          <a:p>
            <a:pPr>
              <a:spcBef>
                <a:spcPct val="50000"/>
              </a:spcBef>
            </a:pPr>
            <a:r>
              <a:rPr lang="en-GB" sz="2000" b="1" dirty="0" smtClean="0">
                <a:solidFill>
                  <a:schemeClr val="accent2"/>
                </a:solidFill>
              </a:rPr>
              <a:t>I often say that when you can measure what you are speaking about, and express it in numbers, you know something about it;</a:t>
            </a:r>
          </a:p>
          <a:p>
            <a:pPr>
              <a:spcBef>
                <a:spcPct val="50000"/>
              </a:spcBef>
            </a:pPr>
            <a:r>
              <a:rPr lang="en-GB" sz="2000" b="1" dirty="0" smtClean="0">
                <a:solidFill>
                  <a:schemeClr val="accent2"/>
                </a:solidFill>
              </a:rPr>
              <a:t> but when you cannot measure it, when you cannot express it in numbers, your knowledge is of a meagre and unsatisfactory kind;</a:t>
            </a:r>
          </a:p>
          <a:p>
            <a:pPr>
              <a:spcBef>
                <a:spcPct val="50000"/>
              </a:spcBef>
            </a:pPr>
            <a:r>
              <a:rPr lang="en-GB" sz="2000" b="1" dirty="0" smtClean="0">
                <a:solidFill>
                  <a:srgbClr val="000000"/>
                </a:solidFill>
              </a:rPr>
              <a:t> it may be the beginning of knowledge, but you have scarcely in your thoughts advanced to the state of Science, whatever the matter may be.”</a:t>
            </a:r>
            <a:r>
              <a:rPr lang="en-GB" sz="2000" b="1" i="1" dirty="0" smtClean="0">
                <a:solidFill>
                  <a:srgbClr val="FF0000"/>
                </a:solidFill>
              </a:rPr>
              <a:t> </a:t>
            </a:r>
            <a:endParaRPr lang="en-GB" sz="2000" b="1" i="1" dirty="0">
              <a:solidFill>
                <a:srgbClr val="FF0000"/>
              </a:solidFill>
            </a:endParaRPr>
          </a:p>
          <a:p>
            <a:pPr>
              <a:spcBef>
                <a:spcPct val="30000"/>
              </a:spcBef>
            </a:pPr>
            <a:r>
              <a:rPr lang="en-GB" sz="2000" b="1" i="1" dirty="0">
                <a:solidFill>
                  <a:srgbClr val="FF0000"/>
                </a:solidFill>
              </a:rPr>
              <a:t>Lord Kelvin, 1893</a:t>
            </a:r>
            <a:endParaRPr lang="en-GB" sz="2000" b="1" i="1" dirty="0" smtClean="0"/>
          </a:p>
          <a:p>
            <a:pPr>
              <a:spcBef>
                <a:spcPct val="30000"/>
              </a:spcBef>
            </a:pPr>
            <a:r>
              <a:rPr lang="en-US" sz="2000" b="1" dirty="0" smtClean="0">
                <a:solidFill>
                  <a:srgbClr val="000000"/>
                </a:solidFill>
              </a:rPr>
              <a:t>From  </a:t>
            </a:r>
            <a:r>
              <a:rPr lang="en-US" sz="2000" b="1" u="sng" dirty="0" smtClean="0">
                <a:solidFill>
                  <a:srgbClr val="0000FF"/>
                </a:solidFill>
              </a:rPr>
              <a:t>http</a:t>
            </a:r>
            <a:r>
              <a:rPr lang="en-US" sz="2000" b="1" u="sng" dirty="0">
                <a:solidFill>
                  <a:srgbClr val="0000FF"/>
                </a:solidFill>
              </a:rPr>
              <a:t>://</a:t>
            </a:r>
            <a:r>
              <a:rPr lang="en-US" sz="2000" b="1" u="sng" dirty="0" err="1">
                <a:solidFill>
                  <a:srgbClr val="0000FF"/>
                </a:solidFill>
              </a:rPr>
              <a:t>zapatopi.net/kelvin/quotes.html</a:t>
            </a:r>
            <a:endParaRPr lang="en-GB" sz="2000" b="1" u="sng" dirty="0">
              <a:solidFill>
                <a:srgbClr val="0000FF"/>
              </a:solidFill>
            </a:endParaRPr>
          </a:p>
        </p:txBody>
      </p:sp>
      <p:pic>
        <p:nvPicPr>
          <p:cNvPr id="52229" name="Picture 5"/>
          <p:cNvPicPr>
            <a:picLocks noChangeAspect="1" noChangeArrowheads="1"/>
          </p:cNvPicPr>
          <p:nvPr/>
        </p:nvPicPr>
        <p:blipFill>
          <a:blip r:embed="rId3"/>
          <a:srcRect/>
          <a:stretch>
            <a:fillRect/>
          </a:stretch>
        </p:blipFill>
        <p:spPr bwMode="auto">
          <a:xfrm>
            <a:off x="7351713" y="1371600"/>
            <a:ext cx="1792287" cy="2401888"/>
          </a:xfrm>
          <a:prstGeom prst="rect">
            <a:avLst/>
          </a:prstGeom>
          <a:noFill/>
        </p:spPr>
      </p:pic>
      <p:pic>
        <p:nvPicPr>
          <p:cNvPr id="52230" name="Picture 6"/>
          <p:cNvPicPr>
            <a:picLocks noChangeAspect="1" noChangeArrowheads="1"/>
          </p:cNvPicPr>
          <p:nvPr/>
        </p:nvPicPr>
        <p:blipFill>
          <a:blip r:embed="rId4"/>
          <a:srcRect/>
          <a:stretch>
            <a:fillRect/>
          </a:stretch>
        </p:blipFill>
        <p:spPr bwMode="auto">
          <a:xfrm>
            <a:off x="7315200" y="4038600"/>
            <a:ext cx="1828800" cy="1820863"/>
          </a:xfrm>
          <a:prstGeom prst="rect">
            <a:avLst/>
          </a:prstGeom>
          <a:noFill/>
        </p:spPr>
      </p:pic>
      <p:sp>
        <p:nvSpPr>
          <p:cNvPr id="8" name="Footer Placeholder 7"/>
          <p:cNvSpPr>
            <a:spLocks noGrp="1"/>
          </p:cNvSpPr>
          <p:nvPr>
            <p:ph type="ftr" sz="quarter" idx="10"/>
          </p:nvPr>
        </p:nvSpPr>
        <p:spPr/>
        <p:txBody>
          <a:bodyPr/>
          <a:lstStyle/>
          <a:p>
            <a:r>
              <a:rPr lang="en-US" smtClean="0"/>
              <a:t>© Tom@Gilb.com  www.gilb.com</a:t>
            </a:r>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762000" y="152400"/>
            <a:ext cx="7823200" cy="517525"/>
          </a:xfrm>
          <a:solidFill>
            <a:srgbClr val="FFFF00"/>
          </a:solidFill>
        </p:spPr>
        <p:txBody>
          <a:bodyPr>
            <a:normAutofit fontScale="90000"/>
          </a:bodyPr>
          <a:lstStyle/>
          <a:p>
            <a:r>
              <a:rPr lang="en-US" sz="2400" b="1" dirty="0">
                <a:ea typeface="Times" pitchFamily="-107" charset="0"/>
                <a:cs typeface="Times" pitchFamily="-107" charset="0"/>
              </a:rPr>
              <a:t>2. THE PRINCIPLE OF 'MANY SPLENDORED </a:t>
            </a:r>
            <a:r>
              <a:rPr lang="en-US" sz="2400" b="1" dirty="0" smtClean="0">
                <a:ea typeface="Times" pitchFamily="-107" charset="0"/>
                <a:cs typeface="Times" pitchFamily="-107" charset="0"/>
              </a:rPr>
              <a:t>THINGS’</a:t>
            </a:r>
            <a:endParaRPr lang="en-US" sz="2400" b="1" dirty="0">
              <a:ea typeface="Times" pitchFamily="-107" charset="0"/>
              <a:cs typeface="Times" pitchFamily="-107" charset="0"/>
            </a:endParaRPr>
          </a:p>
        </p:txBody>
      </p:sp>
      <p:sp>
        <p:nvSpPr>
          <p:cNvPr id="15364" name="Rectangle 4"/>
          <p:cNvSpPr>
            <a:spLocks noGrp="1" noChangeArrowheads="1"/>
          </p:cNvSpPr>
          <p:nvPr>
            <p:ph type="body" sz="half" idx="2"/>
          </p:nvPr>
        </p:nvSpPr>
        <p:spPr>
          <a:xfrm>
            <a:off x="3581400" y="771525"/>
            <a:ext cx="5334000" cy="2428875"/>
          </a:xfrm>
          <a:ln/>
        </p:spPr>
        <p:style>
          <a:lnRef idx="1">
            <a:schemeClr val="accent4"/>
          </a:lnRef>
          <a:fillRef idx="2">
            <a:schemeClr val="accent4"/>
          </a:fillRef>
          <a:effectRef idx="1">
            <a:schemeClr val="accent4"/>
          </a:effectRef>
          <a:fontRef idx="minor">
            <a:schemeClr val="dk1"/>
          </a:fontRef>
        </p:style>
        <p:txBody>
          <a:bodyPr>
            <a:noAutofit/>
          </a:bodyPr>
          <a:lstStyle/>
          <a:p>
            <a:pPr algn="ctr">
              <a:buNone/>
            </a:pPr>
            <a:r>
              <a:rPr lang="en-US" sz="3000" b="1" dirty="0">
                <a:solidFill>
                  <a:srgbClr val="FFFFFF"/>
                </a:solidFill>
                <a:ea typeface="Times" pitchFamily="-107" charset="0"/>
                <a:cs typeface="Times" pitchFamily="-107" charset="0"/>
              </a:rPr>
              <a:t>Most quality ideas </a:t>
            </a:r>
          </a:p>
          <a:p>
            <a:pPr lvl="1" algn="ctr">
              <a:buNone/>
            </a:pPr>
            <a:r>
              <a:rPr lang="en-US" sz="3000" b="1" dirty="0">
                <a:solidFill>
                  <a:srgbClr val="FFFFFF"/>
                </a:solidFill>
                <a:ea typeface="Times" pitchFamily="-107" charset="0"/>
                <a:cs typeface="Times" pitchFamily="-107" charset="0"/>
              </a:rPr>
              <a:t>are usefully </a:t>
            </a:r>
            <a:r>
              <a:rPr lang="en-US" sz="3000" b="1" dirty="0" smtClean="0">
                <a:solidFill>
                  <a:srgbClr val="FFFFFF"/>
                </a:solidFill>
                <a:ea typeface="Times" pitchFamily="-107" charset="0"/>
                <a:cs typeface="Times" pitchFamily="-107" charset="0"/>
              </a:rPr>
              <a:t>broken down  </a:t>
            </a:r>
            <a:r>
              <a:rPr lang="en-US" sz="3000" b="1" dirty="0">
                <a:solidFill>
                  <a:srgbClr val="FFFFFF"/>
                </a:solidFill>
                <a:ea typeface="Times" pitchFamily="-107" charset="0"/>
                <a:cs typeface="Times" pitchFamily="-107" charset="0"/>
              </a:rPr>
              <a:t>into </a:t>
            </a:r>
            <a:r>
              <a:rPr lang="en-US" sz="3000" b="1" i="1" dirty="0" smtClean="0">
                <a:solidFill>
                  <a:srgbClr val="FFFFFF"/>
                </a:solidFill>
                <a:ea typeface="Times" pitchFamily="-107" charset="0"/>
                <a:cs typeface="Times" pitchFamily="-107" charset="0"/>
              </a:rPr>
              <a:t>several</a:t>
            </a:r>
          </a:p>
          <a:p>
            <a:pPr lvl="1" algn="ctr">
              <a:buNone/>
            </a:pPr>
            <a:r>
              <a:rPr lang="en-US" sz="3000" b="1" dirty="0" smtClean="0">
                <a:solidFill>
                  <a:srgbClr val="FFFFFF"/>
                </a:solidFill>
                <a:ea typeface="Times" pitchFamily="-107" charset="0"/>
                <a:cs typeface="Times" pitchFamily="-107" charset="0"/>
              </a:rPr>
              <a:t> </a:t>
            </a:r>
            <a:r>
              <a:rPr lang="en-US" sz="3000" b="1" dirty="0">
                <a:solidFill>
                  <a:srgbClr val="FFFFFF"/>
                </a:solidFill>
                <a:ea typeface="Times" pitchFamily="-107" charset="0"/>
                <a:cs typeface="Times" pitchFamily="-107" charset="0"/>
              </a:rPr>
              <a:t>measures of goodness.</a:t>
            </a:r>
            <a:r>
              <a:rPr lang="en-US" sz="3000" b="1" dirty="0">
                <a:ea typeface="Times" pitchFamily="-107" charset="0"/>
                <a:cs typeface="Times" pitchFamily="-107" charset="0"/>
              </a:rPr>
              <a:t/>
            </a:r>
            <a:br>
              <a:rPr lang="en-US" sz="3000" b="1" dirty="0">
                <a:ea typeface="Times" pitchFamily="-107" charset="0"/>
                <a:cs typeface="Times" pitchFamily="-107" charset="0"/>
              </a:rPr>
            </a:br>
            <a:r>
              <a:rPr lang="en-US" sz="3000" b="1" dirty="0">
                <a:ea typeface="Times" pitchFamily="-107" charset="0"/>
                <a:cs typeface="Times" pitchFamily="-107" charset="0"/>
              </a:rPr>
              <a:t/>
            </a:r>
            <a:br>
              <a:rPr lang="en-US" sz="3000" b="1" dirty="0">
                <a:ea typeface="Times" pitchFamily="-107" charset="0"/>
                <a:cs typeface="Times" pitchFamily="-107" charset="0"/>
              </a:rPr>
            </a:br>
            <a:endParaRPr lang="en-US" sz="3000" b="1" dirty="0">
              <a:ea typeface="Times" pitchFamily="-107" charset="0"/>
              <a:cs typeface="Times" pitchFamily="-107" charset="0"/>
            </a:endParaRPr>
          </a:p>
        </p:txBody>
      </p:sp>
      <p:sp>
        <p:nvSpPr>
          <p:cNvPr id="15365" name="Text Box 5"/>
          <p:cNvSpPr txBox="1">
            <a:spLocks noChangeArrowheads="1"/>
          </p:cNvSpPr>
          <p:nvPr/>
        </p:nvSpPr>
        <p:spPr bwMode="auto">
          <a:xfrm>
            <a:off x="2971800" y="3352800"/>
            <a:ext cx="6096000" cy="3000375"/>
          </a:xfrm>
          <a:prstGeom prst="rect">
            <a:avLst/>
          </a:prstGeom>
          <a:noFill/>
          <a:ln w="12700">
            <a:solidFill>
              <a:schemeClr val="accent2"/>
            </a:solidFill>
            <a:miter lim="800000"/>
            <a:headEnd type="none" w="sm" len="sm"/>
            <a:tailEnd type="none" w="sm" len="sm"/>
          </a:ln>
          <a:effectLst/>
        </p:spPr>
        <p:txBody>
          <a:bodyPr wrap="square">
            <a:prstTxWarp prst="textNoShape">
              <a:avLst/>
            </a:prstTxWarp>
            <a:spAutoFit/>
          </a:bodyPr>
          <a:lstStyle/>
          <a:p>
            <a:pPr>
              <a:spcBef>
                <a:spcPct val="50000"/>
              </a:spcBef>
            </a:pPr>
            <a:r>
              <a:rPr lang="en-US" sz="2000" b="1" u="sng" dirty="0"/>
              <a:t>Usability</a:t>
            </a:r>
            <a:r>
              <a:rPr lang="en-US" sz="2000" b="1" dirty="0" smtClean="0"/>
              <a:t>: Includes:</a:t>
            </a:r>
          </a:p>
          <a:p>
            <a:pPr>
              <a:spcBef>
                <a:spcPct val="50000"/>
              </a:spcBef>
            </a:pPr>
            <a:r>
              <a:rPr lang="en-US" sz="2000" b="1" dirty="0"/>
              <a:t>	</a:t>
            </a:r>
            <a:r>
              <a:rPr lang="en-US" sz="2000" b="1" u="sng" dirty="0"/>
              <a:t>Entry Qualification</a:t>
            </a:r>
            <a:r>
              <a:rPr lang="en-US" sz="2000" b="1" dirty="0"/>
              <a:t>: </a:t>
            </a:r>
            <a:r>
              <a:rPr lang="en-US" sz="2000" b="1" dirty="0" smtClean="0"/>
              <a:t>Scale:       </a:t>
            </a:r>
            <a:r>
              <a:rPr lang="en-US" sz="2000" b="1" dirty="0"/>
              <a:t>IQ, …….</a:t>
            </a:r>
          </a:p>
          <a:p>
            <a:pPr>
              <a:spcBef>
                <a:spcPct val="50000"/>
              </a:spcBef>
            </a:pPr>
            <a:r>
              <a:rPr lang="en-US" sz="2000" b="1" dirty="0"/>
              <a:t>	</a:t>
            </a:r>
            <a:r>
              <a:rPr lang="en-US" sz="2000" b="1" u="sng" dirty="0"/>
              <a:t>Learning Effort</a:t>
            </a:r>
            <a:r>
              <a:rPr lang="en-US" sz="2000" b="1" dirty="0"/>
              <a:t>: Scale</a:t>
            </a:r>
            <a:r>
              <a:rPr lang="en-US" sz="2000" b="1" dirty="0" smtClean="0"/>
              <a:t>:       </a:t>
            </a:r>
            <a:r>
              <a:rPr lang="en-US" sz="2000" b="1" dirty="0"/>
              <a:t>Hours to learn, ….. </a:t>
            </a:r>
          </a:p>
          <a:p>
            <a:pPr>
              <a:spcBef>
                <a:spcPct val="50000"/>
              </a:spcBef>
            </a:pPr>
            <a:r>
              <a:rPr lang="en-US" sz="2000" b="1" dirty="0"/>
              <a:t>	</a:t>
            </a:r>
            <a:r>
              <a:rPr lang="en-US" sz="2000" b="1" u="sng" dirty="0"/>
              <a:t>Productivity</a:t>
            </a:r>
            <a:r>
              <a:rPr lang="en-US" sz="2000" b="1" dirty="0"/>
              <a:t>: Scale:</a:t>
            </a:r>
            <a:r>
              <a:rPr lang="en-US" sz="2000" b="1" dirty="0" smtClean="0"/>
              <a:t>       Tasks </a:t>
            </a:r>
            <a:r>
              <a:rPr lang="en-US" sz="2000" b="1" dirty="0"/>
              <a:t>per hour,…….</a:t>
            </a:r>
          </a:p>
          <a:p>
            <a:pPr>
              <a:spcBef>
                <a:spcPct val="50000"/>
              </a:spcBef>
            </a:pPr>
            <a:r>
              <a:rPr lang="en-US" sz="2000" b="1" dirty="0"/>
              <a:t>	</a:t>
            </a:r>
            <a:r>
              <a:rPr lang="en-US" sz="2000" b="1" u="sng" dirty="0"/>
              <a:t>Error Rate</a:t>
            </a:r>
            <a:r>
              <a:rPr lang="en-US" sz="2000" b="1" dirty="0"/>
              <a:t>: </a:t>
            </a:r>
            <a:r>
              <a:rPr lang="en-US" sz="2000" b="1" dirty="0" smtClean="0"/>
              <a:t> Scale:     Faults </a:t>
            </a:r>
            <a:r>
              <a:rPr lang="en-US" sz="2000" b="1" dirty="0"/>
              <a:t>per 100 tasks, …..	</a:t>
            </a:r>
          </a:p>
          <a:p>
            <a:pPr>
              <a:spcBef>
                <a:spcPct val="50000"/>
              </a:spcBef>
            </a:pPr>
            <a:r>
              <a:rPr lang="en-US" sz="2000" b="1" dirty="0"/>
              <a:t>	</a:t>
            </a:r>
            <a:r>
              <a:rPr lang="en-US" sz="2000" b="1" u="sng" dirty="0"/>
              <a:t>Like-</a:t>
            </a:r>
            <a:r>
              <a:rPr lang="en-US" sz="2000" b="1" u="sng" dirty="0" smtClean="0"/>
              <a:t>ability</a:t>
            </a:r>
            <a:r>
              <a:rPr lang="en-US" sz="2000" b="1" dirty="0" smtClean="0"/>
              <a:t>: Scale:    </a:t>
            </a:r>
            <a:r>
              <a:rPr lang="en-US" sz="2000" b="1" dirty="0"/>
              <a:t>% Users who like the system, ….		</a:t>
            </a:r>
          </a:p>
        </p:txBody>
      </p:sp>
      <p:sp>
        <p:nvSpPr>
          <p:cNvPr id="6" name="Footer Placeholder 5"/>
          <p:cNvSpPr>
            <a:spLocks noGrp="1"/>
          </p:cNvSpPr>
          <p:nvPr>
            <p:ph type="ftr" sz="quarter" idx="10"/>
          </p:nvPr>
        </p:nvSpPr>
        <p:spPr/>
        <p:txBody>
          <a:bodyPr/>
          <a:lstStyle/>
          <a:p>
            <a:r>
              <a:rPr lang="en-US" smtClean="0"/>
              <a:t>© Tom@Gilb.com  www.gilb.com</a:t>
            </a:r>
            <a:endParaRPr lang="en-US"/>
          </a:p>
        </p:txBody>
      </p:sp>
      <p:pic>
        <p:nvPicPr>
          <p:cNvPr id="7" name="Picture 6"/>
          <p:cNvPicPr>
            <a:picLocks noChangeAspect="1"/>
          </p:cNvPicPr>
          <p:nvPr/>
        </p:nvPicPr>
        <p:blipFill>
          <a:blip r:embed="rId3"/>
          <a:stretch>
            <a:fillRect/>
          </a:stretch>
        </p:blipFill>
        <p:spPr>
          <a:xfrm>
            <a:off x="228600" y="704850"/>
            <a:ext cx="3236226" cy="5713411"/>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181100" y="76200"/>
            <a:ext cx="7823200" cy="406400"/>
          </a:xfrm>
          <a:noFill/>
          <a:ln/>
        </p:spPr>
        <p:txBody>
          <a:bodyPr tIns="46038" bIns="46038">
            <a:normAutofit fontScale="90000"/>
          </a:bodyPr>
          <a:lstStyle/>
          <a:p>
            <a:r>
              <a:rPr lang="en-US" sz="3200" dirty="0"/>
              <a:t>Quantifying Usability </a:t>
            </a:r>
            <a:r>
              <a:rPr lang="en-US" sz="3200" dirty="0" smtClean="0"/>
              <a:t>(</a:t>
            </a:r>
            <a:r>
              <a:rPr lang="en-US" sz="3200" dirty="0" err="1" smtClean="0"/>
              <a:t>Erieye</a:t>
            </a:r>
            <a:r>
              <a:rPr lang="en-US" sz="3200" dirty="0" smtClean="0"/>
              <a:t> </a:t>
            </a:r>
            <a:r>
              <a:rPr lang="en-US" sz="3200" dirty="0"/>
              <a:t>C&amp;C System)</a:t>
            </a:r>
          </a:p>
        </p:txBody>
      </p:sp>
      <p:sp>
        <p:nvSpPr>
          <p:cNvPr id="24579" name="AutoShape 3"/>
          <p:cNvSpPr>
            <a:spLocks noChangeArrowheads="1"/>
          </p:cNvSpPr>
          <p:nvPr/>
        </p:nvSpPr>
        <p:spPr bwMode="auto">
          <a:xfrm>
            <a:off x="1125538" y="1639888"/>
            <a:ext cx="8007350" cy="835025"/>
          </a:xfrm>
          <a:prstGeom prst="rightArrow">
            <a:avLst>
              <a:gd name="adj1" fmla="val 75009"/>
              <a:gd name="adj2" fmla="val 29789"/>
            </a:avLst>
          </a:prstGeom>
          <a:solidFill>
            <a:schemeClr val="accent1"/>
          </a:solidFill>
          <a:ln w="12700">
            <a:solidFill>
              <a:schemeClr val="tx1"/>
            </a:solidFill>
            <a:miter lim="800000"/>
            <a:headEnd/>
            <a:tailEnd/>
          </a:ln>
          <a:effectLst/>
        </p:spPr>
        <p:txBody>
          <a:bodyPr wrap="none" anchor="ctr">
            <a:prstTxWarp prst="textNoShape">
              <a:avLst/>
            </a:prstTxWarp>
          </a:bodyPr>
          <a:lstStyle/>
          <a:p>
            <a:endParaRPr lang="nb-NO"/>
          </a:p>
        </p:txBody>
      </p:sp>
      <p:sp>
        <p:nvSpPr>
          <p:cNvPr id="24580" name="AutoShape 4"/>
          <p:cNvSpPr>
            <a:spLocks noChangeArrowheads="1"/>
          </p:cNvSpPr>
          <p:nvPr/>
        </p:nvSpPr>
        <p:spPr bwMode="auto">
          <a:xfrm>
            <a:off x="1881188" y="561975"/>
            <a:ext cx="6791325" cy="623888"/>
          </a:xfrm>
          <a:prstGeom prst="rightArrow">
            <a:avLst>
              <a:gd name="adj1" fmla="val 75009"/>
              <a:gd name="adj2" fmla="val 544325"/>
            </a:avLst>
          </a:prstGeom>
          <a:solidFill>
            <a:srgbClr val="DDDDDD"/>
          </a:solidFill>
          <a:ln w="12700">
            <a:solidFill>
              <a:schemeClr val="tx1"/>
            </a:solidFill>
            <a:miter lim="800000"/>
            <a:headEnd/>
            <a:tailEnd/>
          </a:ln>
          <a:effectLst/>
        </p:spPr>
        <p:txBody>
          <a:bodyPr wrap="none" lIns="92075" tIns="46038" rIns="92075" bIns="46038" anchor="ctr">
            <a:prstTxWarp prst="textNoShape">
              <a:avLst/>
            </a:prstTxWarp>
          </a:bodyPr>
          <a:lstStyle/>
          <a:p>
            <a:pPr algn="ctr" defTabSz="762000"/>
            <a:r>
              <a:rPr lang="en-US" sz="2400" b="1">
                <a:latin typeface="Times" pitchFamily="-107" charset="0"/>
              </a:rPr>
              <a:t>QUALITY</a:t>
            </a:r>
          </a:p>
        </p:txBody>
      </p:sp>
      <p:sp>
        <p:nvSpPr>
          <p:cNvPr id="24581" name="AutoShape 5"/>
          <p:cNvSpPr>
            <a:spLocks noChangeArrowheads="1"/>
          </p:cNvSpPr>
          <p:nvPr/>
        </p:nvSpPr>
        <p:spPr bwMode="auto">
          <a:xfrm>
            <a:off x="1300163" y="1771650"/>
            <a:ext cx="1482725" cy="571500"/>
          </a:xfrm>
          <a:prstGeom prst="rightArrow">
            <a:avLst>
              <a:gd name="adj1" fmla="val 75009"/>
              <a:gd name="adj2" fmla="val 129734"/>
            </a:avLst>
          </a:prstGeom>
          <a:solidFill>
            <a:srgbClr val="FFFF00"/>
          </a:solidFill>
          <a:ln w="12700">
            <a:solidFill>
              <a:schemeClr val="tx1"/>
            </a:solidFill>
            <a:miter lim="800000"/>
            <a:headEnd/>
            <a:tailEnd/>
          </a:ln>
          <a:effectLst/>
        </p:spPr>
        <p:txBody>
          <a:bodyPr wrap="none" lIns="92075" tIns="46038" rIns="92075" bIns="46038" anchor="ctr">
            <a:prstTxWarp prst="textNoShape">
              <a:avLst/>
            </a:prstTxWarp>
          </a:bodyPr>
          <a:lstStyle/>
          <a:p>
            <a:pPr defTabSz="762000"/>
            <a:r>
              <a:rPr lang="en-US" sz="1800" b="1">
                <a:latin typeface="Times" pitchFamily="-107" charset="0"/>
              </a:rPr>
              <a:t>USABILITY</a:t>
            </a:r>
          </a:p>
        </p:txBody>
      </p:sp>
      <p:sp>
        <p:nvSpPr>
          <p:cNvPr id="24582" name="AutoShape 6"/>
          <p:cNvSpPr>
            <a:spLocks noChangeArrowheads="1"/>
          </p:cNvSpPr>
          <p:nvPr/>
        </p:nvSpPr>
        <p:spPr bwMode="auto">
          <a:xfrm>
            <a:off x="7016750" y="1771650"/>
            <a:ext cx="2116138" cy="571500"/>
          </a:xfrm>
          <a:prstGeom prst="rightArrow">
            <a:avLst>
              <a:gd name="adj1" fmla="val 75009"/>
              <a:gd name="adj2" fmla="val 92227"/>
            </a:avLst>
          </a:prstGeom>
          <a:solidFill>
            <a:srgbClr val="FFCC00"/>
          </a:solidFill>
          <a:ln w="12700">
            <a:solidFill>
              <a:schemeClr val="tx1"/>
            </a:solidFill>
            <a:miter lim="800000"/>
            <a:headEnd/>
            <a:tailEnd/>
          </a:ln>
          <a:effectLst/>
        </p:spPr>
        <p:txBody>
          <a:bodyPr wrap="none" lIns="92075" tIns="46038" rIns="92075" bIns="46038" anchor="ctr">
            <a:prstTxWarp prst="textNoShape">
              <a:avLst/>
            </a:prstTxWarp>
          </a:bodyPr>
          <a:lstStyle/>
          <a:p>
            <a:pPr algn="ctr" defTabSz="762000"/>
            <a:r>
              <a:rPr lang="en-US" sz="1400" b="1">
                <a:latin typeface="Times" pitchFamily="-107" charset="0"/>
              </a:rPr>
              <a:t>WORK-CAPACITY</a:t>
            </a:r>
          </a:p>
        </p:txBody>
      </p:sp>
      <p:sp>
        <p:nvSpPr>
          <p:cNvPr id="24583" name="AutoShape 7"/>
          <p:cNvSpPr>
            <a:spLocks noChangeArrowheads="1"/>
          </p:cNvSpPr>
          <p:nvPr/>
        </p:nvSpPr>
        <p:spPr bwMode="auto">
          <a:xfrm>
            <a:off x="4856163" y="1771650"/>
            <a:ext cx="2038350" cy="571500"/>
          </a:xfrm>
          <a:prstGeom prst="rightArrow">
            <a:avLst>
              <a:gd name="adj1" fmla="val 75009"/>
              <a:gd name="adj2" fmla="val 116660"/>
            </a:avLst>
          </a:prstGeom>
          <a:solidFill>
            <a:srgbClr val="FFCC00"/>
          </a:solidFill>
          <a:ln w="12700">
            <a:solidFill>
              <a:schemeClr val="tx1"/>
            </a:solidFill>
            <a:miter lim="800000"/>
            <a:headEnd/>
            <a:tailEnd/>
          </a:ln>
          <a:effectLst/>
        </p:spPr>
        <p:txBody>
          <a:bodyPr wrap="none" lIns="92075" tIns="46038" rIns="92075" bIns="46038" anchor="ctr">
            <a:prstTxWarp prst="textNoShape">
              <a:avLst/>
            </a:prstTxWarp>
          </a:bodyPr>
          <a:lstStyle/>
          <a:p>
            <a:pPr algn="ctr" defTabSz="762000"/>
            <a:r>
              <a:rPr lang="en-US" sz="1400" b="1">
                <a:latin typeface="Times" pitchFamily="-107" charset="0"/>
              </a:rPr>
              <a:t>ADAPTABILITY</a:t>
            </a:r>
          </a:p>
        </p:txBody>
      </p:sp>
      <p:sp>
        <p:nvSpPr>
          <p:cNvPr id="24584" name="AutoShape 8"/>
          <p:cNvSpPr>
            <a:spLocks noChangeArrowheads="1"/>
          </p:cNvSpPr>
          <p:nvPr/>
        </p:nvSpPr>
        <p:spPr bwMode="auto">
          <a:xfrm>
            <a:off x="3017838" y="1708150"/>
            <a:ext cx="1752600" cy="635000"/>
          </a:xfrm>
          <a:prstGeom prst="rightArrow">
            <a:avLst>
              <a:gd name="adj1" fmla="val 75009"/>
              <a:gd name="adj2" fmla="val 49974"/>
            </a:avLst>
          </a:prstGeom>
          <a:solidFill>
            <a:srgbClr val="FFCC00"/>
          </a:solidFill>
          <a:ln w="12700">
            <a:solidFill>
              <a:schemeClr val="tx1"/>
            </a:solidFill>
            <a:miter lim="800000"/>
            <a:headEnd/>
            <a:tailEnd/>
          </a:ln>
          <a:effectLst/>
        </p:spPr>
        <p:txBody>
          <a:bodyPr wrap="none" lIns="92075" tIns="46038" rIns="92075" bIns="46038" anchor="ctr">
            <a:prstTxWarp prst="textNoShape">
              <a:avLst/>
            </a:prstTxWarp>
          </a:bodyPr>
          <a:lstStyle/>
          <a:p>
            <a:pPr algn="r" defTabSz="762000"/>
            <a:r>
              <a:rPr lang="en-US" sz="1400" b="1">
                <a:latin typeface="Times" pitchFamily="-107" charset="0"/>
              </a:rPr>
              <a:t>AVAILABILITY</a:t>
            </a:r>
          </a:p>
        </p:txBody>
      </p:sp>
      <p:sp>
        <p:nvSpPr>
          <p:cNvPr id="24585" name="Line 9"/>
          <p:cNvSpPr>
            <a:spLocks noChangeShapeType="1"/>
          </p:cNvSpPr>
          <p:nvPr/>
        </p:nvSpPr>
        <p:spPr bwMode="auto">
          <a:xfrm>
            <a:off x="1422400" y="2320925"/>
            <a:ext cx="203200" cy="317500"/>
          </a:xfrm>
          <a:prstGeom prst="line">
            <a:avLst/>
          </a:prstGeom>
          <a:noFill/>
          <a:ln w="50800">
            <a:solidFill>
              <a:schemeClr val="tx1"/>
            </a:solidFill>
            <a:round/>
            <a:headEnd type="none" w="sm" len="sm"/>
            <a:tailEnd type="stealth" w="med" len="lg"/>
          </a:ln>
          <a:effectLst/>
        </p:spPr>
        <p:txBody>
          <a:bodyPr wrap="none" anchor="ctr">
            <a:prstTxWarp prst="textNoShape">
              <a:avLst/>
            </a:prstTxWarp>
          </a:bodyPr>
          <a:lstStyle/>
          <a:p>
            <a:endParaRPr lang="nb-NO"/>
          </a:p>
        </p:txBody>
      </p:sp>
      <p:grpSp>
        <p:nvGrpSpPr>
          <p:cNvPr id="2" name="Group 11"/>
          <p:cNvGrpSpPr>
            <a:grpSpLocks/>
          </p:cNvGrpSpPr>
          <p:nvPr/>
        </p:nvGrpSpPr>
        <p:grpSpPr bwMode="auto">
          <a:xfrm>
            <a:off x="1227138" y="2536825"/>
            <a:ext cx="7296150" cy="835025"/>
            <a:chOff x="580" y="2308"/>
            <a:chExt cx="3447" cy="760"/>
          </a:xfrm>
        </p:grpSpPr>
        <p:sp>
          <p:nvSpPr>
            <p:cNvPr id="24588" name="AutoShape 12"/>
            <p:cNvSpPr>
              <a:spLocks noChangeArrowheads="1"/>
            </p:cNvSpPr>
            <p:nvPr/>
          </p:nvSpPr>
          <p:spPr bwMode="auto">
            <a:xfrm>
              <a:off x="580" y="2308"/>
              <a:ext cx="3447" cy="760"/>
            </a:xfrm>
            <a:prstGeom prst="rightArrow">
              <a:avLst>
                <a:gd name="adj1" fmla="val 75009"/>
                <a:gd name="adj2" fmla="val 124748"/>
              </a:avLst>
            </a:prstGeom>
            <a:solidFill>
              <a:srgbClr val="DDDDDD"/>
            </a:solidFill>
            <a:ln w="12700">
              <a:solidFill>
                <a:schemeClr val="tx1"/>
              </a:solidFill>
              <a:miter lim="800000"/>
              <a:headEnd/>
              <a:tailEnd/>
            </a:ln>
            <a:effectLst/>
          </p:spPr>
          <p:txBody>
            <a:bodyPr wrap="none" anchor="ctr">
              <a:prstTxWarp prst="textNoShape">
                <a:avLst/>
              </a:prstTxWarp>
            </a:bodyPr>
            <a:lstStyle/>
            <a:p>
              <a:endParaRPr lang="nb-NO"/>
            </a:p>
          </p:txBody>
        </p:sp>
        <p:sp>
          <p:nvSpPr>
            <p:cNvPr id="24589" name="AutoShape 13"/>
            <p:cNvSpPr>
              <a:spLocks noChangeArrowheads="1"/>
            </p:cNvSpPr>
            <p:nvPr/>
          </p:nvSpPr>
          <p:spPr bwMode="auto">
            <a:xfrm>
              <a:off x="724" y="2452"/>
              <a:ext cx="1480" cy="520"/>
            </a:xfrm>
            <a:prstGeom prst="rightArrow">
              <a:avLst>
                <a:gd name="adj1" fmla="val 75009"/>
                <a:gd name="adj2" fmla="val 142321"/>
              </a:avLst>
            </a:prstGeom>
            <a:solidFill>
              <a:schemeClr val="accent1"/>
            </a:solidFill>
            <a:ln w="12700">
              <a:solidFill>
                <a:schemeClr val="tx1"/>
              </a:solidFill>
              <a:miter lim="800000"/>
              <a:headEnd/>
              <a:tailEnd/>
            </a:ln>
            <a:effectLst/>
          </p:spPr>
          <p:txBody>
            <a:bodyPr wrap="none" lIns="92075" tIns="46038" rIns="92075" bIns="46038" anchor="ctr">
              <a:prstTxWarp prst="textNoShape">
                <a:avLst/>
              </a:prstTxWarp>
            </a:bodyPr>
            <a:lstStyle/>
            <a:p>
              <a:pPr defTabSz="762000"/>
              <a:r>
                <a:rPr lang="en-US" sz="1800" b="1">
                  <a:latin typeface="Times" pitchFamily="-107" charset="0"/>
                </a:rPr>
                <a:t>INTUITIVENESS</a:t>
              </a:r>
            </a:p>
          </p:txBody>
        </p:sp>
        <p:sp>
          <p:nvSpPr>
            <p:cNvPr id="24590" name="AutoShape 14"/>
            <p:cNvSpPr>
              <a:spLocks noChangeArrowheads="1"/>
            </p:cNvSpPr>
            <p:nvPr/>
          </p:nvSpPr>
          <p:spPr bwMode="auto">
            <a:xfrm>
              <a:off x="2356" y="2452"/>
              <a:ext cx="1480" cy="520"/>
            </a:xfrm>
            <a:prstGeom prst="rightArrow">
              <a:avLst>
                <a:gd name="adj1" fmla="val 75009"/>
                <a:gd name="adj2" fmla="val 142321"/>
              </a:avLst>
            </a:prstGeom>
            <a:solidFill>
              <a:schemeClr val="accent1"/>
            </a:solidFill>
            <a:ln w="12700">
              <a:solidFill>
                <a:schemeClr val="tx1"/>
              </a:solidFill>
              <a:miter lim="800000"/>
              <a:headEnd/>
              <a:tailEnd/>
            </a:ln>
            <a:effectLst/>
          </p:spPr>
          <p:txBody>
            <a:bodyPr wrap="none" lIns="92075" tIns="46038" rIns="92075" bIns="46038" anchor="ctr">
              <a:prstTxWarp prst="textNoShape">
                <a:avLst/>
              </a:prstTxWarp>
            </a:bodyPr>
            <a:lstStyle/>
            <a:p>
              <a:pPr defTabSz="762000"/>
              <a:r>
                <a:rPr lang="en-US" sz="1800" b="1">
                  <a:latin typeface="Times" pitchFamily="-107" charset="0"/>
                </a:rPr>
                <a:t>INTELLIGIBILITY</a:t>
              </a:r>
            </a:p>
          </p:txBody>
        </p:sp>
      </p:grpSp>
      <p:sp>
        <p:nvSpPr>
          <p:cNvPr id="24591" name="AutoShape 15"/>
          <p:cNvSpPr>
            <a:spLocks noChangeArrowheads="1"/>
          </p:cNvSpPr>
          <p:nvPr/>
        </p:nvSpPr>
        <p:spPr bwMode="auto">
          <a:xfrm>
            <a:off x="1319213" y="3248025"/>
            <a:ext cx="3886200" cy="2867025"/>
          </a:xfrm>
          <a:prstGeom prst="rightArrow">
            <a:avLst>
              <a:gd name="adj1" fmla="val 75009"/>
              <a:gd name="adj2" fmla="val 33354"/>
            </a:avLst>
          </a:prstGeom>
          <a:solidFill>
            <a:srgbClr val="FFFF00"/>
          </a:solidFill>
          <a:ln w="12700">
            <a:solidFill>
              <a:schemeClr val="tx1"/>
            </a:solidFill>
            <a:miter lim="800000"/>
            <a:headEnd/>
            <a:tailEnd/>
          </a:ln>
          <a:effectLst/>
        </p:spPr>
        <p:txBody>
          <a:bodyPr wrap="none" lIns="92075" tIns="46038" rIns="92075" bIns="46038" anchor="ctr">
            <a:prstTxWarp prst="textNoShape">
              <a:avLst/>
            </a:prstTxWarp>
          </a:bodyPr>
          <a:lstStyle/>
          <a:p>
            <a:pPr defTabSz="762000"/>
            <a:r>
              <a:rPr lang="en-US" sz="1600" b="1">
                <a:latin typeface="Times" pitchFamily="-107" charset="0"/>
              </a:rPr>
              <a:t>Intuitiveness</a:t>
            </a:r>
          </a:p>
          <a:p>
            <a:pPr defTabSz="762000"/>
            <a:r>
              <a:rPr lang="en-US" sz="1600">
                <a:latin typeface="Times" pitchFamily="-107" charset="0"/>
              </a:rPr>
              <a:t>GIST: Great intuitive capability</a:t>
            </a:r>
          </a:p>
          <a:p>
            <a:pPr defTabSz="762000"/>
            <a:r>
              <a:rPr lang="en-US" sz="1600">
                <a:latin typeface="Times" pitchFamily="-107" charset="0"/>
              </a:rPr>
              <a:t>SCALE: Probability that  intuitive guess right.</a:t>
            </a:r>
            <a:endParaRPr lang="en-US" sz="1600" b="1">
              <a:latin typeface="Times" pitchFamily="-107" charset="0"/>
            </a:endParaRPr>
          </a:p>
          <a:p>
            <a:pPr defTabSz="762000"/>
            <a:r>
              <a:rPr lang="en-US" sz="1600">
                <a:latin typeface="Times" pitchFamily="-107" charset="0"/>
              </a:rPr>
              <a:t>METER: &lt;100 observations.&gt;</a:t>
            </a:r>
          </a:p>
          <a:p>
            <a:pPr defTabSz="762000"/>
            <a:r>
              <a:rPr lang="en-US" sz="1600">
                <a:latin typeface="Times" pitchFamily="-107" charset="0"/>
              </a:rPr>
              <a:t>PAST </a:t>
            </a:r>
            <a:r>
              <a:rPr lang="en-US" sz="1600" b="1">
                <a:latin typeface="Times" pitchFamily="-107" charset="0"/>
              </a:rPr>
              <a:t>[GRAPES] </a:t>
            </a:r>
            <a:r>
              <a:rPr lang="en-US" sz="1600">
                <a:latin typeface="Times" pitchFamily="-107" charset="0"/>
              </a:rPr>
              <a:t>80% &lt;-LN</a:t>
            </a:r>
            <a:endParaRPr lang="en-US" sz="1600" b="1">
              <a:latin typeface="Times" pitchFamily="-107" charset="0"/>
            </a:endParaRPr>
          </a:p>
          <a:p>
            <a:pPr defTabSz="762000"/>
            <a:r>
              <a:rPr lang="en-US" sz="1600">
                <a:latin typeface="Times" pitchFamily="-107" charset="0"/>
              </a:rPr>
              <a:t>RECORD</a:t>
            </a:r>
            <a:r>
              <a:rPr lang="en-US" sz="1600" b="1">
                <a:latin typeface="Times" pitchFamily="-107" charset="0"/>
              </a:rPr>
              <a:t> [MAC] </a:t>
            </a:r>
            <a:r>
              <a:rPr lang="en-US" sz="1600">
                <a:latin typeface="Times" pitchFamily="-107" charset="0"/>
              </a:rPr>
              <a:t>9%?&lt;-TG</a:t>
            </a:r>
          </a:p>
          <a:p>
            <a:pPr defTabSz="762000"/>
            <a:r>
              <a:rPr lang="en-US" sz="1600">
                <a:latin typeface="Times" pitchFamily="-107" charset="0"/>
              </a:rPr>
              <a:t>Fail</a:t>
            </a:r>
            <a:r>
              <a:rPr lang="en-US" sz="1600" b="1">
                <a:latin typeface="Times" pitchFamily="-107" charset="0"/>
              </a:rPr>
              <a:t> </a:t>
            </a:r>
            <a:r>
              <a:rPr lang="en-US" sz="1400" b="1">
                <a:latin typeface="Times" pitchFamily="-107" charset="0"/>
              </a:rPr>
              <a:t>[TRAINED</a:t>
            </a:r>
            <a:r>
              <a:rPr lang="en-US" sz="1400">
                <a:latin typeface="Times" pitchFamily="-107" charset="0"/>
              </a:rPr>
              <a:t>, </a:t>
            </a:r>
            <a:r>
              <a:rPr lang="en-US" sz="1400" b="1">
                <a:latin typeface="Times" pitchFamily="-107" charset="0"/>
              </a:rPr>
              <a:t>RARE]</a:t>
            </a:r>
            <a:r>
              <a:rPr lang="en-US" sz="1600" b="1">
                <a:latin typeface="Times" pitchFamily="-107" charset="0"/>
              </a:rPr>
              <a:t> </a:t>
            </a:r>
            <a:r>
              <a:rPr lang="en-US" sz="1600">
                <a:latin typeface="Times" pitchFamily="-107" charset="0"/>
              </a:rPr>
              <a:t>50-90%</a:t>
            </a:r>
            <a:endParaRPr lang="en-US" sz="1600" b="1">
              <a:latin typeface="Times" pitchFamily="-107" charset="0"/>
            </a:endParaRPr>
          </a:p>
          <a:p>
            <a:pPr defTabSz="762000"/>
            <a:r>
              <a:rPr lang="en-US" sz="1600">
                <a:latin typeface="Times" pitchFamily="-107" charset="0"/>
              </a:rPr>
              <a:t>Goal</a:t>
            </a:r>
            <a:r>
              <a:rPr lang="en-US" sz="1600" b="1">
                <a:latin typeface="Times" pitchFamily="-107" charset="0"/>
              </a:rPr>
              <a:t> [TASKS] </a:t>
            </a:r>
            <a:r>
              <a:rPr lang="en-US" sz="1600">
                <a:latin typeface="Times" pitchFamily="-107" charset="0"/>
              </a:rPr>
              <a:t>99% &lt;-LN</a:t>
            </a:r>
          </a:p>
        </p:txBody>
      </p:sp>
      <p:sp>
        <p:nvSpPr>
          <p:cNvPr id="24592" name="AutoShape 16"/>
          <p:cNvSpPr>
            <a:spLocks noChangeArrowheads="1"/>
          </p:cNvSpPr>
          <p:nvPr/>
        </p:nvSpPr>
        <p:spPr bwMode="auto">
          <a:xfrm>
            <a:off x="5518150" y="3025775"/>
            <a:ext cx="3614738" cy="3216275"/>
          </a:xfrm>
          <a:prstGeom prst="rightArrow">
            <a:avLst>
              <a:gd name="adj1" fmla="val 75009"/>
              <a:gd name="adj2" fmla="val 27655"/>
            </a:avLst>
          </a:prstGeom>
          <a:solidFill>
            <a:srgbClr val="FFFF00"/>
          </a:solidFill>
          <a:ln w="12700">
            <a:solidFill>
              <a:schemeClr val="tx1"/>
            </a:solidFill>
            <a:miter lim="800000"/>
            <a:headEnd/>
            <a:tailEnd/>
          </a:ln>
          <a:effectLst/>
        </p:spPr>
        <p:txBody>
          <a:bodyPr wrap="none" lIns="92075" tIns="46038" rIns="92075" bIns="46038" anchor="ctr">
            <a:prstTxWarp prst="textNoShape">
              <a:avLst/>
            </a:prstTxWarp>
          </a:bodyPr>
          <a:lstStyle/>
          <a:p>
            <a:pPr defTabSz="762000"/>
            <a:r>
              <a:rPr lang="en-US" sz="2000" b="1">
                <a:latin typeface="Times" pitchFamily="-107" charset="0"/>
              </a:rPr>
              <a:t>Intelligibility</a:t>
            </a:r>
            <a:endParaRPr lang="en-US" sz="1600" b="1">
              <a:latin typeface="Times" pitchFamily="-107" charset="0"/>
            </a:endParaRPr>
          </a:p>
          <a:p>
            <a:pPr defTabSz="762000"/>
            <a:r>
              <a:rPr lang="en-US" sz="1600">
                <a:latin typeface="Times" pitchFamily="-107" charset="0"/>
              </a:rPr>
              <a:t>GIST: Super ease of immediate understanding</a:t>
            </a:r>
            <a:endParaRPr lang="en-US" sz="1600" b="1">
              <a:latin typeface="Times" pitchFamily="-107" charset="0"/>
            </a:endParaRPr>
          </a:p>
          <a:p>
            <a:pPr defTabSz="762000"/>
            <a:r>
              <a:rPr lang="en-US" sz="1600">
                <a:latin typeface="Times" pitchFamily="-107" charset="0"/>
              </a:rPr>
              <a:t>SCALE:% OK interpretations</a:t>
            </a:r>
            <a:r>
              <a:rPr lang="en-US" sz="1600" b="1">
                <a:latin typeface="Times" pitchFamily="-107" charset="0"/>
              </a:rPr>
              <a:t>.</a:t>
            </a:r>
          </a:p>
          <a:p>
            <a:pPr defTabSz="762000"/>
            <a:r>
              <a:rPr lang="en-US" sz="1600">
                <a:latin typeface="Times" pitchFamily="-107" charset="0"/>
              </a:rPr>
              <a:t>METER: </a:t>
            </a:r>
            <a:r>
              <a:rPr lang="en-US" sz="1400">
                <a:latin typeface="Times" pitchFamily="-107" charset="0"/>
              </a:rPr>
              <a:t>10 ops., 100 infos, 15 mins.</a:t>
            </a:r>
            <a:endParaRPr lang="en-US" sz="1400" b="1">
              <a:latin typeface="Times" pitchFamily="-107" charset="0"/>
            </a:endParaRPr>
          </a:p>
          <a:p>
            <a:pPr defTabSz="762000"/>
            <a:r>
              <a:rPr lang="en-US" sz="1600" b="1">
                <a:latin typeface="Times" pitchFamily="-107" charset="0"/>
              </a:rPr>
              <a:t>P:</a:t>
            </a:r>
            <a:r>
              <a:rPr lang="en-US" sz="1600">
                <a:latin typeface="Times" pitchFamily="-107" charset="0"/>
              </a:rPr>
              <a:t>PAST</a:t>
            </a:r>
            <a:r>
              <a:rPr lang="en-US" sz="1400">
                <a:latin typeface="Times" pitchFamily="-107" charset="0"/>
              </a:rPr>
              <a:t>[20 ops., 300 info, 30 min.]99%</a:t>
            </a:r>
            <a:endParaRPr lang="en-US" sz="1600" b="1">
              <a:latin typeface="Times" pitchFamily="-107" charset="0"/>
            </a:endParaRPr>
          </a:p>
          <a:p>
            <a:pPr defTabSz="762000"/>
            <a:r>
              <a:rPr lang="en-US" sz="1600">
                <a:latin typeface="Times" pitchFamily="-107" charset="0"/>
              </a:rPr>
              <a:t>RECORD</a:t>
            </a:r>
            <a:r>
              <a:rPr lang="en-US" sz="1600" b="1">
                <a:latin typeface="Times" pitchFamily="-107" charset="0"/>
              </a:rPr>
              <a:t> [P] </a:t>
            </a:r>
            <a:r>
              <a:rPr lang="en-US" sz="1600">
                <a:latin typeface="Times" pitchFamily="-107" charset="0"/>
              </a:rPr>
              <a:t>99.0%</a:t>
            </a:r>
          </a:p>
          <a:p>
            <a:pPr defTabSz="762000"/>
            <a:r>
              <a:rPr lang="en-US" sz="1600">
                <a:latin typeface="Times" pitchFamily="-107" charset="0"/>
              </a:rPr>
              <a:t>Fail </a:t>
            </a:r>
            <a:r>
              <a:rPr lang="en-US" sz="1600" b="1">
                <a:latin typeface="Times" pitchFamily="-107" charset="0"/>
              </a:rPr>
              <a:t>[DELIVERY[1]]</a:t>
            </a:r>
            <a:r>
              <a:rPr lang="en-US" sz="1600">
                <a:latin typeface="Times" pitchFamily="-107" charset="0"/>
              </a:rPr>
              <a:t>99.0%</a:t>
            </a:r>
            <a:r>
              <a:rPr lang="en-US" sz="1200">
                <a:latin typeface="Times" pitchFamily="-107" charset="0"/>
              </a:rPr>
              <a:t>&lt;-MAB</a:t>
            </a:r>
            <a:endParaRPr lang="en-US" sz="1200" b="1">
              <a:latin typeface="Times" pitchFamily="-107" charset="0"/>
            </a:endParaRPr>
          </a:p>
          <a:p>
            <a:pPr defTabSz="762000"/>
            <a:r>
              <a:rPr lang="en-US" sz="1600" b="1">
                <a:latin typeface="Times" pitchFamily="-107" charset="0"/>
              </a:rPr>
              <a:t>	[ACCEPTANCE] </a:t>
            </a:r>
            <a:r>
              <a:rPr lang="en-US" sz="1600">
                <a:latin typeface="Times" pitchFamily="-107" charset="0"/>
              </a:rPr>
              <a:t>99.5%</a:t>
            </a:r>
            <a:endParaRPr lang="en-US" sz="1600" b="1">
              <a:latin typeface="Times" pitchFamily="-107" charset="0"/>
            </a:endParaRPr>
          </a:p>
          <a:p>
            <a:pPr defTabSz="762000"/>
            <a:r>
              <a:rPr lang="en-US" sz="1600">
                <a:latin typeface="Times" pitchFamily="-107" charset="0"/>
              </a:rPr>
              <a:t>Goal</a:t>
            </a:r>
            <a:r>
              <a:rPr lang="en-US" sz="1600" b="1">
                <a:latin typeface="Times" pitchFamily="-107" charset="0"/>
              </a:rPr>
              <a:t> [M1] </a:t>
            </a:r>
            <a:r>
              <a:rPr lang="en-US" sz="1600">
                <a:latin typeface="Times" pitchFamily="-107" charset="0"/>
              </a:rPr>
              <a:t>99.9% &lt;-LN</a:t>
            </a:r>
            <a:endParaRPr lang="en-US" sz="1600" b="1">
              <a:latin typeface="Times" pitchFamily="-107" charset="0"/>
            </a:endParaRPr>
          </a:p>
        </p:txBody>
      </p:sp>
      <p:sp>
        <p:nvSpPr>
          <p:cNvPr id="24593" name="Line 17"/>
          <p:cNvSpPr>
            <a:spLocks noChangeShapeType="1"/>
          </p:cNvSpPr>
          <p:nvPr/>
        </p:nvSpPr>
        <p:spPr bwMode="auto">
          <a:xfrm>
            <a:off x="7283450" y="3122613"/>
            <a:ext cx="0" cy="581025"/>
          </a:xfrm>
          <a:prstGeom prst="line">
            <a:avLst/>
          </a:prstGeom>
          <a:noFill/>
          <a:ln w="50800">
            <a:solidFill>
              <a:schemeClr val="tx1"/>
            </a:solidFill>
            <a:round/>
            <a:headEnd type="none" w="sm" len="sm"/>
            <a:tailEnd type="stealth" w="med" len="lg"/>
          </a:ln>
          <a:effectLst/>
        </p:spPr>
        <p:txBody>
          <a:bodyPr wrap="none" anchor="ctr">
            <a:prstTxWarp prst="textNoShape">
              <a:avLst/>
            </a:prstTxWarp>
          </a:bodyPr>
          <a:lstStyle/>
          <a:p>
            <a:endParaRPr lang="nb-NO"/>
          </a:p>
        </p:txBody>
      </p:sp>
      <p:sp>
        <p:nvSpPr>
          <p:cNvPr id="24594" name="Line 18"/>
          <p:cNvSpPr>
            <a:spLocks noChangeShapeType="1"/>
          </p:cNvSpPr>
          <p:nvPr/>
        </p:nvSpPr>
        <p:spPr bwMode="auto">
          <a:xfrm>
            <a:off x="1930400" y="3270250"/>
            <a:ext cx="0" cy="581025"/>
          </a:xfrm>
          <a:prstGeom prst="line">
            <a:avLst/>
          </a:prstGeom>
          <a:noFill/>
          <a:ln w="50800">
            <a:solidFill>
              <a:schemeClr val="tx1"/>
            </a:solidFill>
            <a:round/>
            <a:headEnd type="none" w="sm" len="sm"/>
            <a:tailEnd type="stealth" w="med" len="lg"/>
          </a:ln>
          <a:effectLst/>
        </p:spPr>
        <p:txBody>
          <a:bodyPr wrap="none" anchor="ctr">
            <a:prstTxWarp prst="textNoShape">
              <a:avLst/>
            </a:prstTxWarp>
          </a:bodyPr>
          <a:lstStyle/>
          <a:p>
            <a:endParaRPr lang="nb-NO"/>
          </a:p>
        </p:txBody>
      </p:sp>
      <p:sp>
        <p:nvSpPr>
          <p:cNvPr id="24595" name="Rectangle 19"/>
          <p:cNvSpPr>
            <a:spLocks noChangeArrowheads="1"/>
          </p:cNvSpPr>
          <p:nvPr/>
        </p:nvSpPr>
        <p:spPr bwMode="auto">
          <a:xfrm>
            <a:off x="7842250" y="2989263"/>
            <a:ext cx="1374775" cy="336550"/>
          </a:xfrm>
          <a:prstGeom prst="rect">
            <a:avLst/>
          </a:prstGeom>
          <a:noFill/>
          <a:ln w="9525">
            <a:noFill/>
            <a:miter lim="800000"/>
            <a:headEnd/>
            <a:tailEnd/>
          </a:ln>
          <a:effectLst/>
        </p:spPr>
        <p:txBody>
          <a:bodyPr wrap="none" lIns="92075" tIns="46038" rIns="92075" bIns="46038">
            <a:prstTxWarp prst="textNoShape">
              <a:avLst/>
            </a:prstTxWarp>
            <a:spAutoFit/>
          </a:bodyPr>
          <a:lstStyle/>
          <a:p>
            <a:pPr defTabSz="762000"/>
            <a:r>
              <a:rPr lang="en-US" sz="1600" b="1">
                <a:latin typeface="Times" pitchFamily="-107" charset="0"/>
              </a:rPr>
              <a:t>AND MORE!</a:t>
            </a:r>
          </a:p>
        </p:txBody>
      </p:sp>
      <p:sp>
        <p:nvSpPr>
          <p:cNvPr id="24596" name="AutoShape 20"/>
          <p:cNvSpPr>
            <a:spLocks noChangeArrowheads="1"/>
          </p:cNvSpPr>
          <p:nvPr/>
        </p:nvSpPr>
        <p:spPr bwMode="auto">
          <a:xfrm>
            <a:off x="1189038" y="5913438"/>
            <a:ext cx="7954962" cy="944562"/>
          </a:xfrm>
          <a:prstGeom prst="roundRect">
            <a:avLst>
              <a:gd name="adj" fmla="val 12495"/>
            </a:avLst>
          </a:prstGeom>
          <a:solidFill>
            <a:srgbClr val="DDDDDD"/>
          </a:solidFill>
          <a:ln w="12700">
            <a:solidFill>
              <a:schemeClr val="tx1"/>
            </a:solidFill>
            <a:round/>
            <a:headEnd/>
            <a:tailEnd/>
          </a:ln>
          <a:effectLst/>
        </p:spPr>
        <p:txBody>
          <a:bodyPr wrap="none" lIns="92075" tIns="46038" rIns="92075" bIns="46038" anchor="ctr">
            <a:prstTxWarp prst="textNoShape">
              <a:avLst/>
            </a:prstTxWarp>
          </a:bodyPr>
          <a:lstStyle/>
          <a:p>
            <a:pPr defTabSz="762000"/>
            <a:r>
              <a:rPr lang="en-US" sz="1200" b="1">
                <a:latin typeface="Times" pitchFamily="-107" charset="0"/>
              </a:rPr>
              <a:t>TRAINED: </a:t>
            </a:r>
            <a:r>
              <a:rPr lang="en-US" sz="1200">
                <a:latin typeface="Times" pitchFamily="-107" charset="0"/>
              </a:rPr>
              <a:t>DEFINED:C&amp;Ctl. operator, approved course, 200 hours duration.</a:t>
            </a:r>
            <a:endParaRPr lang="en-US" sz="1200" b="1">
              <a:latin typeface="Times" pitchFamily="-107" charset="0"/>
            </a:endParaRPr>
          </a:p>
          <a:p>
            <a:pPr defTabSz="762000"/>
            <a:r>
              <a:rPr lang="en-US" sz="1200" b="1">
                <a:latin typeface="Times" pitchFamily="-107" charset="0"/>
              </a:rPr>
              <a:t>RARE: </a:t>
            </a:r>
            <a:r>
              <a:rPr lang="en-US" sz="1200">
                <a:latin typeface="Times" pitchFamily="-107" charset="0"/>
              </a:rPr>
              <a:t>DEFINED: types of tasks performed less than once a week per op.</a:t>
            </a:r>
            <a:endParaRPr lang="en-US" sz="1200" b="1">
              <a:latin typeface="Times" pitchFamily="-107" charset="0"/>
            </a:endParaRPr>
          </a:p>
          <a:p>
            <a:pPr defTabSz="762000"/>
            <a:r>
              <a:rPr lang="en-US" sz="1200" b="1">
                <a:latin typeface="Times" pitchFamily="-107" charset="0"/>
              </a:rPr>
              <a:t>TASKS: </a:t>
            </a:r>
            <a:r>
              <a:rPr lang="en-US" sz="1200">
                <a:latin typeface="Times" pitchFamily="-107" charset="0"/>
              </a:rPr>
              <a:t>DEFINED: onboard operator distinct tasks carried out.</a:t>
            </a:r>
          </a:p>
          <a:p>
            <a:pPr defTabSz="762000"/>
            <a:r>
              <a:rPr lang="en-US" sz="1200" b="1">
                <a:latin typeface="Times" pitchFamily="-107" charset="0"/>
              </a:rPr>
              <a:t>ACCEPTANCE: </a:t>
            </a:r>
            <a:r>
              <a:rPr lang="en-US" sz="1200">
                <a:latin typeface="Times" pitchFamily="-107" charset="0"/>
              </a:rPr>
              <a:t>DEFINED: formal acceptance testing via customer contract.</a:t>
            </a:r>
          </a:p>
          <a:p>
            <a:pPr defTabSz="762000"/>
            <a:r>
              <a:rPr lang="en-US" sz="1200" b="1">
                <a:latin typeface="Times" pitchFamily="-107" charset="0"/>
              </a:rPr>
              <a:t>DELIVERY:</a:t>
            </a:r>
            <a:r>
              <a:rPr lang="en-US" sz="1200">
                <a:latin typeface="Times" pitchFamily="-107" charset="0"/>
              </a:rPr>
              <a:t> DEFINED: Evolutionary delivery cycle, integrated and useful.</a:t>
            </a:r>
          </a:p>
        </p:txBody>
      </p:sp>
      <p:sp>
        <p:nvSpPr>
          <p:cNvPr id="24597" name="Line 21"/>
          <p:cNvSpPr>
            <a:spLocks noChangeShapeType="1"/>
          </p:cNvSpPr>
          <p:nvPr/>
        </p:nvSpPr>
        <p:spPr bwMode="auto">
          <a:xfrm>
            <a:off x="4238625" y="1111250"/>
            <a:ext cx="0" cy="666750"/>
          </a:xfrm>
          <a:prstGeom prst="line">
            <a:avLst/>
          </a:prstGeom>
          <a:noFill/>
          <a:ln w="76200">
            <a:solidFill>
              <a:schemeClr val="tx1"/>
            </a:solidFill>
            <a:round/>
            <a:headEnd type="none" w="sm" len="sm"/>
            <a:tailEnd type="triangle" w="med" len="med"/>
          </a:ln>
          <a:effectLst/>
        </p:spPr>
        <p:txBody>
          <a:bodyPr wrap="none" anchor="ctr">
            <a:prstTxWarp prst="textNoShape">
              <a:avLst/>
            </a:prstTxWarp>
          </a:bodyPr>
          <a:lstStyle/>
          <a:p>
            <a:endParaRPr lang="nb-NO"/>
          </a:p>
        </p:txBody>
      </p:sp>
      <p:sp>
        <p:nvSpPr>
          <p:cNvPr id="22" name="Footer Placeholder 21"/>
          <p:cNvSpPr>
            <a:spLocks noGrp="1"/>
          </p:cNvSpPr>
          <p:nvPr>
            <p:ph type="ftr" sz="quarter" idx="10"/>
          </p:nvPr>
        </p:nvSpPr>
        <p:spPr/>
        <p:txBody>
          <a:bodyPr/>
          <a:lstStyle/>
          <a:p>
            <a:r>
              <a:rPr lang="en-US" smtClean="0"/>
              <a:t>© Tom@Gilb.com  www.gilb.com</a:t>
            </a:r>
            <a:endParaRPr lang="en-US"/>
          </a:p>
        </p:txBody>
      </p:sp>
      <p:sp>
        <p:nvSpPr>
          <p:cNvPr id="24" name="Slide Number Placeholder 23"/>
          <p:cNvSpPr>
            <a:spLocks noGrp="1"/>
          </p:cNvSpPr>
          <p:nvPr>
            <p:ph type="sldNum" sz="quarter" idx="12"/>
          </p:nvPr>
        </p:nvSpPr>
        <p:spPr/>
        <p:txBody>
          <a:bodyPr/>
          <a:lstStyle/>
          <a:p>
            <a:fld id="{4B86B0F5-22FE-1F4C-B79C-31CD8CB2974C}" type="slidenum">
              <a:rPr lang="en-GB" smtClean="0"/>
              <a:pPr/>
              <a:t>53</a:t>
            </a:fld>
            <a:endParaRPr lang="en-GB"/>
          </a:p>
        </p:txBody>
      </p:sp>
      <p:sp>
        <p:nvSpPr>
          <p:cNvPr id="23" name="Date Placeholder 22"/>
          <p:cNvSpPr>
            <a:spLocks noGrp="1"/>
          </p:cNvSpPr>
          <p:nvPr>
            <p:ph type="dt" sz="half" idx="10"/>
          </p:nvPr>
        </p:nvSpPr>
        <p:spPr/>
        <p:txBody>
          <a:bodyPr/>
          <a:lstStyle/>
          <a:p>
            <a:fld id="{72009A87-CB72-E043-8881-326306E92FAE}"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Picture 10.png"/>
          <p:cNvPicPr>
            <a:picLocks noChangeAspect="1"/>
          </p:cNvPicPr>
          <p:nvPr/>
        </p:nvPicPr>
        <p:blipFill>
          <a:blip r:embed="rId3"/>
          <a:stretch>
            <a:fillRect/>
          </a:stretch>
        </p:blipFill>
        <p:spPr>
          <a:xfrm>
            <a:off x="1" y="1371601"/>
            <a:ext cx="3852100" cy="3810000"/>
          </a:xfrm>
          <a:prstGeom prst="rect">
            <a:avLst/>
          </a:prstGeom>
        </p:spPr>
      </p:pic>
      <p:sp>
        <p:nvSpPr>
          <p:cNvPr id="16386" name="Rectangle 2"/>
          <p:cNvSpPr>
            <a:spLocks noGrp="1" noChangeArrowheads="1"/>
          </p:cNvSpPr>
          <p:nvPr>
            <p:ph type="title"/>
          </p:nvPr>
        </p:nvSpPr>
        <p:spPr>
          <a:xfrm>
            <a:off x="228600" y="187325"/>
            <a:ext cx="8775700" cy="914400"/>
          </a:xfrm>
          <a:solidFill>
            <a:srgbClr val="FFFF00"/>
          </a:solidFill>
        </p:spPr>
        <p:txBody>
          <a:bodyPr>
            <a:noAutofit/>
          </a:bodyPr>
          <a:lstStyle/>
          <a:p>
            <a:r>
              <a:rPr lang="en-US" sz="1800" dirty="0">
                <a:solidFill>
                  <a:schemeClr val="tx1"/>
                </a:solidFill>
                <a:ea typeface="Times" pitchFamily="-107" charset="0"/>
                <a:cs typeface="Times" pitchFamily="-107" charset="0"/>
              </a:rPr>
              <a:t>3. THE PRINCIPLE OF</a:t>
            </a:r>
            <a:r>
              <a:rPr lang="en-US" sz="1800" dirty="0" smtClean="0">
                <a:solidFill>
                  <a:schemeClr val="tx1"/>
                </a:solidFill>
                <a:ea typeface="Times" pitchFamily="-107" charset="0"/>
                <a:cs typeface="Times" pitchFamily="-107" charset="0"/>
              </a:rPr>
              <a:t> </a:t>
            </a:r>
            <a:r>
              <a:rPr lang="en-US" sz="3200" dirty="0" smtClean="0">
                <a:solidFill>
                  <a:schemeClr val="tx1"/>
                </a:solidFill>
                <a:ea typeface="Times" pitchFamily="-107" charset="0"/>
                <a:cs typeface="Times" pitchFamily="-107" charset="0"/>
              </a:rPr>
              <a:t/>
            </a:r>
            <a:br>
              <a:rPr lang="en-US" sz="3200" dirty="0" smtClean="0">
                <a:solidFill>
                  <a:schemeClr val="tx1"/>
                </a:solidFill>
                <a:ea typeface="Times" pitchFamily="-107" charset="0"/>
                <a:cs typeface="Times" pitchFamily="-107" charset="0"/>
              </a:rPr>
            </a:br>
            <a:r>
              <a:rPr lang="en-US" sz="3200" dirty="0" smtClean="0">
                <a:solidFill>
                  <a:schemeClr val="tx1"/>
                </a:solidFill>
                <a:ea typeface="Times" pitchFamily="-107" charset="0"/>
                <a:cs typeface="Times" pitchFamily="-107" charset="0"/>
              </a:rPr>
              <a:t>'</a:t>
            </a:r>
            <a:r>
              <a:rPr lang="en-US" sz="3200" dirty="0">
                <a:solidFill>
                  <a:schemeClr val="tx1"/>
                </a:solidFill>
                <a:ea typeface="Times" pitchFamily="-107" charset="0"/>
                <a:cs typeface="Times" pitchFamily="-107" charset="0"/>
              </a:rPr>
              <a:t>SCALAR </a:t>
            </a:r>
            <a:r>
              <a:rPr lang="en-US" sz="3200" dirty="0" smtClean="0">
                <a:solidFill>
                  <a:schemeClr val="tx1"/>
                </a:solidFill>
                <a:ea typeface="Times" pitchFamily="-107" charset="0"/>
                <a:cs typeface="Times" pitchFamily="-107" charset="0"/>
              </a:rPr>
              <a:t>DEFINITION’</a:t>
            </a:r>
            <a:endParaRPr lang="en-US" sz="3200" dirty="0">
              <a:solidFill>
                <a:schemeClr val="tx1"/>
              </a:solidFill>
              <a:ea typeface="Times" pitchFamily="-107" charset="0"/>
              <a:cs typeface="Times" pitchFamily="-107" charset="0"/>
            </a:endParaRPr>
          </a:p>
        </p:txBody>
      </p:sp>
      <p:sp>
        <p:nvSpPr>
          <p:cNvPr id="16388" name="Rectangle 4"/>
          <p:cNvSpPr>
            <a:spLocks noGrp="1" noChangeArrowheads="1"/>
          </p:cNvSpPr>
          <p:nvPr>
            <p:ph type="body" sz="half" idx="2"/>
          </p:nvPr>
        </p:nvSpPr>
        <p:spPr>
          <a:xfrm>
            <a:off x="4267199" y="1146175"/>
            <a:ext cx="4470401" cy="3467100"/>
          </a:xfrm>
        </p:spPr>
        <p:style>
          <a:lnRef idx="1">
            <a:schemeClr val="accent4"/>
          </a:lnRef>
          <a:fillRef idx="2">
            <a:schemeClr val="accent4"/>
          </a:fillRef>
          <a:effectRef idx="1">
            <a:schemeClr val="accent4"/>
          </a:effectRef>
          <a:fontRef idx="minor">
            <a:schemeClr val="dk1"/>
          </a:fontRef>
        </p:style>
        <p:txBody>
          <a:bodyPr>
            <a:noAutofit/>
          </a:bodyPr>
          <a:lstStyle/>
          <a:p>
            <a:pPr algn="ctr">
              <a:spcAft>
                <a:spcPts val="4200"/>
              </a:spcAft>
              <a:buNone/>
            </a:pPr>
            <a:r>
              <a:rPr lang="en-US" sz="3700" dirty="0">
                <a:solidFill>
                  <a:srgbClr val="FFFFFF"/>
                </a:solidFill>
                <a:ea typeface="Times" pitchFamily="-107" charset="0"/>
                <a:cs typeface="Times" pitchFamily="-107" charset="0"/>
              </a:rPr>
              <a:t>A </a:t>
            </a:r>
            <a:r>
              <a:rPr lang="en-US" sz="3700" i="1" dirty="0">
                <a:solidFill>
                  <a:srgbClr val="FFFFFF"/>
                </a:solidFill>
                <a:ea typeface="Times" pitchFamily="-107" charset="0"/>
                <a:cs typeface="Times" pitchFamily="-107" charset="0"/>
              </a:rPr>
              <a:t>Scale of measure</a:t>
            </a:r>
            <a:r>
              <a:rPr lang="en-US" sz="3700" dirty="0">
                <a:solidFill>
                  <a:srgbClr val="FFFFFF"/>
                </a:solidFill>
                <a:ea typeface="Times" pitchFamily="-107" charset="0"/>
                <a:cs typeface="Times" pitchFamily="-107" charset="0"/>
              </a:rPr>
              <a:t> is</a:t>
            </a:r>
            <a:r>
              <a:rPr lang="en-US" sz="3700" dirty="0" smtClean="0">
                <a:solidFill>
                  <a:srgbClr val="FFFFFF"/>
                </a:solidFill>
                <a:ea typeface="Times" pitchFamily="-107" charset="0"/>
                <a:cs typeface="Times" pitchFamily="-107" charset="0"/>
              </a:rPr>
              <a:t> a </a:t>
            </a:r>
            <a:r>
              <a:rPr lang="en-US" sz="3700" dirty="0">
                <a:solidFill>
                  <a:srgbClr val="FFFFFF"/>
                </a:solidFill>
                <a:ea typeface="Times" pitchFamily="-107" charset="0"/>
                <a:cs typeface="Times" pitchFamily="-107" charset="0"/>
              </a:rPr>
              <a:t>powerful practical </a:t>
            </a:r>
            <a:r>
              <a:rPr lang="en-US" sz="3700" b="1" i="1" dirty="0">
                <a:solidFill>
                  <a:srgbClr val="FFFFFF"/>
                </a:solidFill>
                <a:ea typeface="Times" pitchFamily="-107" charset="0"/>
                <a:cs typeface="Times" pitchFamily="-107" charset="0"/>
              </a:rPr>
              <a:t>definition</a:t>
            </a:r>
            <a:r>
              <a:rPr lang="en-US" sz="3700" b="1" dirty="0">
                <a:solidFill>
                  <a:srgbClr val="FFFFFF"/>
                </a:solidFill>
                <a:ea typeface="Times" pitchFamily="-107" charset="0"/>
                <a:cs typeface="Times" pitchFamily="-107" charset="0"/>
              </a:rPr>
              <a:t> </a:t>
            </a:r>
            <a:r>
              <a:rPr lang="en-US" sz="3700" dirty="0">
                <a:solidFill>
                  <a:srgbClr val="FFFFFF"/>
                </a:solidFill>
                <a:ea typeface="Times" pitchFamily="-107" charset="0"/>
                <a:cs typeface="Times" pitchFamily="-107" charset="0"/>
              </a:rPr>
              <a:t>of a quality</a:t>
            </a:r>
            <a:r>
              <a:rPr lang="en-US" sz="3700" dirty="0">
                <a:ea typeface="Times" pitchFamily="-107" charset="0"/>
                <a:cs typeface="Times" pitchFamily="-107" charset="0"/>
              </a:rPr>
              <a:t/>
            </a:r>
            <a:br>
              <a:rPr lang="en-US" sz="3700" dirty="0">
                <a:ea typeface="Times" pitchFamily="-107" charset="0"/>
                <a:cs typeface="Times" pitchFamily="-107" charset="0"/>
              </a:rPr>
            </a:br>
            <a:r>
              <a:rPr lang="en-US" sz="3700" dirty="0">
                <a:ea typeface="Times" pitchFamily="-107" charset="0"/>
                <a:cs typeface="Times" pitchFamily="-107" charset="0"/>
              </a:rPr>
              <a:t/>
            </a:r>
            <a:br>
              <a:rPr lang="en-US" sz="3700" dirty="0">
                <a:ea typeface="Times" pitchFamily="-107" charset="0"/>
                <a:cs typeface="Times" pitchFamily="-107" charset="0"/>
              </a:rPr>
            </a:br>
            <a:endParaRPr lang="en-US" sz="3700" dirty="0">
              <a:ea typeface="Times" pitchFamily="-107" charset="0"/>
              <a:cs typeface="Times" pitchFamily="-107" charset="0"/>
            </a:endParaRPr>
          </a:p>
        </p:txBody>
      </p:sp>
      <p:sp>
        <p:nvSpPr>
          <p:cNvPr id="16390" name="Text Box 6"/>
          <p:cNvSpPr txBox="1">
            <a:spLocks noChangeArrowheads="1"/>
          </p:cNvSpPr>
          <p:nvPr/>
        </p:nvSpPr>
        <p:spPr bwMode="auto">
          <a:xfrm>
            <a:off x="4267198" y="4524375"/>
            <a:ext cx="4152901" cy="2100575"/>
          </a:xfrm>
          <a:prstGeom prst="rect">
            <a:avLst/>
          </a:prstGeom>
          <a:noFill/>
          <a:ln w="12700">
            <a:noFill/>
            <a:miter lim="800000"/>
            <a:headEnd type="none" w="sm" len="sm"/>
            <a:tailEnd type="none" w="sm" len="sm"/>
          </a:ln>
          <a:effectLst/>
        </p:spPr>
        <p:txBody>
          <a:bodyPr wrap="square">
            <a:prstTxWarp prst="textNoShape">
              <a:avLst/>
            </a:prstTxWarp>
            <a:spAutoFit/>
          </a:bodyPr>
          <a:lstStyle/>
          <a:p>
            <a:pPr>
              <a:spcBef>
                <a:spcPct val="50000"/>
              </a:spcBef>
            </a:pPr>
            <a:r>
              <a:rPr lang="en-US" sz="2900" b="1" u="sng" dirty="0"/>
              <a:t>Flexibility</a:t>
            </a:r>
            <a:r>
              <a:rPr lang="en-US" sz="2900" dirty="0"/>
              <a:t>:</a:t>
            </a:r>
          </a:p>
          <a:p>
            <a:pPr>
              <a:spcBef>
                <a:spcPct val="50000"/>
              </a:spcBef>
            </a:pPr>
            <a:r>
              <a:rPr lang="en-US" sz="2900" b="1" dirty="0"/>
              <a:t>Scale</a:t>
            </a:r>
            <a:r>
              <a:rPr lang="en-US" sz="2900" dirty="0"/>
              <a:t>: Speed of Conversion to New Computer Platform</a:t>
            </a:r>
          </a:p>
        </p:txBody>
      </p:sp>
      <p:sp>
        <p:nvSpPr>
          <p:cNvPr id="6" name="Footer Placeholder 5"/>
          <p:cNvSpPr>
            <a:spLocks noGrp="1"/>
          </p:cNvSpPr>
          <p:nvPr>
            <p:ph type="ftr" sz="quarter" idx="10"/>
          </p:nvPr>
        </p:nvSpPr>
        <p:spPr/>
        <p:txBody>
          <a:bodyPr/>
          <a:lstStyle/>
          <a:p>
            <a:r>
              <a:rPr lang="en-US" smtClean="0"/>
              <a:t>© Tom@Gilb.com  www.gilb.com</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90">
                                            <p:txEl>
                                              <p:pRg st="0" end="0"/>
                                            </p:txEl>
                                          </p:spTgt>
                                        </p:tgtEl>
                                        <p:attrNameLst>
                                          <p:attrName>style.visibility</p:attrName>
                                        </p:attrNameLst>
                                      </p:cBhvr>
                                      <p:to>
                                        <p:strVal val="visible"/>
                                      </p:to>
                                    </p:set>
                                    <p:anim calcmode="lin" valueType="num">
                                      <p:cBhvr additive="base">
                                        <p:cTn id="7" dur="500" fill="hold"/>
                                        <p:tgtEl>
                                          <p:spTgt spid="1639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39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390">
                                            <p:txEl>
                                              <p:pRg st="1" end="1"/>
                                            </p:txEl>
                                          </p:spTgt>
                                        </p:tgtEl>
                                        <p:attrNameLst>
                                          <p:attrName>style.visibility</p:attrName>
                                        </p:attrNameLst>
                                      </p:cBhvr>
                                      <p:to>
                                        <p:strVal val="visible"/>
                                      </p:to>
                                    </p:set>
                                    <p:anim calcmode="lin" valueType="num">
                                      <p:cBhvr additive="base">
                                        <p:cTn id="13" dur="500" fill="hold"/>
                                        <p:tgtEl>
                                          <p:spTgt spid="1639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390">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build="p" autoUpdateAnimBg="0"/>
    </p:bld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0" y="0"/>
            <a:ext cx="8915400" cy="533400"/>
          </a:xfrm>
        </p:spPr>
        <p:txBody>
          <a:bodyPr>
            <a:normAutofit fontScale="90000"/>
          </a:bodyPr>
          <a:lstStyle/>
          <a:p>
            <a:r>
              <a:rPr lang="en-US" sz="1400" dirty="0"/>
              <a:t>(Quality) Requirements Specification </a:t>
            </a:r>
            <a:r>
              <a:rPr lang="en-US" sz="1400" dirty="0">
                <a:solidFill>
                  <a:schemeClr val="tx1"/>
                </a:solidFill>
              </a:rPr>
              <a:t>Template with &lt;hints&gt;</a:t>
            </a:r>
            <a:r>
              <a:rPr lang="en-US" sz="1800" dirty="0">
                <a:solidFill>
                  <a:schemeClr val="tx1"/>
                </a:solidFill>
              </a:rPr>
              <a:t/>
            </a:r>
            <a:br>
              <a:rPr lang="en-US" sz="1800" dirty="0">
                <a:solidFill>
                  <a:schemeClr val="tx1"/>
                </a:solidFill>
              </a:rPr>
            </a:br>
            <a:r>
              <a:rPr lang="en-US" sz="1800" dirty="0">
                <a:solidFill>
                  <a:schemeClr val="tx1"/>
                </a:solidFill>
              </a:rPr>
              <a:t>HOW WE SPECIFY SCALAR ATTRIBUTE </a:t>
            </a:r>
            <a:r>
              <a:rPr lang="en-US" sz="1800" dirty="0" smtClean="0">
                <a:solidFill>
                  <a:schemeClr val="tx1"/>
                </a:solidFill>
              </a:rPr>
              <a:t>PRIORITY:  Constraints, Targets</a:t>
            </a:r>
            <a:endParaRPr lang="en-US" sz="1800" dirty="0"/>
          </a:p>
        </p:txBody>
      </p:sp>
      <p:sp>
        <p:nvSpPr>
          <p:cNvPr id="56323" name="Rectangle 3"/>
          <p:cNvSpPr>
            <a:spLocks noGrp="1" noChangeArrowheads="1"/>
          </p:cNvSpPr>
          <p:nvPr>
            <p:ph type="body" idx="1"/>
          </p:nvPr>
        </p:nvSpPr>
        <p:spPr>
          <a:xfrm>
            <a:off x="1" y="552450"/>
            <a:ext cx="9144000" cy="6210300"/>
          </a:xfrm>
          <a:solidFill>
            <a:srgbClr val="E0EB21"/>
          </a:solidFill>
          <a:ln>
            <a:solidFill>
              <a:schemeClr val="tx1"/>
            </a:solidFill>
          </a:ln>
        </p:spPr>
        <p:txBody>
          <a:bodyPr>
            <a:noAutofit/>
          </a:bodyPr>
          <a:lstStyle/>
          <a:p>
            <a:pPr marL="365125" indent="-365125" defTabSz="974725">
              <a:lnSpc>
                <a:spcPct val="90000"/>
              </a:lnSpc>
              <a:buFontTx/>
              <a:buNone/>
            </a:pPr>
            <a:r>
              <a:rPr lang="en-US" sz="1200">
                <a:latin typeface="Arial" pitchFamily="-107" charset="0"/>
              </a:rPr>
              <a:t>&lt;name tag of the objective&gt;</a:t>
            </a:r>
          </a:p>
          <a:p>
            <a:pPr marL="365125" indent="-365125" defTabSz="974725">
              <a:lnSpc>
                <a:spcPct val="90000"/>
              </a:lnSpc>
              <a:buFontTx/>
              <a:buNone/>
            </a:pPr>
            <a:r>
              <a:rPr lang="en-US" sz="1200" dirty="0">
                <a:latin typeface="Arial" pitchFamily="-107" charset="0"/>
              </a:rPr>
              <a:t>Ambition:  	</a:t>
            </a:r>
            <a:r>
              <a:rPr lang="en-US" sz="1200" b="1" dirty="0">
                <a:latin typeface="Arial" pitchFamily="-107" charset="0"/>
              </a:rPr>
              <a:t>&lt;give overall real ambition level in 5-20 words&gt;</a:t>
            </a:r>
          </a:p>
          <a:p>
            <a:pPr marL="365125" indent="-365125" defTabSz="974725">
              <a:lnSpc>
                <a:spcPct val="90000"/>
              </a:lnSpc>
              <a:buFontTx/>
              <a:buNone/>
            </a:pPr>
            <a:r>
              <a:rPr lang="en-US" sz="1200" dirty="0">
                <a:latin typeface="Arial" pitchFamily="-107" charset="0"/>
              </a:rPr>
              <a:t>Version:  	</a:t>
            </a:r>
            <a:r>
              <a:rPr lang="en-US" sz="1200" b="1" dirty="0">
                <a:latin typeface="Arial" pitchFamily="-107" charset="0"/>
              </a:rPr>
              <a:t>&lt;</a:t>
            </a:r>
            <a:r>
              <a:rPr lang="en-US" sz="1200" b="1" dirty="0" err="1">
                <a:latin typeface="Arial" pitchFamily="-107" charset="0"/>
              </a:rPr>
              <a:t>dd-mm-yy</a:t>
            </a:r>
            <a:r>
              <a:rPr lang="en-US" sz="1200" b="1" dirty="0">
                <a:latin typeface="Arial" pitchFamily="-107" charset="0"/>
              </a:rPr>
              <a:t> each requirements spec has a version, at least a date&gt;</a:t>
            </a:r>
          </a:p>
          <a:p>
            <a:pPr marL="365125" indent="-365125" defTabSz="974725">
              <a:lnSpc>
                <a:spcPct val="90000"/>
              </a:lnSpc>
              <a:buFontTx/>
              <a:buNone/>
            </a:pPr>
            <a:r>
              <a:rPr lang="en-US" sz="1200" dirty="0">
                <a:latin typeface="Arial" pitchFamily="-107" charset="0"/>
              </a:rPr>
              <a:t>Owner:  	</a:t>
            </a:r>
            <a:r>
              <a:rPr lang="en-US" sz="1200" b="1" dirty="0">
                <a:latin typeface="Arial" pitchFamily="-107" charset="0"/>
              </a:rPr>
              <a:t>&lt;the person or instance allowed to make official changes to this requirement&gt;</a:t>
            </a:r>
          </a:p>
          <a:p>
            <a:pPr marL="365125" indent="-365125" defTabSz="974725">
              <a:lnSpc>
                <a:spcPct val="90000"/>
              </a:lnSpc>
              <a:buFontTx/>
              <a:buNone/>
            </a:pPr>
            <a:r>
              <a:rPr lang="en-US" sz="1200" dirty="0">
                <a:latin typeface="Arial" pitchFamily="-107" charset="0"/>
              </a:rPr>
              <a:t>Type:    	</a:t>
            </a:r>
            <a:r>
              <a:rPr lang="en-US" sz="1200" b="1" dirty="0">
                <a:latin typeface="Arial" pitchFamily="-107" charset="0"/>
              </a:rPr>
              <a:t>&lt;</a:t>
            </a:r>
            <a:r>
              <a:rPr lang="en-US" sz="1200" b="1" dirty="0" err="1">
                <a:latin typeface="Arial" pitchFamily="-107" charset="0"/>
              </a:rPr>
              <a:t>quality|objective|constraint</a:t>
            </a:r>
            <a:r>
              <a:rPr lang="en-US" sz="1200" b="1" dirty="0">
                <a:latin typeface="Arial" pitchFamily="-107" charset="0"/>
              </a:rPr>
              <a:t>&gt;</a:t>
            </a:r>
          </a:p>
          <a:p>
            <a:pPr marL="365125" indent="-365125" defTabSz="974725">
              <a:lnSpc>
                <a:spcPct val="90000"/>
              </a:lnSpc>
              <a:buFontTx/>
              <a:buNone/>
            </a:pPr>
            <a:r>
              <a:rPr lang="en-US" sz="1200" dirty="0">
                <a:latin typeface="Arial" pitchFamily="-107" charset="0"/>
              </a:rPr>
              <a:t>Stakeholder:  </a:t>
            </a:r>
            <a:r>
              <a:rPr lang="en-US" sz="1200" b="1" dirty="0">
                <a:latin typeface="Arial" pitchFamily="-107" charset="0"/>
              </a:rPr>
              <a:t>{ ,   ,  }      “who can influence your profit, success or failure?”</a:t>
            </a:r>
          </a:p>
          <a:p>
            <a:pPr marL="365125" indent="-365125" defTabSz="974725">
              <a:lnSpc>
                <a:spcPct val="90000"/>
              </a:lnSpc>
              <a:buFontTx/>
              <a:buNone/>
            </a:pPr>
            <a:r>
              <a:rPr lang="en-US" sz="1200" dirty="0">
                <a:latin typeface="Arial" pitchFamily="-107" charset="0"/>
              </a:rPr>
              <a:t>Scale: 	</a:t>
            </a:r>
            <a:r>
              <a:rPr lang="en-US" sz="1200" b="1" dirty="0">
                <a:latin typeface="Arial" pitchFamily="-107" charset="0"/>
              </a:rPr>
              <a:t>&lt;a defined units of measure, with [parameters] if you like&gt;</a:t>
            </a:r>
          </a:p>
          <a:p>
            <a:pPr marL="365125" indent="-365125" defTabSz="974725">
              <a:lnSpc>
                <a:spcPct val="90000"/>
              </a:lnSpc>
              <a:buFontTx/>
              <a:buNone/>
            </a:pPr>
            <a:r>
              <a:rPr lang="en-US" sz="1200" dirty="0">
                <a:latin typeface="Arial" pitchFamily="-107" charset="0"/>
              </a:rPr>
              <a:t>Meter 	</a:t>
            </a:r>
            <a:r>
              <a:rPr lang="en-US" sz="1200" b="1" dirty="0">
                <a:latin typeface="Arial" pitchFamily="-107" charset="0"/>
              </a:rPr>
              <a:t>[ &lt;for what test level?&gt;] </a:t>
            </a:r>
          </a:p>
          <a:p>
            <a:pPr marL="365125" indent="-365125" defTabSz="974725">
              <a:lnSpc>
                <a:spcPct val="90000"/>
              </a:lnSpc>
              <a:buFontTx/>
              <a:buNone/>
            </a:pPr>
            <a:r>
              <a:rPr lang="en-US" sz="1200" dirty="0">
                <a:solidFill>
                  <a:srgbClr val="FF3300"/>
                </a:solidFill>
                <a:latin typeface="Arial" pitchFamily="-107" charset="0"/>
              </a:rPr>
              <a:t>====Benchmarks ============= the Past</a:t>
            </a:r>
          </a:p>
          <a:p>
            <a:pPr marL="365125" indent="-365125" defTabSz="974725">
              <a:lnSpc>
                <a:spcPct val="90000"/>
              </a:lnSpc>
              <a:buFontTx/>
              <a:buNone/>
            </a:pPr>
            <a:r>
              <a:rPr lang="en-US" sz="1200" dirty="0">
                <a:solidFill>
                  <a:srgbClr val="FF3300"/>
                </a:solidFill>
                <a:latin typeface="Arial" pitchFamily="-107" charset="0"/>
              </a:rPr>
              <a:t>Past  	[   ]    </a:t>
            </a:r>
            <a:r>
              <a:rPr lang="en-US" sz="1200" b="1" dirty="0">
                <a:solidFill>
                  <a:srgbClr val="FF3300"/>
                </a:solidFill>
                <a:latin typeface="Arial" pitchFamily="-107" charset="0"/>
              </a:rPr>
              <a:t>&lt;estimate of past&gt;  &lt;--&lt;source&gt;</a:t>
            </a:r>
          </a:p>
          <a:p>
            <a:pPr marL="365125" indent="-365125" defTabSz="974725">
              <a:lnSpc>
                <a:spcPct val="90000"/>
              </a:lnSpc>
              <a:buFontTx/>
              <a:buNone/>
            </a:pPr>
            <a:r>
              <a:rPr lang="en-US" sz="1200" dirty="0">
                <a:solidFill>
                  <a:srgbClr val="FF3300"/>
                </a:solidFill>
                <a:latin typeface="Arial" pitchFamily="-107" charset="0"/>
              </a:rPr>
              <a:t>Record 	</a:t>
            </a:r>
            <a:r>
              <a:rPr lang="en-US" sz="1200" b="1" dirty="0">
                <a:solidFill>
                  <a:srgbClr val="FF3300"/>
                </a:solidFill>
                <a:latin typeface="Arial" pitchFamily="-107" charset="0"/>
              </a:rPr>
              <a:t>[ &lt;where&gt;, &lt;when &gt;, &lt;estimate of record level&gt; ]   &lt;-- &lt;source of record data&gt;</a:t>
            </a:r>
          </a:p>
          <a:p>
            <a:pPr marL="365125" indent="-365125" defTabSz="974725">
              <a:lnSpc>
                <a:spcPct val="90000"/>
              </a:lnSpc>
              <a:buFontTx/>
              <a:buNone/>
            </a:pPr>
            <a:r>
              <a:rPr lang="en-US" sz="1200" dirty="0">
                <a:solidFill>
                  <a:srgbClr val="FF3300"/>
                </a:solidFill>
                <a:latin typeface="Arial" pitchFamily="-107" charset="0"/>
              </a:rPr>
              <a:t>Trend 	</a:t>
            </a:r>
            <a:r>
              <a:rPr lang="en-US" sz="1200" b="1" dirty="0">
                <a:solidFill>
                  <a:srgbClr val="FF3300"/>
                </a:solidFill>
                <a:latin typeface="Arial" pitchFamily="-107" charset="0"/>
              </a:rPr>
              <a:t>[ &lt;future date&gt;, &lt;where?&gt;   ]    &lt;prediction of level&gt;   &lt;-- &lt;source of prediction&gt;</a:t>
            </a:r>
          </a:p>
          <a:p>
            <a:pPr marL="365125" indent="-365125" defTabSz="974725">
              <a:lnSpc>
                <a:spcPct val="90000"/>
              </a:lnSpc>
              <a:buFontTx/>
              <a:buNone/>
            </a:pPr>
            <a:r>
              <a:rPr lang="en-US" sz="1200" dirty="0">
                <a:latin typeface="Arial" pitchFamily="-107" charset="0"/>
              </a:rPr>
              <a:t>===== Targets ============= the future needs</a:t>
            </a:r>
          </a:p>
          <a:p>
            <a:pPr marL="365125" indent="-365125" defTabSz="974725">
              <a:lnSpc>
                <a:spcPct val="90000"/>
              </a:lnSpc>
              <a:buFontTx/>
              <a:buNone/>
            </a:pPr>
            <a:r>
              <a:rPr lang="en-US" sz="1200" dirty="0">
                <a:latin typeface="Arial" pitchFamily="-107" charset="0"/>
              </a:rPr>
              <a:t>Wish 	</a:t>
            </a:r>
            <a:r>
              <a:rPr lang="en-US" sz="1200" b="1" dirty="0">
                <a:latin typeface="Arial" pitchFamily="-107" charset="0"/>
              </a:rPr>
              <a:t>[    ]   &lt;-- &lt;source of wish&gt;</a:t>
            </a:r>
          </a:p>
          <a:p>
            <a:pPr marL="365125" indent="-365125" defTabSz="974725">
              <a:lnSpc>
                <a:spcPct val="90000"/>
              </a:lnSpc>
              <a:buFontTx/>
              <a:buNone/>
            </a:pPr>
            <a:r>
              <a:rPr lang="en-US" sz="1200" dirty="0">
                <a:latin typeface="Arial" pitchFamily="-107" charset="0"/>
              </a:rPr>
              <a:t>Goal 	</a:t>
            </a:r>
            <a:r>
              <a:rPr lang="en-US" sz="1200" b="1" dirty="0">
                <a:latin typeface="Arial" pitchFamily="-107" charset="0"/>
              </a:rPr>
              <a:t>[…] &lt;target level&gt;   &lt;-- Source</a:t>
            </a:r>
          </a:p>
          <a:p>
            <a:pPr marL="365125" indent="-365125" defTabSz="974725">
              <a:lnSpc>
                <a:spcPct val="90000"/>
              </a:lnSpc>
              <a:buFontTx/>
              <a:buNone/>
            </a:pPr>
            <a:r>
              <a:rPr lang="en-US" sz="1200" b="1" dirty="0">
                <a:latin typeface="Arial" pitchFamily="-107" charset="0"/>
              </a:rPr>
              <a:t>	</a:t>
            </a:r>
            <a:r>
              <a:rPr lang="en-US" sz="1200" dirty="0">
                <a:solidFill>
                  <a:srgbClr val="1014FF"/>
                </a:solidFill>
                <a:latin typeface="Arial" pitchFamily="-107" charset="0"/>
              </a:rPr>
              <a:t>Value</a:t>
            </a:r>
            <a:r>
              <a:rPr lang="en-US" sz="1200" b="1" dirty="0">
                <a:solidFill>
                  <a:srgbClr val="1014FF"/>
                </a:solidFill>
                <a:latin typeface="Arial" pitchFamily="-107" charset="0"/>
              </a:rPr>
              <a:t> [Goal] &lt;refer to what this impacts or how much it  creates of value&gt;</a:t>
            </a:r>
          </a:p>
          <a:p>
            <a:pPr marL="365125" indent="-365125" defTabSz="974725">
              <a:lnSpc>
                <a:spcPct val="90000"/>
              </a:lnSpc>
              <a:buFontTx/>
              <a:buNone/>
            </a:pPr>
            <a:r>
              <a:rPr lang="en-US" sz="1200" dirty="0">
                <a:latin typeface="Arial" pitchFamily="-107" charset="0"/>
              </a:rPr>
              <a:t>Stretch 	</a:t>
            </a:r>
            <a:r>
              <a:rPr lang="en-US" sz="1200" b="1" dirty="0">
                <a:latin typeface="Arial" pitchFamily="-107" charset="0"/>
              </a:rPr>
              <a:t>[    ]  &lt;motivating ambition level&gt;     &lt;-- &lt;source of level&gt;</a:t>
            </a:r>
          </a:p>
          <a:p>
            <a:pPr marL="365125" indent="-365125" defTabSz="974725">
              <a:lnSpc>
                <a:spcPct val="90000"/>
              </a:lnSpc>
              <a:buFontTx/>
              <a:buNone/>
            </a:pPr>
            <a:r>
              <a:rPr lang="en-US" sz="1200" b="1" dirty="0">
                <a:latin typeface="Arial" pitchFamily="-107" charset="0"/>
              </a:rPr>
              <a:t>========== Constraints ========================</a:t>
            </a:r>
          </a:p>
          <a:p>
            <a:pPr marL="365125" indent="-365125" defTabSz="974725">
              <a:lnSpc>
                <a:spcPct val="90000"/>
              </a:lnSpc>
              <a:buFontTx/>
              <a:buNone/>
            </a:pPr>
            <a:r>
              <a:rPr lang="en-US" sz="1200" dirty="0">
                <a:latin typeface="Arial" pitchFamily="-107" charset="0"/>
              </a:rPr>
              <a:t>Fail 	</a:t>
            </a:r>
            <a:r>
              <a:rPr lang="en-US" sz="1200" b="1" dirty="0">
                <a:latin typeface="Arial" pitchFamily="-107" charset="0"/>
              </a:rPr>
              <a:t>[    ]    &lt;-- &lt;source&gt;        ‘Failure Point’</a:t>
            </a:r>
          </a:p>
          <a:p>
            <a:pPr marL="365125" indent="-365125" defTabSz="974725">
              <a:lnSpc>
                <a:spcPct val="90000"/>
              </a:lnSpc>
              <a:buFontTx/>
              <a:buNone/>
            </a:pPr>
            <a:r>
              <a:rPr lang="en-US" sz="1200" dirty="0">
                <a:latin typeface="Arial" pitchFamily="-107" charset="0"/>
              </a:rPr>
              <a:t>Survival             </a:t>
            </a:r>
            <a:r>
              <a:rPr lang="en-US" sz="1200" b="1" dirty="0">
                <a:latin typeface="Arial" pitchFamily="-107" charset="0"/>
              </a:rPr>
              <a:t>[     ]   &lt;- &lt;source of limit&gt;       ‘Survival Point’</a:t>
            </a:r>
            <a:endParaRPr lang="en-US" sz="1200" b="1" dirty="0">
              <a:solidFill>
                <a:srgbClr val="FF0000"/>
              </a:solidFill>
              <a:latin typeface="Arial" pitchFamily="-107" charset="0"/>
            </a:endParaRPr>
          </a:p>
        </p:txBody>
      </p:sp>
      <p:sp>
        <p:nvSpPr>
          <p:cNvPr id="5" name="Footer Placeholder 4"/>
          <p:cNvSpPr>
            <a:spLocks noGrp="1"/>
          </p:cNvSpPr>
          <p:nvPr>
            <p:ph type="ftr" sz="quarter" idx="10"/>
          </p:nvPr>
        </p:nvSpPr>
        <p:spPr/>
        <p:txBody>
          <a:bodyPr/>
          <a:lstStyle/>
          <a:p>
            <a:r>
              <a:rPr lang="en-US" smtClean="0"/>
              <a:t>© Tom@Gilb.com  www.gilb.com</a:t>
            </a:r>
            <a:endParaRPr lang="en-US"/>
          </a:p>
        </p:txBody>
      </p:sp>
      <p:sp>
        <p:nvSpPr>
          <p:cNvPr id="7" name="Slide Number Placeholder 6"/>
          <p:cNvSpPr>
            <a:spLocks noGrp="1"/>
          </p:cNvSpPr>
          <p:nvPr>
            <p:ph type="sldNum" sz="quarter" idx="12"/>
          </p:nvPr>
        </p:nvSpPr>
        <p:spPr/>
        <p:txBody>
          <a:bodyPr/>
          <a:lstStyle/>
          <a:p>
            <a:fld id="{4B86B0F5-22FE-1F4C-B79C-31CD8CB2974C}" type="slidenum">
              <a:rPr lang="en-GB" smtClean="0"/>
              <a:pPr/>
              <a:t>55</a:t>
            </a:fld>
            <a:endParaRPr lang="en-GB"/>
          </a:p>
        </p:txBody>
      </p:sp>
      <p:sp>
        <p:nvSpPr>
          <p:cNvPr id="6" name="Date Placeholder 5"/>
          <p:cNvSpPr>
            <a:spLocks noGrp="1"/>
          </p:cNvSpPr>
          <p:nvPr>
            <p:ph type="dt" sz="half" idx="10"/>
          </p:nvPr>
        </p:nvSpPr>
        <p:spPr/>
        <p:txBody>
          <a:bodyPr/>
          <a:lstStyle/>
          <a:p>
            <a:fld id="{F865D6A4-8488-DF45-BD8D-9EDACD57130B}"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752600" y="0"/>
            <a:ext cx="6070600" cy="1219200"/>
          </a:xfrm>
          <a:solidFill>
            <a:srgbClr val="FFFF00"/>
          </a:solidFill>
        </p:spPr>
        <p:txBody>
          <a:bodyPr>
            <a:normAutofit fontScale="90000"/>
          </a:bodyPr>
          <a:lstStyle/>
          <a:p>
            <a:r>
              <a:rPr lang="en-US" sz="2000" dirty="0">
                <a:solidFill>
                  <a:schemeClr val="tx1"/>
                </a:solidFill>
                <a:ea typeface="Times" pitchFamily="-107" charset="0"/>
                <a:cs typeface="Times" pitchFamily="-107" charset="0"/>
              </a:rPr>
              <a:t>4. THE PRINCIPLE </a:t>
            </a:r>
            <a:r>
              <a:rPr lang="en-US" sz="2000" dirty="0" smtClean="0">
                <a:solidFill>
                  <a:schemeClr val="tx1"/>
                </a:solidFill>
                <a:ea typeface="Times" pitchFamily="-107" charset="0"/>
                <a:cs typeface="Times" pitchFamily="-107" charset="0"/>
              </a:rPr>
              <a:t>OF</a:t>
            </a:r>
            <a:r>
              <a:rPr lang="en-US" sz="3200" dirty="0" smtClean="0">
                <a:solidFill>
                  <a:schemeClr val="tx1"/>
                </a:solidFill>
                <a:ea typeface="Times" pitchFamily="-107" charset="0"/>
                <a:cs typeface="Times" pitchFamily="-107" charset="0"/>
              </a:rPr>
              <a:t/>
            </a:r>
            <a:br>
              <a:rPr lang="en-US" sz="3200" dirty="0" smtClean="0">
                <a:solidFill>
                  <a:schemeClr val="tx1"/>
                </a:solidFill>
                <a:ea typeface="Times" pitchFamily="-107" charset="0"/>
                <a:cs typeface="Times" pitchFamily="-107" charset="0"/>
              </a:rPr>
            </a:br>
            <a:r>
              <a:rPr lang="en-US" sz="3200" dirty="0" smtClean="0">
                <a:solidFill>
                  <a:schemeClr val="tx1"/>
                </a:solidFill>
                <a:ea typeface="Times" pitchFamily="-107" charset="0"/>
                <a:cs typeface="Times" pitchFamily="-107" charset="0"/>
              </a:rPr>
              <a:t> </a:t>
            </a:r>
            <a:r>
              <a:rPr lang="en-US" sz="3200" dirty="0">
                <a:solidFill>
                  <a:schemeClr val="tx1"/>
                </a:solidFill>
                <a:ea typeface="Times" pitchFamily="-107" charset="0"/>
                <a:cs typeface="Times" pitchFamily="-107" charset="0"/>
              </a:rPr>
              <a:t>'THREATS </a:t>
            </a:r>
            <a:r>
              <a:rPr lang="en-US" sz="3200" dirty="0" smtClean="0">
                <a:solidFill>
                  <a:schemeClr val="tx1"/>
                </a:solidFill>
                <a:ea typeface="Times" pitchFamily="-107" charset="0"/>
                <a:cs typeface="Times" pitchFamily="-107" charset="0"/>
              </a:rPr>
              <a:t>ARE MEASURABLE’</a:t>
            </a:r>
            <a:endParaRPr lang="en-US" sz="3200" dirty="0">
              <a:solidFill>
                <a:schemeClr val="tx1"/>
              </a:solidFill>
              <a:ea typeface="Times" pitchFamily="-107" charset="0"/>
              <a:cs typeface="Times" pitchFamily="-107" charset="0"/>
            </a:endParaRPr>
          </a:p>
        </p:txBody>
      </p:sp>
      <p:sp>
        <p:nvSpPr>
          <p:cNvPr id="17412" name="Rectangle 4"/>
          <p:cNvSpPr>
            <a:spLocks noGrp="1" noChangeArrowheads="1"/>
          </p:cNvSpPr>
          <p:nvPr>
            <p:ph type="body" sz="half" idx="2"/>
          </p:nvPr>
        </p:nvSpPr>
        <p:spPr>
          <a:xfrm>
            <a:off x="4724400" y="1765300"/>
            <a:ext cx="4114800" cy="3492500"/>
          </a:xfrm>
        </p:spPr>
        <p:style>
          <a:lnRef idx="1">
            <a:schemeClr val="accent1"/>
          </a:lnRef>
          <a:fillRef idx="2">
            <a:schemeClr val="accent1"/>
          </a:fillRef>
          <a:effectRef idx="1">
            <a:schemeClr val="accent1"/>
          </a:effectRef>
          <a:fontRef idx="minor">
            <a:schemeClr val="dk1"/>
          </a:fontRef>
        </p:style>
        <p:txBody>
          <a:bodyPr>
            <a:normAutofit fontScale="62500" lnSpcReduction="20000"/>
          </a:bodyPr>
          <a:lstStyle/>
          <a:p>
            <a:pPr algn="ctr"/>
            <a:r>
              <a:rPr lang="en-US" sz="4000" b="1" dirty="0">
                <a:solidFill>
                  <a:srgbClr val="FFFFFF"/>
                </a:solidFill>
                <a:ea typeface="Times" pitchFamily="-107" charset="0"/>
                <a:cs typeface="Times" pitchFamily="-107" charset="0"/>
              </a:rPr>
              <a:t>If </a:t>
            </a:r>
            <a:r>
              <a:rPr lang="en-US" sz="4000" b="1" i="1" dirty="0">
                <a:solidFill>
                  <a:srgbClr val="FFFFFF"/>
                </a:solidFill>
                <a:ea typeface="Times" pitchFamily="-107" charset="0"/>
                <a:cs typeface="Times" pitchFamily="-107" charset="0"/>
              </a:rPr>
              <a:t>lack of quality</a:t>
            </a:r>
            <a:r>
              <a:rPr lang="en-US" sz="4000" b="1" dirty="0">
                <a:solidFill>
                  <a:srgbClr val="FFFFFF"/>
                </a:solidFill>
                <a:ea typeface="Times" pitchFamily="-107" charset="0"/>
                <a:cs typeface="Times" pitchFamily="-107" charset="0"/>
              </a:rPr>
              <a:t> can destroy your project </a:t>
            </a:r>
          </a:p>
          <a:p>
            <a:pPr algn="ctr"/>
            <a:r>
              <a:rPr lang="en-US" sz="4000" b="1" dirty="0">
                <a:solidFill>
                  <a:srgbClr val="FFFFFF"/>
                </a:solidFill>
                <a:ea typeface="Times" pitchFamily="-107" charset="0"/>
                <a:cs typeface="Times" pitchFamily="-107" charset="0"/>
              </a:rPr>
              <a:t>then you </a:t>
            </a:r>
            <a:r>
              <a:rPr lang="en-US" sz="4000" b="1" u="sng" dirty="0">
                <a:solidFill>
                  <a:srgbClr val="FFFFFF"/>
                </a:solidFill>
                <a:ea typeface="Times" pitchFamily="-107" charset="0"/>
                <a:cs typeface="Times" pitchFamily="-107" charset="0"/>
              </a:rPr>
              <a:t>can</a:t>
            </a:r>
            <a:r>
              <a:rPr lang="en-US" sz="4000" b="1" dirty="0">
                <a:solidFill>
                  <a:srgbClr val="FFFFFF"/>
                </a:solidFill>
                <a:ea typeface="Times" pitchFamily="-107" charset="0"/>
                <a:cs typeface="Times" pitchFamily="-107" charset="0"/>
              </a:rPr>
              <a:t> measure it </a:t>
            </a:r>
            <a:r>
              <a:rPr lang="en-US" sz="4000" b="1" i="1" dirty="0">
                <a:solidFill>
                  <a:srgbClr val="FFFFFF"/>
                </a:solidFill>
                <a:ea typeface="Times" pitchFamily="-107" charset="0"/>
                <a:cs typeface="Times" pitchFamily="-107" charset="0"/>
              </a:rPr>
              <a:t>sometime</a:t>
            </a:r>
            <a:r>
              <a:rPr lang="en-US" sz="4000" b="1" dirty="0">
                <a:solidFill>
                  <a:srgbClr val="FFFFFF"/>
                </a:solidFill>
                <a:ea typeface="Times" pitchFamily="-107" charset="0"/>
                <a:cs typeface="Times" pitchFamily="-107" charset="0"/>
              </a:rPr>
              <a:t>; </a:t>
            </a:r>
          </a:p>
          <a:p>
            <a:pPr algn="ctr"/>
            <a:r>
              <a:rPr lang="en-US" sz="4000" b="1" dirty="0">
                <a:solidFill>
                  <a:srgbClr val="FFFFFF"/>
                </a:solidFill>
                <a:ea typeface="Times" pitchFamily="-107" charset="0"/>
                <a:cs typeface="Times" pitchFamily="-107" charset="0"/>
              </a:rPr>
              <a:t>the only discussion will be 'how early?'.</a:t>
            </a:r>
            <a:r>
              <a:rPr lang="en-US" sz="4000" b="1" dirty="0">
                <a:ea typeface="Times" pitchFamily="-107" charset="0"/>
                <a:cs typeface="Times" pitchFamily="-107" charset="0"/>
              </a:rPr>
              <a:t/>
            </a:r>
            <a:br>
              <a:rPr lang="en-US" sz="4000" b="1" dirty="0">
                <a:ea typeface="Times" pitchFamily="-107" charset="0"/>
                <a:cs typeface="Times" pitchFamily="-107" charset="0"/>
              </a:rPr>
            </a:br>
            <a:r>
              <a:rPr lang="en-US" sz="4000" b="1" dirty="0">
                <a:ea typeface="Times" pitchFamily="-107" charset="0"/>
                <a:cs typeface="Times" pitchFamily="-107" charset="0"/>
              </a:rPr>
              <a:t/>
            </a:r>
            <a:br>
              <a:rPr lang="en-US" sz="4000" b="1" dirty="0">
                <a:ea typeface="Times" pitchFamily="-107" charset="0"/>
                <a:cs typeface="Times" pitchFamily="-107" charset="0"/>
              </a:rPr>
            </a:br>
            <a:endParaRPr lang="en-US" sz="4000" b="1" dirty="0">
              <a:ea typeface="Times" pitchFamily="-107" charset="0"/>
              <a:cs typeface="Times" pitchFamily="-107" charset="0"/>
            </a:endParaRPr>
          </a:p>
        </p:txBody>
      </p:sp>
      <p:sp>
        <p:nvSpPr>
          <p:cNvPr id="5" name="Footer Placeholder 4"/>
          <p:cNvSpPr>
            <a:spLocks noGrp="1"/>
          </p:cNvSpPr>
          <p:nvPr>
            <p:ph type="ftr" sz="quarter" idx="10"/>
          </p:nvPr>
        </p:nvSpPr>
        <p:spPr/>
        <p:txBody>
          <a:bodyPr/>
          <a:lstStyle/>
          <a:p>
            <a:r>
              <a:rPr lang="en-US" smtClean="0"/>
              <a:t>© Tom@Gilb.com  www.gilb.com</a:t>
            </a:r>
            <a:endParaRPr lang="en-US"/>
          </a:p>
        </p:txBody>
      </p:sp>
      <p:pic>
        <p:nvPicPr>
          <p:cNvPr id="6" name="Picture 5"/>
          <p:cNvPicPr>
            <a:picLocks noChangeAspect="1"/>
          </p:cNvPicPr>
          <p:nvPr/>
        </p:nvPicPr>
        <p:blipFill>
          <a:blip r:embed="rId3"/>
          <a:stretch>
            <a:fillRect/>
          </a:stretch>
        </p:blipFill>
        <p:spPr>
          <a:xfrm>
            <a:off x="228600" y="1473200"/>
            <a:ext cx="4089400" cy="4089400"/>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14400" y="0"/>
            <a:ext cx="7823200" cy="1371600"/>
          </a:xfrm>
          <a:solidFill>
            <a:srgbClr val="FFFF00"/>
          </a:solidFill>
        </p:spPr>
        <p:txBody>
          <a:bodyPr>
            <a:normAutofit/>
          </a:bodyPr>
          <a:lstStyle/>
          <a:p>
            <a:r>
              <a:rPr lang="en-US" dirty="0">
                <a:solidFill>
                  <a:schemeClr val="tx1"/>
                </a:solidFill>
                <a:ea typeface="Times" pitchFamily="-107" charset="0"/>
                <a:cs typeface="Times" pitchFamily="-107" charset="0"/>
              </a:rPr>
              <a:t>5. THE PRINCIPLE </a:t>
            </a:r>
            <a:r>
              <a:rPr lang="en-US" dirty="0" smtClean="0">
                <a:solidFill>
                  <a:schemeClr val="tx1"/>
                </a:solidFill>
                <a:ea typeface="Times" pitchFamily="-107" charset="0"/>
                <a:cs typeface="Times" pitchFamily="-107" charset="0"/>
              </a:rPr>
              <a:t>OF</a:t>
            </a:r>
            <a:br>
              <a:rPr lang="en-US" dirty="0" smtClean="0">
                <a:solidFill>
                  <a:schemeClr val="tx1"/>
                </a:solidFill>
                <a:ea typeface="Times" pitchFamily="-107" charset="0"/>
                <a:cs typeface="Times" pitchFamily="-107" charset="0"/>
              </a:rPr>
            </a:br>
            <a:r>
              <a:rPr lang="en-US" dirty="0" smtClean="0">
                <a:solidFill>
                  <a:schemeClr val="tx1"/>
                </a:solidFill>
                <a:ea typeface="Times" pitchFamily="-107" charset="0"/>
                <a:cs typeface="Times" pitchFamily="-107" charset="0"/>
              </a:rPr>
              <a:t> </a:t>
            </a:r>
            <a:r>
              <a:rPr lang="en-US" dirty="0">
                <a:solidFill>
                  <a:schemeClr val="tx1"/>
                </a:solidFill>
                <a:ea typeface="Times" pitchFamily="-107" charset="0"/>
                <a:cs typeface="Times" pitchFamily="-107" charset="0"/>
              </a:rPr>
              <a:t>'LIMITS TO </a:t>
            </a:r>
            <a:r>
              <a:rPr lang="en-US" dirty="0" smtClean="0">
                <a:solidFill>
                  <a:schemeClr val="tx1"/>
                </a:solidFill>
                <a:ea typeface="Times" pitchFamily="-107" charset="0"/>
                <a:cs typeface="Times" pitchFamily="-107" charset="0"/>
              </a:rPr>
              <a:t>DETAIL’</a:t>
            </a:r>
            <a:endParaRPr lang="en-US" dirty="0">
              <a:solidFill>
                <a:schemeClr val="tx1"/>
              </a:solidFill>
              <a:ea typeface="Times" pitchFamily="-107" charset="0"/>
              <a:cs typeface="Times" pitchFamily="-107" charset="0"/>
            </a:endParaRPr>
          </a:p>
        </p:txBody>
      </p:sp>
      <p:sp>
        <p:nvSpPr>
          <p:cNvPr id="18436" name="Rectangle 4"/>
          <p:cNvSpPr>
            <a:spLocks noGrp="1" noChangeArrowheads="1"/>
          </p:cNvSpPr>
          <p:nvPr>
            <p:ph type="body" sz="half" idx="2"/>
          </p:nvPr>
        </p:nvSpPr>
        <p:spPr>
          <a:xfrm>
            <a:off x="4648200" y="1600200"/>
            <a:ext cx="4089400" cy="4681538"/>
          </a:xfrm>
        </p:spPr>
        <p:style>
          <a:lnRef idx="1">
            <a:schemeClr val="accent1"/>
          </a:lnRef>
          <a:fillRef idx="2">
            <a:schemeClr val="accent1"/>
          </a:fillRef>
          <a:effectRef idx="1">
            <a:schemeClr val="accent1"/>
          </a:effectRef>
          <a:fontRef idx="minor">
            <a:schemeClr val="dk1"/>
          </a:fontRef>
        </p:style>
        <p:txBody>
          <a:bodyPr>
            <a:noAutofit/>
          </a:bodyPr>
          <a:lstStyle/>
          <a:p>
            <a:pPr algn="ctr"/>
            <a:r>
              <a:rPr lang="en-US" b="1" dirty="0">
                <a:solidFill>
                  <a:srgbClr val="FFFFFF"/>
                </a:solidFill>
                <a:ea typeface="Times" pitchFamily="-107" charset="0"/>
                <a:cs typeface="Times" pitchFamily="-107" charset="0"/>
              </a:rPr>
              <a:t>There is a </a:t>
            </a:r>
            <a:r>
              <a:rPr lang="en-US" b="1" i="1" dirty="0">
                <a:solidFill>
                  <a:srgbClr val="FFFFFF"/>
                </a:solidFill>
                <a:ea typeface="Times" pitchFamily="-107" charset="0"/>
                <a:cs typeface="Times" pitchFamily="-107" charset="0"/>
              </a:rPr>
              <a:t>practical</a:t>
            </a:r>
            <a:r>
              <a:rPr lang="en-US" b="1" dirty="0">
                <a:solidFill>
                  <a:srgbClr val="FFFFFF"/>
                </a:solidFill>
                <a:ea typeface="Times" pitchFamily="-107" charset="0"/>
                <a:cs typeface="Times" pitchFamily="-107" charset="0"/>
              </a:rPr>
              <a:t> limit to the number of facets of quality you can define and control, </a:t>
            </a:r>
          </a:p>
          <a:p>
            <a:pPr algn="ctr"/>
            <a:r>
              <a:rPr lang="en-US" b="1" dirty="0">
                <a:solidFill>
                  <a:srgbClr val="FFFFFF"/>
                </a:solidFill>
                <a:ea typeface="Times" pitchFamily="-107" charset="0"/>
                <a:cs typeface="Times" pitchFamily="-107" charset="0"/>
              </a:rPr>
              <a:t>which is far less than the number of facets that you can </a:t>
            </a:r>
            <a:r>
              <a:rPr lang="en-US" b="1" i="1" dirty="0">
                <a:solidFill>
                  <a:srgbClr val="FFFFFF"/>
                </a:solidFill>
                <a:ea typeface="Times" pitchFamily="-107" charset="0"/>
                <a:cs typeface="Times" pitchFamily="-107" charset="0"/>
              </a:rPr>
              <a:t>imagine</a:t>
            </a:r>
            <a:r>
              <a:rPr lang="en-US" b="1" dirty="0">
                <a:solidFill>
                  <a:srgbClr val="FFFFFF"/>
                </a:solidFill>
                <a:ea typeface="Times" pitchFamily="-107" charset="0"/>
                <a:cs typeface="Times" pitchFamily="-107" charset="0"/>
              </a:rPr>
              <a:t> might be relevant.</a:t>
            </a:r>
            <a:br>
              <a:rPr lang="en-US" b="1" dirty="0">
                <a:solidFill>
                  <a:srgbClr val="FFFFFF"/>
                </a:solidFill>
                <a:ea typeface="Times" pitchFamily="-107" charset="0"/>
                <a:cs typeface="Times" pitchFamily="-107" charset="0"/>
              </a:rPr>
            </a:br>
            <a:r>
              <a:rPr lang="en-US" b="1" dirty="0">
                <a:ea typeface="Times" pitchFamily="-107" charset="0"/>
                <a:cs typeface="Times" pitchFamily="-107" charset="0"/>
              </a:rPr>
              <a:t/>
            </a:r>
            <a:br>
              <a:rPr lang="en-US" b="1" dirty="0">
                <a:ea typeface="Times" pitchFamily="-107" charset="0"/>
                <a:cs typeface="Times" pitchFamily="-107" charset="0"/>
              </a:rPr>
            </a:br>
            <a:endParaRPr lang="en-US" b="1" dirty="0">
              <a:ea typeface="Times" pitchFamily="-107" charset="0"/>
              <a:cs typeface="Times" pitchFamily="-107" charset="0"/>
            </a:endParaRPr>
          </a:p>
        </p:txBody>
      </p:sp>
      <p:sp>
        <p:nvSpPr>
          <p:cNvPr id="5" name="Footer Placeholder 4"/>
          <p:cNvSpPr>
            <a:spLocks noGrp="1"/>
          </p:cNvSpPr>
          <p:nvPr>
            <p:ph type="ftr" sz="quarter" idx="10"/>
          </p:nvPr>
        </p:nvSpPr>
        <p:spPr/>
        <p:txBody>
          <a:bodyPr/>
          <a:lstStyle/>
          <a:p>
            <a:r>
              <a:rPr lang="en-US" smtClean="0"/>
              <a:t>© Tom@Gilb.com  www.gilb.com</a:t>
            </a:r>
            <a:endParaRPr lang="en-US"/>
          </a:p>
        </p:txBody>
      </p:sp>
      <p:pic>
        <p:nvPicPr>
          <p:cNvPr id="6" name="Picture 5"/>
          <p:cNvPicPr>
            <a:picLocks noChangeAspect="1"/>
          </p:cNvPicPr>
          <p:nvPr/>
        </p:nvPicPr>
        <p:blipFill>
          <a:blip r:embed="rId3"/>
          <a:stretch>
            <a:fillRect/>
          </a:stretch>
        </p:blipFill>
        <p:spPr>
          <a:xfrm>
            <a:off x="0" y="1600200"/>
            <a:ext cx="4326927" cy="3124200"/>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152400"/>
            <a:ext cx="7823200" cy="1016000"/>
          </a:xfrm>
        </p:spPr>
        <p:txBody>
          <a:bodyPr>
            <a:normAutofit/>
          </a:bodyPr>
          <a:lstStyle/>
          <a:p>
            <a:r>
              <a:rPr lang="en-US" sz="2400" dirty="0">
                <a:solidFill>
                  <a:schemeClr val="tx1"/>
                </a:solidFill>
                <a:ea typeface="Times" pitchFamily="-107" charset="0"/>
                <a:cs typeface="Times" pitchFamily="-107" charset="0"/>
              </a:rPr>
              <a:t>6. THE PRINCIPLE </a:t>
            </a:r>
            <a:r>
              <a:rPr lang="en-US" sz="2400" dirty="0" smtClean="0">
                <a:solidFill>
                  <a:schemeClr val="tx1"/>
                </a:solidFill>
                <a:ea typeface="Times" pitchFamily="-107" charset="0"/>
                <a:cs typeface="Times" pitchFamily="-107" charset="0"/>
              </a:rPr>
              <a:t>OF</a:t>
            </a:r>
            <a:br>
              <a:rPr lang="en-US" sz="2400" dirty="0" smtClean="0">
                <a:solidFill>
                  <a:schemeClr val="tx1"/>
                </a:solidFill>
                <a:ea typeface="Times" pitchFamily="-107" charset="0"/>
                <a:cs typeface="Times" pitchFamily="-107" charset="0"/>
              </a:rPr>
            </a:br>
            <a:r>
              <a:rPr lang="en-US" sz="3600" dirty="0" smtClean="0">
                <a:solidFill>
                  <a:schemeClr val="tx1"/>
                </a:solidFill>
                <a:ea typeface="Times" pitchFamily="-107" charset="0"/>
                <a:cs typeface="Times" pitchFamily="-107" charset="0"/>
              </a:rPr>
              <a:t> </a:t>
            </a:r>
            <a:r>
              <a:rPr lang="en-US" sz="3600" dirty="0">
                <a:solidFill>
                  <a:schemeClr val="tx1"/>
                </a:solidFill>
                <a:ea typeface="Times" pitchFamily="-107" charset="0"/>
                <a:cs typeface="Times" pitchFamily="-107" charset="0"/>
              </a:rPr>
              <a:t>'METERS </a:t>
            </a:r>
            <a:r>
              <a:rPr lang="en-US" sz="3600" dirty="0" smtClean="0">
                <a:solidFill>
                  <a:schemeClr val="tx1"/>
                </a:solidFill>
                <a:ea typeface="Times" pitchFamily="-107" charset="0"/>
                <a:cs typeface="Times" pitchFamily="-107" charset="0"/>
              </a:rPr>
              <a:t>MATTER’</a:t>
            </a:r>
            <a:endParaRPr lang="en-US" sz="2400" dirty="0">
              <a:solidFill>
                <a:schemeClr val="tx1"/>
              </a:solidFill>
              <a:ea typeface="Times" pitchFamily="-107" charset="0"/>
              <a:cs typeface="Times" pitchFamily="-107" charset="0"/>
            </a:endParaRPr>
          </a:p>
        </p:txBody>
      </p:sp>
      <p:sp>
        <p:nvSpPr>
          <p:cNvPr id="19460" name="Rectangle 4"/>
          <p:cNvSpPr>
            <a:spLocks noGrp="1" noChangeArrowheads="1"/>
          </p:cNvSpPr>
          <p:nvPr>
            <p:ph type="body" sz="half" idx="2"/>
          </p:nvPr>
        </p:nvSpPr>
        <p:spPr>
          <a:xfrm>
            <a:off x="1524000" y="1371600"/>
            <a:ext cx="5791200" cy="2984500"/>
          </a:xfrm>
          <a:ln/>
        </p:spPr>
        <p:style>
          <a:lnRef idx="1">
            <a:schemeClr val="accent1"/>
          </a:lnRef>
          <a:fillRef idx="2">
            <a:schemeClr val="accent1"/>
          </a:fillRef>
          <a:effectRef idx="1">
            <a:schemeClr val="accent1"/>
          </a:effectRef>
          <a:fontRef idx="minor">
            <a:schemeClr val="dk1"/>
          </a:fontRef>
        </p:style>
        <p:txBody>
          <a:bodyPr>
            <a:noAutofit/>
          </a:bodyPr>
          <a:lstStyle/>
          <a:p>
            <a:pPr algn="ctr">
              <a:buFontTx/>
              <a:buNone/>
            </a:pPr>
            <a:r>
              <a:rPr lang="en-US" sz="2800" dirty="0">
                <a:solidFill>
                  <a:schemeClr val="bg1"/>
                </a:solidFill>
                <a:ea typeface="Times" pitchFamily="-107" charset="0"/>
                <a:cs typeface="Times" pitchFamily="-107" charset="0"/>
              </a:rPr>
              <a:t>Practical measuring instruments </a:t>
            </a:r>
          </a:p>
          <a:p>
            <a:pPr algn="ctr">
              <a:buFontTx/>
              <a:buNone/>
            </a:pPr>
            <a:r>
              <a:rPr lang="en-US" sz="2800" dirty="0">
                <a:solidFill>
                  <a:schemeClr val="bg1"/>
                </a:solidFill>
                <a:ea typeface="Times" pitchFamily="-107" charset="0"/>
                <a:cs typeface="Times" pitchFamily="-107" charset="0"/>
              </a:rPr>
              <a:t>improve </a:t>
            </a:r>
          </a:p>
          <a:p>
            <a:pPr algn="ctr">
              <a:buFontTx/>
              <a:buNone/>
            </a:pPr>
            <a:r>
              <a:rPr lang="en-US" sz="2800" dirty="0">
                <a:solidFill>
                  <a:schemeClr val="bg1"/>
                </a:solidFill>
                <a:ea typeface="Times" pitchFamily="-107" charset="0"/>
                <a:cs typeface="Times" pitchFamily="-107" charset="0"/>
              </a:rPr>
              <a:t>the </a:t>
            </a:r>
            <a:r>
              <a:rPr lang="en-US" sz="2800" i="1" dirty="0">
                <a:solidFill>
                  <a:schemeClr val="bg1"/>
                </a:solidFill>
                <a:ea typeface="Times" pitchFamily="-107" charset="0"/>
                <a:cs typeface="Times" pitchFamily="-107" charset="0"/>
              </a:rPr>
              <a:t>practical understanding</a:t>
            </a:r>
            <a:r>
              <a:rPr lang="en-US" sz="2800" dirty="0">
                <a:solidFill>
                  <a:schemeClr val="bg1"/>
                </a:solidFill>
                <a:ea typeface="Times" pitchFamily="-107" charset="0"/>
                <a:cs typeface="Times" pitchFamily="-107" charset="0"/>
              </a:rPr>
              <a:t> </a:t>
            </a:r>
          </a:p>
          <a:p>
            <a:pPr algn="ctr">
              <a:buFontTx/>
              <a:buNone/>
            </a:pPr>
            <a:r>
              <a:rPr lang="en-US" sz="2800" dirty="0">
                <a:solidFill>
                  <a:schemeClr val="bg1"/>
                </a:solidFill>
                <a:ea typeface="Times" pitchFamily="-107" charset="0"/>
                <a:cs typeface="Times" pitchFamily="-107" charset="0"/>
              </a:rPr>
              <a:t>and </a:t>
            </a:r>
            <a:r>
              <a:rPr lang="en-US" sz="2800" i="1" dirty="0">
                <a:solidFill>
                  <a:schemeClr val="bg1"/>
                </a:solidFill>
                <a:ea typeface="Times" pitchFamily="-107" charset="0"/>
                <a:cs typeface="Times" pitchFamily="-107" charset="0"/>
              </a:rPr>
              <a:t>application</a:t>
            </a:r>
            <a:r>
              <a:rPr lang="en-US" sz="2800" dirty="0">
                <a:solidFill>
                  <a:schemeClr val="bg1"/>
                </a:solidFill>
                <a:ea typeface="Times" pitchFamily="-107" charset="0"/>
                <a:cs typeface="Times" pitchFamily="-107" charset="0"/>
              </a:rPr>
              <a:t> </a:t>
            </a:r>
            <a:br>
              <a:rPr lang="en-US" sz="2800" dirty="0">
                <a:solidFill>
                  <a:schemeClr val="bg1"/>
                </a:solidFill>
                <a:ea typeface="Times" pitchFamily="-107" charset="0"/>
                <a:cs typeface="Times" pitchFamily="-107" charset="0"/>
              </a:rPr>
            </a:br>
            <a:r>
              <a:rPr lang="en-US" sz="2800" dirty="0">
                <a:solidFill>
                  <a:schemeClr val="bg1"/>
                </a:solidFill>
                <a:ea typeface="Times" pitchFamily="-107" charset="0"/>
                <a:cs typeface="Times" pitchFamily="-107" charset="0"/>
              </a:rPr>
              <a:t>of ‘Scales of measure’.</a:t>
            </a:r>
            <a:r>
              <a:rPr lang="en-US" sz="2800" dirty="0">
                <a:ea typeface="Times" pitchFamily="-107" charset="0"/>
                <a:cs typeface="Times" pitchFamily="-107" charset="0"/>
              </a:rPr>
              <a:t/>
            </a:r>
            <a:br>
              <a:rPr lang="en-US" sz="2800" dirty="0">
                <a:ea typeface="Times" pitchFamily="-107" charset="0"/>
                <a:cs typeface="Times" pitchFamily="-107" charset="0"/>
              </a:rPr>
            </a:br>
            <a:r>
              <a:rPr lang="en-US" sz="2800" dirty="0">
                <a:ea typeface="Times" pitchFamily="-107" charset="0"/>
                <a:cs typeface="Times" pitchFamily="-107" charset="0"/>
              </a:rPr>
              <a:t/>
            </a:r>
            <a:br>
              <a:rPr lang="en-US" sz="2800" dirty="0">
                <a:ea typeface="Times" pitchFamily="-107" charset="0"/>
                <a:cs typeface="Times" pitchFamily="-107" charset="0"/>
              </a:rPr>
            </a:br>
            <a:endParaRPr lang="en-US" sz="2800" dirty="0">
              <a:ea typeface="Times" pitchFamily="-107" charset="0"/>
              <a:cs typeface="Times" pitchFamily="-107" charset="0"/>
            </a:endParaRPr>
          </a:p>
        </p:txBody>
      </p:sp>
      <p:sp>
        <p:nvSpPr>
          <p:cNvPr id="19461" name="Text Box 5"/>
          <p:cNvSpPr txBox="1">
            <a:spLocks noChangeArrowheads="1"/>
          </p:cNvSpPr>
          <p:nvPr/>
        </p:nvSpPr>
        <p:spPr bwMode="auto">
          <a:xfrm>
            <a:off x="806450" y="4556125"/>
            <a:ext cx="7842250" cy="2100263"/>
          </a:xfrm>
          <a:prstGeom prst="rect">
            <a:avLst/>
          </a:prstGeom>
          <a:solidFill>
            <a:schemeClr val="bg1"/>
          </a:solidFill>
          <a:ln w="12700">
            <a:noFill/>
            <a:miter lim="800000"/>
            <a:headEnd type="none" w="sm" len="sm"/>
            <a:tailEnd type="none" w="sm" len="sm"/>
          </a:ln>
          <a:effectLst/>
        </p:spPr>
        <p:txBody>
          <a:bodyPr>
            <a:prstTxWarp prst="textNoShape">
              <a:avLst/>
            </a:prstTxWarp>
            <a:spAutoFit/>
          </a:bodyPr>
          <a:lstStyle/>
          <a:p>
            <a:pPr>
              <a:spcBef>
                <a:spcPct val="50000"/>
              </a:spcBef>
            </a:pPr>
            <a:r>
              <a:rPr lang="en-US" sz="2400"/>
              <a:t>Portability:</a:t>
            </a:r>
          </a:p>
          <a:p>
            <a:pPr>
              <a:spcBef>
                <a:spcPct val="50000"/>
              </a:spcBef>
            </a:pPr>
            <a:r>
              <a:rPr lang="en-US" sz="2400"/>
              <a:t>Scale: Cost to convert/Module</a:t>
            </a:r>
          </a:p>
          <a:p>
            <a:pPr>
              <a:spcBef>
                <a:spcPct val="50000"/>
              </a:spcBef>
            </a:pPr>
            <a:r>
              <a:rPr lang="en-US" sz="2400">
                <a:solidFill>
                  <a:srgbClr val="FF3300"/>
                </a:solidFill>
              </a:rPr>
              <a:t>Meter</a:t>
            </a:r>
            <a:r>
              <a:rPr lang="en-US" sz="2400"/>
              <a:t> [Data] measure/1,000 words converted</a:t>
            </a:r>
          </a:p>
          <a:p>
            <a:pPr>
              <a:spcBef>
                <a:spcPct val="50000"/>
              </a:spcBef>
            </a:pPr>
            <a:r>
              <a:rPr lang="en-US" sz="2400">
                <a:solidFill>
                  <a:srgbClr val="FF3300"/>
                </a:solidFill>
              </a:rPr>
              <a:t>Meter</a:t>
            </a:r>
            <a:r>
              <a:rPr lang="en-US" sz="2400"/>
              <a:t> [Logic] measure/1,000 Function Points Converted</a:t>
            </a:r>
          </a:p>
        </p:txBody>
      </p:sp>
      <p:sp>
        <p:nvSpPr>
          <p:cNvPr id="6" name="Footer Placeholder 5"/>
          <p:cNvSpPr>
            <a:spLocks noGrp="1"/>
          </p:cNvSpPr>
          <p:nvPr>
            <p:ph type="ftr" sz="quarter" idx="10"/>
          </p:nvPr>
        </p:nvSpPr>
        <p:spPr>
          <a:xfrm>
            <a:off x="5753100" y="6281738"/>
            <a:ext cx="2895600" cy="576262"/>
          </a:xfrm>
        </p:spPr>
        <p:txBody>
          <a:bodyPr/>
          <a:lstStyle/>
          <a:p>
            <a:r>
              <a:rPr lang="en-US" smtClean="0"/>
              <a:t>© Tom@Gilb.com  www.gilb.com</a:t>
            </a:r>
            <a:endParaRPr lang="en-US"/>
          </a:p>
        </p:txBody>
      </p:sp>
      <p:pic>
        <p:nvPicPr>
          <p:cNvPr id="7" name="Picture 6"/>
          <p:cNvPicPr>
            <a:picLocks noChangeAspect="1"/>
          </p:cNvPicPr>
          <p:nvPr/>
        </p:nvPicPr>
        <p:blipFill>
          <a:blip r:embed="rId3"/>
          <a:stretch>
            <a:fillRect/>
          </a:stretch>
        </p:blipFill>
        <p:spPr>
          <a:xfrm>
            <a:off x="7035800" y="3149600"/>
            <a:ext cx="2108200" cy="2108200"/>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276600" y="76200"/>
            <a:ext cx="5638800" cy="879475"/>
          </a:xfrm>
          <a:solidFill>
            <a:srgbClr val="FFFF00"/>
          </a:solidFill>
          <a:ln>
            <a:solidFill>
              <a:schemeClr val="tx1"/>
            </a:solidFill>
          </a:ln>
        </p:spPr>
        <p:txBody>
          <a:bodyPr>
            <a:normAutofit fontScale="90000"/>
          </a:bodyPr>
          <a:lstStyle/>
          <a:p>
            <a:r>
              <a:rPr lang="en-US" sz="2000" dirty="0" smtClean="0">
                <a:solidFill>
                  <a:schemeClr val="tx1"/>
                </a:solidFill>
                <a:ea typeface="Times" pitchFamily="-107" charset="0"/>
                <a:cs typeface="Times" pitchFamily="-107" charset="0"/>
              </a:rPr>
              <a:t>7. THE PRINCIPLE</a:t>
            </a:r>
            <a:r>
              <a:rPr lang="en-US" sz="2000" dirty="0" smtClean="0">
                <a:ea typeface="Times" pitchFamily="-107" charset="0"/>
                <a:cs typeface="Times" pitchFamily="-107" charset="0"/>
              </a:rPr>
              <a:t> </a:t>
            </a:r>
            <a:r>
              <a:rPr lang="en-US" sz="2000" dirty="0" smtClean="0">
                <a:solidFill>
                  <a:schemeClr val="tx1"/>
                </a:solidFill>
                <a:ea typeface="Times" pitchFamily="-107" charset="0"/>
                <a:cs typeface="Times" pitchFamily="-107" charset="0"/>
              </a:rPr>
              <a:t>OF </a:t>
            </a:r>
            <a:br>
              <a:rPr lang="en-US" sz="2000" dirty="0" smtClean="0">
                <a:solidFill>
                  <a:schemeClr val="tx1"/>
                </a:solidFill>
                <a:ea typeface="Times" pitchFamily="-107" charset="0"/>
                <a:cs typeface="Times" pitchFamily="-107" charset="0"/>
              </a:rPr>
            </a:br>
            <a:r>
              <a:rPr lang="en-US" sz="3200" dirty="0" smtClean="0">
                <a:solidFill>
                  <a:schemeClr val="tx1"/>
                </a:solidFill>
                <a:ea typeface="Times" pitchFamily="-107" charset="0"/>
                <a:cs typeface="Times" pitchFamily="-107" charset="0"/>
              </a:rPr>
              <a:t>'</a:t>
            </a:r>
            <a:r>
              <a:rPr lang="en-US" sz="3200" dirty="0">
                <a:solidFill>
                  <a:schemeClr val="tx1"/>
                </a:solidFill>
                <a:ea typeface="Times" pitchFamily="-107" charset="0"/>
                <a:cs typeface="Times" pitchFamily="-107" charset="0"/>
              </a:rPr>
              <a:t>HORSES FOR COURSES'</a:t>
            </a:r>
          </a:p>
        </p:txBody>
      </p:sp>
      <p:sp>
        <p:nvSpPr>
          <p:cNvPr id="20484" name="Rectangle 4"/>
          <p:cNvSpPr>
            <a:spLocks noGrp="1" noChangeArrowheads="1"/>
          </p:cNvSpPr>
          <p:nvPr>
            <p:ph type="body" sz="half" idx="2"/>
          </p:nvPr>
        </p:nvSpPr>
        <p:spPr>
          <a:xfrm>
            <a:off x="3584575" y="990600"/>
            <a:ext cx="5254625" cy="2724150"/>
          </a:xfrm>
        </p:spPr>
        <p:style>
          <a:lnRef idx="1">
            <a:schemeClr val="accent1"/>
          </a:lnRef>
          <a:fillRef idx="2">
            <a:schemeClr val="accent1"/>
          </a:fillRef>
          <a:effectRef idx="1">
            <a:schemeClr val="accent1"/>
          </a:effectRef>
          <a:fontRef idx="minor">
            <a:schemeClr val="dk1"/>
          </a:fontRef>
        </p:style>
        <p:txBody>
          <a:bodyPr>
            <a:noAutofit/>
          </a:bodyPr>
          <a:lstStyle/>
          <a:p>
            <a:pPr algn="ctr">
              <a:buFontTx/>
              <a:buNone/>
            </a:pPr>
            <a:r>
              <a:rPr lang="en-US" sz="2200" dirty="0">
                <a:solidFill>
                  <a:srgbClr val="FFFFFF"/>
                </a:solidFill>
                <a:ea typeface="Times" pitchFamily="-107" charset="0"/>
                <a:cs typeface="Times" pitchFamily="-107" charset="0"/>
              </a:rPr>
              <a:t>Different quality-Scale </a:t>
            </a:r>
            <a:r>
              <a:rPr lang="en-US" sz="2200" i="1" dirty="0">
                <a:solidFill>
                  <a:srgbClr val="FFFFFF"/>
                </a:solidFill>
                <a:ea typeface="Times" pitchFamily="-107" charset="0"/>
                <a:cs typeface="Times" pitchFamily="-107" charset="0"/>
              </a:rPr>
              <a:t>measuring processes</a:t>
            </a:r>
          </a:p>
          <a:p>
            <a:pPr algn="ctr">
              <a:buFontTx/>
              <a:buNone/>
            </a:pPr>
            <a:r>
              <a:rPr lang="en-US" sz="2200" dirty="0">
                <a:solidFill>
                  <a:srgbClr val="FFFFFF"/>
                </a:solidFill>
                <a:ea typeface="Times" pitchFamily="-107" charset="0"/>
                <a:cs typeface="Times" pitchFamily="-107" charset="0"/>
              </a:rPr>
              <a:t> will be necessary </a:t>
            </a:r>
          </a:p>
          <a:p>
            <a:pPr algn="ctr">
              <a:buFontTx/>
              <a:buNone/>
            </a:pPr>
            <a:r>
              <a:rPr lang="en-US" sz="2200" dirty="0">
                <a:solidFill>
                  <a:srgbClr val="FFFFFF"/>
                </a:solidFill>
                <a:ea typeface="Times" pitchFamily="-107" charset="0"/>
                <a:cs typeface="Times" pitchFamily="-107" charset="0"/>
              </a:rPr>
              <a:t>for different </a:t>
            </a:r>
            <a:r>
              <a:rPr lang="en-US" sz="2200" i="1" dirty="0">
                <a:solidFill>
                  <a:srgbClr val="FFFFFF"/>
                </a:solidFill>
                <a:ea typeface="Times" pitchFamily="-107" charset="0"/>
                <a:cs typeface="Times" pitchFamily="-107" charset="0"/>
              </a:rPr>
              <a:t>points in time</a:t>
            </a:r>
            <a:r>
              <a:rPr lang="en-US" sz="2200" dirty="0">
                <a:solidFill>
                  <a:srgbClr val="FFFFFF"/>
                </a:solidFill>
                <a:ea typeface="Times" pitchFamily="-107" charset="0"/>
                <a:cs typeface="Times" pitchFamily="-107" charset="0"/>
              </a:rPr>
              <a:t>, different </a:t>
            </a:r>
            <a:r>
              <a:rPr lang="en-US" sz="2200" i="1" dirty="0">
                <a:solidFill>
                  <a:srgbClr val="FFFFFF"/>
                </a:solidFill>
                <a:ea typeface="Times" pitchFamily="-107" charset="0"/>
                <a:cs typeface="Times" pitchFamily="-107" charset="0"/>
              </a:rPr>
              <a:t>events</a:t>
            </a:r>
            <a:r>
              <a:rPr lang="en-US" sz="2200" dirty="0">
                <a:solidFill>
                  <a:srgbClr val="FFFFFF"/>
                </a:solidFill>
                <a:ea typeface="Times" pitchFamily="-107" charset="0"/>
                <a:cs typeface="Times" pitchFamily="-107" charset="0"/>
              </a:rPr>
              <a:t> and different </a:t>
            </a:r>
            <a:r>
              <a:rPr lang="en-US" sz="2200" i="1" dirty="0">
                <a:ea typeface="Times" pitchFamily="-107" charset="0"/>
                <a:cs typeface="Times" pitchFamily="-107" charset="0"/>
              </a:rPr>
              <a:t>places</a:t>
            </a:r>
            <a:r>
              <a:rPr lang="en-US" sz="2200" dirty="0">
                <a:ea typeface="Times" pitchFamily="-107" charset="0"/>
                <a:cs typeface="Times" pitchFamily="-107" charset="0"/>
              </a:rPr>
              <a:t>.</a:t>
            </a:r>
            <a:br>
              <a:rPr lang="en-US" sz="2200" dirty="0">
                <a:ea typeface="Times" pitchFamily="-107" charset="0"/>
                <a:cs typeface="Times" pitchFamily="-107" charset="0"/>
              </a:rPr>
            </a:br>
            <a:r>
              <a:rPr lang="en-US" sz="2200" dirty="0">
                <a:ea typeface="Times" pitchFamily="-107" charset="0"/>
                <a:cs typeface="Times" pitchFamily="-107" charset="0"/>
              </a:rPr>
              <a:t/>
            </a:r>
            <a:br>
              <a:rPr lang="en-US" sz="2200" dirty="0">
                <a:ea typeface="Times" pitchFamily="-107" charset="0"/>
                <a:cs typeface="Times" pitchFamily="-107" charset="0"/>
              </a:rPr>
            </a:br>
            <a:endParaRPr lang="en-US" sz="2200" dirty="0">
              <a:ea typeface="Times" pitchFamily="-107" charset="0"/>
              <a:cs typeface="Times" pitchFamily="-107" charset="0"/>
            </a:endParaRPr>
          </a:p>
        </p:txBody>
      </p:sp>
      <p:sp>
        <p:nvSpPr>
          <p:cNvPr id="20485" name="Text Box 5"/>
          <p:cNvSpPr txBox="1">
            <a:spLocks noChangeArrowheads="1"/>
          </p:cNvSpPr>
          <p:nvPr/>
        </p:nvSpPr>
        <p:spPr bwMode="auto">
          <a:xfrm>
            <a:off x="393700" y="3962400"/>
            <a:ext cx="5394830" cy="2062103"/>
          </a:xfrm>
          <a:prstGeom prst="rect">
            <a:avLst/>
          </a:prstGeom>
          <a:noFill/>
          <a:ln w="12700">
            <a:solidFill>
              <a:schemeClr val="tx1"/>
            </a:solidFill>
            <a:miter lim="800000"/>
            <a:headEnd type="none" w="sm" len="sm"/>
            <a:tailEnd type="none" w="sm" len="sm"/>
          </a:ln>
          <a:effectLst/>
        </p:spPr>
        <p:txBody>
          <a:bodyPr wrap="square">
            <a:prstTxWarp prst="textNoShape">
              <a:avLst/>
            </a:prstTxWarp>
            <a:spAutoFit/>
          </a:bodyPr>
          <a:lstStyle/>
          <a:p>
            <a:r>
              <a:rPr lang="en-US" sz="3200" b="1" u="sng" dirty="0">
                <a:solidFill>
                  <a:schemeClr val="accent2"/>
                </a:solidFill>
              </a:rPr>
              <a:t>Availability</a:t>
            </a:r>
            <a:r>
              <a:rPr lang="en-US" sz="3200" dirty="0">
                <a:solidFill>
                  <a:schemeClr val="accent2"/>
                </a:solidFill>
              </a:rPr>
              <a:t>:</a:t>
            </a:r>
          </a:p>
          <a:p>
            <a:r>
              <a:rPr lang="en-US" sz="3200" b="1" dirty="0">
                <a:solidFill>
                  <a:schemeClr val="accent2"/>
                </a:solidFill>
              </a:rPr>
              <a:t>Scale</a:t>
            </a:r>
            <a:r>
              <a:rPr lang="en-US" sz="3200" dirty="0">
                <a:solidFill>
                  <a:schemeClr val="accent2"/>
                </a:solidFill>
              </a:rPr>
              <a:t>: % Uptime for System</a:t>
            </a:r>
          </a:p>
          <a:p>
            <a:r>
              <a:rPr lang="en-US" sz="3200" b="1" i="1" dirty="0">
                <a:solidFill>
                  <a:schemeClr val="tx2"/>
                </a:solidFill>
              </a:rPr>
              <a:t>Meter </a:t>
            </a:r>
            <a:r>
              <a:rPr lang="en-US" sz="3200" i="1" dirty="0">
                <a:solidFill>
                  <a:schemeClr val="tx2"/>
                </a:solidFill>
              </a:rPr>
              <a:t>[USA, </a:t>
            </a:r>
            <a:r>
              <a:rPr lang="en-US" sz="3200" i="1" dirty="0" smtClean="0">
                <a:solidFill>
                  <a:schemeClr val="tx2"/>
                </a:solidFill>
              </a:rPr>
              <a:t>2011] </a:t>
            </a:r>
            <a:r>
              <a:rPr lang="en-US" sz="3200" i="1" dirty="0">
                <a:solidFill>
                  <a:schemeClr val="tx2"/>
                </a:solidFill>
              </a:rPr>
              <a:t>Test X</a:t>
            </a:r>
          </a:p>
          <a:p>
            <a:r>
              <a:rPr lang="en-US" sz="3200" b="1" i="1" dirty="0">
                <a:solidFill>
                  <a:schemeClr val="tx2"/>
                </a:solidFill>
              </a:rPr>
              <a:t>Meter </a:t>
            </a:r>
            <a:r>
              <a:rPr lang="en-US" sz="3200" i="1" dirty="0">
                <a:solidFill>
                  <a:schemeClr val="tx2"/>
                </a:solidFill>
              </a:rPr>
              <a:t>[UK, </a:t>
            </a:r>
            <a:r>
              <a:rPr lang="en-US" sz="3200" i="1" dirty="0" smtClean="0">
                <a:solidFill>
                  <a:schemeClr val="tx2"/>
                </a:solidFill>
              </a:rPr>
              <a:t>2012</a:t>
            </a:r>
            <a:r>
              <a:rPr lang="en-US" sz="3200" i="1" dirty="0">
                <a:solidFill>
                  <a:schemeClr val="tx2"/>
                </a:solidFill>
              </a:rPr>
              <a:t>] Test Y</a:t>
            </a:r>
          </a:p>
        </p:txBody>
      </p:sp>
      <p:sp>
        <p:nvSpPr>
          <p:cNvPr id="6" name="Footer Placeholder 5"/>
          <p:cNvSpPr>
            <a:spLocks noGrp="1"/>
          </p:cNvSpPr>
          <p:nvPr>
            <p:ph type="ftr" sz="quarter" idx="10"/>
          </p:nvPr>
        </p:nvSpPr>
        <p:spPr/>
        <p:txBody>
          <a:bodyPr/>
          <a:lstStyle/>
          <a:p>
            <a:r>
              <a:rPr lang="en-US" smtClean="0"/>
              <a:t>© Tom@Gilb.com  www.gilb.com</a:t>
            </a:r>
            <a:endParaRPr lang="en-US"/>
          </a:p>
        </p:txBody>
      </p:sp>
      <p:pic>
        <p:nvPicPr>
          <p:cNvPr id="7" name="Picture 6"/>
          <p:cNvPicPr>
            <a:picLocks noChangeAspect="1"/>
          </p:cNvPicPr>
          <p:nvPr/>
        </p:nvPicPr>
        <p:blipFill>
          <a:blip r:embed="rId3"/>
          <a:stretch>
            <a:fillRect/>
          </a:stretch>
        </p:blipFill>
        <p:spPr>
          <a:xfrm>
            <a:off x="5852030" y="3790950"/>
            <a:ext cx="2936369" cy="2305050"/>
          </a:xfrm>
          <a:prstGeom prst="rect">
            <a:avLst/>
          </a:prstGeom>
        </p:spPr>
      </p:pic>
      <p:pic>
        <p:nvPicPr>
          <p:cNvPr id="9" name="Picture 8"/>
          <p:cNvPicPr>
            <a:picLocks noChangeAspect="1"/>
          </p:cNvPicPr>
          <p:nvPr/>
        </p:nvPicPr>
        <p:blipFill>
          <a:blip r:embed="rId4"/>
          <a:stretch>
            <a:fillRect/>
          </a:stretch>
        </p:blipFill>
        <p:spPr>
          <a:xfrm>
            <a:off x="0" y="0"/>
            <a:ext cx="3149600" cy="24130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Quality Manifesto</a:t>
            </a:r>
            <a:endParaRPr lang="en-GB" dirty="0"/>
          </a:p>
        </p:txBody>
      </p:sp>
      <p:pic>
        <p:nvPicPr>
          <p:cNvPr id="7" name="Content Placeholder 6" descr="Screen shot 2009-09-23 at 02.13.42.png"/>
          <p:cNvPicPr>
            <a:picLocks noGrp="1" noChangeAspect="1"/>
          </p:cNvPicPr>
          <p:nvPr>
            <p:ph idx="1"/>
          </p:nvPr>
        </p:nvPicPr>
        <p:blipFill>
          <a:blip r:embed="rId3"/>
          <a:srcRect l="-13420" r="-13420"/>
          <a:stretch>
            <a:fillRect/>
          </a:stretch>
        </p:blipFill>
        <p:spPr>
          <a:xfrm>
            <a:off x="-1451228" y="107577"/>
            <a:ext cx="11882211" cy="6195750"/>
          </a:xfrm>
        </p:spPr>
      </p:pic>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6</a:t>
            </a:fld>
            <a:endParaRPr lang="en-GB"/>
          </a:p>
        </p:txBody>
      </p:sp>
      <p:sp>
        <p:nvSpPr>
          <p:cNvPr id="8" name="Date Placeholder 7"/>
          <p:cNvSpPr>
            <a:spLocks noGrp="1"/>
          </p:cNvSpPr>
          <p:nvPr>
            <p:ph type="dt" sz="half" idx="10"/>
          </p:nvPr>
        </p:nvSpPr>
        <p:spPr/>
        <p:txBody>
          <a:bodyPr/>
          <a:lstStyle/>
          <a:p>
            <a:fld id="{899A5C4D-1B46-C34A-8F7F-837623242E96}"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Picture 5.png"/>
          <p:cNvPicPr>
            <a:picLocks noChangeAspect="1"/>
          </p:cNvPicPr>
          <p:nvPr/>
        </p:nvPicPr>
        <p:blipFill>
          <a:blip r:embed="rId3"/>
          <a:stretch>
            <a:fillRect/>
          </a:stretch>
        </p:blipFill>
        <p:spPr>
          <a:xfrm>
            <a:off x="-76200" y="533400"/>
            <a:ext cx="2184127" cy="2666667"/>
          </a:xfrm>
          <a:prstGeom prst="rect">
            <a:avLst/>
          </a:prstGeom>
        </p:spPr>
      </p:pic>
      <p:sp>
        <p:nvSpPr>
          <p:cNvPr id="21506" name="Rectangle 2"/>
          <p:cNvSpPr>
            <a:spLocks noGrp="1" noChangeArrowheads="1"/>
          </p:cNvSpPr>
          <p:nvPr>
            <p:ph type="title"/>
          </p:nvPr>
        </p:nvSpPr>
        <p:spPr>
          <a:xfrm>
            <a:off x="1181100" y="85725"/>
            <a:ext cx="7823200" cy="914400"/>
          </a:xfrm>
        </p:spPr>
        <p:txBody>
          <a:bodyPr>
            <a:noAutofit/>
          </a:bodyPr>
          <a:lstStyle/>
          <a:p>
            <a:r>
              <a:rPr lang="en-US" sz="1800" dirty="0">
                <a:solidFill>
                  <a:schemeClr val="tx1"/>
                </a:solidFill>
                <a:ea typeface="Times" pitchFamily="-107" charset="0"/>
                <a:cs typeface="Times" pitchFamily="-107" charset="0"/>
              </a:rPr>
              <a:t>8. THE PRINCIPLE OF</a:t>
            </a:r>
            <a:r>
              <a:rPr lang="en-US" sz="1800" dirty="0" smtClean="0">
                <a:solidFill>
                  <a:schemeClr val="tx1"/>
                </a:solidFill>
                <a:ea typeface="Times" pitchFamily="-107" charset="0"/>
                <a:cs typeface="Times" pitchFamily="-107" charset="0"/>
              </a:rPr>
              <a:t> </a:t>
            </a:r>
            <a:br>
              <a:rPr lang="en-US" sz="1800" dirty="0" smtClean="0">
                <a:solidFill>
                  <a:schemeClr val="tx1"/>
                </a:solidFill>
                <a:ea typeface="Times" pitchFamily="-107" charset="0"/>
                <a:cs typeface="Times" pitchFamily="-107" charset="0"/>
              </a:rPr>
            </a:br>
            <a:r>
              <a:rPr lang="en-US" sz="3300" dirty="0" smtClean="0">
                <a:solidFill>
                  <a:schemeClr val="tx1"/>
                </a:solidFill>
                <a:ea typeface="Times" pitchFamily="-107" charset="0"/>
                <a:cs typeface="Times" pitchFamily="-107" charset="0"/>
              </a:rPr>
              <a:t>'BENCHMARKS’</a:t>
            </a:r>
            <a:endParaRPr lang="en-US" sz="3300" dirty="0">
              <a:solidFill>
                <a:schemeClr val="tx1"/>
              </a:solidFill>
              <a:ea typeface="Times" pitchFamily="-107" charset="0"/>
              <a:cs typeface="Times" pitchFamily="-107" charset="0"/>
            </a:endParaRPr>
          </a:p>
        </p:txBody>
      </p:sp>
      <p:sp>
        <p:nvSpPr>
          <p:cNvPr id="21508" name="Rectangle 4"/>
          <p:cNvSpPr>
            <a:spLocks noGrp="1" noChangeArrowheads="1"/>
          </p:cNvSpPr>
          <p:nvPr>
            <p:ph type="body" sz="half" idx="2"/>
          </p:nvPr>
        </p:nvSpPr>
        <p:spPr>
          <a:xfrm>
            <a:off x="1408113" y="803275"/>
            <a:ext cx="7640637" cy="2168525"/>
          </a:xfrm>
        </p:spPr>
        <p:txBody>
          <a:bodyPr>
            <a:noAutofit/>
          </a:bodyPr>
          <a:lstStyle/>
          <a:p>
            <a:pPr algn="ctr">
              <a:buFontTx/>
              <a:buNone/>
            </a:pPr>
            <a:r>
              <a:rPr lang="en-US" sz="3400" b="1" dirty="0">
                <a:solidFill>
                  <a:srgbClr val="FF3300"/>
                </a:solidFill>
                <a:ea typeface="Times" pitchFamily="-107" charset="0"/>
                <a:cs typeface="Times" pitchFamily="-107" charset="0"/>
              </a:rPr>
              <a:t>Past </a:t>
            </a:r>
            <a:r>
              <a:rPr lang="en-US" sz="3400" b="1" dirty="0" smtClean="0">
                <a:solidFill>
                  <a:srgbClr val="FF3300"/>
                </a:solidFill>
                <a:ea typeface="Times" pitchFamily="-107" charset="0"/>
                <a:cs typeface="Times" pitchFamily="-107" charset="0"/>
              </a:rPr>
              <a:t>history, </a:t>
            </a:r>
            <a:r>
              <a:rPr lang="en-US" sz="3400" b="1" dirty="0">
                <a:solidFill>
                  <a:srgbClr val="FF3300"/>
                </a:solidFill>
                <a:ea typeface="Times" pitchFamily="-107" charset="0"/>
                <a:cs typeface="Times" pitchFamily="-107" charset="0"/>
              </a:rPr>
              <a:t>and future </a:t>
            </a:r>
            <a:r>
              <a:rPr lang="en-US" sz="3400" b="1" dirty="0" smtClean="0">
                <a:solidFill>
                  <a:srgbClr val="FF3300"/>
                </a:solidFill>
                <a:ea typeface="Times" pitchFamily="-107" charset="0"/>
                <a:cs typeface="Times" pitchFamily="-107" charset="0"/>
              </a:rPr>
              <a:t>trends,</a:t>
            </a:r>
          </a:p>
          <a:p>
            <a:pPr algn="ctr">
              <a:buFontTx/>
              <a:buNone/>
            </a:pPr>
            <a:r>
              <a:rPr lang="en-US" sz="3400" b="1" dirty="0" smtClean="0">
                <a:solidFill>
                  <a:srgbClr val="FF3300"/>
                </a:solidFill>
                <a:ea typeface="Times" pitchFamily="-107" charset="0"/>
                <a:cs typeface="Times" pitchFamily="-107" charset="0"/>
              </a:rPr>
              <a:t> </a:t>
            </a:r>
            <a:r>
              <a:rPr lang="en-US" sz="3400" b="1" i="1" dirty="0">
                <a:solidFill>
                  <a:srgbClr val="FF3300"/>
                </a:solidFill>
                <a:ea typeface="Times" pitchFamily="-107" charset="0"/>
                <a:cs typeface="Times" pitchFamily="-107" charset="0"/>
              </a:rPr>
              <a:t>help</a:t>
            </a:r>
            <a:r>
              <a:rPr lang="en-US" sz="3400" b="1" dirty="0">
                <a:solidFill>
                  <a:srgbClr val="FF3300"/>
                </a:solidFill>
                <a:ea typeface="Times" pitchFamily="-107" charset="0"/>
                <a:cs typeface="Times" pitchFamily="-107" charset="0"/>
              </a:rPr>
              <a:t> define </a:t>
            </a:r>
            <a:r>
              <a:rPr lang="en-US" sz="3400" b="1" dirty="0" smtClean="0">
                <a:solidFill>
                  <a:srgbClr val="FF3300"/>
                </a:solidFill>
                <a:ea typeface="Times" pitchFamily="-107" charset="0"/>
                <a:cs typeface="Times" pitchFamily="-107" charset="0"/>
              </a:rPr>
              <a:t>words,</a:t>
            </a:r>
          </a:p>
          <a:p>
            <a:pPr algn="ctr">
              <a:buFontTx/>
              <a:buNone/>
            </a:pPr>
            <a:r>
              <a:rPr lang="en-US" sz="3400" b="1" dirty="0" smtClean="0">
                <a:solidFill>
                  <a:srgbClr val="FF3300"/>
                </a:solidFill>
                <a:ea typeface="Times" pitchFamily="-107" charset="0"/>
                <a:cs typeface="Times" pitchFamily="-107" charset="0"/>
              </a:rPr>
              <a:t> </a:t>
            </a:r>
            <a:r>
              <a:rPr lang="en-US" sz="3400" b="1" dirty="0">
                <a:solidFill>
                  <a:srgbClr val="FF3300"/>
                </a:solidFill>
                <a:ea typeface="Times" pitchFamily="-107" charset="0"/>
                <a:cs typeface="Times" pitchFamily="-107" charset="0"/>
              </a:rPr>
              <a:t>like</a:t>
            </a:r>
            <a:r>
              <a:rPr lang="en-US" sz="3400" b="1" dirty="0" smtClean="0">
                <a:solidFill>
                  <a:srgbClr val="FF3300"/>
                </a:solidFill>
                <a:ea typeface="Times" pitchFamily="-107" charset="0"/>
                <a:cs typeface="Times" pitchFamily="-107" charset="0"/>
              </a:rPr>
              <a:t> ‘improve’ </a:t>
            </a:r>
            <a:r>
              <a:rPr lang="en-US" sz="3400" b="1" dirty="0">
                <a:solidFill>
                  <a:srgbClr val="FF3300"/>
                </a:solidFill>
                <a:ea typeface="Times" pitchFamily="-107" charset="0"/>
                <a:cs typeface="Times" pitchFamily="-107" charset="0"/>
              </a:rPr>
              <a:t>and</a:t>
            </a:r>
            <a:r>
              <a:rPr lang="en-US" sz="3400" b="1" dirty="0" smtClean="0">
                <a:solidFill>
                  <a:srgbClr val="FF3300"/>
                </a:solidFill>
                <a:ea typeface="Times" pitchFamily="-107" charset="0"/>
                <a:cs typeface="Times" pitchFamily="-107" charset="0"/>
              </a:rPr>
              <a:t> ‘reduce’.</a:t>
            </a:r>
            <a:r>
              <a:rPr lang="en-US" sz="3400" b="1" dirty="0">
                <a:ea typeface="Times" pitchFamily="-107" charset="0"/>
                <a:cs typeface="Times" pitchFamily="-107" charset="0"/>
              </a:rPr>
              <a:t/>
            </a:r>
            <a:br>
              <a:rPr lang="en-US" sz="3400" b="1" dirty="0">
                <a:ea typeface="Times" pitchFamily="-107" charset="0"/>
                <a:cs typeface="Times" pitchFamily="-107" charset="0"/>
              </a:rPr>
            </a:br>
            <a:r>
              <a:rPr lang="en-US" sz="3400" b="1" dirty="0">
                <a:ea typeface="Times" pitchFamily="-107" charset="0"/>
                <a:cs typeface="Times" pitchFamily="-107" charset="0"/>
              </a:rPr>
              <a:t/>
            </a:r>
            <a:br>
              <a:rPr lang="en-US" sz="3400" b="1" dirty="0">
                <a:ea typeface="Times" pitchFamily="-107" charset="0"/>
                <a:cs typeface="Times" pitchFamily="-107" charset="0"/>
              </a:rPr>
            </a:br>
            <a:endParaRPr lang="en-US" sz="3400" b="1" dirty="0">
              <a:ea typeface="Times" pitchFamily="-107" charset="0"/>
              <a:cs typeface="Times" pitchFamily="-107" charset="0"/>
            </a:endParaRPr>
          </a:p>
        </p:txBody>
      </p:sp>
      <p:sp>
        <p:nvSpPr>
          <p:cNvPr id="21509" name="Text Box 5"/>
          <p:cNvSpPr txBox="1">
            <a:spLocks noChangeArrowheads="1"/>
          </p:cNvSpPr>
          <p:nvPr/>
        </p:nvSpPr>
        <p:spPr bwMode="auto">
          <a:xfrm>
            <a:off x="1254125" y="2971800"/>
            <a:ext cx="7794625" cy="3519488"/>
          </a:xfrm>
          <a:prstGeom prst="rect">
            <a:avLst/>
          </a:prstGeom>
          <a:noFill/>
          <a:ln w="12700">
            <a:solidFill>
              <a:schemeClr val="tx1"/>
            </a:solidFill>
            <a:miter lim="800000"/>
            <a:headEnd type="none" w="sm" len="sm"/>
            <a:tailEnd type="none" w="sm" len="sm"/>
          </a:ln>
          <a:effectLst/>
        </p:spPr>
        <p:txBody>
          <a:bodyPr>
            <a:prstTxWarp prst="textNoShape">
              <a:avLst/>
            </a:prstTxWarp>
            <a:spAutoFit/>
          </a:bodyPr>
          <a:lstStyle/>
          <a:p>
            <a:pPr>
              <a:spcBef>
                <a:spcPct val="50000"/>
              </a:spcBef>
            </a:pPr>
            <a:r>
              <a:rPr lang="en-US" sz="3200" b="1" u="sng" dirty="0" smtClean="0"/>
              <a:t>Reliability:</a:t>
            </a:r>
          </a:p>
          <a:p>
            <a:pPr>
              <a:spcBef>
                <a:spcPct val="50000"/>
              </a:spcBef>
            </a:pPr>
            <a:r>
              <a:rPr lang="en-US" sz="3200" b="1" dirty="0"/>
              <a:t>Scale</a:t>
            </a:r>
            <a:r>
              <a:rPr lang="en-US" sz="3200" dirty="0"/>
              <a:t>: Mean Time To Failure</a:t>
            </a:r>
          </a:p>
          <a:p>
            <a:pPr>
              <a:spcBef>
                <a:spcPct val="50000"/>
              </a:spcBef>
            </a:pPr>
            <a:r>
              <a:rPr lang="en-US" sz="3200" b="1" dirty="0">
                <a:solidFill>
                  <a:schemeClr val="accent2"/>
                </a:solidFill>
              </a:rPr>
              <a:t>Past </a:t>
            </a:r>
            <a:r>
              <a:rPr lang="en-US" sz="3200" dirty="0">
                <a:solidFill>
                  <a:schemeClr val="accent2"/>
                </a:solidFill>
              </a:rPr>
              <a:t>[US </a:t>
            </a:r>
            <a:r>
              <a:rPr lang="en-US" sz="3200" dirty="0" err="1">
                <a:solidFill>
                  <a:schemeClr val="accent2"/>
                </a:solidFill>
              </a:rPr>
              <a:t>DoD</a:t>
            </a:r>
            <a:r>
              <a:rPr lang="en-US" sz="3200" dirty="0">
                <a:solidFill>
                  <a:schemeClr val="accent2"/>
                </a:solidFill>
              </a:rPr>
              <a:t>, </a:t>
            </a:r>
            <a:r>
              <a:rPr lang="en-US" sz="3200" dirty="0" smtClean="0">
                <a:solidFill>
                  <a:schemeClr val="accent2"/>
                </a:solidFill>
              </a:rPr>
              <a:t>2008] </a:t>
            </a:r>
            <a:r>
              <a:rPr lang="en-US" sz="3200" dirty="0">
                <a:solidFill>
                  <a:schemeClr val="accent2"/>
                </a:solidFill>
              </a:rPr>
              <a:t>30,000 Hours</a:t>
            </a:r>
          </a:p>
          <a:p>
            <a:pPr>
              <a:spcBef>
                <a:spcPct val="50000"/>
              </a:spcBef>
            </a:pPr>
            <a:r>
              <a:rPr lang="en-US" sz="3200" b="1" dirty="0">
                <a:solidFill>
                  <a:schemeClr val="accent2"/>
                </a:solidFill>
              </a:rPr>
              <a:t>Trend </a:t>
            </a:r>
            <a:r>
              <a:rPr lang="en-US" sz="3200" dirty="0">
                <a:solidFill>
                  <a:schemeClr val="accent2"/>
                </a:solidFill>
              </a:rPr>
              <a:t>[</a:t>
            </a:r>
            <a:r>
              <a:rPr lang="en-US" sz="3200" dirty="0" err="1">
                <a:solidFill>
                  <a:schemeClr val="accent2"/>
                </a:solidFill>
              </a:rPr>
              <a:t>Nato</a:t>
            </a:r>
            <a:r>
              <a:rPr lang="en-US" sz="3200" dirty="0">
                <a:solidFill>
                  <a:schemeClr val="accent2"/>
                </a:solidFill>
              </a:rPr>
              <a:t> Allies, </a:t>
            </a:r>
            <a:r>
              <a:rPr lang="en-US" sz="3200" dirty="0" smtClean="0">
                <a:solidFill>
                  <a:schemeClr val="accent2"/>
                </a:solidFill>
              </a:rPr>
              <a:t>2012] </a:t>
            </a:r>
            <a:r>
              <a:rPr lang="en-US" sz="3200" dirty="0">
                <a:solidFill>
                  <a:schemeClr val="accent2"/>
                </a:solidFill>
              </a:rPr>
              <a:t>50,000 Hours</a:t>
            </a:r>
          </a:p>
          <a:p>
            <a:pPr>
              <a:spcBef>
                <a:spcPct val="50000"/>
              </a:spcBef>
            </a:pPr>
            <a:r>
              <a:rPr lang="en-US" sz="3200" b="1" dirty="0"/>
              <a:t>Goal </a:t>
            </a:r>
            <a:r>
              <a:rPr lang="en-US" sz="3200" dirty="0"/>
              <a:t>[UK MOD, </a:t>
            </a:r>
            <a:r>
              <a:rPr lang="en-US" sz="3200" dirty="0" smtClean="0"/>
              <a:t>2011] </a:t>
            </a:r>
            <a:r>
              <a:rPr lang="en-US" sz="3200" dirty="0"/>
              <a:t>60,000 Hours  </a:t>
            </a:r>
          </a:p>
        </p:txBody>
      </p:sp>
      <p:sp>
        <p:nvSpPr>
          <p:cNvPr id="6" name="Footer Placeholder 5"/>
          <p:cNvSpPr>
            <a:spLocks noGrp="1"/>
          </p:cNvSpPr>
          <p:nvPr>
            <p:ph type="ftr" sz="quarter" idx="10"/>
          </p:nvPr>
        </p:nvSpPr>
        <p:spPr/>
        <p:txBody>
          <a:bodyPr/>
          <a:lstStyle/>
          <a:p>
            <a:r>
              <a:rPr lang="en-US" smtClean="0"/>
              <a:t>© Tom@Gilb.com  www.gilb.com</a:t>
            </a:r>
            <a:endParaRPr lang="en-US"/>
          </a:p>
        </p:txBody>
      </p:sp>
      <p:pic>
        <p:nvPicPr>
          <p:cNvPr id="9" name="Picture 8" descr="Picture 6.png"/>
          <p:cNvPicPr>
            <a:picLocks noChangeAspect="1"/>
          </p:cNvPicPr>
          <p:nvPr/>
        </p:nvPicPr>
        <p:blipFill>
          <a:blip r:embed="rId4"/>
          <a:stretch>
            <a:fillRect/>
          </a:stretch>
        </p:blipFill>
        <p:spPr>
          <a:xfrm>
            <a:off x="3168825" y="3213127"/>
            <a:ext cx="2806349" cy="431746"/>
          </a:xfrm>
          <a:prstGeom prst="rect">
            <a:avLst/>
          </a:prstGeom>
        </p:spPr>
      </p:pic>
      <p:sp>
        <p:nvSpPr>
          <p:cNvPr id="11" name="Left Brace 10"/>
          <p:cNvSpPr/>
          <p:nvPr/>
        </p:nvSpPr>
        <p:spPr>
          <a:xfrm>
            <a:off x="762000" y="4572000"/>
            <a:ext cx="419100" cy="1219200"/>
          </a:xfrm>
          <a:prstGeom prst="leftBrace">
            <a:avLst/>
          </a:prstGeom>
          <a:ln w="3810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3" name="Curved Connector 12"/>
          <p:cNvCxnSpPr/>
          <p:nvPr/>
        </p:nvCxnSpPr>
        <p:spPr>
          <a:xfrm rot="16200000" flipH="1">
            <a:off x="421481" y="5522119"/>
            <a:ext cx="1100138" cy="419100"/>
          </a:xfrm>
          <a:prstGeom prst="curvedConnector3">
            <a:avLst>
              <a:gd name="adj1" fmla="val 103873"/>
            </a:avLst>
          </a:prstGeom>
          <a:ln w="57150"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0800" y="5777468"/>
            <a:ext cx="1332072" cy="446276"/>
          </a:xfrm>
          <a:prstGeom prst="rect">
            <a:avLst/>
          </a:prstGeom>
          <a:noFill/>
        </p:spPr>
        <p:txBody>
          <a:bodyPr wrap="none" rtlCol="0">
            <a:spAutoFit/>
          </a:bodyPr>
          <a:lstStyle/>
          <a:p>
            <a:r>
              <a:rPr lang="en-US" sz="2300" b="1" dirty="0" smtClean="0">
                <a:solidFill>
                  <a:srgbClr val="3366FF"/>
                </a:solidFill>
              </a:rPr>
              <a:t>improve</a:t>
            </a:r>
            <a:endParaRPr lang="en-US" sz="2300" b="1" dirty="0">
              <a:solidFill>
                <a:srgbClr val="3366FF"/>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181100" y="0"/>
            <a:ext cx="7823200" cy="771525"/>
          </a:xfrm>
          <a:solidFill>
            <a:srgbClr val="FFFF00"/>
          </a:solidFill>
        </p:spPr>
        <p:txBody>
          <a:bodyPr>
            <a:noAutofit/>
          </a:bodyPr>
          <a:lstStyle/>
          <a:p>
            <a:r>
              <a:rPr lang="en-US" sz="1800" dirty="0">
                <a:solidFill>
                  <a:schemeClr val="tx1"/>
                </a:solidFill>
                <a:ea typeface="Times" pitchFamily="-107" charset="0"/>
                <a:cs typeface="Times" pitchFamily="-107" charset="0"/>
              </a:rPr>
              <a:t>9.   THE PRINCIPLE </a:t>
            </a:r>
            <a:r>
              <a:rPr lang="en-US" sz="1800" dirty="0" smtClean="0">
                <a:solidFill>
                  <a:schemeClr val="tx1"/>
                </a:solidFill>
                <a:ea typeface="Times" pitchFamily="-107" charset="0"/>
                <a:cs typeface="Times" pitchFamily="-107" charset="0"/>
              </a:rPr>
              <a:t>OF</a:t>
            </a:r>
            <a:br>
              <a:rPr lang="en-US" sz="1800" dirty="0" smtClean="0">
                <a:solidFill>
                  <a:schemeClr val="tx1"/>
                </a:solidFill>
                <a:ea typeface="Times" pitchFamily="-107" charset="0"/>
                <a:cs typeface="Times" pitchFamily="-107" charset="0"/>
              </a:rPr>
            </a:br>
            <a:r>
              <a:rPr lang="en-US" sz="1800" dirty="0" smtClean="0">
                <a:solidFill>
                  <a:schemeClr val="tx1"/>
                </a:solidFill>
                <a:ea typeface="Times" pitchFamily="-107" charset="0"/>
                <a:cs typeface="Times" pitchFamily="-107" charset="0"/>
              </a:rPr>
              <a:t> </a:t>
            </a:r>
            <a:r>
              <a:rPr lang="en-US" sz="3200" dirty="0">
                <a:solidFill>
                  <a:schemeClr val="tx1"/>
                </a:solidFill>
                <a:ea typeface="Times" pitchFamily="-107" charset="0"/>
                <a:cs typeface="Times" pitchFamily="-107" charset="0"/>
              </a:rPr>
              <a:t>'NUMERIC </a:t>
            </a:r>
            <a:r>
              <a:rPr lang="en-US" sz="3200" dirty="0" smtClean="0">
                <a:solidFill>
                  <a:schemeClr val="tx1"/>
                </a:solidFill>
                <a:ea typeface="Times" pitchFamily="-107" charset="0"/>
                <a:cs typeface="Times" pitchFamily="-107" charset="0"/>
              </a:rPr>
              <a:t>FUTURE’</a:t>
            </a:r>
            <a:endParaRPr lang="en-US" sz="3200" dirty="0">
              <a:solidFill>
                <a:schemeClr val="tx1"/>
              </a:solidFill>
              <a:ea typeface="Times" pitchFamily="-107" charset="0"/>
              <a:cs typeface="Times" pitchFamily="-107" charset="0"/>
            </a:endParaRPr>
          </a:p>
        </p:txBody>
      </p:sp>
      <p:sp>
        <p:nvSpPr>
          <p:cNvPr id="22532" name="Rectangle 4"/>
          <p:cNvSpPr>
            <a:spLocks noGrp="1" noChangeArrowheads="1"/>
          </p:cNvSpPr>
          <p:nvPr>
            <p:ph type="body" sz="half" idx="2"/>
          </p:nvPr>
        </p:nvSpPr>
        <p:spPr>
          <a:xfrm>
            <a:off x="1582738" y="771525"/>
            <a:ext cx="7316787" cy="2076450"/>
          </a:xfrm>
          <a:ln>
            <a:solidFill>
              <a:schemeClr val="tx1"/>
            </a:solidFill>
          </a:ln>
        </p:spPr>
        <p:txBody>
          <a:bodyPr>
            <a:normAutofit fontScale="70000" lnSpcReduction="20000"/>
          </a:bodyPr>
          <a:lstStyle/>
          <a:p>
            <a:pPr algn="ctr">
              <a:buFontTx/>
              <a:buNone/>
            </a:pPr>
            <a:r>
              <a:rPr lang="en-US" sz="4000" dirty="0">
                <a:ea typeface="Times" pitchFamily="-107" charset="0"/>
                <a:cs typeface="Times" pitchFamily="-107" charset="0"/>
              </a:rPr>
              <a:t>Numeric future requirement </a:t>
            </a:r>
            <a:r>
              <a:rPr lang="en-US" sz="4000" dirty="0" smtClean="0">
                <a:ea typeface="Times" pitchFamily="-107" charset="0"/>
                <a:cs typeface="Times" pitchFamily="-107" charset="0"/>
              </a:rPr>
              <a:t>levels</a:t>
            </a:r>
          </a:p>
          <a:p>
            <a:pPr algn="ctr">
              <a:buFontTx/>
              <a:buNone/>
            </a:pPr>
            <a:r>
              <a:rPr lang="en-US" sz="4000" dirty="0" smtClean="0">
                <a:solidFill>
                  <a:srgbClr val="0000FF"/>
                </a:solidFill>
                <a:ea typeface="Times" pitchFamily="-107" charset="0"/>
                <a:cs typeface="Times" pitchFamily="-107" charset="0"/>
              </a:rPr>
              <a:t>{Wish, Stretch, Goal, Ideal}</a:t>
            </a:r>
          </a:p>
          <a:p>
            <a:pPr algn="ctr">
              <a:buFontTx/>
              <a:buNone/>
            </a:pPr>
            <a:r>
              <a:rPr lang="en-US" sz="4000" dirty="0" smtClean="0">
                <a:ea typeface="Times" pitchFamily="-107" charset="0"/>
                <a:cs typeface="Times" pitchFamily="-107" charset="0"/>
              </a:rPr>
              <a:t> </a:t>
            </a:r>
            <a:r>
              <a:rPr lang="en-US" sz="4000" i="1" dirty="0">
                <a:ea typeface="Times" pitchFamily="-107" charset="0"/>
                <a:cs typeface="Times" pitchFamily="-107" charset="0"/>
              </a:rPr>
              <a:t>complete</a:t>
            </a:r>
            <a:r>
              <a:rPr lang="en-US" sz="4000" dirty="0" smtClean="0">
                <a:ea typeface="Times" pitchFamily="-107" charset="0"/>
                <a:cs typeface="Times" pitchFamily="-107" charset="0"/>
              </a:rPr>
              <a:t> a clear quality </a:t>
            </a:r>
            <a:r>
              <a:rPr lang="en-US" sz="4000" dirty="0">
                <a:ea typeface="Times" pitchFamily="-107" charset="0"/>
                <a:cs typeface="Times" pitchFamily="-107" charset="0"/>
              </a:rPr>
              <a:t>definition of relative terms like '</a:t>
            </a:r>
            <a:r>
              <a:rPr lang="en-US" sz="4000" b="1" dirty="0" smtClean="0">
                <a:solidFill>
                  <a:srgbClr val="0000FF"/>
                </a:solidFill>
                <a:ea typeface="Times" pitchFamily="-107" charset="0"/>
                <a:cs typeface="Times" pitchFamily="-107" charset="0"/>
              </a:rPr>
              <a:t>improved</a:t>
            </a:r>
            <a:r>
              <a:rPr lang="en-US" sz="4000" dirty="0" smtClean="0">
                <a:ea typeface="Times" pitchFamily="-107" charset="0"/>
                <a:cs typeface="Times" pitchFamily="-107" charset="0"/>
              </a:rPr>
              <a:t>’.</a:t>
            </a:r>
            <a:endParaRPr lang="en-US" sz="4000" dirty="0"/>
          </a:p>
        </p:txBody>
      </p:sp>
      <p:sp>
        <p:nvSpPr>
          <p:cNvPr id="22533" name="Text Box 5"/>
          <p:cNvSpPr txBox="1">
            <a:spLocks noChangeArrowheads="1"/>
          </p:cNvSpPr>
          <p:nvPr/>
        </p:nvSpPr>
        <p:spPr bwMode="auto">
          <a:xfrm>
            <a:off x="2895600" y="3032125"/>
            <a:ext cx="6172200" cy="3547125"/>
          </a:xfrm>
          <a:prstGeom prst="rect">
            <a:avLst/>
          </a:prstGeom>
          <a:noFill/>
          <a:ln w="12700">
            <a:solidFill>
              <a:schemeClr val="accent2"/>
            </a:solidFill>
            <a:miter lim="800000"/>
            <a:headEnd type="none" w="sm" len="sm"/>
            <a:tailEnd type="none" w="sm" len="sm"/>
          </a:ln>
          <a:effectLst/>
        </p:spPr>
        <p:txBody>
          <a:bodyPr wrap="square">
            <a:prstTxWarp prst="textNoShape">
              <a:avLst/>
            </a:prstTxWarp>
            <a:spAutoFit/>
          </a:bodyPr>
          <a:lstStyle/>
          <a:p>
            <a:pPr>
              <a:spcBef>
                <a:spcPct val="50000"/>
              </a:spcBef>
            </a:pPr>
            <a:r>
              <a:rPr lang="en-US" sz="2800" b="1" u="sng" dirty="0">
                <a:solidFill>
                  <a:srgbClr val="3366FF"/>
                </a:solidFill>
              </a:rPr>
              <a:t>Usability</a:t>
            </a:r>
            <a:r>
              <a:rPr lang="en-US" sz="2800" dirty="0">
                <a:solidFill>
                  <a:srgbClr val="3366FF"/>
                </a:solidFill>
              </a:rPr>
              <a:t>:</a:t>
            </a:r>
          </a:p>
          <a:p>
            <a:pPr>
              <a:spcBef>
                <a:spcPct val="50000"/>
              </a:spcBef>
            </a:pPr>
            <a:r>
              <a:rPr lang="en-US" sz="2800" b="1" dirty="0">
                <a:solidFill>
                  <a:srgbClr val="3366FF"/>
                </a:solidFill>
              </a:rPr>
              <a:t>Scale</a:t>
            </a:r>
            <a:r>
              <a:rPr lang="en-US" sz="2800" dirty="0">
                <a:solidFill>
                  <a:srgbClr val="3366FF"/>
                </a:solidFill>
              </a:rPr>
              <a:t>: Time to learn average task.</a:t>
            </a:r>
            <a:endParaRPr lang="en-US" sz="2800" dirty="0">
              <a:solidFill>
                <a:srgbClr val="FF3300"/>
              </a:solidFill>
            </a:endParaRPr>
          </a:p>
          <a:p>
            <a:pPr>
              <a:spcBef>
                <a:spcPct val="50000"/>
              </a:spcBef>
            </a:pPr>
            <a:r>
              <a:rPr lang="en-US" sz="2800" b="1" dirty="0">
                <a:solidFill>
                  <a:schemeClr val="accent2"/>
                </a:solidFill>
              </a:rPr>
              <a:t>Past </a:t>
            </a:r>
            <a:r>
              <a:rPr lang="en-US" sz="2800" dirty="0">
                <a:solidFill>
                  <a:schemeClr val="accent2"/>
                </a:solidFill>
              </a:rPr>
              <a:t>[Old product, </a:t>
            </a:r>
            <a:r>
              <a:rPr lang="en-US" sz="2800" dirty="0" smtClean="0">
                <a:solidFill>
                  <a:schemeClr val="accent2"/>
                </a:solidFill>
              </a:rPr>
              <a:t>2008] </a:t>
            </a:r>
            <a:r>
              <a:rPr lang="en-US" sz="2800" dirty="0">
                <a:solidFill>
                  <a:schemeClr val="accent2"/>
                </a:solidFill>
              </a:rPr>
              <a:t>20 minutes</a:t>
            </a:r>
            <a:endParaRPr lang="en-US" sz="2800" dirty="0" smtClean="0">
              <a:solidFill>
                <a:srgbClr val="FF3300"/>
              </a:solidFill>
            </a:endParaRPr>
          </a:p>
          <a:p>
            <a:pPr>
              <a:spcBef>
                <a:spcPct val="50000"/>
              </a:spcBef>
            </a:pPr>
            <a:r>
              <a:rPr lang="en-US" sz="2500" b="1" dirty="0" smtClean="0">
                <a:solidFill>
                  <a:srgbClr val="000000"/>
                </a:solidFill>
              </a:rPr>
              <a:t>Wish </a:t>
            </a:r>
            <a:r>
              <a:rPr lang="en-US" sz="2500" b="1" dirty="0">
                <a:solidFill>
                  <a:srgbClr val="000000"/>
                </a:solidFill>
              </a:rPr>
              <a:t>[New product, </a:t>
            </a:r>
            <a:r>
              <a:rPr lang="en-US" sz="2500" b="1" dirty="0" smtClean="0">
                <a:solidFill>
                  <a:srgbClr val="000000"/>
                </a:solidFill>
              </a:rPr>
              <a:t>2011] </a:t>
            </a:r>
            <a:r>
              <a:rPr lang="en-US" sz="2500" b="1" dirty="0">
                <a:solidFill>
                  <a:srgbClr val="000000"/>
                </a:solidFill>
              </a:rPr>
              <a:t>1 minute</a:t>
            </a:r>
          </a:p>
          <a:p>
            <a:pPr>
              <a:spcBef>
                <a:spcPct val="50000"/>
              </a:spcBef>
            </a:pPr>
            <a:r>
              <a:rPr lang="en-US" sz="2500" b="1" dirty="0">
                <a:solidFill>
                  <a:srgbClr val="000000"/>
                </a:solidFill>
              </a:rPr>
              <a:t>Stretch [End </a:t>
            </a:r>
            <a:r>
              <a:rPr lang="en-US" sz="2500" b="1" dirty="0" smtClean="0">
                <a:solidFill>
                  <a:srgbClr val="000000"/>
                </a:solidFill>
              </a:rPr>
              <a:t>2012, </a:t>
            </a:r>
            <a:r>
              <a:rPr lang="en-US" sz="2500" b="1" dirty="0">
                <a:solidFill>
                  <a:srgbClr val="000000"/>
                </a:solidFill>
              </a:rPr>
              <a:t>Students] 2 minutes</a:t>
            </a:r>
          </a:p>
          <a:p>
            <a:pPr>
              <a:spcBef>
                <a:spcPct val="50000"/>
              </a:spcBef>
            </a:pPr>
            <a:r>
              <a:rPr lang="en-US" sz="2500" b="1" dirty="0">
                <a:solidFill>
                  <a:srgbClr val="000000"/>
                </a:solidFill>
              </a:rPr>
              <a:t>Goal [End </a:t>
            </a:r>
            <a:r>
              <a:rPr lang="en-US" sz="2500" b="1" dirty="0" smtClean="0">
                <a:solidFill>
                  <a:srgbClr val="000000"/>
                </a:solidFill>
              </a:rPr>
              <a:t>2013, </a:t>
            </a:r>
            <a:r>
              <a:rPr lang="en-US" sz="2500" b="1" dirty="0">
                <a:solidFill>
                  <a:srgbClr val="000000"/>
                </a:solidFill>
              </a:rPr>
              <a:t>Teachers] 5 minutes</a:t>
            </a:r>
          </a:p>
        </p:txBody>
      </p:sp>
      <p:sp>
        <p:nvSpPr>
          <p:cNvPr id="6" name="Footer Placeholder 5"/>
          <p:cNvSpPr>
            <a:spLocks noGrp="1"/>
          </p:cNvSpPr>
          <p:nvPr>
            <p:ph type="ftr" sz="quarter" idx="10"/>
          </p:nvPr>
        </p:nvSpPr>
        <p:spPr/>
        <p:txBody>
          <a:bodyPr/>
          <a:lstStyle/>
          <a:p>
            <a:r>
              <a:rPr lang="en-US" smtClean="0"/>
              <a:t>© Tom@Gilb.com  www.gilb.com</a:t>
            </a:r>
            <a:endParaRPr lang="en-US"/>
          </a:p>
        </p:txBody>
      </p:sp>
      <p:pic>
        <p:nvPicPr>
          <p:cNvPr id="8" name="Picture 7" descr="Picture 8.png"/>
          <p:cNvPicPr>
            <a:picLocks noChangeAspect="1"/>
          </p:cNvPicPr>
          <p:nvPr/>
        </p:nvPicPr>
        <p:blipFill>
          <a:blip r:embed="rId3"/>
          <a:stretch>
            <a:fillRect/>
          </a:stretch>
        </p:blipFill>
        <p:spPr>
          <a:xfrm>
            <a:off x="0" y="2847975"/>
            <a:ext cx="2895600" cy="3196877"/>
          </a:xfrm>
          <a:prstGeom prst="rect">
            <a:avLst/>
          </a:prstGeom>
        </p:spPr>
      </p:pic>
      <p:sp>
        <p:nvSpPr>
          <p:cNvPr id="9" name="Frame 8"/>
          <p:cNvSpPr/>
          <p:nvPr/>
        </p:nvSpPr>
        <p:spPr>
          <a:xfrm>
            <a:off x="2514600" y="4800600"/>
            <a:ext cx="6629400" cy="2057400"/>
          </a:xfrm>
          <a:prstGeom prst="frame">
            <a:avLst/>
          </a:prstGeom>
          <a:ln w="9525" cap="flat" cmpd="sng" algn="ctr">
            <a:solidFill>
              <a:schemeClr val="accent1">
                <a:shade val="95000"/>
                <a:satMod val="10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Bent-Up Arrow 10"/>
          <p:cNvSpPr/>
          <p:nvPr/>
        </p:nvSpPr>
        <p:spPr>
          <a:xfrm flipV="1">
            <a:off x="8001000" y="2362200"/>
            <a:ext cx="1003300" cy="2438400"/>
          </a:xfrm>
          <a:prstGeom prst="bentUpArrow">
            <a:avLst>
              <a:gd name="adj1" fmla="val 25000"/>
              <a:gd name="adj2" fmla="val 21624"/>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181100" y="187325"/>
            <a:ext cx="7823200" cy="390525"/>
          </a:xfrm>
          <a:noFill/>
          <a:ln>
            <a:solidFill>
              <a:schemeClr val="accent2"/>
            </a:solidFill>
          </a:ln>
        </p:spPr>
        <p:txBody>
          <a:bodyPr tIns="46038" bIns="46038">
            <a:normAutofit fontScale="90000"/>
          </a:bodyPr>
          <a:lstStyle/>
          <a:p>
            <a:r>
              <a:rPr lang="en-US" sz="2400"/>
              <a:t>Some Planguage ‘Quality Quantification’ Concepts</a:t>
            </a:r>
          </a:p>
        </p:txBody>
      </p:sp>
      <p:sp>
        <p:nvSpPr>
          <p:cNvPr id="26627" name="Oval 3"/>
          <p:cNvSpPr>
            <a:spLocks noChangeArrowheads="1"/>
          </p:cNvSpPr>
          <p:nvPr/>
        </p:nvSpPr>
        <p:spPr bwMode="auto">
          <a:xfrm>
            <a:off x="414338" y="901700"/>
            <a:ext cx="1000125" cy="412750"/>
          </a:xfrm>
          <a:prstGeom prst="ellipse">
            <a:avLst/>
          </a:prstGeom>
          <a:solidFill>
            <a:srgbClr val="FF3300"/>
          </a:solidFill>
          <a:ln w="12700">
            <a:solidFill>
              <a:schemeClr val="tx1"/>
            </a:solidFill>
            <a:round/>
            <a:headEnd/>
            <a:tailEnd/>
          </a:ln>
          <a:effectLst/>
        </p:spPr>
        <p:txBody>
          <a:bodyPr wrap="none" anchor="ctr">
            <a:prstTxWarp prst="textNoShape">
              <a:avLst/>
            </a:prstTxWarp>
          </a:bodyPr>
          <a:lstStyle/>
          <a:p>
            <a:endParaRPr lang="nb-NO"/>
          </a:p>
        </p:txBody>
      </p:sp>
      <p:sp>
        <p:nvSpPr>
          <p:cNvPr id="26628" name="Line 4"/>
          <p:cNvSpPr>
            <a:spLocks noChangeShapeType="1"/>
          </p:cNvSpPr>
          <p:nvPr/>
        </p:nvSpPr>
        <p:spPr bwMode="auto">
          <a:xfrm>
            <a:off x="1422400" y="1108075"/>
            <a:ext cx="7315200" cy="0"/>
          </a:xfrm>
          <a:prstGeom prst="line">
            <a:avLst/>
          </a:prstGeom>
          <a:noFill/>
          <a:ln w="12700">
            <a:solidFill>
              <a:schemeClr val="tx1"/>
            </a:solidFill>
            <a:round/>
            <a:headEnd type="none" w="sm" len="sm"/>
            <a:tailEnd type="stealth" w="med" len="lg"/>
          </a:ln>
          <a:effectLst/>
        </p:spPr>
        <p:txBody>
          <a:bodyPr wrap="none" anchor="ctr">
            <a:prstTxWarp prst="textNoShape">
              <a:avLst/>
            </a:prstTxWarp>
          </a:bodyPr>
          <a:lstStyle/>
          <a:p>
            <a:endParaRPr lang="nb-NO"/>
          </a:p>
        </p:txBody>
      </p:sp>
      <p:sp>
        <p:nvSpPr>
          <p:cNvPr id="26629" name="Line 5"/>
          <p:cNvSpPr>
            <a:spLocks noChangeShapeType="1"/>
          </p:cNvSpPr>
          <p:nvPr/>
        </p:nvSpPr>
        <p:spPr bwMode="auto">
          <a:xfrm flipH="1">
            <a:off x="1930400" y="1108075"/>
            <a:ext cx="914400" cy="0"/>
          </a:xfrm>
          <a:prstGeom prst="line">
            <a:avLst/>
          </a:prstGeom>
          <a:noFill/>
          <a:ln w="12700">
            <a:solidFill>
              <a:schemeClr val="tx1"/>
            </a:solidFill>
            <a:round/>
            <a:headEnd type="none" w="sm" len="sm"/>
            <a:tailEnd type="stealth" w="med" len="lg"/>
          </a:ln>
          <a:effectLst/>
        </p:spPr>
        <p:txBody>
          <a:bodyPr wrap="none" anchor="ctr">
            <a:prstTxWarp prst="textNoShape">
              <a:avLst/>
            </a:prstTxWarp>
          </a:bodyPr>
          <a:lstStyle/>
          <a:p>
            <a:endParaRPr lang="nb-NO"/>
          </a:p>
        </p:txBody>
      </p:sp>
      <p:grpSp>
        <p:nvGrpSpPr>
          <p:cNvPr id="2" name="Group 6"/>
          <p:cNvGrpSpPr>
            <a:grpSpLocks/>
          </p:cNvGrpSpPr>
          <p:nvPr/>
        </p:nvGrpSpPr>
        <p:grpSpPr bwMode="auto">
          <a:xfrm>
            <a:off x="414338" y="2114550"/>
            <a:ext cx="8323262" cy="412750"/>
            <a:chOff x="196" y="1924"/>
            <a:chExt cx="3932" cy="376"/>
          </a:xfrm>
        </p:grpSpPr>
        <p:sp>
          <p:nvSpPr>
            <p:cNvPr id="26631" name="Oval 7"/>
            <p:cNvSpPr>
              <a:spLocks noChangeArrowheads="1"/>
            </p:cNvSpPr>
            <p:nvPr/>
          </p:nvSpPr>
          <p:spPr bwMode="auto">
            <a:xfrm>
              <a:off x="196" y="1924"/>
              <a:ext cx="472" cy="376"/>
            </a:xfrm>
            <a:prstGeom prst="ellipse">
              <a:avLst/>
            </a:prstGeom>
            <a:solidFill>
              <a:srgbClr val="FF3300"/>
            </a:solidFill>
            <a:ln w="12700">
              <a:solidFill>
                <a:schemeClr val="tx1"/>
              </a:solidFill>
              <a:round/>
              <a:headEnd/>
              <a:tailEnd/>
            </a:ln>
            <a:effectLst/>
          </p:spPr>
          <p:txBody>
            <a:bodyPr wrap="none" anchor="ctr">
              <a:prstTxWarp prst="textNoShape">
                <a:avLst/>
              </a:prstTxWarp>
            </a:bodyPr>
            <a:lstStyle/>
            <a:p>
              <a:endParaRPr lang="nb-NO"/>
            </a:p>
          </p:txBody>
        </p:sp>
        <p:sp>
          <p:nvSpPr>
            <p:cNvPr id="26632" name="Line 8"/>
            <p:cNvSpPr>
              <a:spLocks noChangeShapeType="1"/>
            </p:cNvSpPr>
            <p:nvPr/>
          </p:nvSpPr>
          <p:spPr bwMode="auto">
            <a:xfrm>
              <a:off x="672" y="2112"/>
              <a:ext cx="3456" cy="0"/>
            </a:xfrm>
            <a:prstGeom prst="line">
              <a:avLst/>
            </a:prstGeom>
            <a:noFill/>
            <a:ln w="12700">
              <a:solidFill>
                <a:schemeClr val="tx1"/>
              </a:solidFill>
              <a:round/>
              <a:headEnd type="none" w="sm" len="sm"/>
              <a:tailEnd type="stealth" w="med" len="lg"/>
            </a:ln>
            <a:effectLst/>
          </p:spPr>
          <p:txBody>
            <a:bodyPr wrap="none" anchor="ctr">
              <a:prstTxWarp prst="textNoShape">
                <a:avLst/>
              </a:prstTxWarp>
            </a:bodyPr>
            <a:lstStyle/>
            <a:p>
              <a:endParaRPr lang="nb-NO"/>
            </a:p>
          </p:txBody>
        </p:sp>
      </p:grpSp>
      <p:sp>
        <p:nvSpPr>
          <p:cNvPr id="26633" name="Line 9"/>
          <p:cNvSpPr>
            <a:spLocks noChangeShapeType="1"/>
          </p:cNvSpPr>
          <p:nvPr/>
        </p:nvSpPr>
        <p:spPr bwMode="auto">
          <a:xfrm flipH="1">
            <a:off x="2133600" y="2320925"/>
            <a:ext cx="914400" cy="0"/>
          </a:xfrm>
          <a:prstGeom prst="line">
            <a:avLst/>
          </a:prstGeom>
          <a:noFill/>
          <a:ln w="12700">
            <a:solidFill>
              <a:schemeClr val="tx1"/>
            </a:solidFill>
            <a:round/>
            <a:headEnd type="none" w="sm" len="sm"/>
            <a:tailEnd type="stealth" w="med" len="lg"/>
          </a:ln>
          <a:effectLst/>
        </p:spPr>
        <p:txBody>
          <a:bodyPr wrap="none" anchor="ctr">
            <a:prstTxWarp prst="textNoShape">
              <a:avLst/>
            </a:prstTxWarp>
          </a:bodyPr>
          <a:lstStyle/>
          <a:p>
            <a:endParaRPr lang="nb-NO"/>
          </a:p>
        </p:txBody>
      </p:sp>
      <p:sp>
        <p:nvSpPr>
          <p:cNvPr id="26634" name="Line 10"/>
          <p:cNvSpPr>
            <a:spLocks noChangeShapeType="1"/>
          </p:cNvSpPr>
          <p:nvPr/>
        </p:nvSpPr>
        <p:spPr bwMode="auto">
          <a:xfrm flipH="1">
            <a:off x="2438400" y="2320925"/>
            <a:ext cx="914400" cy="0"/>
          </a:xfrm>
          <a:prstGeom prst="line">
            <a:avLst/>
          </a:prstGeom>
          <a:noFill/>
          <a:ln w="12700">
            <a:solidFill>
              <a:schemeClr val="tx1"/>
            </a:solidFill>
            <a:round/>
            <a:headEnd type="none" w="sm" len="sm"/>
            <a:tailEnd type="stealth" w="med" len="lg"/>
          </a:ln>
          <a:effectLst/>
        </p:spPr>
        <p:txBody>
          <a:bodyPr wrap="none" anchor="ctr">
            <a:prstTxWarp prst="textNoShape">
              <a:avLst/>
            </a:prstTxWarp>
          </a:bodyPr>
          <a:lstStyle/>
          <a:p>
            <a:endParaRPr lang="nb-NO"/>
          </a:p>
        </p:txBody>
      </p:sp>
      <p:graphicFrame>
        <p:nvGraphicFramePr>
          <p:cNvPr id="26635" name="Object 11"/>
          <p:cNvGraphicFramePr>
            <a:graphicFrameLocks/>
          </p:cNvGraphicFramePr>
          <p:nvPr/>
        </p:nvGraphicFramePr>
        <p:xfrm>
          <a:off x="2854325" y="1427163"/>
          <a:ext cx="763588" cy="1668462"/>
        </p:xfrm>
        <a:graphic>
          <a:graphicData uri="http://schemas.openxmlformats.org/presentationml/2006/ole">
            <p:oleObj spid="_x0000_s636930" name="ClipArt" r:id="rId3" imgW="22174200" imgH="48463200" progId="">
              <p:embed/>
            </p:oleObj>
          </a:graphicData>
        </a:graphic>
      </p:graphicFrame>
      <p:grpSp>
        <p:nvGrpSpPr>
          <p:cNvPr id="3" name="Group 12"/>
          <p:cNvGrpSpPr>
            <a:grpSpLocks/>
          </p:cNvGrpSpPr>
          <p:nvPr/>
        </p:nvGrpSpPr>
        <p:grpSpPr bwMode="auto">
          <a:xfrm>
            <a:off x="414338" y="3275013"/>
            <a:ext cx="8323262" cy="412750"/>
            <a:chOff x="196" y="2980"/>
            <a:chExt cx="3932" cy="376"/>
          </a:xfrm>
        </p:grpSpPr>
        <p:sp>
          <p:nvSpPr>
            <p:cNvPr id="26637" name="Oval 13"/>
            <p:cNvSpPr>
              <a:spLocks noChangeArrowheads="1"/>
            </p:cNvSpPr>
            <p:nvPr/>
          </p:nvSpPr>
          <p:spPr bwMode="auto">
            <a:xfrm>
              <a:off x="196" y="2980"/>
              <a:ext cx="472" cy="376"/>
            </a:xfrm>
            <a:prstGeom prst="ellipse">
              <a:avLst/>
            </a:prstGeom>
            <a:solidFill>
              <a:srgbClr val="FF3300"/>
            </a:solidFill>
            <a:ln w="12700">
              <a:solidFill>
                <a:schemeClr val="tx1"/>
              </a:solidFill>
              <a:round/>
              <a:headEnd/>
              <a:tailEnd/>
            </a:ln>
            <a:effectLst/>
          </p:spPr>
          <p:txBody>
            <a:bodyPr wrap="none" anchor="ctr">
              <a:prstTxWarp prst="textNoShape">
                <a:avLst/>
              </a:prstTxWarp>
            </a:bodyPr>
            <a:lstStyle/>
            <a:p>
              <a:endParaRPr lang="nb-NO"/>
            </a:p>
          </p:txBody>
        </p:sp>
        <p:sp>
          <p:nvSpPr>
            <p:cNvPr id="26638" name="Line 14"/>
            <p:cNvSpPr>
              <a:spLocks noChangeShapeType="1"/>
            </p:cNvSpPr>
            <p:nvPr/>
          </p:nvSpPr>
          <p:spPr bwMode="auto">
            <a:xfrm>
              <a:off x="672" y="3168"/>
              <a:ext cx="3456" cy="0"/>
            </a:xfrm>
            <a:prstGeom prst="line">
              <a:avLst/>
            </a:prstGeom>
            <a:noFill/>
            <a:ln w="12700">
              <a:solidFill>
                <a:schemeClr val="tx1"/>
              </a:solidFill>
              <a:round/>
              <a:headEnd type="none" w="sm" len="sm"/>
              <a:tailEnd type="stealth" w="med" len="lg"/>
            </a:ln>
            <a:effectLst/>
          </p:spPr>
          <p:txBody>
            <a:bodyPr wrap="none" anchor="ctr">
              <a:prstTxWarp prst="textNoShape">
                <a:avLst/>
              </a:prstTxWarp>
            </a:bodyPr>
            <a:lstStyle/>
            <a:p>
              <a:endParaRPr lang="nb-NO"/>
            </a:p>
          </p:txBody>
        </p:sp>
      </p:grpSp>
      <p:sp>
        <p:nvSpPr>
          <p:cNvPr id="26639" name="Line 15"/>
          <p:cNvSpPr>
            <a:spLocks noChangeShapeType="1"/>
          </p:cNvSpPr>
          <p:nvPr/>
        </p:nvSpPr>
        <p:spPr bwMode="auto">
          <a:xfrm flipH="1">
            <a:off x="3352800" y="3481388"/>
            <a:ext cx="914400" cy="0"/>
          </a:xfrm>
          <a:prstGeom prst="line">
            <a:avLst/>
          </a:prstGeom>
          <a:noFill/>
          <a:ln w="12700">
            <a:solidFill>
              <a:schemeClr val="tx1"/>
            </a:solidFill>
            <a:round/>
            <a:headEnd type="none" w="sm" len="sm"/>
            <a:tailEnd type="stealth" w="med" len="lg"/>
          </a:ln>
          <a:effectLst/>
        </p:spPr>
        <p:txBody>
          <a:bodyPr wrap="none" anchor="ctr">
            <a:prstTxWarp prst="textNoShape">
              <a:avLst/>
            </a:prstTxWarp>
          </a:bodyPr>
          <a:lstStyle/>
          <a:p>
            <a:endParaRPr lang="nb-NO"/>
          </a:p>
        </p:txBody>
      </p:sp>
      <p:sp>
        <p:nvSpPr>
          <p:cNvPr id="26640" name="Rectangle 16"/>
          <p:cNvSpPr>
            <a:spLocks noChangeArrowheads="1"/>
          </p:cNvSpPr>
          <p:nvPr/>
        </p:nvSpPr>
        <p:spPr bwMode="auto">
          <a:xfrm>
            <a:off x="3027363" y="3365500"/>
            <a:ext cx="336550" cy="457200"/>
          </a:xfrm>
          <a:prstGeom prst="rect">
            <a:avLst/>
          </a:prstGeom>
          <a:noFill/>
          <a:ln w="9525">
            <a:noFill/>
            <a:miter lim="800000"/>
            <a:headEnd/>
            <a:tailEnd/>
          </a:ln>
          <a:effectLst/>
        </p:spPr>
        <p:txBody>
          <a:bodyPr wrap="none" lIns="92075" tIns="46038" rIns="92075" bIns="46038">
            <a:prstTxWarp prst="textNoShape">
              <a:avLst/>
            </a:prstTxWarp>
            <a:spAutoFit/>
          </a:bodyPr>
          <a:lstStyle/>
          <a:p>
            <a:pPr defTabSz="762000"/>
            <a:r>
              <a:rPr lang="en-US" sz="2400" b="1">
                <a:latin typeface="Times" pitchFamily="-107" charset="0"/>
              </a:rPr>
              <a:t>?</a:t>
            </a:r>
          </a:p>
        </p:txBody>
      </p:sp>
      <p:graphicFrame>
        <p:nvGraphicFramePr>
          <p:cNvPr id="26641" name="Object 17"/>
          <p:cNvGraphicFramePr>
            <a:graphicFrameLocks/>
          </p:cNvGraphicFramePr>
          <p:nvPr/>
        </p:nvGraphicFramePr>
        <p:xfrm>
          <a:off x="3390900" y="690563"/>
          <a:ext cx="1116013" cy="714375"/>
        </p:xfrm>
        <a:graphic>
          <a:graphicData uri="http://schemas.openxmlformats.org/presentationml/2006/ole">
            <p:oleObj spid="_x0000_s636931" name="ClipArt" r:id="rId4" imgW="40102971" imgH="25733829" progId="">
              <p:embed/>
            </p:oleObj>
          </a:graphicData>
        </a:graphic>
      </p:graphicFrame>
      <p:grpSp>
        <p:nvGrpSpPr>
          <p:cNvPr id="4" name="Group 18"/>
          <p:cNvGrpSpPr>
            <a:grpSpLocks/>
          </p:cNvGrpSpPr>
          <p:nvPr/>
        </p:nvGrpSpPr>
        <p:grpSpPr bwMode="auto">
          <a:xfrm>
            <a:off x="414338" y="4171950"/>
            <a:ext cx="8323262" cy="412750"/>
            <a:chOff x="196" y="3796"/>
            <a:chExt cx="3932" cy="376"/>
          </a:xfrm>
        </p:grpSpPr>
        <p:sp>
          <p:nvSpPr>
            <p:cNvPr id="26643" name="Oval 19"/>
            <p:cNvSpPr>
              <a:spLocks noChangeArrowheads="1"/>
            </p:cNvSpPr>
            <p:nvPr/>
          </p:nvSpPr>
          <p:spPr bwMode="auto">
            <a:xfrm>
              <a:off x="196" y="3796"/>
              <a:ext cx="472" cy="376"/>
            </a:xfrm>
            <a:prstGeom prst="ellipse">
              <a:avLst/>
            </a:prstGeom>
            <a:solidFill>
              <a:srgbClr val="FF3300"/>
            </a:solidFill>
            <a:ln w="12700">
              <a:solidFill>
                <a:schemeClr val="tx1"/>
              </a:solidFill>
              <a:round/>
              <a:headEnd/>
              <a:tailEnd/>
            </a:ln>
            <a:effectLst/>
          </p:spPr>
          <p:txBody>
            <a:bodyPr wrap="none" anchor="ctr">
              <a:prstTxWarp prst="textNoShape">
                <a:avLst/>
              </a:prstTxWarp>
            </a:bodyPr>
            <a:lstStyle/>
            <a:p>
              <a:endParaRPr lang="nb-NO"/>
            </a:p>
          </p:txBody>
        </p:sp>
        <p:sp>
          <p:nvSpPr>
            <p:cNvPr id="26644" name="Line 20"/>
            <p:cNvSpPr>
              <a:spLocks noChangeShapeType="1"/>
            </p:cNvSpPr>
            <p:nvPr/>
          </p:nvSpPr>
          <p:spPr bwMode="auto">
            <a:xfrm>
              <a:off x="672" y="3984"/>
              <a:ext cx="3456" cy="0"/>
            </a:xfrm>
            <a:prstGeom prst="line">
              <a:avLst/>
            </a:prstGeom>
            <a:noFill/>
            <a:ln w="12700">
              <a:solidFill>
                <a:schemeClr val="tx1"/>
              </a:solidFill>
              <a:round/>
              <a:headEnd type="none" w="sm" len="sm"/>
              <a:tailEnd type="stealth" w="med" len="lg"/>
            </a:ln>
            <a:effectLst/>
          </p:spPr>
          <p:txBody>
            <a:bodyPr wrap="none" anchor="ctr">
              <a:prstTxWarp prst="textNoShape">
                <a:avLst/>
              </a:prstTxWarp>
            </a:bodyPr>
            <a:lstStyle/>
            <a:p>
              <a:endParaRPr lang="nb-NO"/>
            </a:p>
          </p:txBody>
        </p:sp>
      </p:grpSp>
      <p:sp>
        <p:nvSpPr>
          <p:cNvPr id="26645" name="Line 21"/>
          <p:cNvSpPr>
            <a:spLocks noChangeShapeType="1"/>
          </p:cNvSpPr>
          <p:nvPr/>
        </p:nvSpPr>
        <p:spPr bwMode="auto">
          <a:xfrm>
            <a:off x="6604000" y="4378325"/>
            <a:ext cx="1016000" cy="0"/>
          </a:xfrm>
          <a:prstGeom prst="line">
            <a:avLst/>
          </a:prstGeom>
          <a:noFill/>
          <a:ln w="12700">
            <a:solidFill>
              <a:schemeClr val="tx1"/>
            </a:solidFill>
            <a:round/>
            <a:headEnd type="none" w="sm" len="sm"/>
            <a:tailEnd type="stealth" w="med" len="lg"/>
          </a:ln>
          <a:effectLst/>
        </p:spPr>
        <p:txBody>
          <a:bodyPr wrap="none" anchor="ctr">
            <a:prstTxWarp prst="textNoShape">
              <a:avLst/>
            </a:prstTxWarp>
          </a:bodyPr>
          <a:lstStyle/>
          <a:p>
            <a:endParaRPr lang="nb-NO"/>
          </a:p>
        </p:txBody>
      </p:sp>
      <p:sp>
        <p:nvSpPr>
          <p:cNvPr id="26646" name="Line 22"/>
          <p:cNvSpPr>
            <a:spLocks noChangeShapeType="1"/>
          </p:cNvSpPr>
          <p:nvPr/>
        </p:nvSpPr>
        <p:spPr bwMode="auto">
          <a:xfrm>
            <a:off x="7010400" y="4378325"/>
            <a:ext cx="1016000" cy="0"/>
          </a:xfrm>
          <a:prstGeom prst="line">
            <a:avLst/>
          </a:prstGeom>
          <a:noFill/>
          <a:ln w="12700">
            <a:solidFill>
              <a:schemeClr val="tx1"/>
            </a:solidFill>
            <a:round/>
            <a:headEnd type="none" w="sm" len="sm"/>
            <a:tailEnd type="stealth" w="med" len="lg"/>
          </a:ln>
          <a:effectLst/>
        </p:spPr>
        <p:txBody>
          <a:bodyPr wrap="none" anchor="ctr">
            <a:prstTxWarp prst="textNoShape">
              <a:avLst/>
            </a:prstTxWarp>
          </a:bodyPr>
          <a:lstStyle/>
          <a:p>
            <a:endParaRPr lang="nb-NO"/>
          </a:p>
        </p:txBody>
      </p:sp>
      <p:grpSp>
        <p:nvGrpSpPr>
          <p:cNvPr id="5" name="Group 23"/>
          <p:cNvGrpSpPr>
            <a:grpSpLocks/>
          </p:cNvGrpSpPr>
          <p:nvPr/>
        </p:nvGrpSpPr>
        <p:grpSpPr bwMode="auto">
          <a:xfrm>
            <a:off x="414338" y="4962525"/>
            <a:ext cx="8323262" cy="414338"/>
            <a:chOff x="196" y="4516"/>
            <a:chExt cx="3932" cy="376"/>
          </a:xfrm>
        </p:grpSpPr>
        <p:sp>
          <p:nvSpPr>
            <p:cNvPr id="26648" name="Oval 24"/>
            <p:cNvSpPr>
              <a:spLocks noChangeArrowheads="1"/>
            </p:cNvSpPr>
            <p:nvPr/>
          </p:nvSpPr>
          <p:spPr bwMode="auto">
            <a:xfrm>
              <a:off x="196" y="4516"/>
              <a:ext cx="472" cy="376"/>
            </a:xfrm>
            <a:prstGeom prst="ellipse">
              <a:avLst/>
            </a:prstGeom>
            <a:solidFill>
              <a:srgbClr val="FF3300"/>
            </a:solidFill>
            <a:ln w="12700">
              <a:solidFill>
                <a:schemeClr val="tx1"/>
              </a:solidFill>
              <a:round/>
              <a:headEnd/>
              <a:tailEnd/>
            </a:ln>
            <a:effectLst/>
          </p:spPr>
          <p:txBody>
            <a:bodyPr wrap="none" anchor="ctr">
              <a:prstTxWarp prst="textNoShape">
                <a:avLst/>
              </a:prstTxWarp>
            </a:bodyPr>
            <a:lstStyle/>
            <a:p>
              <a:endParaRPr lang="nb-NO"/>
            </a:p>
          </p:txBody>
        </p:sp>
        <p:sp>
          <p:nvSpPr>
            <p:cNvPr id="26649" name="Line 25"/>
            <p:cNvSpPr>
              <a:spLocks noChangeShapeType="1"/>
            </p:cNvSpPr>
            <p:nvPr/>
          </p:nvSpPr>
          <p:spPr bwMode="auto">
            <a:xfrm>
              <a:off x="672" y="4704"/>
              <a:ext cx="3456" cy="0"/>
            </a:xfrm>
            <a:prstGeom prst="line">
              <a:avLst/>
            </a:prstGeom>
            <a:noFill/>
            <a:ln w="12700">
              <a:solidFill>
                <a:schemeClr val="tx1"/>
              </a:solidFill>
              <a:round/>
              <a:headEnd type="none" w="sm" len="sm"/>
              <a:tailEnd type="stealth" w="med" len="lg"/>
            </a:ln>
            <a:effectLst/>
          </p:spPr>
          <p:txBody>
            <a:bodyPr wrap="none" anchor="ctr">
              <a:prstTxWarp prst="textNoShape">
                <a:avLst/>
              </a:prstTxWarp>
            </a:bodyPr>
            <a:lstStyle/>
            <a:p>
              <a:endParaRPr lang="nb-NO"/>
            </a:p>
          </p:txBody>
        </p:sp>
      </p:grpSp>
      <p:sp>
        <p:nvSpPr>
          <p:cNvPr id="26650" name="Line 26"/>
          <p:cNvSpPr>
            <a:spLocks noChangeShapeType="1"/>
          </p:cNvSpPr>
          <p:nvPr/>
        </p:nvSpPr>
        <p:spPr bwMode="auto">
          <a:xfrm>
            <a:off x="7213600" y="5170488"/>
            <a:ext cx="1016000" cy="0"/>
          </a:xfrm>
          <a:prstGeom prst="line">
            <a:avLst/>
          </a:prstGeom>
          <a:noFill/>
          <a:ln w="12700">
            <a:solidFill>
              <a:schemeClr val="tx1"/>
            </a:solidFill>
            <a:round/>
            <a:headEnd type="none" w="sm" len="sm"/>
            <a:tailEnd type="stealth" w="med" len="lg"/>
          </a:ln>
          <a:effectLst/>
        </p:spPr>
        <p:txBody>
          <a:bodyPr wrap="none" anchor="ctr">
            <a:prstTxWarp prst="textNoShape">
              <a:avLst/>
            </a:prstTxWarp>
          </a:bodyPr>
          <a:lstStyle/>
          <a:p>
            <a:endParaRPr lang="nb-NO"/>
          </a:p>
        </p:txBody>
      </p:sp>
      <p:grpSp>
        <p:nvGrpSpPr>
          <p:cNvPr id="6" name="Group 27"/>
          <p:cNvGrpSpPr>
            <a:grpSpLocks/>
          </p:cNvGrpSpPr>
          <p:nvPr/>
        </p:nvGrpSpPr>
        <p:grpSpPr bwMode="auto">
          <a:xfrm>
            <a:off x="414338" y="6018213"/>
            <a:ext cx="8323262" cy="412750"/>
            <a:chOff x="196" y="5476"/>
            <a:chExt cx="3932" cy="376"/>
          </a:xfrm>
        </p:grpSpPr>
        <p:sp>
          <p:nvSpPr>
            <p:cNvPr id="26652" name="Oval 28"/>
            <p:cNvSpPr>
              <a:spLocks noChangeArrowheads="1"/>
            </p:cNvSpPr>
            <p:nvPr/>
          </p:nvSpPr>
          <p:spPr bwMode="auto">
            <a:xfrm>
              <a:off x="196" y="5476"/>
              <a:ext cx="472" cy="376"/>
            </a:xfrm>
            <a:prstGeom prst="ellipse">
              <a:avLst/>
            </a:prstGeom>
            <a:solidFill>
              <a:srgbClr val="FF3300"/>
            </a:solidFill>
            <a:ln w="12700">
              <a:solidFill>
                <a:schemeClr val="tx1"/>
              </a:solidFill>
              <a:round/>
              <a:headEnd/>
              <a:tailEnd/>
            </a:ln>
            <a:effectLst/>
          </p:spPr>
          <p:txBody>
            <a:bodyPr wrap="none" anchor="ctr">
              <a:prstTxWarp prst="textNoShape">
                <a:avLst/>
              </a:prstTxWarp>
            </a:bodyPr>
            <a:lstStyle/>
            <a:p>
              <a:endParaRPr lang="nb-NO"/>
            </a:p>
          </p:txBody>
        </p:sp>
        <p:sp>
          <p:nvSpPr>
            <p:cNvPr id="26653" name="Line 29"/>
            <p:cNvSpPr>
              <a:spLocks noChangeShapeType="1"/>
            </p:cNvSpPr>
            <p:nvPr/>
          </p:nvSpPr>
          <p:spPr bwMode="auto">
            <a:xfrm>
              <a:off x="672" y="5664"/>
              <a:ext cx="3456" cy="0"/>
            </a:xfrm>
            <a:prstGeom prst="line">
              <a:avLst/>
            </a:prstGeom>
            <a:noFill/>
            <a:ln w="12700">
              <a:solidFill>
                <a:schemeClr val="tx1"/>
              </a:solidFill>
              <a:round/>
              <a:headEnd type="none" w="sm" len="sm"/>
              <a:tailEnd type="stealth" w="med" len="lg"/>
            </a:ln>
            <a:effectLst/>
          </p:spPr>
          <p:txBody>
            <a:bodyPr wrap="none" anchor="ctr">
              <a:prstTxWarp prst="textNoShape">
                <a:avLst/>
              </a:prstTxWarp>
            </a:bodyPr>
            <a:lstStyle/>
            <a:p>
              <a:endParaRPr lang="nb-NO"/>
            </a:p>
          </p:txBody>
        </p:sp>
      </p:grpSp>
      <p:sp>
        <p:nvSpPr>
          <p:cNvPr id="26654" name="Line 30"/>
          <p:cNvSpPr>
            <a:spLocks noChangeShapeType="1"/>
          </p:cNvSpPr>
          <p:nvPr/>
        </p:nvSpPr>
        <p:spPr bwMode="auto">
          <a:xfrm>
            <a:off x="7215188" y="6224588"/>
            <a:ext cx="1016000" cy="0"/>
          </a:xfrm>
          <a:prstGeom prst="line">
            <a:avLst/>
          </a:prstGeom>
          <a:noFill/>
          <a:ln w="12700">
            <a:solidFill>
              <a:schemeClr val="tx1"/>
            </a:solidFill>
            <a:round/>
            <a:headEnd type="none" w="sm" len="sm"/>
            <a:tailEnd type="stealth" w="med" len="lg"/>
          </a:ln>
          <a:effectLst/>
        </p:spPr>
        <p:txBody>
          <a:bodyPr wrap="none" anchor="ctr">
            <a:prstTxWarp prst="textNoShape">
              <a:avLst/>
            </a:prstTxWarp>
          </a:bodyPr>
          <a:lstStyle/>
          <a:p>
            <a:endParaRPr lang="nb-NO"/>
          </a:p>
        </p:txBody>
      </p:sp>
      <p:sp>
        <p:nvSpPr>
          <p:cNvPr id="26655" name="Rectangle 31"/>
          <p:cNvSpPr>
            <a:spLocks noChangeArrowheads="1"/>
          </p:cNvSpPr>
          <p:nvPr/>
        </p:nvSpPr>
        <p:spPr bwMode="auto">
          <a:xfrm>
            <a:off x="8107363" y="6076950"/>
            <a:ext cx="361950" cy="519113"/>
          </a:xfrm>
          <a:prstGeom prst="rect">
            <a:avLst/>
          </a:prstGeom>
          <a:noFill/>
          <a:ln w="9525">
            <a:noFill/>
            <a:miter lim="800000"/>
            <a:headEnd/>
            <a:tailEnd/>
          </a:ln>
          <a:effectLst/>
        </p:spPr>
        <p:txBody>
          <a:bodyPr wrap="none" lIns="92075" tIns="46038" rIns="92075" bIns="46038">
            <a:prstTxWarp prst="textNoShape">
              <a:avLst/>
            </a:prstTxWarp>
            <a:spAutoFit/>
          </a:bodyPr>
          <a:lstStyle/>
          <a:p>
            <a:pPr defTabSz="762000"/>
            <a:r>
              <a:rPr lang="en-US" sz="2800" b="1">
                <a:latin typeface="Times" pitchFamily="-107" charset="0"/>
              </a:rPr>
              <a:t>?</a:t>
            </a:r>
          </a:p>
        </p:txBody>
      </p:sp>
      <p:graphicFrame>
        <p:nvGraphicFramePr>
          <p:cNvPr id="26656" name="Object 32"/>
          <p:cNvGraphicFramePr>
            <a:graphicFrameLocks/>
          </p:cNvGraphicFramePr>
          <p:nvPr/>
        </p:nvGraphicFramePr>
        <p:xfrm>
          <a:off x="5422900" y="3962400"/>
          <a:ext cx="1114425" cy="923925"/>
        </p:xfrm>
        <a:graphic>
          <a:graphicData uri="http://schemas.openxmlformats.org/presentationml/2006/ole">
            <p:oleObj spid="_x0000_s636932" name="ClipArt" r:id="rId5" imgW="32410400" imgH="26873200" progId="">
              <p:embed/>
            </p:oleObj>
          </a:graphicData>
        </a:graphic>
      </p:graphicFrame>
      <p:graphicFrame>
        <p:nvGraphicFramePr>
          <p:cNvPr id="26657" name="Object 33"/>
          <p:cNvGraphicFramePr>
            <a:graphicFrameLocks/>
          </p:cNvGraphicFramePr>
          <p:nvPr/>
        </p:nvGraphicFramePr>
        <p:xfrm>
          <a:off x="7056438" y="4500563"/>
          <a:ext cx="1100137" cy="1114425"/>
        </p:xfrm>
        <a:graphic>
          <a:graphicData uri="http://schemas.openxmlformats.org/presentationml/2006/ole">
            <p:oleObj spid="_x0000_s636933" name="ClipArt" r:id="rId6" imgW="31597600" imgH="32004000" progId="">
              <p:embed/>
            </p:oleObj>
          </a:graphicData>
        </a:graphic>
      </p:graphicFrame>
      <p:graphicFrame>
        <p:nvGraphicFramePr>
          <p:cNvPr id="26658" name="Object 34"/>
          <p:cNvGraphicFramePr>
            <a:graphicFrameLocks/>
          </p:cNvGraphicFramePr>
          <p:nvPr/>
        </p:nvGraphicFramePr>
        <p:xfrm>
          <a:off x="6983413" y="5922963"/>
          <a:ext cx="228600" cy="933450"/>
        </p:xfrm>
        <a:graphic>
          <a:graphicData uri="http://schemas.openxmlformats.org/presentationml/2006/ole">
            <p:oleObj spid="_x0000_s636934" name="ClipArt" r:id="rId7" imgW="10134600" imgH="41300400" progId="">
              <p:embed/>
            </p:oleObj>
          </a:graphicData>
        </a:graphic>
      </p:graphicFrame>
      <p:graphicFrame>
        <p:nvGraphicFramePr>
          <p:cNvPr id="26659" name="Object 35"/>
          <p:cNvGraphicFramePr>
            <a:graphicFrameLocks/>
          </p:cNvGraphicFramePr>
          <p:nvPr/>
        </p:nvGraphicFramePr>
        <p:xfrm>
          <a:off x="7234238" y="5483225"/>
          <a:ext cx="544512" cy="836613"/>
        </p:xfrm>
        <a:graphic>
          <a:graphicData uri="http://schemas.openxmlformats.org/presentationml/2006/ole">
            <p:oleObj spid="_x0000_s636935" name="ClipArt" r:id="rId8" imgW="29565600" imgH="45415200" progId="">
              <p:embed/>
            </p:oleObj>
          </a:graphicData>
        </a:graphic>
      </p:graphicFrame>
      <p:graphicFrame>
        <p:nvGraphicFramePr>
          <p:cNvPr id="26660" name="Object 36"/>
          <p:cNvGraphicFramePr>
            <a:graphicFrameLocks/>
          </p:cNvGraphicFramePr>
          <p:nvPr/>
        </p:nvGraphicFramePr>
        <p:xfrm>
          <a:off x="4976813" y="2859088"/>
          <a:ext cx="1393825" cy="808037"/>
        </p:xfrm>
        <a:graphic>
          <a:graphicData uri="http://schemas.openxmlformats.org/presentationml/2006/ole">
            <p:oleObj spid="_x0000_s636936" name="ClipArt" r:id="rId9" imgW="57698640" imgH="33467040" progId="">
              <p:embed/>
            </p:oleObj>
          </a:graphicData>
        </a:graphic>
      </p:graphicFrame>
      <p:sp>
        <p:nvSpPr>
          <p:cNvPr id="26661" name="Rectangle 37"/>
          <p:cNvSpPr>
            <a:spLocks noChangeArrowheads="1"/>
          </p:cNvSpPr>
          <p:nvPr/>
        </p:nvSpPr>
        <p:spPr bwMode="auto">
          <a:xfrm>
            <a:off x="5283200" y="1060450"/>
            <a:ext cx="3657600" cy="942975"/>
          </a:xfrm>
          <a:prstGeom prst="rect">
            <a:avLst/>
          </a:prstGeom>
          <a:noFill/>
          <a:ln w="9525">
            <a:noFill/>
            <a:miter lim="800000"/>
            <a:headEnd/>
            <a:tailEnd/>
          </a:ln>
          <a:effectLst/>
        </p:spPr>
        <p:txBody>
          <a:bodyPr lIns="92075" tIns="46038" rIns="92075" bIns="46038">
            <a:prstTxWarp prst="textNoShape">
              <a:avLst/>
            </a:prstTxWarp>
            <a:spAutoFit/>
          </a:bodyPr>
          <a:lstStyle/>
          <a:p>
            <a:pPr defTabSz="762000">
              <a:spcBef>
                <a:spcPct val="50000"/>
              </a:spcBef>
            </a:pPr>
            <a:r>
              <a:rPr lang="en-US" sz="1400" b="1"/>
              <a:t>PAST: any useful reference point. Your old product, a competitors organization, a quality achieved in same discipline but different branch of business.</a:t>
            </a:r>
          </a:p>
        </p:txBody>
      </p:sp>
      <p:sp>
        <p:nvSpPr>
          <p:cNvPr id="26662" name="Rectangle 38"/>
          <p:cNvSpPr>
            <a:spLocks noChangeArrowheads="1"/>
          </p:cNvSpPr>
          <p:nvPr/>
        </p:nvSpPr>
        <p:spPr bwMode="auto">
          <a:xfrm>
            <a:off x="4251325" y="2062163"/>
            <a:ext cx="3962400" cy="825500"/>
          </a:xfrm>
          <a:prstGeom prst="rect">
            <a:avLst/>
          </a:prstGeom>
          <a:noFill/>
          <a:ln w="9525">
            <a:noFill/>
            <a:miter lim="800000"/>
            <a:headEnd/>
            <a:tailEnd/>
          </a:ln>
          <a:effectLst/>
        </p:spPr>
        <p:txBody>
          <a:bodyPr lIns="92075" tIns="46038" rIns="92075" bIns="46038">
            <a:prstTxWarp prst="textNoShape">
              <a:avLst/>
            </a:prstTxWarp>
            <a:spAutoFit/>
          </a:bodyPr>
          <a:lstStyle/>
          <a:p>
            <a:pPr defTabSz="762000">
              <a:spcBef>
                <a:spcPct val="50000"/>
              </a:spcBef>
            </a:pPr>
            <a:r>
              <a:rPr lang="en-US" sz="1600" b="1"/>
              <a:t>RECORD: best in some class, state of the art. Something to beat. A challenge for you.  An extreme PAST.</a:t>
            </a:r>
          </a:p>
        </p:txBody>
      </p:sp>
      <p:sp>
        <p:nvSpPr>
          <p:cNvPr id="26663" name="Rectangle 39"/>
          <p:cNvSpPr>
            <a:spLocks noChangeArrowheads="1"/>
          </p:cNvSpPr>
          <p:nvPr/>
        </p:nvSpPr>
        <p:spPr bwMode="auto">
          <a:xfrm>
            <a:off x="1422400" y="3429000"/>
            <a:ext cx="2032000" cy="825500"/>
          </a:xfrm>
          <a:prstGeom prst="rect">
            <a:avLst/>
          </a:prstGeom>
          <a:noFill/>
          <a:ln w="9525">
            <a:noFill/>
            <a:miter lim="800000"/>
            <a:headEnd/>
            <a:tailEnd/>
          </a:ln>
          <a:effectLst/>
        </p:spPr>
        <p:txBody>
          <a:bodyPr lIns="92075" tIns="46038" rIns="92075" bIns="46038">
            <a:prstTxWarp prst="textNoShape">
              <a:avLst/>
            </a:prstTxWarp>
            <a:spAutoFit/>
          </a:bodyPr>
          <a:lstStyle/>
          <a:p>
            <a:pPr defTabSz="762000">
              <a:spcBef>
                <a:spcPct val="50000"/>
              </a:spcBef>
            </a:pPr>
            <a:r>
              <a:rPr lang="en-US" sz="1600" b="1"/>
              <a:t>TREND: a future guess based on the PAST.</a:t>
            </a:r>
          </a:p>
        </p:txBody>
      </p:sp>
      <p:sp>
        <p:nvSpPr>
          <p:cNvPr id="26664" name="Rectangle 40"/>
          <p:cNvSpPr>
            <a:spLocks noChangeArrowheads="1"/>
          </p:cNvSpPr>
          <p:nvPr/>
        </p:nvSpPr>
        <p:spPr bwMode="auto">
          <a:xfrm>
            <a:off x="2403475" y="4135438"/>
            <a:ext cx="2946400" cy="825500"/>
          </a:xfrm>
          <a:prstGeom prst="rect">
            <a:avLst/>
          </a:prstGeom>
          <a:noFill/>
          <a:ln w="9525">
            <a:noFill/>
            <a:miter lim="800000"/>
            <a:headEnd/>
            <a:tailEnd/>
          </a:ln>
          <a:effectLst/>
        </p:spPr>
        <p:txBody>
          <a:bodyPr lIns="92075" tIns="46038" rIns="92075" bIns="46038">
            <a:prstTxWarp prst="textNoShape">
              <a:avLst/>
            </a:prstTxWarp>
            <a:spAutoFit/>
          </a:bodyPr>
          <a:lstStyle/>
          <a:p>
            <a:pPr defTabSz="762000">
              <a:spcBef>
                <a:spcPct val="50000"/>
              </a:spcBef>
            </a:pPr>
            <a:r>
              <a:rPr lang="en-US" sz="1600" b="1"/>
              <a:t>Survival : a level needed for survival  of the entire system.</a:t>
            </a:r>
          </a:p>
        </p:txBody>
      </p:sp>
      <p:sp>
        <p:nvSpPr>
          <p:cNvPr id="26665" name="Rectangle 41"/>
          <p:cNvSpPr>
            <a:spLocks noChangeArrowheads="1"/>
          </p:cNvSpPr>
          <p:nvPr/>
        </p:nvSpPr>
        <p:spPr bwMode="auto">
          <a:xfrm>
            <a:off x="1625600" y="4911725"/>
            <a:ext cx="2641600" cy="1069975"/>
          </a:xfrm>
          <a:prstGeom prst="rect">
            <a:avLst/>
          </a:prstGeom>
          <a:noFill/>
          <a:ln w="9525">
            <a:noFill/>
            <a:miter lim="800000"/>
            <a:headEnd/>
            <a:tailEnd/>
          </a:ln>
          <a:effectLst/>
        </p:spPr>
        <p:txBody>
          <a:bodyPr lIns="92075" tIns="46038" rIns="92075" bIns="46038">
            <a:prstTxWarp prst="textNoShape">
              <a:avLst/>
            </a:prstTxWarp>
            <a:spAutoFit/>
          </a:bodyPr>
          <a:lstStyle/>
          <a:p>
            <a:pPr defTabSz="762000">
              <a:spcBef>
                <a:spcPct val="50000"/>
              </a:spcBef>
            </a:pPr>
            <a:r>
              <a:rPr lang="en-US" sz="1600" b="1"/>
              <a:t>Goal: the level needed for satisfaction, happiness, joy and 100% full  payment!</a:t>
            </a:r>
          </a:p>
        </p:txBody>
      </p:sp>
      <p:sp>
        <p:nvSpPr>
          <p:cNvPr id="26666" name="Rectangle 42"/>
          <p:cNvSpPr>
            <a:spLocks noChangeArrowheads="1"/>
          </p:cNvSpPr>
          <p:nvPr/>
        </p:nvSpPr>
        <p:spPr bwMode="auto">
          <a:xfrm>
            <a:off x="2946400" y="5888038"/>
            <a:ext cx="3962400" cy="825500"/>
          </a:xfrm>
          <a:prstGeom prst="rect">
            <a:avLst/>
          </a:prstGeom>
          <a:noFill/>
          <a:ln w="9525">
            <a:noFill/>
            <a:miter lim="800000"/>
            <a:headEnd/>
            <a:tailEnd/>
          </a:ln>
          <a:effectLst/>
        </p:spPr>
        <p:txBody>
          <a:bodyPr lIns="92075" tIns="46038" rIns="92075" bIns="46038">
            <a:prstTxWarp prst="textNoShape">
              <a:avLst/>
            </a:prstTxWarp>
            <a:spAutoFit/>
          </a:bodyPr>
          <a:lstStyle/>
          <a:p>
            <a:pPr defTabSz="762000">
              <a:spcBef>
                <a:spcPct val="50000"/>
              </a:spcBef>
            </a:pPr>
            <a:r>
              <a:rPr lang="en-US" sz="1600" b="1"/>
              <a:t>Wish: a level desired by someone, but which might not be feasible. Project is not committed to it.</a:t>
            </a:r>
          </a:p>
        </p:txBody>
      </p:sp>
      <p:sp>
        <p:nvSpPr>
          <p:cNvPr id="26667" name="Text Box 43"/>
          <p:cNvSpPr txBox="1">
            <a:spLocks noChangeArrowheads="1"/>
          </p:cNvSpPr>
          <p:nvPr/>
        </p:nvSpPr>
        <p:spPr bwMode="auto">
          <a:xfrm>
            <a:off x="7210425" y="3984625"/>
            <a:ext cx="1312863" cy="701675"/>
          </a:xfrm>
          <a:prstGeom prst="rect">
            <a:avLst/>
          </a:prstGeom>
          <a:solidFill>
            <a:schemeClr val="bg1"/>
          </a:solidFill>
          <a:ln w="12700">
            <a:noFill/>
            <a:miter lim="800000"/>
            <a:headEnd type="none" w="sm" len="sm"/>
            <a:tailEnd type="none" w="sm" len="sm"/>
          </a:ln>
          <a:effectLst/>
        </p:spPr>
        <p:txBody>
          <a:bodyPr wrap="none">
            <a:prstTxWarp prst="textNoShape">
              <a:avLst/>
            </a:prstTxWarp>
            <a:spAutoFit/>
          </a:bodyPr>
          <a:lstStyle/>
          <a:p>
            <a:r>
              <a:rPr lang="en-US"/>
              <a:t>[-----]</a:t>
            </a:r>
          </a:p>
        </p:txBody>
      </p:sp>
      <p:sp>
        <p:nvSpPr>
          <p:cNvPr id="45" name="Footer Placeholder 44"/>
          <p:cNvSpPr>
            <a:spLocks noGrp="1"/>
          </p:cNvSpPr>
          <p:nvPr>
            <p:ph type="ftr" sz="quarter" idx="10"/>
          </p:nvPr>
        </p:nvSpPr>
        <p:spPr/>
        <p:txBody>
          <a:bodyPr/>
          <a:lstStyle/>
          <a:p>
            <a:r>
              <a:rPr lang="en-US" smtClean="0"/>
              <a:t>© Tom@Gilb.com  www.gilb.com</a:t>
            </a:r>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sz="5600" b="1" kern="1200" dirty="0" smtClean="0">
                <a:solidFill>
                  <a:schemeClr val="tx1"/>
                </a:solidFill>
                <a:effectLst>
                  <a:outerShdw blurRad="101600" dist="63500" dir="2700000" algn="tl" rotWithShape="0">
                    <a:prstClr val="black">
                      <a:alpha val="75000"/>
                    </a:prstClr>
                  </a:outerShdw>
                </a:effectLst>
                <a:latin typeface="+mj-lt"/>
                <a:ea typeface="+mj-ea"/>
                <a:cs typeface="+mj-cs"/>
              </a:rPr>
              <a:t>Managing Designs that give Qualities: </a:t>
            </a:r>
            <a:endParaRPr lang="en-GB" dirty="0"/>
          </a:p>
        </p:txBody>
      </p:sp>
      <p:sp>
        <p:nvSpPr>
          <p:cNvPr id="3" name="Content Placeholder 2"/>
          <p:cNvSpPr>
            <a:spLocks noGrp="1"/>
          </p:cNvSpPr>
          <p:nvPr>
            <p:ph idx="1"/>
          </p:nvPr>
        </p:nvSpPr>
        <p:spPr/>
        <p:style>
          <a:lnRef idx="1">
            <a:schemeClr val="accent6"/>
          </a:lnRef>
          <a:fillRef idx="2">
            <a:schemeClr val="accent6"/>
          </a:fillRef>
          <a:effectRef idx="1">
            <a:schemeClr val="accent6"/>
          </a:effectRef>
          <a:fontRef idx="minor">
            <a:schemeClr val="dk1"/>
          </a:fontRef>
        </p:style>
        <p:txBody>
          <a:bodyPr>
            <a:normAutofit fontScale="62500" lnSpcReduction="20000"/>
          </a:bodyPr>
          <a:lstStyle/>
          <a:p>
            <a:pPr lvl="0"/>
            <a:r>
              <a:rPr lang="en-US" sz="5600" b="1" kern="1200" dirty="0" smtClean="0">
                <a:solidFill>
                  <a:srgbClr val="FFFFFF"/>
                </a:solidFill>
                <a:effectLst>
                  <a:outerShdw blurRad="101600" dist="63500" dir="2700000" algn="tl" rotWithShape="0">
                    <a:prstClr val="black">
                      <a:alpha val="75000"/>
                    </a:prstClr>
                  </a:outerShdw>
                </a:effectLst>
                <a:latin typeface="+mj-lt"/>
                <a:ea typeface="+mj-ea"/>
                <a:cs typeface="+mj-cs"/>
              </a:rPr>
              <a:t>Estimated impact of designs and architectures on requirement levels </a:t>
            </a:r>
          </a:p>
          <a:p>
            <a:pPr lvl="1"/>
            <a:r>
              <a:rPr lang="en-US" sz="5400" b="1" kern="1200" dirty="0" smtClean="0">
                <a:solidFill>
                  <a:srgbClr val="FFFFFF"/>
                </a:solidFill>
                <a:effectLst>
                  <a:outerShdw blurRad="101600" dist="63500" dir="2700000" algn="tl" rotWithShape="0">
                    <a:prstClr val="black">
                      <a:alpha val="75000"/>
                    </a:prstClr>
                  </a:outerShdw>
                </a:effectLst>
                <a:latin typeface="+mj-lt"/>
                <a:ea typeface="+mj-ea"/>
                <a:cs typeface="+mj-cs"/>
              </a:rPr>
              <a:t>as the basis for assuring </a:t>
            </a:r>
          </a:p>
          <a:p>
            <a:pPr lvl="1"/>
            <a:r>
              <a:rPr lang="en-US" sz="5400" b="1" kern="1200" dirty="0" smtClean="0">
                <a:solidFill>
                  <a:srgbClr val="FFFFFF"/>
                </a:solidFill>
                <a:effectLst>
                  <a:outerShdw blurRad="101600" dist="63500" dir="2700000" algn="tl" rotWithShape="0">
                    <a:prstClr val="black">
                      <a:alpha val="75000"/>
                    </a:prstClr>
                  </a:outerShdw>
                </a:effectLst>
                <a:latin typeface="+mj-lt"/>
                <a:ea typeface="+mj-ea"/>
                <a:cs typeface="+mj-cs"/>
              </a:rPr>
              <a:t>that we have later reached planned quality levels. </a:t>
            </a:r>
          </a:p>
          <a:p>
            <a:pPr lvl="0"/>
            <a:r>
              <a:rPr lang="en-US" sz="5600" b="1" kern="1200" dirty="0" smtClean="0">
                <a:solidFill>
                  <a:srgbClr val="FFFFFF"/>
                </a:solidFill>
                <a:effectLst>
                  <a:outerShdw blurRad="101600" dist="63500" dir="2700000" algn="tl" rotWithShape="0">
                    <a:prstClr val="black">
                      <a:alpha val="75000"/>
                    </a:prstClr>
                  </a:outerShdw>
                </a:effectLst>
                <a:latin typeface="+mj-lt"/>
                <a:ea typeface="+mj-ea"/>
                <a:cs typeface="+mj-cs"/>
              </a:rPr>
              <a:t>How to manage multiple qualities quantitatively. </a:t>
            </a:r>
          </a:p>
        </p:txBody>
      </p:sp>
      <p:sp>
        <p:nvSpPr>
          <p:cNvPr id="5" name="Slide Number Placeholder 4"/>
          <p:cNvSpPr>
            <a:spLocks noGrp="1"/>
          </p:cNvSpPr>
          <p:nvPr>
            <p:ph type="sldNum" sz="quarter" idx="12"/>
          </p:nvPr>
        </p:nvSpPr>
        <p:spPr/>
        <p:txBody>
          <a:bodyPr/>
          <a:lstStyle/>
          <a:p>
            <a:fld id="{4B86B0F5-22FE-1F4C-B79C-31CD8CB2974C}" type="slidenum">
              <a:rPr lang="en-GB" smtClean="0"/>
              <a:pPr/>
              <a:t>63</a:t>
            </a:fld>
            <a:endParaRPr lang="en-GB"/>
          </a:p>
        </p:txBody>
      </p:sp>
      <p:sp>
        <p:nvSpPr>
          <p:cNvPr id="6" name="Footer Placeholder 5"/>
          <p:cNvSpPr>
            <a:spLocks noGrp="1"/>
          </p:cNvSpPr>
          <p:nvPr>
            <p:ph type="ftr" sz="quarter" idx="11"/>
          </p:nvPr>
        </p:nvSpPr>
        <p:spPr/>
        <p:txBody>
          <a:bodyPr/>
          <a:lstStyle/>
          <a:p>
            <a:r>
              <a:rPr lang="en-US" smtClean="0"/>
              <a:t>© Tom@Gilb.com  www.gilb.com</a:t>
            </a:r>
            <a:endParaRPr lang="en-GB"/>
          </a:p>
        </p:txBody>
      </p:sp>
      <p:sp>
        <p:nvSpPr>
          <p:cNvPr id="7" name="Date Placeholder 6"/>
          <p:cNvSpPr>
            <a:spLocks noGrp="1"/>
          </p:cNvSpPr>
          <p:nvPr>
            <p:ph type="dt" sz="half" idx="10"/>
          </p:nvPr>
        </p:nvSpPr>
        <p:spPr/>
        <p:txBody>
          <a:bodyPr/>
          <a:lstStyle/>
          <a:p>
            <a:fld id="{9731D8A9-66E9-BA46-88F9-4EF2A9F9A37C}"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Picture 14.png"/>
          <p:cNvPicPr>
            <a:picLocks noChangeAspect="1"/>
          </p:cNvPicPr>
          <p:nvPr/>
        </p:nvPicPr>
        <p:blipFill>
          <a:blip r:embed="rId3"/>
          <a:stretch>
            <a:fillRect/>
          </a:stretch>
        </p:blipFill>
        <p:spPr>
          <a:xfrm>
            <a:off x="0" y="1017122"/>
            <a:ext cx="5898422" cy="4380378"/>
          </a:xfrm>
          <a:prstGeom prst="rect">
            <a:avLst/>
          </a:prstGeom>
        </p:spPr>
      </p:pic>
      <p:sp>
        <p:nvSpPr>
          <p:cNvPr id="39938" name="Rectangle 2"/>
          <p:cNvSpPr>
            <a:spLocks noGrp="1" noChangeArrowheads="1"/>
          </p:cNvSpPr>
          <p:nvPr>
            <p:ph type="title"/>
          </p:nvPr>
        </p:nvSpPr>
        <p:spPr>
          <a:xfrm>
            <a:off x="152400" y="-25400"/>
            <a:ext cx="8686800" cy="1143000"/>
          </a:xfrm>
          <a:solidFill>
            <a:srgbClr val="FFFF00"/>
          </a:solidFill>
        </p:spPr>
        <p:txBody>
          <a:bodyPr>
            <a:normAutofit fontScale="90000"/>
          </a:bodyPr>
          <a:lstStyle/>
          <a:p>
            <a:r>
              <a:rPr lang="en-US" sz="2400" dirty="0">
                <a:latin typeface="Arial Black"/>
                <a:cs typeface="Arial Black"/>
              </a:rPr>
              <a:t>How do we </a:t>
            </a:r>
            <a:r>
              <a:rPr lang="en-US" sz="2400" dirty="0" smtClean="0">
                <a:latin typeface="Arial Black"/>
                <a:cs typeface="Arial Black"/>
              </a:rPr>
              <a:t>evaluate, </a:t>
            </a:r>
            <a:br>
              <a:rPr lang="en-US" sz="2400" dirty="0" smtClean="0">
                <a:latin typeface="Arial Black"/>
                <a:cs typeface="Arial Black"/>
              </a:rPr>
            </a:br>
            <a:r>
              <a:rPr lang="en-US" sz="2400" dirty="0" smtClean="0">
                <a:latin typeface="Arial Black"/>
                <a:cs typeface="Arial Black"/>
              </a:rPr>
              <a:t>for a </a:t>
            </a:r>
            <a:r>
              <a:rPr lang="en-US" sz="2400" dirty="0">
                <a:latin typeface="Arial Black"/>
                <a:cs typeface="Arial Black"/>
              </a:rPr>
              <a:t>single</a:t>
            </a:r>
            <a:r>
              <a:rPr lang="en-US" sz="2400" dirty="0" smtClean="0">
                <a:latin typeface="Arial Black"/>
                <a:cs typeface="Arial Black"/>
              </a:rPr>
              <a:t> quality dimension, </a:t>
            </a:r>
            <a:br>
              <a:rPr lang="en-US" sz="2400" dirty="0" smtClean="0">
                <a:latin typeface="Arial Black"/>
                <a:cs typeface="Arial Black"/>
              </a:rPr>
            </a:br>
            <a:r>
              <a:rPr lang="en-US" sz="2400" dirty="0" smtClean="0">
                <a:latin typeface="Arial Black"/>
                <a:cs typeface="Arial Black"/>
              </a:rPr>
              <a:t>the impact of a design ?</a:t>
            </a:r>
            <a:endParaRPr lang="en-US" sz="2400" dirty="0">
              <a:latin typeface="Arial Black"/>
              <a:cs typeface="Arial Black"/>
            </a:endParaRPr>
          </a:p>
        </p:txBody>
      </p:sp>
      <p:sp>
        <p:nvSpPr>
          <p:cNvPr id="39939" name="Rectangle 3"/>
          <p:cNvSpPr>
            <a:spLocks noGrp="1" noChangeArrowheads="1"/>
          </p:cNvSpPr>
          <p:nvPr>
            <p:ph type="body" idx="1"/>
          </p:nvPr>
        </p:nvSpPr>
        <p:spPr>
          <a:xfrm>
            <a:off x="4933438" y="1219200"/>
            <a:ext cx="4286762" cy="4419600"/>
          </a:xfrm>
          <a:ln/>
        </p:spPr>
        <p:txBody>
          <a:bodyPr>
            <a:normAutofit lnSpcReduction="10000"/>
          </a:bodyPr>
          <a:lstStyle/>
          <a:p>
            <a:r>
              <a:rPr lang="en-US" sz="2400" dirty="0">
                <a:latin typeface="Arial Black"/>
                <a:cs typeface="Arial Black"/>
              </a:rPr>
              <a:t>We must estimate</a:t>
            </a:r>
            <a:r>
              <a:rPr lang="en-US" sz="2400" dirty="0" smtClean="0">
                <a:latin typeface="Arial Black"/>
                <a:cs typeface="Arial Black"/>
              </a:rPr>
              <a:t> </a:t>
            </a:r>
          </a:p>
          <a:p>
            <a:r>
              <a:rPr lang="en-US" sz="2400" dirty="0" smtClean="0">
                <a:latin typeface="Arial Black"/>
                <a:cs typeface="Arial Black"/>
              </a:rPr>
              <a:t>(or measure) </a:t>
            </a:r>
          </a:p>
          <a:p>
            <a:r>
              <a:rPr lang="en-US" sz="2400" dirty="0" smtClean="0">
                <a:latin typeface="Arial Black"/>
                <a:cs typeface="Arial Black"/>
              </a:rPr>
              <a:t>the </a:t>
            </a:r>
            <a:r>
              <a:rPr lang="en-US" sz="2400" dirty="0">
                <a:latin typeface="Arial Black"/>
                <a:cs typeface="Arial Black"/>
              </a:rPr>
              <a:t>numeric cumulative impact</a:t>
            </a:r>
            <a:r>
              <a:rPr lang="en-US" sz="2400" dirty="0" smtClean="0">
                <a:latin typeface="Arial Black"/>
                <a:cs typeface="Arial Black"/>
              </a:rPr>
              <a:t> </a:t>
            </a:r>
          </a:p>
          <a:p>
            <a:r>
              <a:rPr lang="en-US" sz="2400" dirty="0" smtClean="0">
                <a:latin typeface="Arial Black"/>
                <a:cs typeface="Arial Black"/>
              </a:rPr>
              <a:t>of </a:t>
            </a:r>
            <a:r>
              <a:rPr lang="en-US" sz="2400" dirty="0">
                <a:latin typeface="Arial Black"/>
                <a:cs typeface="Arial Black"/>
              </a:rPr>
              <a:t>the design </a:t>
            </a:r>
          </a:p>
          <a:p>
            <a:pPr lvl="1"/>
            <a:r>
              <a:rPr lang="en-US" sz="2000" dirty="0">
                <a:latin typeface="Arial Black"/>
                <a:cs typeface="Arial Black"/>
              </a:rPr>
              <a:t>on a defined </a:t>
            </a:r>
            <a:r>
              <a:rPr lang="en-US" sz="2000" dirty="0" smtClean="0">
                <a:latin typeface="Arial Black"/>
                <a:cs typeface="Arial Black"/>
              </a:rPr>
              <a:t>Scale (units), </a:t>
            </a:r>
            <a:endParaRPr lang="en-US" sz="2000" dirty="0">
              <a:latin typeface="Arial Black"/>
              <a:cs typeface="Arial Black"/>
            </a:endParaRPr>
          </a:p>
          <a:p>
            <a:pPr lvl="1"/>
            <a:r>
              <a:rPr lang="en-US" sz="2000" dirty="0">
                <a:latin typeface="Arial Black"/>
                <a:cs typeface="Arial Black"/>
              </a:rPr>
              <a:t>using a defined </a:t>
            </a:r>
            <a:r>
              <a:rPr lang="en-US" sz="2000" dirty="0" smtClean="0">
                <a:latin typeface="Arial Black"/>
                <a:cs typeface="Arial Black"/>
              </a:rPr>
              <a:t>Meter (test process), </a:t>
            </a:r>
            <a:endParaRPr lang="en-US" sz="2000" dirty="0">
              <a:latin typeface="Arial Black"/>
              <a:cs typeface="Arial Black"/>
            </a:endParaRPr>
          </a:p>
          <a:p>
            <a:pPr lvl="1"/>
            <a:r>
              <a:rPr lang="en-US" sz="2000" dirty="0">
                <a:latin typeface="Arial Black"/>
                <a:cs typeface="Arial Black"/>
              </a:rPr>
              <a:t>with respect to</a:t>
            </a:r>
            <a:r>
              <a:rPr lang="en-US" sz="2000" dirty="0" smtClean="0">
                <a:latin typeface="Arial Black"/>
                <a:cs typeface="Arial Black"/>
              </a:rPr>
              <a:t> requirement levels</a:t>
            </a:r>
            <a:r>
              <a:rPr lang="en-US" sz="2000" dirty="0">
                <a:latin typeface="Arial Black"/>
                <a:cs typeface="Arial Black"/>
              </a:rPr>
              <a:t>.</a:t>
            </a:r>
          </a:p>
        </p:txBody>
      </p:sp>
      <p:sp>
        <p:nvSpPr>
          <p:cNvPr id="9" name="Footer Placeholder 8"/>
          <p:cNvSpPr>
            <a:spLocks noGrp="1"/>
          </p:cNvSpPr>
          <p:nvPr>
            <p:ph type="ftr" sz="quarter" idx="10"/>
          </p:nvPr>
        </p:nvSpPr>
        <p:spPr>
          <a:xfrm>
            <a:off x="5676900" y="6356350"/>
            <a:ext cx="3108512" cy="365125"/>
          </a:xfrm>
        </p:spPr>
        <p:txBody>
          <a:bodyPr/>
          <a:lstStyle/>
          <a:p>
            <a:r>
              <a:rPr lang="en-US" dirty="0" smtClean="0">
                <a:latin typeface="Arial Black"/>
                <a:cs typeface="Arial Black"/>
              </a:rPr>
              <a:t>© </a:t>
            </a:r>
            <a:r>
              <a:rPr lang="en-US" dirty="0" err="1" smtClean="0">
                <a:latin typeface="Arial Black"/>
                <a:cs typeface="Arial Black"/>
              </a:rPr>
              <a:t>Tom@Gilb.com</a:t>
            </a:r>
            <a:r>
              <a:rPr lang="en-US" dirty="0" smtClean="0">
                <a:latin typeface="Arial Black"/>
                <a:cs typeface="Arial Black"/>
              </a:rPr>
              <a:t>  </a:t>
            </a:r>
            <a:r>
              <a:rPr lang="en-US" dirty="0" err="1" smtClean="0">
                <a:latin typeface="Arial Black"/>
                <a:cs typeface="Arial Black"/>
              </a:rPr>
              <a:t>www.gilb.com</a:t>
            </a:r>
            <a:endParaRPr lang="en-US" dirty="0">
              <a:latin typeface="Arial Black"/>
              <a:cs typeface="Arial Black"/>
            </a:endParaRPr>
          </a:p>
        </p:txBody>
      </p:sp>
      <p:sp>
        <p:nvSpPr>
          <p:cNvPr id="8" name="Slide Number Placeholder 7"/>
          <p:cNvSpPr>
            <a:spLocks noGrp="1"/>
          </p:cNvSpPr>
          <p:nvPr>
            <p:ph type="sldNum" sz="quarter" idx="12"/>
          </p:nvPr>
        </p:nvSpPr>
        <p:spPr/>
        <p:txBody>
          <a:bodyPr/>
          <a:lstStyle/>
          <a:p>
            <a:fld id="{4B86B0F5-22FE-1F4C-B79C-31CD8CB2974C}" type="slidenum">
              <a:rPr lang="en-GB" smtClean="0"/>
              <a:pPr/>
              <a:t>64</a:t>
            </a:fld>
            <a:endParaRPr lang="en-GB"/>
          </a:p>
        </p:txBody>
      </p:sp>
      <p:sp>
        <p:nvSpPr>
          <p:cNvPr id="10" name="Date Placeholder 9"/>
          <p:cNvSpPr>
            <a:spLocks noGrp="1"/>
          </p:cNvSpPr>
          <p:nvPr>
            <p:ph type="dt" sz="half" idx="10"/>
          </p:nvPr>
        </p:nvSpPr>
        <p:spPr>
          <a:xfrm>
            <a:off x="355600" y="6356350"/>
            <a:ext cx="1841500" cy="365125"/>
          </a:xfrm>
        </p:spPr>
        <p:txBody>
          <a:bodyPr/>
          <a:lstStyle/>
          <a:p>
            <a:fld id="{B17DD721-024D-5E42-BFBD-BE6B85DDFC9B}" type="datetime4">
              <a:rPr lang="en-US" smtClean="0"/>
              <a:pPr/>
              <a:t>October 2, 2009</a:t>
            </a:fld>
            <a:endParaRPr lang="en-GB"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4100" dirty="0" smtClean="0"/>
              <a:t>Assertions about</a:t>
            </a:r>
            <a:br>
              <a:rPr lang="en-GB" sz="4100" dirty="0" smtClean="0"/>
            </a:br>
            <a:r>
              <a:rPr lang="en-GB" sz="4100" dirty="0" smtClean="0"/>
              <a:t> Understanding </a:t>
            </a:r>
            <a:br>
              <a:rPr lang="en-GB" sz="4100" dirty="0" smtClean="0"/>
            </a:br>
            <a:r>
              <a:rPr lang="en-GB" sz="4100" dirty="0" smtClean="0"/>
              <a:t>Design and Architecture</a:t>
            </a:r>
            <a:endParaRPr lang="en-GB" sz="4100" dirty="0"/>
          </a:p>
        </p:txBody>
      </p:sp>
      <p:sp>
        <p:nvSpPr>
          <p:cNvPr id="3" name="Content Placeholder 2"/>
          <p:cNvSpPr>
            <a:spLocks noGrp="1"/>
          </p:cNvSpPr>
          <p:nvPr>
            <p:ph idx="1"/>
          </p:nvPr>
        </p:nvSpPr>
        <p:spPr>
          <a:xfrm>
            <a:off x="354106" y="1958788"/>
            <a:ext cx="8431306" cy="4473762"/>
          </a:xfrm>
          <a:ln w="3175" cmpd="sng">
            <a:solidFill>
              <a:schemeClr val="tx1"/>
            </a:solidFill>
          </a:ln>
        </p:spPr>
        <p:txBody>
          <a:bodyPr>
            <a:normAutofit fontScale="85000" lnSpcReduction="20000"/>
          </a:bodyPr>
          <a:lstStyle/>
          <a:p>
            <a:r>
              <a:rPr lang="en-GB" dirty="0" smtClean="0"/>
              <a:t>Design/Architecture/Strategies/Solutions/Means</a:t>
            </a:r>
          </a:p>
          <a:p>
            <a:pPr lvl="1"/>
            <a:r>
              <a:rPr lang="en-GB" dirty="0" smtClean="0"/>
              <a:t>Are chosen for their impacts on performance, qualities and costs</a:t>
            </a:r>
          </a:p>
          <a:p>
            <a:pPr lvl="1"/>
            <a:r>
              <a:rPr lang="en-GB" dirty="0" smtClean="0"/>
              <a:t>The design set we choose, needs to meet our numeric </a:t>
            </a:r>
            <a:r>
              <a:rPr lang="en-GB" dirty="0" err="1" smtClean="0"/>
              <a:t>target,s</a:t>
            </a:r>
            <a:r>
              <a:rPr lang="en-GB" dirty="0" smtClean="0"/>
              <a:t> for performance, qualities, and costs</a:t>
            </a:r>
          </a:p>
          <a:p>
            <a:pPr lvl="1"/>
            <a:r>
              <a:rPr lang="en-GB" dirty="0" smtClean="0"/>
              <a:t>We need to be able to estimate, reasonably, the impacts on ALL Critical Requirements, of each design, and a </a:t>
            </a:r>
            <a:r>
              <a:rPr lang="en-GB" i="1" dirty="0" smtClean="0"/>
              <a:t>set </a:t>
            </a:r>
            <a:r>
              <a:rPr lang="en-GB" dirty="0" smtClean="0"/>
              <a:t>of designs</a:t>
            </a:r>
          </a:p>
          <a:p>
            <a:pPr lvl="1"/>
            <a:r>
              <a:rPr lang="en-GB" dirty="0" smtClean="0"/>
              <a:t>Failure to ‘be numeric’ about the design impacts is</a:t>
            </a:r>
          </a:p>
          <a:p>
            <a:pPr lvl="2"/>
            <a:r>
              <a:rPr lang="en-GB" dirty="0" smtClean="0"/>
              <a:t>A sign of incompetence, a lack of professionalism</a:t>
            </a:r>
          </a:p>
          <a:p>
            <a:pPr lvl="2"/>
            <a:r>
              <a:rPr lang="en-GB" dirty="0" smtClean="0"/>
              <a:t>Unless you admit, up front and in writing, that you do not know the impacts, on critical requirements, of proposed designs (and resign your job) – then you are not professional</a:t>
            </a:r>
          </a:p>
          <a:p>
            <a:pPr lvl="2"/>
            <a:r>
              <a:rPr lang="en-GB" dirty="0" smtClean="0"/>
              <a:t>It is quite OK, even necessary, to be uncertain of the resulting design impacts, in some or even many areas. As long as the degree and reasons for uncertainty are specified, and action is taken to mitigate the risks; i.e. to reduce the negative deviation from planned requirement levels</a:t>
            </a:r>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65</a:t>
            </a:fld>
            <a:endParaRPr lang="en-GB"/>
          </a:p>
        </p:txBody>
      </p:sp>
      <p:sp>
        <p:nvSpPr>
          <p:cNvPr id="7" name="Date Placeholder 6"/>
          <p:cNvSpPr>
            <a:spLocks noGrp="1"/>
          </p:cNvSpPr>
          <p:nvPr>
            <p:ph type="dt" sz="half" idx="10"/>
          </p:nvPr>
        </p:nvSpPr>
        <p:spPr/>
        <p:txBody>
          <a:bodyPr/>
          <a:lstStyle/>
          <a:p>
            <a:fld id="{7913B04A-3B87-CB4A-9202-8C3B60E551EB}"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Point: Simplified</a:t>
            </a:r>
            <a:endParaRPr lang="en-GB" dirty="0"/>
          </a:p>
        </p:txBody>
      </p:sp>
      <p:sp>
        <p:nvSpPr>
          <p:cNvPr id="3" name="Content Placeholder 2"/>
          <p:cNvSpPr>
            <a:spLocks noGrp="1"/>
          </p:cNvSpPr>
          <p:nvPr>
            <p:ph idx="1"/>
          </p:nvPr>
        </p:nvSpPr>
        <p:spPr>
          <a:xfrm>
            <a:off x="779462" y="1511300"/>
            <a:ext cx="7581901" cy="4324724"/>
          </a:xfrm>
        </p:spPr>
        <p:txBody>
          <a:bodyPr>
            <a:normAutofit fontScale="92500" lnSpcReduction="10000"/>
          </a:bodyPr>
          <a:lstStyle/>
          <a:p>
            <a:r>
              <a:rPr lang="en-GB" dirty="0" smtClean="0"/>
              <a:t>We need to assure that designs </a:t>
            </a:r>
          </a:p>
          <a:p>
            <a:r>
              <a:rPr lang="en-GB" dirty="0" smtClean="0"/>
              <a:t>Meet our quality requirements (quantitatively)</a:t>
            </a:r>
          </a:p>
          <a:p>
            <a:r>
              <a:rPr lang="en-GB" dirty="0" smtClean="0"/>
              <a:t>And do not destroy or hurt any other types of requirements, like:</a:t>
            </a:r>
          </a:p>
          <a:p>
            <a:pPr lvl="1"/>
            <a:r>
              <a:rPr lang="en-GB" dirty="0" smtClean="0"/>
              <a:t>Operational Performance</a:t>
            </a:r>
          </a:p>
          <a:p>
            <a:pPr lvl="1"/>
            <a:r>
              <a:rPr lang="en-GB" dirty="0" smtClean="0"/>
              <a:t>Costs (investment, maintenance, decommissioning)</a:t>
            </a:r>
          </a:p>
          <a:p>
            <a:pPr lvl="1"/>
            <a:r>
              <a:rPr lang="en-GB" dirty="0" smtClean="0"/>
              <a:t>Conditions (legal, Policy)</a:t>
            </a:r>
          </a:p>
          <a:p>
            <a:pPr lvl="1"/>
            <a:endParaRPr lang="en-GB" dirty="0" smtClean="0"/>
          </a:p>
          <a:p>
            <a:r>
              <a:rPr lang="en-GB" dirty="0" smtClean="0"/>
              <a:t>If we can’t do this,  we can’t assure delivery of necessary qualities</a:t>
            </a:r>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66</a:t>
            </a:fld>
            <a:endParaRPr lang="en-GB"/>
          </a:p>
        </p:txBody>
      </p:sp>
      <p:sp>
        <p:nvSpPr>
          <p:cNvPr id="7" name="Date Placeholder 6"/>
          <p:cNvSpPr>
            <a:spLocks noGrp="1"/>
          </p:cNvSpPr>
          <p:nvPr>
            <p:ph type="dt" sz="half" idx="10"/>
          </p:nvPr>
        </p:nvSpPr>
        <p:spPr/>
        <p:txBody>
          <a:bodyPr/>
          <a:lstStyle/>
          <a:p>
            <a:fld id="{440A06F7-3899-2046-994A-8AFE5CFCE52B}"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Policy: Design Quality</a:t>
            </a:r>
            <a:endParaRPr lang="en-GB" dirty="0"/>
          </a:p>
        </p:txBody>
      </p:sp>
      <p:sp>
        <p:nvSpPr>
          <p:cNvPr id="3" name="Content Placeholder 2"/>
          <p:cNvSpPr>
            <a:spLocks noGrp="1"/>
          </p:cNvSpPr>
          <p:nvPr>
            <p:ph idx="1"/>
          </p:nvPr>
        </p:nvSpPr>
        <p:spPr/>
        <p:txBody>
          <a:bodyPr/>
          <a:lstStyle/>
          <a:p>
            <a:r>
              <a:rPr lang="en-GB" dirty="0" smtClean="0"/>
              <a:t>All professionals, who propose or promote solutions,</a:t>
            </a:r>
          </a:p>
          <a:p>
            <a:pPr lvl="1"/>
            <a:r>
              <a:rPr lang="en-GB" dirty="0" smtClean="0"/>
              <a:t>Will at least, </a:t>
            </a:r>
            <a:r>
              <a:rPr lang="en-GB" i="1" dirty="0" smtClean="0"/>
              <a:t>quantify </a:t>
            </a:r>
            <a:r>
              <a:rPr lang="en-GB" dirty="0" smtClean="0"/>
              <a:t>expected impact, on primary critical quality requirements</a:t>
            </a:r>
          </a:p>
          <a:p>
            <a:pPr lvl="1"/>
            <a:r>
              <a:rPr lang="en-GB" dirty="0" smtClean="0"/>
              <a:t>and will attempt to estimate impact on </a:t>
            </a:r>
            <a:r>
              <a:rPr lang="en-GB" i="1" dirty="0" smtClean="0"/>
              <a:t>other </a:t>
            </a:r>
            <a:r>
              <a:rPr lang="en-GB" dirty="0" smtClean="0"/>
              <a:t>critical performance, quality, and cost requirements.</a:t>
            </a:r>
          </a:p>
          <a:p>
            <a:pPr lvl="1"/>
            <a:r>
              <a:rPr lang="en-GB" dirty="0" smtClean="0"/>
              <a:t>and will freely document, and admit, lack of knowledge about impacts, on any and all, critical requirements.</a:t>
            </a:r>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67</a:t>
            </a:fld>
            <a:endParaRPr lang="en-GB"/>
          </a:p>
        </p:txBody>
      </p:sp>
      <p:sp>
        <p:nvSpPr>
          <p:cNvPr id="7" name="Date Placeholder 6"/>
          <p:cNvSpPr>
            <a:spLocks noGrp="1"/>
          </p:cNvSpPr>
          <p:nvPr>
            <p:ph type="dt" sz="half" idx="10"/>
          </p:nvPr>
        </p:nvSpPr>
        <p:spPr/>
        <p:txBody>
          <a:bodyPr/>
          <a:lstStyle/>
          <a:p>
            <a:fld id="{222AF849-E213-6842-B5B8-F8B903640D77}"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Rules: Design Quality</a:t>
            </a:r>
            <a:endParaRPr lang="en-GB" dirty="0"/>
          </a:p>
        </p:txBody>
      </p:sp>
      <p:sp>
        <p:nvSpPr>
          <p:cNvPr id="3" name="Content Placeholder 2"/>
          <p:cNvSpPr>
            <a:spLocks noGrp="1"/>
          </p:cNvSpPr>
          <p:nvPr>
            <p:ph idx="1"/>
          </p:nvPr>
        </p:nvSpPr>
        <p:spPr/>
        <p:txBody>
          <a:bodyPr>
            <a:normAutofit lnSpcReduction="10000"/>
          </a:bodyPr>
          <a:lstStyle/>
          <a:p>
            <a:r>
              <a:rPr lang="en-GB" dirty="0" smtClean="0"/>
              <a:t>Use an Impact Estimation table, so that we are able to see all relationships, and especially those we have not yet estimated.</a:t>
            </a:r>
          </a:p>
          <a:p>
            <a:r>
              <a:rPr lang="en-GB" dirty="0" smtClean="0"/>
              <a:t>Estimate and specify the designs’ impact on the top ten critical objectives:</a:t>
            </a:r>
          </a:p>
          <a:p>
            <a:pPr lvl="1"/>
            <a:r>
              <a:rPr lang="en-GB" dirty="0" smtClean="0"/>
              <a:t>Estimate the incremental contribution to the entire design</a:t>
            </a:r>
          </a:p>
          <a:p>
            <a:pPr lvl="1"/>
            <a:r>
              <a:rPr lang="en-GB" dirty="0" smtClean="0"/>
              <a:t>Estimate ± uncertainty or range</a:t>
            </a:r>
          </a:p>
          <a:p>
            <a:pPr lvl="1"/>
            <a:r>
              <a:rPr lang="en-GB" dirty="0" smtClean="0"/>
              <a:t>Give basis for your estimate (source, evidence)</a:t>
            </a:r>
          </a:p>
          <a:p>
            <a:pPr lvl="1"/>
            <a:r>
              <a:rPr lang="en-GB" dirty="0" smtClean="0"/>
              <a:t>Specify credibility level (0.0  nix  -&gt; 1.0 for sure)</a:t>
            </a:r>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68</a:t>
            </a:fld>
            <a:endParaRPr lang="en-GB"/>
          </a:p>
        </p:txBody>
      </p:sp>
      <p:sp>
        <p:nvSpPr>
          <p:cNvPr id="7" name="Date Placeholder 6"/>
          <p:cNvSpPr>
            <a:spLocks noGrp="1"/>
          </p:cNvSpPr>
          <p:nvPr>
            <p:ph type="dt" sz="half" idx="10"/>
          </p:nvPr>
        </p:nvSpPr>
        <p:spPr/>
        <p:txBody>
          <a:bodyPr/>
          <a:lstStyle/>
          <a:p>
            <a:fld id="{B902A14C-8275-FD4B-ACE5-A6AD030C5449}"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 </a:t>
            </a:r>
            <a:br>
              <a:rPr lang="en-GB" dirty="0" smtClean="0"/>
            </a:br>
            <a:r>
              <a:rPr lang="en-GB" dirty="0" smtClean="0"/>
              <a:t>Design Quality</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Quality from Designs</a:t>
            </a:r>
          </a:p>
          <a:p>
            <a:pPr lvl="1"/>
            <a:r>
              <a:rPr lang="en-GB" dirty="0" smtClean="0"/>
              <a:t>Should not be an accident, or disappointment</a:t>
            </a:r>
          </a:p>
          <a:p>
            <a:pPr lvl="1"/>
            <a:r>
              <a:rPr lang="en-GB" dirty="0" smtClean="0"/>
              <a:t>Should be a result of conscious ‘engineering’</a:t>
            </a:r>
          </a:p>
          <a:p>
            <a:pPr lvl="1"/>
            <a:r>
              <a:rPr lang="en-GB" dirty="0" smtClean="0"/>
              <a:t>‘Fact-based Design’</a:t>
            </a:r>
          </a:p>
          <a:p>
            <a:r>
              <a:rPr lang="en-GB" dirty="0" smtClean="0"/>
              <a:t>We have to TRY to estimate expected quality impacts on our critical quality objectives.</a:t>
            </a:r>
          </a:p>
          <a:p>
            <a:r>
              <a:rPr lang="en-GB" dirty="0" smtClean="0"/>
              <a:t>This is part of quality assurance</a:t>
            </a:r>
          </a:p>
          <a:p>
            <a:r>
              <a:rPr lang="en-GB" dirty="0" smtClean="0"/>
              <a:t>You get quality by designing it in, NOT BY TESTING IT IN</a:t>
            </a:r>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69</a:t>
            </a:fld>
            <a:endParaRPr lang="en-GB"/>
          </a:p>
        </p:txBody>
      </p:sp>
      <p:sp>
        <p:nvSpPr>
          <p:cNvPr id="7" name="Date Placeholder 6"/>
          <p:cNvSpPr>
            <a:spLocks noGrp="1"/>
          </p:cNvSpPr>
          <p:nvPr>
            <p:ph type="dt" sz="half" idx="10"/>
          </p:nvPr>
        </p:nvSpPr>
        <p:spPr/>
        <p:txBody>
          <a:bodyPr/>
          <a:lstStyle/>
          <a:p>
            <a:fld id="{F42403FD-02D5-E344-8C8B-F84E6C6465E3}"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Proposition</a:t>
            </a:r>
            <a:endParaRPr lang="en-GB" dirty="0"/>
          </a:p>
        </p:txBody>
      </p:sp>
      <p:sp>
        <p:nvSpPr>
          <p:cNvPr id="3" name="Content Placeholder 2"/>
          <p:cNvSpPr>
            <a:spLocks noGrp="1"/>
          </p:cNvSpPr>
          <p:nvPr>
            <p:ph idx="1"/>
          </p:nvPr>
        </p:nvSpPr>
        <p:spPr/>
        <p:txBody>
          <a:bodyPr>
            <a:normAutofit fontScale="92500" lnSpcReduction="10000"/>
          </a:bodyPr>
          <a:lstStyle/>
          <a:p>
            <a:r>
              <a:rPr lang="en-US" sz="4600" dirty="0" smtClean="0"/>
              <a:t>Excellent system qualities 	</a:t>
            </a:r>
          </a:p>
          <a:p>
            <a:pPr lvl="1"/>
            <a:r>
              <a:rPr lang="en-US" sz="4400" dirty="0" smtClean="0"/>
              <a:t>are a </a:t>
            </a:r>
            <a:r>
              <a:rPr lang="en-US" sz="4400" i="1" dirty="0" smtClean="0"/>
              <a:t>continuous </a:t>
            </a:r>
            <a:r>
              <a:rPr lang="en-US" sz="4400" dirty="0" smtClean="0"/>
              <a:t>management and engineering challenge, </a:t>
            </a:r>
          </a:p>
          <a:p>
            <a:pPr lvl="1"/>
            <a:r>
              <a:rPr lang="en-US" sz="4400" dirty="0" smtClean="0"/>
              <a:t>with no perfect solutions</a:t>
            </a:r>
            <a:endParaRPr lang="en-GB" sz="4400"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7</a:t>
            </a:fld>
            <a:endParaRPr lang="en-GB"/>
          </a:p>
        </p:txBody>
      </p:sp>
      <p:sp>
        <p:nvSpPr>
          <p:cNvPr id="7" name="Date Placeholder 6"/>
          <p:cNvSpPr>
            <a:spLocks noGrp="1"/>
          </p:cNvSpPr>
          <p:nvPr>
            <p:ph type="dt" sz="half" idx="10"/>
          </p:nvPr>
        </p:nvSpPr>
        <p:spPr/>
        <p:txBody>
          <a:bodyPr/>
          <a:lstStyle/>
          <a:p>
            <a:fld id="{F1EE3AE0-8C47-594A-98A1-124BAFE68FE8}"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9" name="Rectangle 2"/>
          <p:cNvSpPr>
            <a:spLocks noGrp="1" noChangeArrowheads="1"/>
          </p:cNvSpPr>
          <p:nvPr>
            <p:ph type="title"/>
          </p:nvPr>
        </p:nvSpPr>
        <p:spPr>
          <a:xfrm>
            <a:off x="457200" y="274638"/>
            <a:ext cx="8229600" cy="563562"/>
          </a:xfrm>
        </p:spPr>
        <p:txBody>
          <a:bodyPr>
            <a:normAutofit fontScale="90000"/>
          </a:bodyPr>
          <a:lstStyle/>
          <a:p>
            <a:pPr>
              <a:buFontTx/>
              <a:buChar char="•"/>
            </a:pPr>
            <a:r>
              <a:rPr lang="en-US" sz="1800" dirty="0">
                <a:solidFill>
                  <a:srgbClr val="000000"/>
                </a:solidFill>
                <a:latin typeface="Times New Roman" pitchFamily="-65" charset="0"/>
              </a:rPr>
              <a:t>Figure 1: Real (</a:t>
            </a:r>
            <a:r>
              <a:rPr lang="en-US" sz="1000" dirty="0">
                <a:solidFill>
                  <a:srgbClr val="000000"/>
                </a:solidFill>
                <a:latin typeface="Times New Roman" pitchFamily="-65" charset="0"/>
              </a:rPr>
              <a:t>NON-CONFIDENTIAL</a:t>
            </a:r>
            <a:r>
              <a:rPr lang="en-US" sz="1800" dirty="0">
                <a:solidFill>
                  <a:srgbClr val="000000"/>
                </a:solidFill>
                <a:latin typeface="Times New Roman" pitchFamily="-65" charset="0"/>
              </a:rPr>
              <a:t> version) example of an initial draft of setting the objectives that engineering processes must meet. </a:t>
            </a:r>
          </a:p>
        </p:txBody>
      </p:sp>
      <p:graphicFrame>
        <p:nvGraphicFramePr>
          <p:cNvPr id="86018" name="Object 2"/>
          <p:cNvGraphicFramePr>
            <a:graphicFrameLocks noChangeAspect="1"/>
          </p:cNvGraphicFramePr>
          <p:nvPr/>
        </p:nvGraphicFramePr>
        <p:xfrm>
          <a:off x="0" y="1066800"/>
          <a:ext cx="9144000" cy="5105400"/>
        </p:xfrm>
        <a:graphic>
          <a:graphicData uri="http://schemas.openxmlformats.org/presentationml/2006/ole">
            <p:oleObj spid="_x0000_s392194" name="Document" r:id="rId4" imgW="5937504" imgH="1941576" progId="Word.Document.8">
              <p:embed/>
            </p:oleObj>
          </a:graphicData>
        </a:graphic>
      </p:graphicFrame>
      <p:sp>
        <p:nvSpPr>
          <p:cNvPr id="86020" name="WordArt 4"/>
          <p:cNvSpPr>
            <a:spLocks noChangeArrowheads="1" noChangeShapeType="1" noTextEdit="1"/>
          </p:cNvSpPr>
          <p:nvPr/>
        </p:nvSpPr>
        <p:spPr bwMode="auto">
          <a:xfrm>
            <a:off x="6096000" y="1600200"/>
            <a:ext cx="3048000" cy="2800350"/>
          </a:xfrm>
          <a:prstGeom prst="rect">
            <a:avLst/>
          </a:prstGeom>
        </p:spPr>
        <p:txBody>
          <a:bodyPr wrap="none" fromWordArt="1">
            <a:prstTxWarp prst="textPlain">
              <a:avLst>
                <a:gd name="adj" fmla="val 50000"/>
              </a:avLst>
            </a:prstTxWarp>
          </a:bodyPr>
          <a:lstStyle/>
          <a:p>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Business</a:t>
            </a:r>
          </a:p>
          <a:p>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Values</a:t>
            </a:r>
          </a:p>
          <a:p>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Quantified</a:t>
            </a:r>
          </a:p>
        </p:txBody>
      </p:sp>
      <p:sp>
        <p:nvSpPr>
          <p:cNvPr id="6" name="Slide Number Placeholder 5"/>
          <p:cNvSpPr>
            <a:spLocks noGrp="1"/>
          </p:cNvSpPr>
          <p:nvPr>
            <p:ph type="sldNum" sz="quarter" idx="12"/>
          </p:nvPr>
        </p:nvSpPr>
        <p:spPr/>
        <p:txBody>
          <a:bodyPr/>
          <a:lstStyle/>
          <a:p>
            <a:fld id="{4AA81925-07A9-F74A-BCE5-B4F8D92D7CF8}" type="slidenum">
              <a:rPr lang="en-US" smtClean="0"/>
              <a:pPr/>
              <a:t>70</a:t>
            </a:fld>
            <a:endParaRPr lang="en-US"/>
          </a:p>
        </p:txBody>
      </p:sp>
      <p:sp>
        <p:nvSpPr>
          <p:cNvPr id="7" name="Footer Placeholder 6"/>
          <p:cNvSpPr>
            <a:spLocks noGrp="1"/>
          </p:cNvSpPr>
          <p:nvPr>
            <p:ph type="ftr" sz="quarter" idx="11"/>
          </p:nvPr>
        </p:nvSpPr>
        <p:spPr/>
        <p:txBody>
          <a:bodyPr/>
          <a:lstStyle/>
          <a:p>
            <a:r>
              <a:rPr lang="en-US" smtClean="0"/>
              <a:t>© Tom@Gilb.com  www.gilb.com</a:t>
            </a:r>
            <a:endParaRPr lang="en-US"/>
          </a:p>
        </p:txBody>
      </p:sp>
      <p:sp>
        <p:nvSpPr>
          <p:cNvPr id="8" name="Date Placeholder 7"/>
          <p:cNvSpPr>
            <a:spLocks noGrp="1"/>
          </p:cNvSpPr>
          <p:nvPr>
            <p:ph type="dt" sz="half" idx="10"/>
          </p:nvPr>
        </p:nvSpPr>
        <p:spPr/>
        <p:txBody>
          <a:bodyPr/>
          <a:lstStyle/>
          <a:p>
            <a:fld id="{5FEE216D-50AE-6042-A25E-460196A0AE65}"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02402" name="Object 2"/>
          <p:cNvGraphicFramePr>
            <a:graphicFrameLocks noChangeAspect="1"/>
          </p:cNvGraphicFramePr>
          <p:nvPr/>
        </p:nvGraphicFramePr>
        <p:xfrm>
          <a:off x="0" y="990600"/>
          <a:ext cx="9144000" cy="5334000"/>
        </p:xfrm>
        <a:graphic>
          <a:graphicData uri="http://schemas.openxmlformats.org/presentationml/2006/ole">
            <p:oleObj spid="_x0000_s394242" name="Document" r:id="rId4" imgW="5937504" imgH="1539240" progId="Word.Document.8">
              <p:embed/>
            </p:oleObj>
          </a:graphicData>
        </a:graphic>
      </p:graphicFrame>
      <p:sp>
        <p:nvSpPr>
          <p:cNvPr id="102403" name="Rectangle 3"/>
          <p:cNvSpPr>
            <a:spLocks noGrp="1" noChangeArrowheads="1"/>
          </p:cNvSpPr>
          <p:nvPr>
            <p:ph type="title"/>
          </p:nvPr>
        </p:nvSpPr>
        <p:spPr>
          <a:xfrm>
            <a:off x="685800" y="76200"/>
            <a:ext cx="7620000" cy="609600"/>
          </a:xfrm>
        </p:spPr>
        <p:txBody>
          <a:bodyPr>
            <a:normAutofit fontScale="90000"/>
          </a:bodyPr>
          <a:lstStyle/>
          <a:p>
            <a:r>
              <a:rPr lang="en-US" sz="2000" i="1" u="sng"/>
              <a:t>Strategy</a:t>
            </a:r>
            <a:r>
              <a:rPr lang="en-US" sz="2000"/>
              <a:t> Impact Estimation: </a:t>
            </a:r>
            <a:br>
              <a:rPr lang="en-US" sz="2000"/>
            </a:br>
            <a:r>
              <a:rPr lang="en-US" sz="2000"/>
              <a:t>for a $100,000,000 Organizational Improvement Investment</a:t>
            </a:r>
          </a:p>
        </p:txBody>
      </p:sp>
      <p:sp>
        <p:nvSpPr>
          <p:cNvPr id="102404" name="Rectangle 4"/>
          <p:cNvSpPr>
            <a:spLocks noChangeArrowheads="1"/>
          </p:cNvSpPr>
          <p:nvPr/>
        </p:nvSpPr>
        <p:spPr bwMode="auto">
          <a:xfrm>
            <a:off x="3200400" y="5486400"/>
            <a:ext cx="381000" cy="838200"/>
          </a:xfrm>
          <a:prstGeom prst="rect">
            <a:avLst/>
          </a:prstGeom>
          <a:noFill/>
          <a:ln w="38100">
            <a:solidFill>
              <a:schemeClr val="tx1"/>
            </a:solidFill>
            <a:miter lim="800000"/>
            <a:headEnd/>
            <a:tailEnd/>
          </a:ln>
        </p:spPr>
        <p:txBody>
          <a:bodyPr wrap="none" anchor="ctr">
            <a:prstTxWarp prst="textNoShape">
              <a:avLst/>
            </a:prstTxWarp>
          </a:bodyPr>
          <a:lstStyle/>
          <a:p>
            <a:endParaRPr lang="en-US"/>
          </a:p>
        </p:txBody>
      </p:sp>
      <p:sp>
        <p:nvSpPr>
          <p:cNvPr id="102405" name="Rectangle 5"/>
          <p:cNvSpPr>
            <a:spLocks noChangeArrowheads="1"/>
          </p:cNvSpPr>
          <p:nvPr/>
        </p:nvSpPr>
        <p:spPr bwMode="auto">
          <a:xfrm>
            <a:off x="3200400" y="2209800"/>
            <a:ext cx="381000" cy="3124200"/>
          </a:xfrm>
          <a:prstGeom prst="rect">
            <a:avLst/>
          </a:prstGeom>
          <a:noFill/>
          <a:ln w="38100">
            <a:solidFill>
              <a:schemeClr val="tx1"/>
            </a:solidFill>
            <a:miter lim="800000"/>
            <a:headEnd/>
            <a:tailEnd/>
          </a:ln>
        </p:spPr>
        <p:txBody>
          <a:bodyPr wrap="none" anchor="ctr">
            <a:prstTxWarp prst="textNoShape">
              <a:avLst/>
            </a:prstTxWarp>
          </a:bodyPr>
          <a:lstStyle/>
          <a:p>
            <a:endParaRPr lang="en-US"/>
          </a:p>
        </p:txBody>
      </p:sp>
      <p:sp>
        <p:nvSpPr>
          <p:cNvPr id="102406" name="WordArt 6"/>
          <p:cNvSpPr>
            <a:spLocks noChangeArrowheads="1" noChangeShapeType="1" noTextEdit="1"/>
          </p:cNvSpPr>
          <p:nvPr/>
        </p:nvSpPr>
        <p:spPr bwMode="auto">
          <a:xfrm>
            <a:off x="1524000" y="5410200"/>
            <a:ext cx="838200" cy="855663"/>
          </a:xfrm>
          <a:prstGeom prst="rect">
            <a:avLst/>
          </a:prstGeom>
        </p:spPr>
        <p:txBody>
          <a:bodyPr wrap="none" fromWordArt="1">
            <a:prstTxWarp prst="textCascadeUp">
              <a:avLst>
                <a:gd name="adj" fmla="val 44444"/>
              </a:avLst>
            </a:prstTxWarp>
            <a:scene3d>
              <a:camera prst="legacyPerspectiveFront">
                <a:rot lat="20519994" lon="1080000" rev="0"/>
              </a:camera>
              <a:lightRig rig="legacyHarsh2" dir="b"/>
            </a:scene3d>
            <a:sp3d extrusionH="430200" prstMaterial="legacyMatte">
              <a:extrusionClr>
                <a:srgbClr val="FF6600"/>
              </a:extrusionClr>
            </a:sp3d>
          </a:bodyPr>
          <a:lstStyle/>
          <a:p>
            <a:r>
              <a:rPr lang="en-US" sz="3600" kern="10">
                <a:ln w="9525">
                  <a:round/>
                  <a:headEnd/>
                  <a:tailEnd/>
                </a:ln>
                <a:gradFill rotWithShape="1">
                  <a:gsLst>
                    <a:gs pos="0">
                      <a:srgbClr val="FFE701"/>
                    </a:gs>
                    <a:gs pos="100000">
                      <a:srgbClr val="FE3E02"/>
                    </a:gs>
                  </a:gsLst>
                  <a:lin ang="5400000" scaled="1"/>
                </a:gradFill>
                <a:latin typeface="Impact"/>
                <a:ea typeface="Impact"/>
                <a:cs typeface="Impact"/>
              </a:rPr>
              <a:t>Cost</a:t>
            </a:r>
          </a:p>
        </p:txBody>
      </p:sp>
      <p:sp>
        <p:nvSpPr>
          <p:cNvPr id="102407" name="WordArt 9"/>
          <p:cNvSpPr>
            <a:spLocks noChangeArrowheads="1" noChangeShapeType="1" noTextEdit="1"/>
          </p:cNvSpPr>
          <p:nvPr/>
        </p:nvSpPr>
        <p:spPr bwMode="auto">
          <a:xfrm>
            <a:off x="4114800" y="685800"/>
            <a:ext cx="3898900" cy="55880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blurRad="63500" dist="35921" dir="2700000" algn="ctr" rotWithShape="0">
                    <a:srgbClr val="990000"/>
                  </a:outerShdw>
                </a:effectLst>
                <a:latin typeface="Impact"/>
                <a:ea typeface="Impact"/>
                <a:cs typeface="Impact"/>
              </a:rPr>
              <a:t>Technical Strategies</a:t>
            </a:r>
          </a:p>
        </p:txBody>
      </p:sp>
      <p:sp>
        <p:nvSpPr>
          <p:cNvPr id="102408" name="WordArt 10"/>
          <p:cNvSpPr>
            <a:spLocks noChangeArrowheads="1" noChangeShapeType="1" noTextEdit="1"/>
          </p:cNvSpPr>
          <p:nvPr/>
        </p:nvSpPr>
        <p:spPr bwMode="auto">
          <a:xfrm>
            <a:off x="228600" y="990600"/>
            <a:ext cx="1981200" cy="558800"/>
          </a:xfrm>
          <a:prstGeom prst="rect">
            <a:avLst/>
          </a:prstGeom>
        </p:spPr>
        <p:txBody>
          <a:bodyPr wrap="none" fromWordArt="1">
            <a:prstTxWarp prst="textPlain">
              <a:avLst>
                <a:gd name="adj" fmla="val 50000"/>
              </a:avLst>
            </a:prstTxWarp>
          </a:bodyPr>
          <a:lstStyle/>
          <a:p>
            <a:r>
              <a:rPr lang="en-US" sz="3600" kern="10">
                <a:ln w="9525">
                  <a:noFill/>
                  <a:round/>
                  <a:headEnd/>
                  <a:tailEnd/>
                </a:ln>
                <a:gradFill rotWithShape="1">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Impact"/>
                <a:ea typeface="Impact"/>
                <a:cs typeface="Impact"/>
              </a:rPr>
              <a:t>Objectives</a:t>
            </a:r>
          </a:p>
        </p:txBody>
      </p:sp>
      <p:sp>
        <p:nvSpPr>
          <p:cNvPr id="102409" name="AutoShape 11"/>
          <p:cNvSpPr>
            <a:spLocks noChangeArrowheads="1"/>
          </p:cNvSpPr>
          <p:nvPr/>
        </p:nvSpPr>
        <p:spPr bwMode="auto">
          <a:xfrm>
            <a:off x="304800" y="1676400"/>
            <a:ext cx="228600" cy="304800"/>
          </a:xfrm>
          <a:prstGeom prst="downArrow">
            <a:avLst>
              <a:gd name="adj1" fmla="val 50000"/>
              <a:gd name="adj2" fmla="val 33333"/>
            </a:avLst>
          </a:prstGeom>
          <a:solidFill>
            <a:schemeClr val="accent1"/>
          </a:solidFill>
          <a:ln w="28575">
            <a:solidFill>
              <a:schemeClr val="tx1"/>
            </a:solidFill>
            <a:miter lim="800000"/>
            <a:headEnd/>
            <a:tailEnd/>
          </a:ln>
        </p:spPr>
        <p:txBody>
          <a:bodyPr wrap="none" anchor="ctr">
            <a:prstTxWarp prst="textNoShape">
              <a:avLst/>
            </a:prstTxWarp>
          </a:bodyPr>
          <a:lstStyle/>
          <a:p>
            <a:endParaRPr lang="en-US"/>
          </a:p>
        </p:txBody>
      </p:sp>
      <p:sp>
        <p:nvSpPr>
          <p:cNvPr id="102410" name="AutoShape 12"/>
          <p:cNvSpPr>
            <a:spLocks noChangeArrowheads="1"/>
          </p:cNvSpPr>
          <p:nvPr/>
        </p:nvSpPr>
        <p:spPr bwMode="auto">
          <a:xfrm>
            <a:off x="6019800" y="1219200"/>
            <a:ext cx="228600" cy="304800"/>
          </a:xfrm>
          <a:prstGeom prst="downArrow">
            <a:avLst>
              <a:gd name="adj1" fmla="val 50000"/>
              <a:gd name="adj2" fmla="val 33333"/>
            </a:avLst>
          </a:prstGeom>
          <a:solidFill>
            <a:schemeClr val="accent1"/>
          </a:solidFill>
          <a:ln w="28575">
            <a:solidFill>
              <a:schemeClr val="tx1"/>
            </a:solidFill>
            <a:miter lim="800000"/>
            <a:headEnd/>
            <a:tailEnd/>
          </a:ln>
        </p:spPr>
        <p:txBody>
          <a:bodyPr wrap="none" anchor="ctr">
            <a:prstTxWarp prst="textNoShape">
              <a:avLst/>
            </a:prstTxWarp>
          </a:bodyPr>
          <a:lstStyle/>
          <a:p>
            <a:endParaRPr lang="en-US"/>
          </a:p>
        </p:txBody>
      </p:sp>
      <p:sp>
        <p:nvSpPr>
          <p:cNvPr id="102411" name="WordArt 13"/>
          <p:cNvSpPr>
            <a:spLocks noChangeArrowheads="1" noChangeShapeType="1" noTextEdit="1"/>
          </p:cNvSpPr>
          <p:nvPr/>
        </p:nvSpPr>
        <p:spPr bwMode="auto">
          <a:xfrm>
            <a:off x="3810000" y="2362200"/>
            <a:ext cx="2667000" cy="2590800"/>
          </a:xfrm>
          <a:prstGeom prst="rect">
            <a:avLst/>
          </a:prstGeom>
        </p:spPr>
        <p:txBody>
          <a:bodyPr wrap="none" fromWordArt="1">
            <a:prstTxWarp prst="textPlain">
              <a:avLst>
                <a:gd name="adj" fmla="val 50000"/>
              </a:avLst>
            </a:prstTxWarp>
          </a:bodyPr>
          <a:lstStyle/>
          <a:p>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Strategy</a:t>
            </a:r>
          </a:p>
          <a:p>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Impacts</a:t>
            </a:r>
          </a:p>
          <a:p>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on </a:t>
            </a:r>
          </a:p>
          <a:p>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Objectives</a:t>
            </a:r>
          </a:p>
        </p:txBody>
      </p:sp>
      <p:sp>
        <p:nvSpPr>
          <p:cNvPr id="102412" name="Rectangle 14"/>
          <p:cNvSpPr>
            <a:spLocks noChangeArrowheads="1"/>
          </p:cNvSpPr>
          <p:nvPr/>
        </p:nvSpPr>
        <p:spPr bwMode="auto">
          <a:xfrm>
            <a:off x="2667000" y="1905000"/>
            <a:ext cx="381000" cy="34290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102413" name="WordArt 15"/>
          <p:cNvSpPr>
            <a:spLocks noChangeArrowheads="1" noChangeShapeType="1" noTextEdit="1"/>
          </p:cNvSpPr>
          <p:nvPr/>
        </p:nvSpPr>
        <p:spPr bwMode="auto">
          <a:xfrm>
            <a:off x="609600" y="3352800"/>
            <a:ext cx="2540000" cy="647700"/>
          </a:xfrm>
          <a:prstGeom prst="rect">
            <a:avLst/>
          </a:prstGeom>
        </p:spPr>
        <p:txBody>
          <a:bodyPr wrap="none" fromWordArt="1">
            <a:prstTxWarp prst="textPlain">
              <a:avLst>
                <a:gd name="adj" fmla="val 50000"/>
              </a:avLst>
            </a:prstTxWarp>
          </a:bodyPr>
          <a:lstStyle/>
          <a:p>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"Benefits"</a:t>
            </a:r>
          </a:p>
        </p:txBody>
      </p:sp>
      <p:sp>
        <p:nvSpPr>
          <p:cNvPr id="102414" name="WordArt 16"/>
          <p:cNvSpPr>
            <a:spLocks noChangeArrowheads="1" noChangeShapeType="1" noTextEdit="1"/>
          </p:cNvSpPr>
          <p:nvPr/>
        </p:nvSpPr>
        <p:spPr bwMode="auto">
          <a:xfrm>
            <a:off x="3429000" y="6324600"/>
            <a:ext cx="1219200" cy="533400"/>
          </a:xfrm>
          <a:prstGeom prst="rect">
            <a:avLst/>
          </a:prstGeom>
        </p:spPr>
        <p:txBody>
          <a:bodyPr wrap="none" fromWordArt="1">
            <a:prstTxWarp prst="textPlain">
              <a:avLst>
                <a:gd name="adj" fmla="val 50000"/>
              </a:avLst>
            </a:prstTxWarp>
          </a:bodyPr>
          <a:lstStyle/>
          <a:p>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358 !</a:t>
            </a:r>
          </a:p>
        </p:txBody>
      </p:sp>
      <p:sp>
        <p:nvSpPr>
          <p:cNvPr id="102415" name="TextBox 19"/>
          <p:cNvSpPr txBox="1">
            <a:spLocks noChangeArrowheads="1"/>
          </p:cNvSpPr>
          <p:nvPr/>
        </p:nvSpPr>
        <p:spPr bwMode="auto">
          <a:xfrm>
            <a:off x="762000" y="1676400"/>
            <a:ext cx="2100263" cy="830263"/>
          </a:xfrm>
          <a:prstGeom prst="rect">
            <a:avLst/>
          </a:prstGeom>
          <a:noFill/>
          <a:ln w="9525">
            <a:noFill/>
            <a:miter lim="800000"/>
            <a:headEnd/>
            <a:tailEnd/>
          </a:ln>
        </p:spPr>
        <p:txBody>
          <a:bodyPr wrap="none">
            <a:prstTxWarp prst="textNoShape">
              <a:avLst/>
            </a:prstTxWarp>
            <a:spAutoFit/>
          </a:bodyPr>
          <a:lstStyle/>
          <a:p>
            <a:r>
              <a:rPr lang="en-US"/>
              <a:t>Defined</a:t>
            </a:r>
          </a:p>
          <a:p>
            <a:r>
              <a:rPr lang="en-US"/>
              <a:t>In earlier slide</a:t>
            </a:r>
          </a:p>
        </p:txBody>
      </p:sp>
      <p:sp>
        <p:nvSpPr>
          <p:cNvPr id="17" name="Slide Number Placeholder 16"/>
          <p:cNvSpPr>
            <a:spLocks noGrp="1"/>
          </p:cNvSpPr>
          <p:nvPr>
            <p:ph type="sldNum" sz="quarter" idx="12"/>
          </p:nvPr>
        </p:nvSpPr>
        <p:spPr/>
        <p:txBody>
          <a:bodyPr/>
          <a:lstStyle/>
          <a:p>
            <a:fld id="{4AA81925-07A9-F74A-BCE5-B4F8D92D7CF8}" type="slidenum">
              <a:rPr lang="en-US" smtClean="0"/>
              <a:pPr/>
              <a:t>71</a:t>
            </a:fld>
            <a:endParaRPr lang="en-US"/>
          </a:p>
        </p:txBody>
      </p:sp>
      <p:sp>
        <p:nvSpPr>
          <p:cNvPr id="18" name="Footer Placeholder 17"/>
          <p:cNvSpPr>
            <a:spLocks noGrp="1"/>
          </p:cNvSpPr>
          <p:nvPr>
            <p:ph type="ftr" sz="quarter" idx="11"/>
          </p:nvPr>
        </p:nvSpPr>
        <p:spPr/>
        <p:txBody>
          <a:bodyPr/>
          <a:lstStyle/>
          <a:p>
            <a:r>
              <a:rPr lang="en-US" smtClean="0"/>
              <a:t>© Tom@Gilb.com  www.gilb.com</a:t>
            </a:r>
            <a:endParaRPr lang="en-US"/>
          </a:p>
        </p:txBody>
      </p:sp>
      <p:sp>
        <p:nvSpPr>
          <p:cNvPr id="19" name="Date Placeholder 18"/>
          <p:cNvSpPr>
            <a:spLocks noGrp="1"/>
          </p:cNvSpPr>
          <p:nvPr>
            <p:ph type="dt" sz="half" idx="10"/>
          </p:nvPr>
        </p:nvSpPr>
        <p:spPr/>
        <p:txBody>
          <a:bodyPr/>
          <a:lstStyle/>
          <a:p>
            <a:fld id="{FE2ED169-2CF4-5A4F-829F-22A178941387}"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sz="5600" b="1" kern="1200" dirty="0" smtClean="0">
                <a:solidFill>
                  <a:schemeClr val="tx1"/>
                </a:solidFill>
                <a:effectLst>
                  <a:outerShdw blurRad="101600" dist="63500" dir="2700000" algn="tl" rotWithShape="0">
                    <a:prstClr val="black">
                      <a:alpha val="75000"/>
                    </a:prstClr>
                  </a:outerShdw>
                </a:effectLst>
                <a:latin typeface="+mj-lt"/>
                <a:ea typeface="+mj-ea"/>
                <a:cs typeface="+mj-cs"/>
              </a:rPr>
              <a:t>‘</a:t>
            </a:r>
            <a:r>
              <a:rPr lang="en-US" sz="5600" b="1" kern="1200" dirty="0" err="1" smtClean="0">
                <a:solidFill>
                  <a:schemeClr val="tx1"/>
                </a:solidFill>
                <a:effectLst>
                  <a:outerShdw blurRad="101600" dist="63500" dir="2700000" algn="tl" rotWithShape="0">
                    <a:prstClr val="black">
                      <a:alpha val="75000"/>
                    </a:prstClr>
                  </a:outerShdw>
                </a:effectLst>
                <a:latin typeface="+mj-lt"/>
                <a:ea typeface="+mj-ea"/>
                <a:cs typeface="+mj-cs"/>
              </a:rPr>
              <a:t>Lite</a:t>
            </a:r>
            <a:r>
              <a:rPr lang="en-US" sz="5600" b="1" kern="1200" dirty="0" smtClean="0">
                <a:solidFill>
                  <a:schemeClr val="tx1"/>
                </a:solidFill>
                <a:effectLst>
                  <a:outerShdw blurRad="101600" dist="63500" dir="2700000" algn="tl" rotWithShape="0">
                    <a:prstClr val="black">
                      <a:alpha val="75000"/>
                    </a:prstClr>
                  </a:outerShdw>
                </a:effectLst>
                <a:latin typeface="+mj-lt"/>
                <a:ea typeface="+mj-ea"/>
                <a:cs typeface="+mj-cs"/>
              </a:rPr>
              <a:t>’ Measurement of </a:t>
            </a:r>
            <a:r>
              <a:rPr lang="en-US" sz="4444" b="1" kern="1200" dirty="0" smtClean="0">
                <a:solidFill>
                  <a:schemeClr val="tx1"/>
                </a:solidFill>
                <a:effectLst>
                  <a:outerShdw blurRad="101600" dist="63500" dir="2700000" algn="tl" rotWithShape="0">
                    <a:prstClr val="black">
                      <a:alpha val="75000"/>
                    </a:prstClr>
                  </a:outerShdw>
                </a:effectLst>
                <a:latin typeface="+mj-lt"/>
                <a:ea typeface="+mj-ea"/>
                <a:cs typeface="+mj-cs"/>
              </a:rPr>
              <a:t>Requirements</a:t>
            </a:r>
            <a:r>
              <a:rPr lang="en-US" sz="5600" b="1" kern="1200" dirty="0" smtClean="0">
                <a:solidFill>
                  <a:schemeClr val="tx1"/>
                </a:solidFill>
                <a:effectLst>
                  <a:outerShdw blurRad="101600" dist="63500" dir="2700000" algn="tl" rotWithShape="0">
                    <a:prstClr val="black">
                      <a:alpha val="75000"/>
                    </a:prstClr>
                  </a:outerShdw>
                </a:effectLst>
                <a:latin typeface="+mj-lt"/>
                <a:ea typeface="+mj-ea"/>
                <a:cs typeface="+mj-cs"/>
              </a:rPr>
              <a:t> </a:t>
            </a:r>
            <a:r>
              <a:rPr lang="en-US" sz="3111" b="1" kern="1200" dirty="0" smtClean="0">
                <a:solidFill>
                  <a:schemeClr val="tx1"/>
                </a:solidFill>
                <a:effectLst>
                  <a:outerShdw blurRad="101600" dist="63500" dir="2700000" algn="tl" rotWithShape="0">
                    <a:prstClr val="black">
                      <a:alpha val="75000"/>
                    </a:prstClr>
                  </a:outerShdw>
                </a:effectLst>
                <a:latin typeface="+mj-lt"/>
                <a:ea typeface="+mj-ea"/>
                <a:cs typeface="+mj-cs"/>
              </a:rPr>
              <a:t>and </a:t>
            </a:r>
            <a:r>
              <a:rPr lang="en-US" sz="5600" b="1" kern="1200" dirty="0" smtClean="0">
                <a:solidFill>
                  <a:schemeClr val="tx1"/>
                </a:solidFill>
                <a:effectLst>
                  <a:outerShdw blurRad="101600" dist="63500" dir="2700000" algn="tl" rotWithShape="0">
                    <a:prstClr val="black">
                      <a:alpha val="75000"/>
                    </a:prstClr>
                  </a:outerShdw>
                </a:effectLst>
                <a:latin typeface="+mj-lt"/>
                <a:ea typeface="+mj-ea"/>
                <a:cs typeface="+mj-cs"/>
              </a:rPr>
              <a:t>Specs: </a:t>
            </a:r>
            <a:endParaRPr lang="en-GB" dirty="0"/>
          </a:p>
        </p:txBody>
      </p:sp>
      <p:sp>
        <p:nvSpPr>
          <p:cNvPr id="3" name="Content Placeholder 2"/>
          <p:cNvSpPr>
            <a:spLocks noGrp="1"/>
          </p:cNvSpPr>
          <p:nvPr>
            <p:ph idx="1"/>
          </p:nvPr>
        </p:nvSpPr>
        <p:spPr/>
        <p:style>
          <a:lnRef idx="1">
            <a:schemeClr val="accent6"/>
          </a:lnRef>
          <a:fillRef idx="2">
            <a:schemeClr val="accent6"/>
          </a:fillRef>
          <a:effectRef idx="1">
            <a:schemeClr val="accent6"/>
          </a:effectRef>
          <a:fontRef idx="minor">
            <a:schemeClr val="dk1"/>
          </a:fontRef>
        </p:style>
        <p:txBody>
          <a:bodyPr>
            <a:normAutofit fontScale="62500" lnSpcReduction="20000"/>
          </a:bodyPr>
          <a:lstStyle/>
          <a:p>
            <a:pPr lvl="0"/>
            <a:r>
              <a:rPr lang="en-US" sz="5600" b="1" kern="1200" dirty="0" smtClean="0">
                <a:solidFill>
                  <a:srgbClr val="FFFFFF"/>
                </a:solidFill>
                <a:effectLst>
                  <a:outerShdw blurRad="101600" dist="63500" dir="2700000" algn="tl" rotWithShape="0">
                    <a:prstClr val="black">
                      <a:alpha val="75000"/>
                    </a:prstClr>
                  </a:outerShdw>
                </a:effectLst>
                <a:latin typeface="+mj-lt"/>
                <a:ea typeface="+mj-ea"/>
                <a:cs typeface="+mj-cs"/>
              </a:rPr>
              <a:t> Agile Quality Control (QC) of Specifications (Spec QC). </a:t>
            </a:r>
          </a:p>
          <a:p>
            <a:pPr lvl="0"/>
            <a:r>
              <a:rPr lang="en-US" sz="5600" dirty="0" smtClean="0">
                <a:solidFill>
                  <a:srgbClr val="FFFFFF"/>
                </a:solidFill>
                <a:latin typeface="+mj-lt"/>
                <a:ea typeface="+mj-ea"/>
                <a:cs typeface="+mj-cs"/>
              </a:rPr>
              <a:t>Applies to </a:t>
            </a:r>
            <a:r>
              <a:rPr lang="en-US" sz="5600" b="1" kern="1200" dirty="0" smtClean="0">
                <a:solidFill>
                  <a:srgbClr val="FFFFFF"/>
                </a:solidFill>
                <a:effectLst>
                  <a:outerShdw blurRad="101600" dist="63500" dir="2700000" algn="tl" rotWithShape="0">
                    <a:prstClr val="black">
                      <a:alpha val="75000"/>
                    </a:prstClr>
                  </a:outerShdw>
                </a:effectLst>
                <a:latin typeface="+mj-lt"/>
                <a:ea typeface="+mj-ea"/>
                <a:cs typeface="+mj-cs"/>
              </a:rPr>
              <a:t>Requirements, Designs, Codes, Tests </a:t>
            </a:r>
          </a:p>
          <a:p>
            <a:pPr lvl="1"/>
            <a:r>
              <a:rPr lang="en-US" sz="5400" b="1" kern="1200" dirty="0" smtClean="0">
                <a:solidFill>
                  <a:srgbClr val="FFFFFF"/>
                </a:solidFill>
                <a:effectLst>
                  <a:outerShdw blurRad="101600" dist="63500" dir="2700000" algn="tl" rotWithShape="0">
                    <a:prstClr val="black">
                      <a:alpha val="75000"/>
                    </a:prstClr>
                  </a:outerShdw>
                </a:effectLst>
                <a:latin typeface="+mj-lt"/>
                <a:ea typeface="+mj-ea"/>
                <a:cs typeface="+mj-cs"/>
              </a:rPr>
              <a:t>to give strong motivation </a:t>
            </a:r>
          </a:p>
          <a:p>
            <a:pPr lvl="1"/>
            <a:r>
              <a:rPr lang="en-US" sz="5400" b="1" kern="1200" dirty="0" smtClean="0">
                <a:solidFill>
                  <a:srgbClr val="FFFFFF"/>
                </a:solidFill>
                <a:effectLst>
                  <a:outerShdw blurRad="101600" dist="63500" dir="2700000" algn="tl" rotWithShape="0">
                    <a:prstClr val="black">
                      <a:alpha val="75000"/>
                    </a:prstClr>
                  </a:outerShdw>
                </a:effectLst>
                <a:latin typeface="+mj-lt"/>
                <a:ea typeface="+mj-ea"/>
                <a:cs typeface="+mj-cs"/>
              </a:rPr>
              <a:t>to follow best standards practices </a:t>
            </a:r>
          </a:p>
          <a:p>
            <a:pPr lvl="1"/>
            <a:r>
              <a:rPr lang="en-US" sz="5400" dirty="0" smtClean="0">
                <a:solidFill>
                  <a:srgbClr val="FFFFFF"/>
                </a:solidFill>
                <a:latin typeface="+mj-lt"/>
                <a:ea typeface="+mj-ea"/>
                <a:cs typeface="+mj-cs"/>
              </a:rPr>
              <a:t>b</a:t>
            </a:r>
            <a:r>
              <a:rPr lang="en-US" sz="5400" b="1" kern="1200" dirty="0" smtClean="0">
                <a:solidFill>
                  <a:srgbClr val="FFFFFF"/>
                </a:solidFill>
                <a:effectLst>
                  <a:outerShdw blurRad="101600" dist="63500" dir="2700000" algn="tl" rotWithShape="0">
                    <a:prstClr val="black">
                      <a:alpha val="75000"/>
                    </a:prstClr>
                  </a:outerShdw>
                </a:effectLst>
                <a:latin typeface="+mj-lt"/>
                <a:ea typeface="+mj-ea"/>
                <a:cs typeface="+mj-cs"/>
              </a:rPr>
              <a:t>etter by factor of 100. </a:t>
            </a:r>
          </a:p>
        </p:txBody>
      </p:sp>
      <p:sp>
        <p:nvSpPr>
          <p:cNvPr id="5" name="Slide Number Placeholder 4"/>
          <p:cNvSpPr>
            <a:spLocks noGrp="1"/>
          </p:cNvSpPr>
          <p:nvPr>
            <p:ph type="sldNum" sz="quarter" idx="12"/>
          </p:nvPr>
        </p:nvSpPr>
        <p:spPr/>
        <p:txBody>
          <a:bodyPr/>
          <a:lstStyle/>
          <a:p>
            <a:fld id="{4B86B0F5-22FE-1F4C-B79C-31CD8CB2974C}" type="slidenum">
              <a:rPr lang="en-GB" smtClean="0"/>
              <a:pPr/>
              <a:t>72</a:t>
            </a:fld>
            <a:endParaRPr lang="en-GB"/>
          </a:p>
        </p:txBody>
      </p:sp>
      <p:sp>
        <p:nvSpPr>
          <p:cNvPr id="6" name="Footer Placeholder 5"/>
          <p:cNvSpPr>
            <a:spLocks noGrp="1"/>
          </p:cNvSpPr>
          <p:nvPr>
            <p:ph type="ftr" sz="quarter" idx="11"/>
          </p:nvPr>
        </p:nvSpPr>
        <p:spPr/>
        <p:txBody>
          <a:bodyPr/>
          <a:lstStyle/>
          <a:p>
            <a:r>
              <a:rPr lang="en-US" smtClean="0"/>
              <a:t>© Tom@Gilb.com  www.gilb.com</a:t>
            </a:r>
            <a:endParaRPr lang="en-GB"/>
          </a:p>
        </p:txBody>
      </p:sp>
      <p:sp>
        <p:nvSpPr>
          <p:cNvPr id="7" name="Date Placeholder 6"/>
          <p:cNvSpPr>
            <a:spLocks noGrp="1"/>
          </p:cNvSpPr>
          <p:nvPr>
            <p:ph type="dt" sz="half" idx="10"/>
          </p:nvPr>
        </p:nvSpPr>
        <p:spPr/>
        <p:txBody>
          <a:bodyPr/>
          <a:lstStyle/>
          <a:p>
            <a:fld id="{D42BC5B5-697F-5C4C-AA20-C6EDF9483119}"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327523"/>
          </a:xfrm>
        </p:spPr>
        <p:txBody>
          <a:bodyPr>
            <a:normAutofit/>
          </a:bodyPr>
          <a:lstStyle/>
          <a:p>
            <a:r>
              <a:rPr lang="en-GB" sz="2222" dirty="0" smtClean="0"/>
              <a:t>Assertions: </a:t>
            </a:r>
            <a:r>
              <a:rPr lang="en-GB" dirty="0" smtClean="0"/>
              <a:t/>
            </a:r>
            <a:br>
              <a:rPr lang="en-GB" dirty="0" smtClean="0"/>
            </a:br>
            <a:r>
              <a:rPr lang="en-GB" dirty="0" smtClean="0"/>
              <a:t>QC of Specs</a:t>
            </a:r>
            <a:endParaRPr lang="en-GB" dirty="0"/>
          </a:p>
        </p:txBody>
      </p:sp>
      <p:sp>
        <p:nvSpPr>
          <p:cNvPr id="3" name="Content Placeholder 2"/>
          <p:cNvSpPr>
            <a:spLocks noGrp="1"/>
          </p:cNvSpPr>
          <p:nvPr>
            <p:ph idx="1"/>
          </p:nvPr>
        </p:nvSpPr>
        <p:spPr>
          <a:xfrm>
            <a:off x="354106" y="1882588"/>
            <a:ext cx="8431306" cy="4251512"/>
          </a:xfrm>
        </p:spPr>
        <p:txBody>
          <a:bodyPr numCol="2">
            <a:normAutofit fontScale="92500"/>
          </a:bodyPr>
          <a:lstStyle/>
          <a:p>
            <a:r>
              <a:rPr lang="en-GB" dirty="0" smtClean="0"/>
              <a:t>Quality Control needs to start </a:t>
            </a:r>
            <a:r>
              <a:rPr lang="en-GB" i="1" dirty="0" smtClean="0"/>
              <a:t>early </a:t>
            </a:r>
            <a:r>
              <a:rPr lang="en-GB" dirty="0" smtClean="0"/>
              <a:t>(requirements, design) </a:t>
            </a:r>
          </a:p>
          <a:p>
            <a:r>
              <a:rPr lang="en-GB" dirty="0" smtClean="0"/>
              <a:t>Half of your bugs are created before coding (GIGO)</a:t>
            </a:r>
          </a:p>
          <a:p>
            <a:r>
              <a:rPr lang="en-GB" dirty="0" smtClean="0"/>
              <a:t>Inspection and Test only find half of the problems</a:t>
            </a:r>
          </a:p>
          <a:p>
            <a:r>
              <a:rPr lang="en-GB" dirty="0" smtClean="0"/>
              <a:t>So, ‘quality’ by ‘defect removal’ is neither effective, nor cost-effective.</a:t>
            </a:r>
          </a:p>
          <a:p>
            <a:r>
              <a:rPr lang="en-GB" dirty="0" smtClean="0"/>
              <a:t>The only cost-effective way to ‘get quality’ is to</a:t>
            </a:r>
          </a:p>
          <a:p>
            <a:pPr lvl="1"/>
            <a:r>
              <a:rPr lang="en-GB" dirty="0" smtClean="0"/>
              <a:t>Design it in</a:t>
            </a:r>
          </a:p>
          <a:p>
            <a:pPr lvl="1"/>
            <a:r>
              <a:rPr lang="en-GB" dirty="0" smtClean="0"/>
              <a:t>Prevent defects occurring – by motivation to practice quality development work</a:t>
            </a:r>
          </a:p>
          <a:p>
            <a:r>
              <a:rPr lang="en-GB" dirty="0" smtClean="0"/>
              <a:t>Specification QC (aka ‘static testing’) can help you ‘get quality’</a:t>
            </a:r>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73</a:t>
            </a:fld>
            <a:endParaRPr lang="en-GB"/>
          </a:p>
        </p:txBody>
      </p:sp>
      <p:sp>
        <p:nvSpPr>
          <p:cNvPr id="7" name="Date Placeholder 6"/>
          <p:cNvSpPr>
            <a:spLocks noGrp="1"/>
          </p:cNvSpPr>
          <p:nvPr>
            <p:ph type="dt" sz="half" idx="10"/>
          </p:nvPr>
        </p:nvSpPr>
        <p:spPr/>
        <p:txBody>
          <a:bodyPr/>
          <a:lstStyle/>
          <a:p>
            <a:fld id="{74DC0B92-F3FC-1741-9C71-0077BC9EDA26}"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870323"/>
          </a:xfrm>
        </p:spPr>
        <p:txBody>
          <a:bodyPr>
            <a:noAutofit/>
          </a:bodyPr>
          <a:lstStyle/>
          <a:p>
            <a:r>
              <a:rPr lang="en-GB" sz="2800" dirty="0" smtClean="0"/>
              <a:t>Agile Spec QC: </a:t>
            </a:r>
            <a:br>
              <a:rPr lang="en-GB" sz="2800" dirty="0" smtClean="0"/>
            </a:br>
            <a:r>
              <a:rPr lang="en-GB" sz="2800" dirty="0" smtClean="0"/>
              <a:t>what is it?</a:t>
            </a:r>
            <a:endParaRPr lang="en-GB" sz="2800" dirty="0"/>
          </a:p>
        </p:txBody>
      </p:sp>
      <p:sp>
        <p:nvSpPr>
          <p:cNvPr id="3" name="Content Placeholder 2"/>
          <p:cNvSpPr>
            <a:spLocks noGrp="1"/>
          </p:cNvSpPr>
          <p:nvPr>
            <p:ph idx="1"/>
          </p:nvPr>
        </p:nvSpPr>
        <p:spPr>
          <a:xfrm>
            <a:off x="0" y="1130300"/>
            <a:ext cx="9144000" cy="5226050"/>
          </a:xfrm>
        </p:spPr>
        <p:txBody>
          <a:bodyPr numCol="2">
            <a:normAutofit fontScale="92500" lnSpcReduction="20000"/>
          </a:bodyPr>
          <a:lstStyle/>
          <a:p>
            <a:r>
              <a:rPr lang="en-GB" dirty="0" smtClean="0"/>
              <a:t>Critical documents are checked for </a:t>
            </a:r>
            <a:r>
              <a:rPr lang="en-GB" i="1" dirty="0" smtClean="0"/>
              <a:t>conformance to ‘rules’</a:t>
            </a:r>
          </a:p>
          <a:p>
            <a:r>
              <a:rPr lang="en-GB" dirty="0" smtClean="0"/>
              <a:t>Rule violation = ‘</a:t>
            </a:r>
            <a:r>
              <a:rPr lang="en-GB" u="sng" dirty="0" smtClean="0"/>
              <a:t>defects</a:t>
            </a:r>
            <a:r>
              <a:rPr lang="en-GB" dirty="0" smtClean="0"/>
              <a:t>’ (law violation = illegal acts)</a:t>
            </a:r>
          </a:p>
          <a:p>
            <a:r>
              <a:rPr lang="en-GB" dirty="0" smtClean="0"/>
              <a:t>We </a:t>
            </a:r>
            <a:r>
              <a:rPr lang="en-GB" i="1" u="sng" dirty="0" smtClean="0"/>
              <a:t>sample </a:t>
            </a:r>
            <a:r>
              <a:rPr lang="en-GB" dirty="0" smtClean="0"/>
              <a:t>large documents, to avoid high cost of measurement </a:t>
            </a:r>
          </a:p>
          <a:p>
            <a:r>
              <a:rPr lang="en-GB" dirty="0" smtClean="0"/>
              <a:t>We try to measure ‘defect density’</a:t>
            </a:r>
          </a:p>
          <a:p>
            <a:pPr lvl="1"/>
            <a:r>
              <a:rPr lang="en-GB" dirty="0" smtClean="0"/>
              <a:t>Major defects per page</a:t>
            </a:r>
          </a:p>
          <a:p>
            <a:r>
              <a:rPr lang="en-GB" dirty="0" smtClean="0"/>
              <a:t>We accept documents that meet our ‘exit conditions’</a:t>
            </a:r>
          </a:p>
          <a:p>
            <a:pPr lvl="1"/>
            <a:r>
              <a:rPr lang="en-GB" dirty="0" smtClean="0"/>
              <a:t>Like: “Maximum 1.0 Majors/page remaining”</a:t>
            </a:r>
          </a:p>
          <a:p>
            <a:r>
              <a:rPr lang="en-GB" dirty="0" smtClean="0"/>
              <a:t>The result is ‘no garbage out’, ‘no garbage in’</a:t>
            </a:r>
          </a:p>
          <a:p>
            <a:r>
              <a:rPr lang="en-GB" dirty="0" smtClean="0"/>
              <a:t>Not because we remove ‘garbage’!</a:t>
            </a:r>
          </a:p>
          <a:p>
            <a:r>
              <a:rPr lang="en-GB" dirty="0" smtClean="0"/>
              <a:t>But because people are really strongly motivated to follow the best practices, in the rules.</a:t>
            </a:r>
          </a:p>
          <a:p>
            <a:r>
              <a:rPr lang="en-GB" dirty="0" smtClean="0"/>
              <a:t>Otherwise they are  clearly Not doing acceptable professional work. (and they want to feed their kids)</a:t>
            </a:r>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74</a:t>
            </a:fld>
            <a:endParaRPr lang="en-GB"/>
          </a:p>
        </p:txBody>
      </p:sp>
      <p:sp>
        <p:nvSpPr>
          <p:cNvPr id="7" name="Date Placeholder 6"/>
          <p:cNvSpPr>
            <a:spLocks noGrp="1"/>
          </p:cNvSpPr>
          <p:nvPr>
            <p:ph type="dt" sz="half" idx="10"/>
          </p:nvPr>
        </p:nvSpPr>
        <p:spPr/>
        <p:txBody>
          <a:bodyPr/>
          <a:lstStyle/>
          <a:p>
            <a:fld id="{9E1EA58B-EC77-0049-8960-A3F02BDCE6DA}"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Expectations: SQC</a:t>
            </a:r>
            <a:endParaRPr lang="en-GB" dirty="0"/>
          </a:p>
        </p:txBody>
      </p:sp>
      <p:sp>
        <p:nvSpPr>
          <p:cNvPr id="3" name="Content Placeholder 2"/>
          <p:cNvSpPr>
            <a:spLocks noGrp="1"/>
          </p:cNvSpPr>
          <p:nvPr>
            <p:ph idx="1"/>
          </p:nvPr>
        </p:nvSpPr>
        <p:spPr/>
        <p:txBody>
          <a:bodyPr/>
          <a:lstStyle/>
          <a:p>
            <a:r>
              <a:rPr lang="en-GB" dirty="0" smtClean="0"/>
              <a:t>Defects reduced by about 10 </a:t>
            </a:r>
            <a:r>
              <a:rPr lang="en-GB" dirty="0" err="1" smtClean="0"/>
              <a:t>x</a:t>
            </a:r>
            <a:r>
              <a:rPr lang="en-GB" dirty="0" smtClean="0"/>
              <a:t> in 6 months</a:t>
            </a:r>
          </a:p>
          <a:p>
            <a:pPr lvl="1"/>
            <a:r>
              <a:rPr lang="en-GB" dirty="0" smtClean="0"/>
              <a:t>By another 10 </a:t>
            </a:r>
            <a:r>
              <a:rPr lang="en-GB" dirty="0" err="1" smtClean="0"/>
              <a:t>x</a:t>
            </a:r>
            <a:r>
              <a:rPr lang="en-GB" dirty="0" smtClean="0"/>
              <a:t> by concerted long term effort in 2-3 years</a:t>
            </a:r>
          </a:p>
          <a:p>
            <a:r>
              <a:rPr lang="en-GB" dirty="0" smtClean="0"/>
              <a:t>Individuals will go through a steep learning curve</a:t>
            </a:r>
          </a:p>
          <a:p>
            <a:pPr lvl="1"/>
            <a:r>
              <a:rPr lang="en-GB" dirty="0" smtClean="0"/>
              <a:t>50% reduction in their injected defects per cycle of learning</a:t>
            </a:r>
          </a:p>
          <a:p>
            <a:r>
              <a:rPr lang="en-GB" dirty="0" smtClean="0"/>
              <a:t>The organization will begin to take their standards (rules) seriously</a:t>
            </a:r>
          </a:p>
          <a:p>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75</a:t>
            </a:fld>
            <a:endParaRPr lang="en-GB"/>
          </a:p>
        </p:txBody>
      </p:sp>
      <p:sp>
        <p:nvSpPr>
          <p:cNvPr id="7" name="Date Placeholder 6"/>
          <p:cNvSpPr>
            <a:spLocks noGrp="1"/>
          </p:cNvSpPr>
          <p:nvPr>
            <p:ph type="dt" sz="half" idx="10"/>
          </p:nvPr>
        </p:nvSpPr>
        <p:spPr/>
        <p:txBody>
          <a:bodyPr/>
          <a:lstStyle/>
          <a:p>
            <a:fld id="{F1A298C8-F3EC-8848-B53C-DFB83EF373BA}"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smtClean="0"/>
              <a:t>Policy:</a:t>
            </a:r>
            <a:r>
              <a:rPr lang="en-GB" dirty="0" smtClean="0"/>
              <a:t> SQC</a:t>
            </a:r>
            <a:br>
              <a:rPr lang="en-GB" dirty="0" smtClean="0"/>
            </a:br>
            <a:r>
              <a:rPr lang="en-GB" sz="2000" dirty="0" smtClean="0"/>
              <a:t>This is the most important thing I wish managers would implement</a:t>
            </a:r>
            <a:r>
              <a:rPr lang="en-GB" sz="2222" dirty="0" smtClean="0"/>
              <a:t>.</a:t>
            </a:r>
            <a:endParaRPr lang="en-GB" sz="2222" dirty="0"/>
          </a:p>
        </p:txBody>
      </p:sp>
      <p:sp>
        <p:nvSpPr>
          <p:cNvPr id="3" name="Content Placeholder 2"/>
          <p:cNvSpPr>
            <a:spLocks noGrp="1"/>
          </p:cNvSpPr>
          <p:nvPr>
            <p:ph idx="1"/>
          </p:nvPr>
        </p:nvSpPr>
        <p:spPr>
          <a:xfrm>
            <a:off x="779462" y="2451100"/>
            <a:ext cx="7581901" cy="3384924"/>
          </a:xfrm>
        </p:spPr>
        <p:txBody>
          <a:bodyPr>
            <a:normAutofit/>
          </a:bodyPr>
          <a:lstStyle/>
          <a:p>
            <a:r>
              <a:rPr lang="en-GB" sz="3600" dirty="0" smtClean="0"/>
              <a:t>All critical specifications will be </a:t>
            </a:r>
            <a:r>
              <a:rPr lang="en-GB" sz="3600" i="1" dirty="0" smtClean="0"/>
              <a:t>measured </a:t>
            </a:r>
            <a:r>
              <a:rPr lang="en-GB" sz="3600" dirty="0" smtClean="0"/>
              <a:t>for defects </a:t>
            </a:r>
          </a:p>
          <a:p>
            <a:r>
              <a:rPr lang="en-GB" sz="3600" dirty="0" smtClean="0"/>
              <a:t>Defective work, </a:t>
            </a:r>
            <a:r>
              <a:rPr lang="en-GB" sz="3600" i="1" dirty="0" smtClean="0"/>
              <a:t>over the exit level</a:t>
            </a:r>
            <a:r>
              <a:rPr lang="en-GB" sz="3600" dirty="0" smtClean="0"/>
              <a:t>, will </a:t>
            </a:r>
            <a:r>
              <a:rPr lang="en-GB" sz="3600" i="1" dirty="0" smtClean="0"/>
              <a:t>not </a:t>
            </a:r>
            <a:r>
              <a:rPr lang="en-GB" sz="3600" dirty="0" smtClean="0"/>
              <a:t>be released for others to use</a:t>
            </a:r>
            <a:endParaRPr lang="en-GB" sz="3600"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76</a:t>
            </a:fld>
            <a:endParaRPr lang="en-GB"/>
          </a:p>
        </p:txBody>
      </p:sp>
      <p:sp>
        <p:nvSpPr>
          <p:cNvPr id="7" name="Date Placeholder 6"/>
          <p:cNvSpPr>
            <a:spLocks noGrp="1"/>
          </p:cNvSpPr>
          <p:nvPr>
            <p:ph type="dt" sz="half" idx="10"/>
          </p:nvPr>
        </p:nvSpPr>
        <p:spPr/>
        <p:txBody>
          <a:bodyPr/>
          <a:lstStyle/>
          <a:p>
            <a:fld id="{86F9B4F6-5802-5142-B242-B73F30C22F9B}"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 SQC</a:t>
            </a:r>
            <a:endParaRPr lang="en-GB" dirty="0"/>
          </a:p>
        </p:txBody>
      </p:sp>
      <p:sp>
        <p:nvSpPr>
          <p:cNvPr id="3" name="Content Placeholder 2"/>
          <p:cNvSpPr>
            <a:spLocks noGrp="1"/>
          </p:cNvSpPr>
          <p:nvPr>
            <p:ph idx="1"/>
          </p:nvPr>
        </p:nvSpPr>
        <p:spPr/>
        <p:txBody>
          <a:bodyPr/>
          <a:lstStyle/>
          <a:p>
            <a:r>
              <a:rPr lang="en-GB" dirty="0" smtClean="0"/>
              <a:t>Spec QC – ‘static’ test is more far cost effective than testing</a:t>
            </a:r>
          </a:p>
          <a:p>
            <a:r>
              <a:rPr lang="en-GB" dirty="0" smtClean="0"/>
              <a:t>With testing, the stream of injected defects is constant, test finds a small percentage of them</a:t>
            </a:r>
          </a:p>
          <a:p>
            <a:r>
              <a:rPr lang="en-GB" dirty="0" smtClean="0"/>
              <a:t>With Spec QC – we drive the defect injection down towards zero</a:t>
            </a:r>
          </a:p>
          <a:p>
            <a:endParaRPr lang="en-GB" dirty="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77</a:t>
            </a:fld>
            <a:endParaRPr lang="en-GB"/>
          </a:p>
        </p:txBody>
      </p:sp>
      <p:sp>
        <p:nvSpPr>
          <p:cNvPr id="7" name="Date Placeholder 6"/>
          <p:cNvSpPr>
            <a:spLocks noGrp="1"/>
          </p:cNvSpPr>
          <p:nvPr>
            <p:ph type="dt" sz="half" idx="10"/>
          </p:nvPr>
        </p:nvSpPr>
        <p:spPr/>
        <p:txBody>
          <a:bodyPr/>
          <a:lstStyle/>
          <a:p>
            <a:fld id="{1E6C2333-A85C-8D49-AA1B-23A8EB225801}"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defRPr/>
            </a:pPr>
            <a:r>
              <a:rPr lang="en-US" sz="3200" dirty="0" smtClean="0">
                <a:latin typeface="Arial Black"/>
                <a:cs typeface="Arial Black"/>
              </a:rPr>
              <a:t> Quality Control: </a:t>
            </a:r>
            <a:br>
              <a:rPr lang="en-US" sz="3200" dirty="0" smtClean="0">
                <a:latin typeface="Arial Black"/>
                <a:cs typeface="Arial Black"/>
              </a:rPr>
            </a:br>
            <a:r>
              <a:rPr lang="en-US" sz="3200" dirty="0" smtClean="0">
                <a:solidFill>
                  <a:schemeClr val="tx1"/>
                </a:solidFill>
                <a:latin typeface="+mn-lt"/>
                <a:ea typeface="+mn-ea"/>
                <a:cs typeface="+mn-cs"/>
              </a:rPr>
              <a:t> </a:t>
            </a:r>
            <a:endParaRPr lang="en-GB" dirty="0">
              <a:ea typeface="+mj-ea"/>
              <a:cs typeface="+mj-cs"/>
            </a:endParaRPr>
          </a:p>
        </p:txBody>
      </p:sp>
      <p:sp>
        <p:nvSpPr>
          <p:cNvPr id="28675" name="Content Placeholder 2"/>
          <p:cNvSpPr>
            <a:spLocks noGrp="1"/>
          </p:cNvSpPr>
          <p:nvPr>
            <p:ph idx="1"/>
          </p:nvPr>
        </p:nvSpPr>
        <p:spPr>
          <a:xfrm>
            <a:off x="152400" y="1143000"/>
            <a:ext cx="5064125" cy="5213350"/>
          </a:xfrm>
        </p:spPr>
        <p:txBody>
          <a:bodyPr>
            <a:normAutofit lnSpcReduction="10000"/>
          </a:bodyPr>
          <a:lstStyle/>
          <a:p>
            <a:pPr lvl="1"/>
            <a:r>
              <a:rPr lang="en-GB" sz="2800" smtClean="0">
                <a:solidFill>
                  <a:schemeClr val="tx1"/>
                </a:solidFill>
                <a:latin typeface="Arial Black"/>
                <a:cs typeface="Arial Black"/>
              </a:rPr>
              <a:t>How should we organise quality control inspections</a:t>
            </a:r>
          </a:p>
          <a:p>
            <a:pPr lvl="1"/>
            <a:r>
              <a:rPr lang="en-GB" sz="2800" smtClean="0">
                <a:solidFill>
                  <a:schemeClr val="tx1"/>
                </a:solidFill>
                <a:latin typeface="Arial Black"/>
                <a:cs typeface="Arial Black"/>
              </a:rPr>
              <a:t> of requirements and test planning</a:t>
            </a:r>
          </a:p>
          <a:p>
            <a:pPr lvl="1"/>
            <a:r>
              <a:rPr lang="en-GB" sz="2800" smtClean="0">
                <a:solidFill>
                  <a:schemeClr val="tx1"/>
                </a:solidFill>
                <a:latin typeface="Arial Black"/>
                <a:cs typeface="Arial Black"/>
              </a:rPr>
              <a:t> so as to drive people to better practices, </a:t>
            </a:r>
          </a:p>
          <a:p>
            <a:pPr lvl="1"/>
            <a:r>
              <a:rPr lang="en-GB" sz="2800" smtClean="0">
                <a:solidFill>
                  <a:schemeClr val="tx1"/>
                </a:solidFill>
                <a:latin typeface="Arial Black"/>
                <a:cs typeface="Arial Black"/>
              </a:rPr>
              <a:t>and to avoid wasting time on bad inputs?   </a:t>
            </a:r>
            <a:endParaRPr lang="en-GB" smtClean="0">
              <a:latin typeface="Arial Black"/>
              <a:cs typeface="Arial Black"/>
            </a:endParaRPr>
          </a:p>
        </p:txBody>
      </p:sp>
      <p:sp>
        <p:nvSpPr>
          <p:cNvPr id="28677" name="Slide Number Placeholder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50A35F2-6195-E943-BECD-F8FF614AEC40}" type="slidenum">
              <a:rPr lang="en-US">
                <a:ea typeface="ＭＳ Ｐゴシック" pitchFamily="-65" charset="-128"/>
                <a:cs typeface="ＭＳ Ｐゴシック" pitchFamily="-65" charset="-128"/>
              </a:rPr>
              <a:pPr fontAlgn="base">
                <a:spcBef>
                  <a:spcPct val="0"/>
                </a:spcBef>
                <a:spcAft>
                  <a:spcPct val="0"/>
                </a:spcAft>
              </a:pPr>
              <a:t>78</a:t>
            </a:fld>
            <a:endParaRPr lang="en-US">
              <a:ea typeface="ＭＳ Ｐゴシック" pitchFamily="-65" charset="-128"/>
              <a:cs typeface="ＭＳ Ｐゴシック" pitchFamily="-65" charset="-128"/>
            </a:endParaRPr>
          </a:p>
        </p:txBody>
      </p:sp>
      <p:sp>
        <p:nvSpPr>
          <p:cNvPr id="6" name="Footer Placeholder 5"/>
          <p:cNvSpPr>
            <a:spLocks noGrp="1"/>
          </p:cNvSpPr>
          <p:nvPr>
            <p:ph type="ftr" sz="quarter" idx="11"/>
          </p:nvPr>
        </p:nvSpPr>
        <p:spPr/>
        <p:txBody>
          <a:bodyPr/>
          <a:lstStyle/>
          <a:p>
            <a:r>
              <a:rPr lang="en-US" smtClean="0"/>
              <a:t>© Tom@Gilb.com  www.gilb.com</a:t>
            </a:r>
            <a:endParaRPr lang="en-US"/>
          </a:p>
        </p:txBody>
      </p:sp>
      <p:pic>
        <p:nvPicPr>
          <p:cNvPr id="7" name="Picture 6" descr="Picture 18.png"/>
          <p:cNvPicPr>
            <a:picLocks noChangeAspect="1"/>
          </p:cNvPicPr>
          <p:nvPr/>
        </p:nvPicPr>
        <p:blipFill>
          <a:blip r:embed="rId2"/>
          <a:stretch>
            <a:fillRect/>
          </a:stretch>
        </p:blipFill>
        <p:spPr>
          <a:xfrm>
            <a:off x="5385270" y="1165822"/>
            <a:ext cx="3758730" cy="4774603"/>
          </a:xfrm>
          <a:prstGeom prst="rect">
            <a:avLst/>
          </a:prstGeom>
        </p:spPr>
      </p:pic>
      <p:sp>
        <p:nvSpPr>
          <p:cNvPr id="8" name="Date Placeholder 7"/>
          <p:cNvSpPr>
            <a:spLocks noGrp="1"/>
          </p:cNvSpPr>
          <p:nvPr>
            <p:ph type="dt" sz="half" idx="10"/>
          </p:nvPr>
        </p:nvSpPr>
        <p:spPr/>
        <p:txBody>
          <a:bodyPr/>
          <a:lstStyle/>
          <a:p>
            <a:fld id="{3222CEE6-5F36-A94E-86C2-559A77D8D6CE}"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latin typeface="Arial Black"/>
                <a:cs typeface="Arial Black"/>
              </a:rPr>
              <a:t>The direct answer? </a:t>
            </a:r>
            <a:endParaRPr lang="en-US" dirty="0">
              <a:latin typeface="Arial Black"/>
              <a:cs typeface="Arial Black"/>
            </a:endParaRPr>
          </a:p>
        </p:txBody>
      </p:sp>
      <p:sp>
        <p:nvSpPr>
          <p:cNvPr id="3" name="Content Placeholder 2"/>
          <p:cNvSpPr>
            <a:spLocks noGrp="1"/>
          </p:cNvSpPr>
          <p:nvPr>
            <p:ph idx="1"/>
          </p:nvPr>
        </p:nvSpPr>
        <p:spPr>
          <a:xfrm>
            <a:off x="498475" y="1189037"/>
            <a:ext cx="5064125" cy="5059363"/>
          </a:xfrm>
        </p:spPr>
        <p:txBody>
          <a:bodyPr/>
          <a:lstStyle/>
          <a:p>
            <a:pPr lvl="1"/>
            <a:r>
              <a:rPr lang="en-GB" sz="2800" smtClean="0">
                <a:solidFill>
                  <a:schemeClr val="tx1"/>
                </a:solidFill>
                <a:latin typeface="Arial Black"/>
                <a:cs typeface="Arial Black"/>
              </a:rPr>
              <a:t>we should organise quality control inspections</a:t>
            </a:r>
          </a:p>
          <a:p>
            <a:pPr lvl="1"/>
            <a:r>
              <a:rPr lang="en-GB" sz="2800" smtClean="0">
                <a:solidFill>
                  <a:schemeClr val="tx1"/>
                </a:solidFill>
                <a:latin typeface="Arial Black"/>
                <a:cs typeface="Arial Black"/>
              </a:rPr>
              <a:t> of requirements and test planning</a:t>
            </a:r>
          </a:p>
          <a:p>
            <a:pPr lvl="1"/>
            <a:r>
              <a:rPr lang="en-GB" sz="2800" smtClean="0">
                <a:solidFill>
                  <a:schemeClr val="tx1"/>
                </a:solidFill>
                <a:latin typeface="Arial Black"/>
                <a:cs typeface="Arial Black"/>
              </a:rPr>
              <a:t>  according to the following management policy.</a:t>
            </a:r>
            <a:endParaRPr lang="en-GB">
              <a:latin typeface="Arial Black"/>
              <a:cs typeface="Arial Black"/>
            </a:endParaRPr>
          </a:p>
        </p:txBody>
      </p:sp>
      <p:sp>
        <p:nvSpPr>
          <p:cNvPr id="5" name="Footer Placeholder 4"/>
          <p:cNvSpPr>
            <a:spLocks noGrp="1"/>
          </p:cNvSpPr>
          <p:nvPr>
            <p:ph type="ftr" sz="quarter" idx="11"/>
          </p:nvPr>
        </p:nvSpPr>
        <p:spPr/>
        <p:txBody>
          <a:bodyPr/>
          <a:lstStyle/>
          <a:p>
            <a:r>
              <a:rPr lang="en-US" smtClean="0"/>
              <a:t>© Tom@Gilb.com  www.gilb.com</a:t>
            </a:r>
            <a:endParaRPr lang="en-US"/>
          </a:p>
        </p:txBody>
      </p:sp>
      <p:sp>
        <p:nvSpPr>
          <p:cNvPr id="6" name="Slide Number Placeholder 5"/>
          <p:cNvSpPr>
            <a:spLocks noGrp="1"/>
          </p:cNvSpPr>
          <p:nvPr>
            <p:ph type="sldNum" sz="quarter" idx="12"/>
          </p:nvPr>
        </p:nvSpPr>
        <p:spPr/>
        <p:txBody>
          <a:bodyPr/>
          <a:lstStyle/>
          <a:p>
            <a:pPr>
              <a:defRPr/>
            </a:pPr>
            <a:fld id="{017A515C-7060-F94C-9515-358B2BB6BDD7}" type="slidenum">
              <a:rPr lang="en-US" smtClean="0"/>
              <a:pPr>
                <a:defRPr/>
              </a:pPr>
              <a:t>79</a:t>
            </a:fld>
            <a:endParaRPr lang="en-US"/>
          </a:p>
        </p:txBody>
      </p:sp>
      <p:pic>
        <p:nvPicPr>
          <p:cNvPr id="7" name="Picture 6" descr="Picture 19.png"/>
          <p:cNvPicPr>
            <a:picLocks noChangeAspect="1"/>
          </p:cNvPicPr>
          <p:nvPr/>
        </p:nvPicPr>
        <p:blipFill>
          <a:blip r:embed="rId2"/>
          <a:stretch>
            <a:fillRect/>
          </a:stretch>
        </p:blipFill>
        <p:spPr>
          <a:xfrm>
            <a:off x="6019801" y="2044997"/>
            <a:ext cx="2908300" cy="4203403"/>
          </a:xfrm>
          <a:prstGeom prst="rect">
            <a:avLst/>
          </a:prstGeom>
        </p:spPr>
      </p:pic>
      <p:sp>
        <p:nvSpPr>
          <p:cNvPr id="8" name="Date Placeholder 7"/>
          <p:cNvSpPr>
            <a:spLocks noGrp="1"/>
          </p:cNvSpPr>
          <p:nvPr>
            <p:ph type="dt" sz="half" idx="10"/>
          </p:nvPr>
        </p:nvSpPr>
        <p:spPr/>
        <p:txBody>
          <a:bodyPr/>
          <a:lstStyle/>
          <a:p>
            <a:fld id="{30C5F236-5545-6247-B4A0-A190D3324FAD}"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Corollary</a:t>
            </a:r>
            <a:endParaRPr lang="en-GB" dirty="0"/>
          </a:p>
        </p:txBody>
      </p:sp>
      <p:sp>
        <p:nvSpPr>
          <p:cNvPr id="3" name="Content Placeholder 2"/>
          <p:cNvSpPr>
            <a:spLocks noGrp="1"/>
          </p:cNvSpPr>
          <p:nvPr>
            <p:ph idx="1"/>
          </p:nvPr>
        </p:nvSpPr>
        <p:spPr>
          <a:xfrm>
            <a:off x="779462" y="1882588"/>
            <a:ext cx="7581901" cy="3953436"/>
          </a:xfrm>
        </p:spPr>
        <p:style>
          <a:lnRef idx="1">
            <a:schemeClr val="accent4"/>
          </a:lnRef>
          <a:fillRef idx="2">
            <a:schemeClr val="accent4"/>
          </a:fillRef>
          <a:effectRef idx="1">
            <a:schemeClr val="accent4"/>
          </a:effectRef>
          <a:fontRef idx="minor">
            <a:schemeClr val="dk1"/>
          </a:fontRef>
        </p:style>
        <p:txBody>
          <a:bodyPr>
            <a:normAutofit/>
          </a:bodyPr>
          <a:lstStyle/>
          <a:p>
            <a:r>
              <a:rPr lang="en-US" sz="3200" dirty="0" smtClean="0">
                <a:solidFill>
                  <a:srgbClr val="FFFFFF"/>
                </a:solidFill>
              </a:rPr>
              <a:t>When management and engineering</a:t>
            </a:r>
          </a:p>
          <a:p>
            <a:pPr lvl="1"/>
            <a:r>
              <a:rPr lang="en-US" sz="3200" dirty="0" smtClean="0">
                <a:solidFill>
                  <a:srgbClr val="FFFFFF"/>
                </a:solidFill>
              </a:rPr>
              <a:t> fail to execute their quality responsibilities </a:t>
            </a:r>
            <a:r>
              <a:rPr lang="en-US" sz="3200" i="1" dirty="0" smtClean="0">
                <a:solidFill>
                  <a:srgbClr val="FFFFFF"/>
                </a:solidFill>
              </a:rPr>
              <a:t>professionally</a:t>
            </a:r>
            <a:r>
              <a:rPr lang="en-US" sz="3200" dirty="0" smtClean="0">
                <a:solidFill>
                  <a:srgbClr val="FFFFFF"/>
                </a:solidFill>
              </a:rPr>
              <a:t>, </a:t>
            </a:r>
          </a:p>
          <a:p>
            <a:pPr lvl="1"/>
            <a:r>
              <a:rPr lang="en-US" sz="3200" dirty="0" smtClean="0">
                <a:solidFill>
                  <a:srgbClr val="FFFFFF"/>
                </a:solidFill>
              </a:rPr>
              <a:t>the quality levels are </a:t>
            </a:r>
            <a:r>
              <a:rPr lang="en-US" sz="3200" i="1" dirty="0" smtClean="0">
                <a:solidFill>
                  <a:srgbClr val="FFFFFF"/>
                </a:solidFill>
              </a:rPr>
              <a:t>accidental</a:t>
            </a:r>
            <a:r>
              <a:rPr lang="en-US" sz="3200" dirty="0" smtClean="0">
                <a:solidFill>
                  <a:srgbClr val="FFFFFF"/>
                </a:solidFill>
              </a:rPr>
              <a:t>; </a:t>
            </a:r>
          </a:p>
          <a:p>
            <a:pPr lvl="1"/>
            <a:r>
              <a:rPr lang="en-US" sz="3200" dirty="0" smtClean="0">
                <a:solidFill>
                  <a:srgbClr val="FFFFFF"/>
                </a:solidFill>
              </a:rPr>
              <a:t>and probably </a:t>
            </a:r>
            <a:r>
              <a:rPr lang="en-US" sz="3200" i="1" dirty="0" smtClean="0">
                <a:solidFill>
                  <a:srgbClr val="FFFFFF"/>
                </a:solidFill>
              </a:rPr>
              <a:t>unsatisfactory </a:t>
            </a:r>
            <a:r>
              <a:rPr lang="en-US" sz="3200" dirty="0" smtClean="0">
                <a:solidFill>
                  <a:srgbClr val="FFFFFF"/>
                </a:solidFill>
              </a:rPr>
              <a:t>to most stakeholders</a:t>
            </a:r>
            <a:endParaRPr lang="en-GB" sz="3200" dirty="0">
              <a:solidFill>
                <a:srgbClr val="FFFFFF"/>
              </a:solidFill>
            </a:endParaRPr>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8</a:t>
            </a:fld>
            <a:endParaRPr lang="en-GB"/>
          </a:p>
        </p:txBody>
      </p:sp>
      <p:sp>
        <p:nvSpPr>
          <p:cNvPr id="7" name="Date Placeholder 6"/>
          <p:cNvSpPr>
            <a:spLocks noGrp="1"/>
          </p:cNvSpPr>
          <p:nvPr>
            <p:ph type="dt" sz="half" idx="10"/>
          </p:nvPr>
        </p:nvSpPr>
        <p:spPr/>
        <p:txBody>
          <a:bodyPr/>
          <a:lstStyle/>
          <a:p>
            <a:fld id="{6448FC51-2D76-224D-9208-497721EE3AF9}"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Picture 20.png"/>
          <p:cNvPicPr>
            <a:picLocks noChangeAspect="1"/>
          </p:cNvPicPr>
          <p:nvPr/>
        </p:nvPicPr>
        <p:blipFill>
          <a:blip r:embed="rId3"/>
          <a:stretch>
            <a:fillRect/>
          </a:stretch>
        </p:blipFill>
        <p:spPr>
          <a:xfrm>
            <a:off x="5410200" y="1905000"/>
            <a:ext cx="3651514" cy="2707783"/>
          </a:xfrm>
          <a:prstGeom prst="rect">
            <a:avLst/>
          </a:prstGeom>
        </p:spPr>
      </p:pic>
      <p:sp>
        <p:nvSpPr>
          <p:cNvPr id="2" name="Title 1"/>
          <p:cNvSpPr>
            <a:spLocks noGrp="1"/>
          </p:cNvSpPr>
          <p:nvPr>
            <p:ph type="title"/>
          </p:nvPr>
        </p:nvSpPr>
        <p:spPr>
          <a:xfrm>
            <a:off x="498475" y="76200"/>
            <a:ext cx="7556500" cy="1116012"/>
          </a:xfrm>
        </p:spPr>
        <p:txBody>
          <a:bodyPr>
            <a:normAutofit/>
          </a:bodyPr>
          <a:lstStyle/>
          <a:p>
            <a:r>
              <a:rPr lang="en-US" sz="3200" dirty="0" smtClean="0"/>
              <a:t>Test QC Policy</a:t>
            </a:r>
            <a:br>
              <a:rPr lang="en-US" sz="3200" dirty="0" smtClean="0"/>
            </a:br>
            <a:r>
              <a:rPr lang="en-US" sz="3200" dirty="0" smtClean="0"/>
              <a:t>for Test Inputs and Outputs</a:t>
            </a:r>
            <a:endParaRPr lang="en-US" sz="3200" dirty="0"/>
          </a:p>
        </p:txBody>
      </p:sp>
      <p:sp>
        <p:nvSpPr>
          <p:cNvPr id="3" name="Content Placeholder 2"/>
          <p:cNvSpPr>
            <a:spLocks noGrp="1"/>
          </p:cNvSpPr>
          <p:nvPr>
            <p:ph idx="1"/>
          </p:nvPr>
        </p:nvSpPr>
        <p:spPr>
          <a:xfrm>
            <a:off x="76200" y="1192212"/>
            <a:ext cx="5064125" cy="5230813"/>
          </a:xfrm>
        </p:spPr>
        <p:txBody>
          <a:bodyPr>
            <a:normAutofit fontScale="92500" lnSpcReduction="20000"/>
          </a:bodyPr>
          <a:lstStyle/>
          <a:p>
            <a:r>
              <a:rPr lang="en-US" sz="1800" dirty="0" smtClean="0">
                <a:latin typeface="Arial Rounded MT Bold"/>
                <a:cs typeface="Arial Rounded MT Bold"/>
              </a:rPr>
              <a:t>All test process inputs (like requirements), and all test process human outputs (like test scripts, test plans, and test strategies) will be subject </a:t>
            </a:r>
            <a:r>
              <a:rPr lang="en-US" sz="1800" dirty="0" smtClean="0">
                <a:solidFill>
                  <a:srgbClr val="000000"/>
                </a:solidFill>
                <a:latin typeface="Arial Rounded MT Bold"/>
                <a:cs typeface="Arial Rounded MT Bold"/>
              </a:rPr>
              <a:t>to strict, numeric  Entry and Exit control.</a:t>
            </a:r>
          </a:p>
          <a:p>
            <a:r>
              <a:rPr lang="en-US" sz="1800" dirty="0" smtClean="0">
                <a:latin typeface="Arial Rounded MT Bold"/>
                <a:cs typeface="Arial Rounded MT Bold"/>
              </a:rPr>
              <a:t>The primary numeric Entry/Exit Condition will be based on the specifications’ </a:t>
            </a:r>
            <a:r>
              <a:rPr lang="en-US" sz="1800" dirty="0" smtClean="0">
                <a:solidFill>
                  <a:srgbClr val="000000"/>
                </a:solidFill>
                <a:latin typeface="Arial Rounded MT Bold"/>
                <a:cs typeface="Arial Rounded MT Bold"/>
              </a:rPr>
              <a:t>degree-of-conformance</a:t>
            </a:r>
            <a:r>
              <a:rPr lang="en-US" sz="1800" dirty="0" smtClean="0">
                <a:latin typeface="Arial Rounded MT Bold"/>
                <a:cs typeface="Arial Rounded MT Bold"/>
              </a:rPr>
              <a:t> to agreed standards.</a:t>
            </a:r>
          </a:p>
          <a:p>
            <a:pPr lvl="1"/>
            <a:r>
              <a:rPr lang="en-US" dirty="0" smtClean="0">
                <a:latin typeface="Arial Rounded MT Bold"/>
                <a:cs typeface="Arial Rounded MT Bold"/>
              </a:rPr>
              <a:t>As </a:t>
            </a:r>
            <a:r>
              <a:rPr lang="en-US" dirty="0" smtClean="0">
                <a:solidFill>
                  <a:srgbClr val="000000"/>
                </a:solidFill>
                <a:latin typeface="Arial Rounded MT Bold"/>
                <a:cs typeface="Arial Rounded MT Bold"/>
              </a:rPr>
              <a:t>measured by Inspections</a:t>
            </a:r>
            <a:r>
              <a:rPr lang="en-US" dirty="0" smtClean="0">
                <a:latin typeface="Arial Rounded MT Bold"/>
                <a:cs typeface="Arial Rounded MT Bold"/>
              </a:rPr>
              <a:t>, and consequent Major Defect Density Remaining Calculations</a:t>
            </a:r>
          </a:p>
          <a:p>
            <a:pPr lvl="1"/>
            <a:r>
              <a:rPr lang="en-US" dirty="0" smtClean="0">
                <a:latin typeface="Arial Rounded MT Bold"/>
                <a:cs typeface="Arial Rounded MT Bold"/>
              </a:rPr>
              <a:t>The Generic Acceptable level of major defects is </a:t>
            </a:r>
            <a:r>
              <a:rPr lang="en-US" dirty="0" smtClean="0">
                <a:solidFill>
                  <a:srgbClr val="000000"/>
                </a:solidFill>
                <a:latin typeface="Arial Rounded MT Bold"/>
                <a:cs typeface="Arial Rounded MT Bold"/>
              </a:rPr>
              <a:t>maximum</a:t>
            </a:r>
            <a:r>
              <a:rPr lang="en-US" dirty="0" smtClean="0">
                <a:latin typeface="Arial Rounded MT Bold"/>
                <a:cs typeface="Arial Rounded MT Bold"/>
              </a:rPr>
              <a:t> </a:t>
            </a:r>
            <a:r>
              <a:rPr lang="en-US" dirty="0" smtClean="0">
                <a:solidFill>
                  <a:srgbClr val="000000"/>
                </a:solidFill>
                <a:latin typeface="Arial Rounded MT Bold"/>
                <a:cs typeface="Arial Rounded MT Bold"/>
              </a:rPr>
              <a:t>estimated 1.0 Majors/Logical Page </a:t>
            </a:r>
            <a:r>
              <a:rPr lang="en-US" dirty="0" smtClean="0">
                <a:latin typeface="Arial Rounded MT Bold"/>
                <a:cs typeface="Arial Rounded MT Bold"/>
              </a:rPr>
              <a:t>(300 words)</a:t>
            </a:r>
          </a:p>
          <a:p>
            <a:r>
              <a:rPr lang="en-US" sz="1800" dirty="0" smtClean="0">
                <a:latin typeface="Arial Rounded MT Bold"/>
                <a:cs typeface="Arial Rounded MT Bold"/>
              </a:rPr>
              <a:t>We will demand such a standard from our input suppliers, and we will demand that standard from ourselves.</a:t>
            </a:r>
            <a:endParaRPr lang="en-US" sz="1800" dirty="0">
              <a:latin typeface="Arial Rounded MT Bold"/>
              <a:cs typeface="Arial Rounded MT Bold"/>
            </a:endParaRPr>
          </a:p>
        </p:txBody>
      </p:sp>
      <p:sp>
        <p:nvSpPr>
          <p:cNvPr id="5" name="Footer Placeholder 4"/>
          <p:cNvSpPr>
            <a:spLocks noGrp="1"/>
          </p:cNvSpPr>
          <p:nvPr>
            <p:ph type="ftr" sz="quarter" idx="11"/>
          </p:nvPr>
        </p:nvSpPr>
        <p:spPr/>
        <p:txBody>
          <a:bodyPr/>
          <a:lstStyle/>
          <a:p>
            <a:r>
              <a:rPr lang="en-US" smtClean="0"/>
              <a:t>© Tom@Gilb.com  www.gilb.com</a:t>
            </a:r>
            <a:endParaRPr lang="en-US"/>
          </a:p>
        </p:txBody>
      </p:sp>
      <p:sp>
        <p:nvSpPr>
          <p:cNvPr id="6" name="Slide Number Placeholder 5"/>
          <p:cNvSpPr>
            <a:spLocks noGrp="1"/>
          </p:cNvSpPr>
          <p:nvPr>
            <p:ph type="sldNum" sz="quarter" idx="12"/>
          </p:nvPr>
        </p:nvSpPr>
        <p:spPr/>
        <p:txBody>
          <a:bodyPr/>
          <a:lstStyle/>
          <a:p>
            <a:pPr>
              <a:defRPr/>
            </a:pPr>
            <a:fld id="{017A515C-7060-F94C-9515-358B2BB6BDD7}" type="slidenum">
              <a:rPr lang="en-US" smtClean="0"/>
              <a:pPr>
                <a:defRPr/>
              </a:pPr>
              <a:t>80</a:t>
            </a:fld>
            <a:endParaRPr lang="en-US"/>
          </a:p>
        </p:txBody>
      </p:sp>
      <p:sp>
        <p:nvSpPr>
          <p:cNvPr id="8" name="Date Placeholder 7"/>
          <p:cNvSpPr>
            <a:spLocks noGrp="1"/>
          </p:cNvSpPr>
          <p:nvPr>
            <p:ph type="dt" sz="half" idx="10"/>
          </p:nvPr>
        </p:nvSpPr>
        <p:spPr/>
        <p:txBody>
          <a:bodyPr/>
          <a:lstStyle/>
          <a:p>
            <a:fld id="{3D895866-DCE6-524C-8D66-C2DD8C101CA2}"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600" b="1" i="1" kern="1200" dirty="0" smtClean="0">
                <a:solidFill>
                  <a:schemeClr val="tx1"/>
                </a:solidFill>
                <a:latin typeface="+mj-lt"/>
                <a:ea typeface="+mj-ea"/>
                <a:cs typeface="+mj-cs"/>
              </a:rPr>
              <a:t>The 30 minute agile review for requirements: </a:t>
            </a:r>
            <a:br>
              <a:rPr lang="en-US" sz="2600" b="1" i="1" kern="1200" dirty="0" smtClean="0">
                <a:solidFill>
                  <a:schemeClr val="tx1"/>
                </a:solidFill>
                <a:latin typeface="+mj-lt"/>
                <a:ea typeface="+mj-ea"/>
                <a:cs typeface="+mj-cs"/>
              </a:rPr>
            </a:br>
            <a:r>
              <a:rPr lang="en-US" sz="2600" b="1" i="1" kern="1200" dirty="0" smtClean="0">
                <a:solidFill>
                  <a:schemeClr val="tx1"/>
                </a:solidFill>
                <a:latin typeface="+mj-lt"/>
                <a:ea typeface="+mj-ea"/>
                <a:cs typeface="+mj-cs"/>
              </a:rPr>
              <a:t>how to measure defect density of requirements !</a:t>
            </a:r>
            <a:endParaRPr lang="en-US" sz="2600" dirty="0"/>
          </a:p>
        </p:txBody>
      </p:sp>
      <p:sp>
        <p:nvSpPr>
          <p:cNvPr id="3" name="Content Placeholder 2"/>
          <p:cNvSpPr>
            <a:spLocks noGrp="1"/>
          </p:cNvSpPr>
          <p:nvPr>
            <p:ph idx="1"/>
          </p:nvPr>
        </p:nvSpPr>
        <p:spPr/>
        <p:txBody>
          <a:bodyPr>
            <a:normAutofit lnSpcReduction="10000"/>
          </a:bodyPr>
          <a:lstStyle/>
          <a:p>
            <a:r>
              <a:rPr lang="en-US" dirty="0" smtClean="0"/>
              <a:t>How to measure requirement quality levels</a:t>
            </a:r>
          </a:p>
          <a:p>
            <a:pPr lvl="1"/>
            <a:r>
              <a:rPr lang="en-US" dirty="0" smtClean="0"/>
              <a:t>Cheaply ( 15-60 minutes, 2 to 4 reviewers)</a:t>
            </a:r>
          </a:p>
          <a:p>
            <a:pPr lvl="1"/>
            <a:r>
              <a:rPr lang="en-US" dirty="0" smtClean="0"/>
              <a:t>Reliably (accurately enough to sort out unacceptable work)</a:t>
            </a:r>
          </a:p>
          <a:p>
            <a:pPr lvl="1"/>
            <a:r>
              <a:rPr lang="en-US" dirty="0" smtClean="0"/>
              <a:t>An ‘Agile form of Inspections</a:t>
            </a:r>
          </a:p>
          <a:p>
            <a:r>
              <a:rPr lang="en-US" dirty="0" smtClean="0"/>
              <a:t>The requirement specification QC (Quality Control)</a:t>
            </a:r>
          </a:p>
          <a:p>
            <a:pPr lvl="1"/>
            <a:r>
              <a:rPr lang="en-US" dirty="0" smtClean="0"/>
              <a:t>In simple terms, SQC measures the density of serious malpractice (Major defects) in relation to official written  rules for good practice</a:t>
            </a:r>
            <a:endParaRPr lang="en-US" dirty="0"/>
          </a:p>
        </p:txBody>
      </p:sp>
      <p:sp>
        <p:nvSpPr>
          <p:cNvPr id="5" name="Slide Number Placeholder 4"/>
          <p:cNvSpPr>
            <a:spLocks noGrp="1"/>
          </p:cNvSpPr>
          <p:nvPr>
            <p:ph type="sldNum" sz="quarter" idx="12"/>
          </p:nvPr>
        </p:nvSpPr>
        <p:spPr/>
        <p:txBody>
          <a:bodyPr/>
          <a:lstStyle/>
          <a:p>
            <a:fld id="{E9D94E64-4786-A34B-9252-0E179C932AB4}" type="slidenum">
              <a:rPr lang="en-US" smtClean="0"/>
              <a:pPr/>
              <a:t>81</a:t>
            </a:fld>
            <a:endParaRPr lang="en-US"/>
          </a:p>
        </p:txBody>
      </p:sp>
      <p:sp>
        <p:nvSpPr>
          <p:cNvPr id="6" name="Footer Placeholder 5"/>
          <p:cNvSpPr>
            <a:spLocks noGrp="1"/>
          </p:cNvSpPr>
          <p:nvPr>
            <p:ph type="ftr" sz="quarter" idx="11"/>
          </p:nvPr>
        </p:nvSpPr>
        <p:spPr/>
        <p:txBody>
          <a:bodyPr/>
          <a:lstStyle/>
          <a:p>
            <a:r>
              <a:rPr lang="en-US" smtClean="0"/>
              <a:t>© Tom@Gilb.com  www.gilb.com</a:t>
            </a:r>
            <a:endParaRPr lang="en-US"/>
          </a:p>
        </p:txBody>
      </p:sp>
      <p:sp>
        <p:nvSpPr>
          <p:cNvPr id="7" name="Date Placeholder 6"/>
          <p:cNvSpPr>
            <a:spLocks noGrp="1"/>
          </p:cNvSpPr>
          <p:nvPr>
            <p:ph type="dt" sz="half" idx="10"/>
          </p:nvPr>
        </p:nvSpPr>
        <p:spPr/>
        <p:txBody>
          <a:bodyPr/>
          <a:lstStyle/>
          <a:p>
            <a:fld id="{D30960C9-27F6-A044-9C98-C7792AE88B51}"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Here is a real case example</a:t>
            </a:r>
            <a:br>
              <a:rPr lang="en-US" sz="2400" dirty="0" smtClean="0"/>
            </a:br>
            <a:r>
              <a:rPr lang="en-US" sz="2400" dirty="0" smtClean="0"/>
              <a:t> of such a </a:t>
            </a:r>
            <a:r>
              <a:rPr lang="en-US" sz="2400" b="1" dirty="0" smtClean="0"/>
              <a:t>static test</a:t>
            </a:r>
            <a:r>
              <a:rPr lang="en-US" sz="2400" dirty="0" smtClean="0"/>
              <a:t>, of a requirement specification</a:t>
            </a:r>
            <a:endParaRPr lang="en-US" sz="2400" dirty="0"/>
          </a:p>
        </p:txBody>
      </p:sp>
      <p:pic>
        <p:nvPicPr>
          <p:cNvPr id="7" name="Content Placeholder 6" descr="Picture 21.png"/>
          <p:cNvPicPr>
            <a:picLocks noGrp="1" noChangeAspect="1"/>
          </p:cNvPicPr>
          <p:nvPr>
            <p:ph idx="1"/>
          </p:nvPr>
        </p:nvPicPr>
        <p:blipFill>
          <a:blip r:embed="rId2"/>
          <a:srcRect l="-30896" r="-30896"/>
          <a:stretch>
            <a:fillRect/>
          </a:stretch>
        </p:blipFill>
        <p:spPr>
          <a:xfrm>
            <a:off x="-196109" y="1600200"/>
            <a:ext cx="8251084" cy="4525963"/>
          </a:xfrm>
        </p:spPr>
      </p:pic>
      <p:sp>
        <p:nvSpPr>
          <p:cNvPr id="5" name="Footer Placeholder 4"/>
          <p:cNvSpPr>
            <a:spLocks noGrp="1"/>
          </p:cNvSpPr>
          <p:nvPr>
            <p:ph type="ftr" sz="quarter" idx="11"/>
          </p:nvPr>
        </p:nvSpPr>
        <p:spPr/>
        <p:txBody>
          <a:bodyPr/>
          <a:lstStyle/>
          <a:p>
            <a:r>
              <a:rPr lang="en-US" smtClean="0"/>
              <a:t>© Tom@Gilb.com  www.gilb.com</a:t>
            </a:r>
            <a:endParaRPr lang="en-US"/>
          </a:p>
        </p:txBody>
      </p:sp>
      <p:sp>
        <p:nvSpPr>
          <p:cNvPr id="6" name="Slide Number Placeholder 5"/>
          <p:cNvSpPr>
            <a:spLocks noGrp="1"/>
          </p:cNvSpPr>
          <p:nvPr>
            <p:ph type="sldNum" sz="quarter" idx="12"/>
          </p:nvPr>
        </p:nvSpPr>
        <p:spPr/>
        <p:txBody>
          <a:bodyPr/>
          <a:lstStyle/>
          <a:p>
            <a:pPr>
              <a:defRPr/>
            </a:pPr>
            <a:fld id="{017A515C-7060-F94C-9515-358B2BB6BDD7}" type="slidenum">
              <a:rPr lang="en-US" smtClean="0"/>
              <a:pPr>
                <a:defRPr/>
              </a:pPr>
              <a:t>82</a:t>
            </a:fld>
            <a:endParaRPr lang="en-US"/>
          </a:p>
        </p:txBody>
      </p:sp>
      <p:sp>
        <p:nvSpPr>
          <p:cNvPr id="8" name="Date Placeholder 7"/>
          <p:cNvSpPr>
            <a:spLocks noGrp="1"/>
          </p:cNvSpPr>
          <p:nvPr>
            <p:ph type="dt" sz="half" idx="10"/>
          </p:nvPr>
        </p:nvSpPr>
        <p:spPr/>
        <p:txBody>
          <a:bodyPr/>
          <a:lstStyle/>
          <a:p>
            <a:fld id="{CBCBC3E6-11E5-4C42-B5A3-DB800DFC7049}"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455613" y="204788"/>
            <a:ext cx="8224837" cy="2036762"/>
          </a:xfrm>
        </p:spPr>
        <p:txBody>
          <a:bodyPr/>
          <a:lstStyle/>
          <a:p>
            <a:pPr>
              <a:tabLst>
                <a:tab pos="1081088" algn="l"/>
              </a:tabLst>
            </a:pPr>
            <a:r>
              <a:rPr lang="en-US" dirty="0"/>
              <a:t>Case: </a:t>
            </a:r>
            <a:br>
              <a:rPr lang="en-US" dirty="0"/>
            </a:br>
            <a:r>
              <a:rPr lang="en-US" dirty="0"/>
              <a:t>Real</a:t>
            </a:r>
            <a:r>
              <a:rPr lang="en-US" dirty="0" smtClean="0"/>
              <a:t> Agile Spec QC</a:t>
            </a:r>
            <a:endParaRPr lang="en-US" dirty="0"/>
          </a:p>
        </p:txBody>
      </p:sp>
      <p:sp>
        <p:nvSpPr>
          <p:cNvPr id="129027" name="Rectangle 3"/>
          <p:cNvSpPr>
            <a:spLocks noGrp="1" noChangeArrowheads="1"/>
          </p:cNvSpPr>
          <p:nvPr>
            <p:ph type="body" idx="1"/>
          </p:nvPr>
        </p:nvSpPr>
        <p:spPr>
          <a:xfrm>
            <a:off x="536575" y="2500313"/>
            <a:ext cx="7312025" cy="3000375"/>
          </a:xfrm>
        </p:spPr>
        <p:txBody>
          <a:bodyPr>
            <a:normAutofit fontScale="62500" lnSpcReduction="20000"/>
          </a:bodyPr>
          <a:lstStyle/>
          <a:p>
            <a:pPr marL="80963" indent="0">
              <a:lnSpc>
                <a:spcPts val="7900"/>
              </a:lnSpc>
              <a:tabLst>
                <a:tab pos="1081088" algn="l"/>
              </a:tabLst>
            </a:pPr>
            <a:r>
              <a:rPr lang="en-US" sz="3700"/>
              <a:t> of System Requirements Specification (SRS) of 82 pages for a major US corporation. </a:t>
            </a:r>
          </a:p>
        </p:txBody>
      </p:sp>
      <p:pic>
        <p:nvPicPr>
          <p:cNvPr id="129028" name="Picture 4"/>
          <p:cNvPicPr>
            <a:picLocks noChangeAspect="1" noChangeArrowheads="1"/>
          </p:cNvPicPr>
          <p:nvPr/>
        </p:nvPicPr>
        <p:blipFill>
          <a:blip r:embed="rId3"/>
          <a:srcRect/>
          <a:stretch>
            <a:fillRect/>
          </a:stretch>
        </p:blipFill>
        <p:spPr bwMode="auto">
          <a:xfrm flipH="1">
            <a:off x="5867400" y="4495800"/>
            <a:ext cx="3253463" cy="1924050"/>
          </a:xfrm>
          <a:prstGeom prst="rect">
            <a:avLst/>
          </a:prstGeom>
          <a:noFill/>
          <a:ln w="25400">
            <a:noFill/>
            <a:miter lim="800000"/>
            <a:headEnd/>
            <a:tailEnd/>
          </a:ln>
          <a:effectLst/>
        </p:spPr>
      </p:pic>
      <p:sp>
        <p:nvSpPr>
          <p:cNvPr id="6" name="Slide Number Placeholder 5"/>
          <p:cNvSpPr>
            <a:spLocks noGrp="1"/>
          </p:cNvSpPr>
          <p:nvPr>
            <p:ph type="sldNum" sz="quarter" idx="12"/>
          </p:nvPr>
        </p:nvSpPr>
        <p:spPr/>
        <p:txBody>
          <a:bodyPr/>
          <a:lstStyle/>
          <a:p>
            <a:pPr>
              <a:defRPr/>
            </a:pPr>
            <a:fld id="{017A515C-7060-F94C-9515-358B2BB6BDD7}" type="slidenum">
              <a:rPr lang="en-US" smtClean="0"/>
              <a:pPr>
                <a:defRPr/>
              </a:pPr>
              <a:t>83</a:t>
            </a:fld>
            <a:endParaRPr lang="en-US"/>
          </a:p>
        </p:txBody>
      </p:sp>
      <p:sp>
        <p:nvSpPr>
          <p:cNvPr id="7" name="Footer Placeholder 6"/>
          <p:cNvSpPr>
            <a:spLocks noGrp="1"/>
          </p:cNvSpPr>
          <p:nvPr>
            <p:ph type="ftr" sz="quarter" idx="11"/>
          </p:nvPr>
        </p:nvSpPr>
        <p:spPr/>
        <p:txBody>
          <a:bodyPr/>
          <a:lstStyle/>
          <a:p>
            <a:r>
              <a:rPr lang="en-US" smtClean="0"/>
              <a:t>© Tom@Gilb.com  www.gilb.com</a:t>
            </a:r>
            <a:endParaRPr lang="en-US"/>
          </a:p>
        </p:txBody>
      </p:sp>
      <p:sp>
        <p:nvSpPr>
          <p:cNvPr id="8" name="Date Placeholder 7"/>
          <p:cNvSpPr>
            <a:spLocks noGrp="1"/>
          </p:cNvSpPr>
          <p:nvPr>
            <p:ph type="dt" sz="half" idx="10"/>
          </p:nvPr>
        </p:nvSpPr>
        <p:spPr/>
        <p:txBody>
          <a:bodyPr/>
          <a:lstStyle/>
          <a:p>
            <a:fld id="{13EF7F52-AC76-634D-A4AF-2EB26F886F6F}" type="datetime4">
              <a:rPr lang="en-US" smtClean="0"/>
              <a:pPr/>
              <a:t>October 2, 2009</a:t>
            </a:fld>
            <a:endParaRPr lang="en-GB"/>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5613" y="2955925"/>
            <a:ext cx="8224837" cy="1035050"/>
          </a:xfrm>
        </p:spPr>
        <p:txBody>
          <a:bodyPr/>
          <a:lstStyle/>
          <a:p>
            <a:pPr>
              <a:tabLst>
                <a:tab pos="1081088" algn="l"/>
              </a:tabLst>
            </a:pPr>
            <a:r>
              <a:rPr lang="en-US"/>
              <a:t>Framework</a:t>
            </a:r>
          </a:p>
        </p:txBody>
      </p:sp>
      <p:sp>
        <p:nvSpPr>
          <p:cNvPr id="144387" name="Rectangle 3"/>
          <p:cNvSpPr>
            <a:spLocks noGrp="1" noChangeArrowheads="1"/>
          </p:cNvSpPr>
          <p:nvPr>
            <p:ph type="body" idx="1"/>
          </p:nvPr>
        </p:nvSpPr>
        <p:spPr>
          <a:xfrm>
            <a:off x="455613" y="4081463"/>
            <a:ext cx="8224837" cy="2365375"/>
          </a:xfrm>
        </p:spPr>
        <p:txBody>
          <a:bodyPr>
            <a:normAutofit lnSpcReduction="10000"/>
          </a:bodyPr>
          <a:lstStyle/>
          <a:p>
            <a:pPr marL="80963" indent="0">
              <a:lnSpc>
                <a:spcPct val="90000"/>
              </a:lnSpc>
              <a:spcAft>
                <a:spcPts val="700"/>
              </a:spcAft>
              <a:tabLst>
                <a:tab pos="741363" algn="l"/>
                <a:tab pos="741363" algn="l"/>
                <a:tab pos="741363" algn="l"/>
                <a:tab pos="741363" algn="l"/>
              </a:tabLst>
            </a:pPr>
            <a:r>
              <a:rPr lang="en-US" dirty="0" smtClean="0"/>
              <a:t> Demonstration </a:t>
            </a:r>
            <a:r>
              <a:rPr lang="en-US" dirty="0"/>
              <a:t>of power of</a:t>
            </a:r>
            <a:r>
              <a:rPr lang="en-US" dirty="0" smtClean="0"/>
              <a:t> Agile Inspection</a:t>
            </a:r>
          </a:p>
          <a:p>
            <a:pPr marL="457201" lvl="1" indent="0">
              <a:lnSpc>
                <a:spcPct val="90000"/>
              </a:lnSpc>
              <a:spcAft>
                <a:spcPts val="700"/>
              </a:spcAft>
              <a:tabLst>
                <a:tab pos="741363" algn="l"/>
                <a:tab pos="741363" algn="l"/>
                <a:tab pos="741363" algn="l"/>
                <a:tab pos="741363" algn="l"/>
              </a:tabLst>
            </a:pPr>
            <a:r>
              <a:rPr lang="en-US" dirty="0" smtClean="0"/>
              <a:t> 8 </a:t>
            </a:r>
            <a:r>
              <a:rPr lang="en-US" dirty="0"/>
              <a:t>Managers</a:t>
            </a:r>
            <a:endParaRPr lang="en-US" dirty="0" smtClean="0"/>
          </a:p>
          <a:p>
            <a:pPr marL="457201" lvl="1" indent="0">
              <a:lnSpc>
                <a:spcPct val="90000"/>
              </a:lnSpc>
              <a:spcAft>
                <a:spcPts val="700"/>
              </a:spcAft>
              <a:tabLst>
                <a:tab pos="741363" algn="l"/>
                <a:tab pos="741363" algn="l"/>
                <a:tab pos="741363" algn="l"/>
                <a:tab pos="741363" algn="l"/>
              </a:tabLst>
            </a:pPr>
            <a:r>
              <a:rPr lang="en-US" dirty="0" smtClean="0"/>
              <a:t> 2 </a:t>
            </a:r>
            <a:r>
              <a:rPr lang="en-US" dirty="0"/>
              <a:t>hours</a:t>
            </a:r>
            <a:endParaRPr lang="en-US" dirty="0" smtClean="0"/>
          </a:p>
          <a:p>
            <a:pPr marL="457201" lvl="1" indent="0">
              <a:lnSpc>
                <a:spcPct val="90000"/>
              </a:lnSpc>
              <a:spcAft>
                <a:spcPts val="13"/>
              </a:spcAft>
              <a:tabLst>
                <a:tab pos="741363" algn="l"/>
                <a:tab pos="741363" algn="l"/>
                <a:tab pos="741363" algn="l"/>
                <a:tab pos="741363" algn="l"/>
              </a:tabLst>
            </a:pPr>
            <a:r>
              <a:rPr lang="en-US" dirty="0" smtClean="0"/>
              <a:t> 4 </a:t>
            </a:r>
            <a:r>
              <a:rPr lang="en-US" dirty="0"/>
              <a:t>real requirements </a:t>
            </a:r>
            <a:r>
              <a:rPr lang="en-US" dirty="0" smtClean="0"/>
              <a:t>specifications offered , </a:t>
            </a:r>
          </a:p>
          <a:p>
            <a:pPr marL="777876" lvl="2" indent="0">
              <a:lnSpc>
                <a:spcPct val="90000"/>
              </a:lnSpc>
              <a:spcAft>
                <a:spcPts val="13"/>
              </a:spcAft>
              <a:tabLst>
                <a:tab pos="741363" algn="l"/>
                <a:tab pos="741363" algn="l"/>
                <a:tab pos="741363" algn="l"/>
                <a:tab pos="741363" algn="l"/>
              </a:tabLst>
            </a:pPr>
            <a:r>
              <a:rPr lang="en-US" dirty="0" smtClean="0"/>
              <a:t>      One  82 page ‘System Requirements Specification’ actually  used </a:t>
            </a:r>
            <a:endParaRPr lang="en-US" dirty="0"/>
          </a:p>
        </p:txBody>
      </p:sp>
      <p:pic>
        <p:nvPicPr>
          <p:cNvPr id="144388" name="Picture 4"/>
          <p:cNvPicPr>
            <a:picLocks noChangeAspect="1" noChangeArrowheads="1"/>
          </p:cNvPicPr>
          <p:nvPr/>
        </p:nvPicPr>
        <p:blipFill>
          <a:blip r:embed="rId3"/>
          <a:srcRect/>
          <a:stretch>
            <a:fillRect/>
          </a:stretch>
        </p:blipFill>
        <p:spPr bwMode="auto">
          <a:xfrm>
            <a:off x="25400" y="228600"/>
            <a:ext cx="5994400" cy="2160186"/>
          </a:xfrm>
          <a:prstGeom prst="rect">
            <a:avLst/>
          </a:prstGeom>
          <a:noFill/>
          <a:ln w="25400">
            <a:noFill/>
            <a:miter lim="800000"/>
            <a:headEnd/>
            <a:tailEnd/>
          </a:ln>
          <a:effectLst/>
        </p:spPr>
      </p:pic>
      <p:pic>
        <p:nvPicPr>
          <p:cNvPr id="144389" name="Picture 5"/>
          <p:cNvPicPr>
            <a:picLocks noChangeAspect="1" noChangeArrowheads="1"/>
          </p:cNvPicPr>
          <p:nvPr/>
        </p:nvPicPr>
        <p:blipFill>
          <a:blip r:embed="rId4"/>
          <a:srcRect/>
          <a:stretch>
            <a:fillRect/>
          </a:stretch>
        </p:blipFill>
        <p:spPr bwMode="auto">
          <a:xfrm>
            <a:off x="6062664" y="133350"/>
            <a:ext cx="2353026" cy="4133850"/>
          </a:xfrm>
          <a:prstGeom prst="rect">
            <a:avLst/>
          </a:prstGeom>
          <a:noFill/>
          <a:ln w="25400">
            <a:noFill/>
            <a:miter lim="800000"/>
            <a:headEnd/>
            <a:tailEnd/>
          </a:ln>
          <a:effectLst/>
        </p:spPr>
      </p:pic>
      <p:sp>
        <p:nvSpPr>
          <p:cNvPr id="7" name="Slide Number Placeholder 6"/>
          <p:cNvSpPr>
            <a:spLocks noGrp="1"/>
          </p:cNvSpPr>
          <p:nvPr>
            <p:ph type="sldNum" sz="quarter" idx="12"/>
          </p:nvPr>
        </p:nvSpPr>
        <p:spPr/>
        <p:txBody>
          <a:bodyPr/>
          <a:lstStyle/>
          <a:p>
            <a:pPr>
              <a:defRPr/>
            </a:pPr>
            <a:fld id="{017A515C-7060-F94C-9515-358B2BB6BDD7}" type="slidenum">
              <a:rPr lang="en-US" smtClean="0"/>
              <a:pPr>
                <a:defRPr/>
              </a:pPr>
              <a:t>84</a:t>
            </a:fld>
            <a:endParaRPr lang="en-US"/>
          </a:p>
        </p:txBody>
      </p:sp>
      <p:sp>
        <p:nvSpPr>
          <p:cNvPr id="8" name="Footer Placeholder 7"/>
          <p:cNvSpPr>
            <a:spLocks noGrp="1"/>
          </p:cNvSpPr>
          <p:nvPr>
            <p:ph type="ftr" sz="quarter" idx="11"/>
          </p:nvPr>
        </p:nvSpPr>
        <p:spPr/>
        <p:txBody>
          <a:bodyPr/>
          <a:lstStyle/>
          <a:p>
            <a:r>
              <a:rPr lang="en-US" smtClean="0"/>
              <a:t>© Tom@Gilb.com  www.gilb.com</a:t>
            </a:r>
            <a:endParaRPr lang="en-US"/>
          </a:p>
        </p:txBody>
      </p:sp>
      <p:sp>
        <p:nvSpPr>
          <p:cNvPr id="9" name="Date Placeholder 8"/>
          <p:cNvSpPr>
            <a:spLocks noGrp="1"/>
          </p:cNvSpPr>
          <p:nvPr>
            <p:ph type="dt" sz="half" idx="10"/>
          </p:nvPr>
        </p:nvSpPr>
        <p:spPr/>
        <p:txBody>
          <a:bodyPr/>
          <a:lstStyle/>
          <a:p>
            <a:fld id="{3D1EB234-5043-DA4C-9E0F-B920B606C27A}" type="datetime4">
              <a:rPr lang="en-US" smtClean="0"/>
              <a:pPr/>
              <a:t>October 2, 2009</a:t>
            </a:fld>
            <a:endParaRPr lang="en-GB"/>
          </a:p>
        </p:txBody>
      </p:sp>
    </p:spTree>
  </p:cSld>
  <p:clrMapOvr>
    <a:masterClrMapping/>
  </p:clrMapOvr>
  <p:transition spd="med">
    <p:dissolv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7458" name="Rectangle 2"/>
          <p:cNvSpPr>
            <a:spLocks noGrp="1" noChangeArrowheads="1"/>
          </p:cNvSpPr>
          <p:nvPr>
            <p:ph type="body" idx="1"/>
          </p:nvPr>
        </p:nvSpPr>
        <p:spPr>
          <a:xfrm>
            <a:off x="2362200" y="1878013"/>
            <a:ext cx="6629401" cy="4827587"/>
          </a:xfrm>
        </p:spPr>
        <p:txBody>
          <a:bodyPr>
            <a:noAutofit/>
          </a:bodyPr>
          <a:lstStyle/>
          <a:p>
            <a:pPr marL="773113" indent="-296863">
              <a:lnSpc>
                <a:spcPts val="4900"/>
              </a:lnSpc>
              <a:spcAft>
                <a:spcPts val="1500"/>
              </a:spcAft>
              <a:tabLst>
                <a:tab pos="249238" algn="l"/>
                <a:tab pos="500063" algn="l"/>
                <a:tab pos="749300" algn="l"/>
                <a:tab pos="773113" algn="l"/>
                <a:tab pos="1000125" algn="l"/>
                <a:tab pos="1249363" algn="l"/>
                <a:tab pos="1500188" algn="l"/>
                <a:tab pos="1749425" algn="l"/>
                <a:tab pos="2000250" algn="l"/>
                <a:tab pos="2249488" algn="l"/>
                <a:tab pos="2500313" algn="l"/>
                <a:tab pos="2749550" algn="l"/>
                <a:tab pos="3000375" algn="ctr"/>
                <a:tab pos="249238" algn="l"/>
                <a:tab pos="500063" algn="l"/>
                <a:tab pos="749300" algn="l"/>
                <a:tab pos="773113" algn="l"/>
                <a:tab pos="1000125" algn="l"/>
                <a:tab pos="1249363" algn="l"/>
                <a:tab pos="1500188" algn="l"/>
                <a:tab pos="1749425" algn="l"/>
                <a:tab pos="2000250" algn="l"/>
                <a:tab pos="2249488" algn="l"/>
                <a:tab pos="2500313" algn="l"/>
                <a:tab pos="2749550" algn="l"/>
                <a:tab pos="3000375" algn="l"/>
                <a:tab pos="249238" algn="l"/>
                <a:tab pos="500063" algn="l"/>
                <a:tab pos="749300" algn="l"/>
                <a:tab pos="773113" algn="l"/>
                <a:tab pos="1000125" algn="l"/>
                <a:tab pos="1249363" algn="l"/>
              </a:tabLst>
            </a:pPr>
            <a:r>
              <a:rPr lang="en-US" sz="3600" dirty="0"/>
              <a:t>1. </a:t>
            </a:r>
            <a:r>
              <a:rPr lang="en-US" sz="3600" b="1" dirty="0"/>
              <a:t>Unambiguous</a:t>
            </a:r>
            <a:r>
              <a:rPr lang="en-US" sz="3600" dirty="0"/>
              <a:t> to intended </a:t>
            </a:r>
            <a:r>
              <a:rPr lang="en-US" sz="3600" dirty="0" smtClean="0"/>
              <a:t>Readership</a:t>
            </a:r>
          </a:p>
          <a:p>
            <a:pPr marL="773113" indent="-296863">
              <a:lnSpc>
                <a:spcPts val="4900"/>
              </a:lnSpc>
              <a:spcAft>
                <a:spcPts val="1500"/>
              </a:spcAft>
              <a:tabLst>
                <a:tab pos="249238" algn="l"/>
                <a:tab pos="500063" algn="l"/>
                <a:tab pos="749300" algn="l"/>
                <a:tab pos="773113" algn="l"/>
                <a:tab pos="1000125" algn="l"/>
                <a:tab pos="1249363" algn="l"/>
                <a:tab pos="1500188" algn="l"/>
                <a:tab pos="1749425" algn="l"/>
                <a:tab pos="2000250" algn="l"/>
                <a:tab pos="2249488" algn="l"/>
                <a:tab pos="2500313" algn="l"/>
                <a:tab pos="2749550" algn="l"/>
                <a:tab pos="3000375" algn="ctr"/>
                <a:tab pos="249238" algn="l"/>
                <a:tab pos="500063" algn="l"/>
                <a:tab pos="749300" algn="l"/>
                <a:tab pos="773113" algn="l"/>
                <a:tab pos="1000125" algn="l"/>
                <a:tab pos="1249363" algn="l"/>
                <a:tab pos="1500188" algn="l"/>
                <a:tab pos="1749425" algn="l"/>
                <a:tab pos="2000250" algn="l"/>
                <a:tab pos="2249488" algn="l"/>
                <a:tab pos="2500313" algn="l"/>
                <a:tab pos="2749550" algn="l"/>
                <a:tab pos="3000375" algn="l"/>
                <a:tab pos="249238" algn="l"/>
                <a:tab pos="500063" algn="l"/>
                <a:tab pos="749300" algn="l"/>
                <a:tab pos="773113" algn="l"/>
                <a:tab pos="1000125" algn="l"/>
                <a:tab pos="1249363" algn="l"/>
              </a:tabLst>
            </a:pPr>
            <a:r>
              <a:rPr lang="en-US" sz="3600" dirty="0"/>
              <a:t>2. </a:t>
            </a:r>
            <a:r>
              <a:rPr lang="en-US" sz="3600" b="1" dirty="0"/>
              <a:t>Clear</a:t>
            </a:r>
            <a:r>
              <a:rPr lang="en-US" sz="3600" dirty="0"/>
              <a:t> enough to test</a:t>
            </a:r>
            <a:r>
              <a:rPr lang="en-US" sz="3600" dirty="0" smtClean="0"/>
              <a:t>.</a:t>
            </a:r>
          </a:p>
          <a:p>
            <a:pPr marL="773113" indent="-296863">
              <a:lnSpc>
                <a:spcPts val="4900"/>
              </a:lnSpc>
              <a:spcAft>
                <a:spcPts val="1500"/>
              </a:spcAft>
              <a:tabLst>
                <a:tab pos="249238" algn="l"/>
                <a:tab pos="500063" algn="l"/>
                <a:tab pos="749300" algn="l"/>
                <a:tab pos="773113" algn="l"/>
                <a:tab pos="1000125" algn="l"/>
                <a:tab pos="1249363" algn="l"/>
                <a:tab pos="1500188" algn="l"/>
                <a:tab pos="1749425" algn="l"/>
                <a:tab pos="2000250" algn="l"/>
                <a:tab pos="2249488" algn="l"/>
                <a:tab pos="2500313" algn="l"/>
                <a:tab pos="2749550" algn="l"/>
                <a:tab pos="3000375" algn="ctr"/>
                <a:tab pos="249238" algn="l"/>
                <a:tab pos="500063" algn="l"/>
                <a:tab pos="749300" algn="l"/>
                <a:tab pos="773113" algn="l"/>
                <a:tab pos="1000125" algn="l"/>
                <a:tab pos="1249363" algn="l"/>
                <a:tab pos="1500188" algn="l"/>
                <a:tab pos="1749425" algn="l"/>
                <a:tab pos="2000250" algn="l"/>
                <a:tab pos="2249488" algn="l"/>
                <a:tab pos="2500313" algn="l"/>
                <a:tab pos="2749550" algn="l"/>
                <a:tab pos="3000375" algn="l"/>
                <a:tab pos="249238" algn="l"/>
                <a:tab pos="500063" algn="l"/>
                <a:tab pos="749300" algn="l"/>
                <a:tab pos="773113" algn="l"/>
                <a:tab pos="1000125" algn="l"/>
                <a:tab pos="1249363" algn="l"/>
              </a:tabLst>
            </a:pPr>
            <a:r>
              <a:rPr lang="en-US" sz="3600" dirty="0"/>
              <a:t>3. </a:t>
            </a:r>
            <a:r>
              <a:rPr lang="en-US" sz="3600" b="1" dirty="0"/>
              <a:t>No</a:t>
            </a:r>
            <a:r>
              <a:rPr lang="en-US" sz="3600" dirty="0"/>
              <a:t> unintentional </a:t>
            </a:r>
            <a:r>
              <a:rPr lang="en-US" sz="3600" b="1" dirty="0"/>
              <a:t>Design</a:t>
            </a:r>
            <a:r>
              <a:rPr lang="en-US" sz="3600" dirty="0" smtClean="0"/>
              <a:t> </a:t>
            </a:r>
          </a:p>
        </p:txBody>
      </p:sp>
      <p:sp>
        <p:nvSpPr>
          <p:cNvPr id="147459" name="Rectangle 3"/>
          <p:cNvSpPr>
            <a:spLocks noGrp="1" noChangeArrowheads="1"/>
          </p:cNvSpPr>
          <p:nvPr>
            <p:ph type="title"/>
          </p:nvPr>
        </p:nvSpPr>
        <p:spPr>
          <a:xfrm>
            <a:off x="-304800" y="0"/>
            <a:ext cx="9099550" cy="920750"/>
          </a:xfrm>
        </p:spPr>
        <p:txBody>
          <a:bodyPr/>
          <a:lstStyle/>
          <a:p>
            <a:pPr>
              <a:tabLst>
                <a:tab pos="1081088" algn="l"/>
              </a:tabLst>
            </a:pPr>
            <a:r>
              <a:rPr lang="en-US" sz="3400" dirty="0" smtClean="0"/>
              <a:t>We Introduced best-practice </a:t>
            </a:r>
            <a:r>
              <a:rPr lang="en-US" sz="4500" dirty="0"/>
              <a:t>Rules</a:t>
            </a:r>
          </a:p>
        </p:txBody>
      </p:sp>
      <p:sp>
        <p:nvSpPr>
          <p:cNvPr id="147460" name="Text Box 4"/>
          <p:cNvSpPr txBox="1">
            <a:spLocks noChangeArrowheads="1"/>
          </p:cNvSpPr>
          <p:nvPr/>
        </p:nvSpPr>
        <p:spPr bwMode="auto">
          <a:xfrm>
            <a:off x="4038600" y="893763"/>
            <a:ext cx="3781425" cy="527050"/>
          </a:xfrm>
          <a:prstGeom prst="rect">
            <a:avLst/>
          </a:prstGeom>
          <a:noFill/>
          <a:ln w="9525">
            <a:noFill/>
            <a:miter lim="800000"/>
            <a:headEnd/>
            <a:tailEnd/>
          </a:ln>
          <a:effectLst>
            <a:outerShdw blurRad="63500" dist="38099" dir="2700000" algn="ctr" rotWithShape="0">
              <a:schemeClr val="bg2">
                <a:alpha val="78000"/>
              </a:schemeClr>
            </a:outerShdw>
          </a:effectLst>
        </p:spPr>
        <p:txBody>
          <a:bodyPr wrap="none" lIns="0" tIns="0" rIns="0" bIns="0">
            <a:prstTxWarp prst="textNoShape">
              <a:avLst/>
            </a:prstTxWarp>
            <a:spAutoFit/>
          </a:bodyPr>
          <a:lstStyle/>
          <a:p>
            <a:pPr algn="ctr" defTabSz="642938" eaLnBrk="1" hangingPunct="1">
              <a:tabLst>
                <a:tab pos="749300" algn="l"/>
              </a:tabLst>
            </a:pPr>
            <a:r>
              <a:rPr lang="en-US" sz="3400" dirty="0">
                <a:solidFill>
                  <a:srgbClr val="000000"/>
                </a:solidFill>
                <a:latin typeface="Optima ExtraBlack" pitchFamily="-108" charset="0"/>
              </a:rPr>
              <a:t>for Requirements</a:t>
            </a:r>
          </a:p>
        </p:txBody>
      </p:sp>
      <p:pic>
        <p:nvPicPr>
          <p:cNvPr id="147461" name="Picture 5"/>
          <p:cNvPicPr>
            <a:picLocks noChangeAspect="1" noChangeArrowheads="1"/>
          </p:cNvPicPr>
          <p:nvPr/>
        </p:nvPicPr>
        <p:blipFill>
          <a:blip r:embed="rId3"/>
          <a:srcRect/>
          <a:stretch>
            <a:fillRect/>
          </a:stretch>
        </p:blipFill>
        <p:spPr bwMode="auto">
          <a:xfrm>
            <a:off x="79375" y="893763"/>
            <a:ext cx="2447925" cy="5162550"/>
          </a:xfrm>
          <a:prstGeom prst="rect">
            <a:avLst/>
          </a:prstGeom>
          <a:noFill/>
          <a:ln w="25400">
            <a:noFill/>
            <a:miter lim="800000"/>
            <a:headEnd/>
            <a:tailEnd/>
          </a:ln>
          <a:effectLst/>
        </p:spPr>
      </p:pic>
      <p:sp>
        <p:nvSpPr>
          <p:cNvPr id="7" name="Slide Number Placeholder 6"/>
          <p:cNvSpPr>
            <a:spLocks noGrp="1"/>
          </p:cNvSpPr>
          <p:nvPr>
            <p:ph type="sldNum" sz="quarter" idx="12"/>
          </p:nvPr>
        </p:nvSpPr>
        <p:spPr/>
        <p:txBody>
          <a:bodyPr/>
          <a:lstStyle/>
          <a:p>
            <a:pPr>
              <a:defRPr/>
            </a:pPr>
            <a:fld id="{017A515C-7060-F94C-9515-358B2BB6BDD7}" type="slidenum">
              <a:rPr lang="en-US" smtClean="0"/>
              <a:pPr>
                <a:defRPr/>
              </a:pPr>
              <a:t>85</a:t>
            </a:fld>
            <a:endParaRPr lang="en-US"/>
          </a:p>
        </p:txBody>
      </p:sp>
      <p:sp>
        <p:nvSpPr>
          <p:cNvPr id="8" name="Footer Placeholder 7"/>
          <p:cNvSpPr>
            <a:spLocks noGrp="1"/>
          </p:cNvSpPr>
          <p:nvPr>
            <p:ph type="ftr" sz="quarter" idx="11"/>
          </p:nvPr>
        </p:nvSpPr>
        <p:spPr/>
        <p:txBody>
          <a:bodyPr/>
          <a:lstStyle/>
          <a:p>
            <a:r>
              <a:rPr lang="en-US" smtClean="0"/>
              <a:t>© Tom@Gilb.com  www.gilb.com</a:t>
            </a:r>
            <a:endParaRPr lang="en-US"/>
          </a:p>
        </p:txBody>
      </p:sp>
      <p:sp>
        <p:nvSpPr>
          <p:cNvPr id="9" name="Date Placeholder 8"/>
          <p:cNvSpPr>
            <a:spLocks noGrp="1"/>
          </p:cNvSpPr>
          <p:nvPr>
            <p:ph type="dt" sz="half" idx="10"/>
          </p:nvPr>
        </p:nvSpPr>
        <p:spPr/>
        <p:txBody>
          <a:bodyPr/>
          <a:lstStyle/>
          <a:p>
            <a:fld id="{E22AF85F-76A0-1340-8F63-CE08183EAD5B}" type="datetime4">
              <a:rPr lang="en-US" smtClean="0"/>
              <a:pPr/>
              <a:t>October 2, 2009</a:t>
            </a:fld>
            <a:endParaRPr lang="en-GB"/>
          </a:p>
        </p:txBody>
      </p:sp>
    </p:spTree>
  </p:cSld>
  <p:clrMapOvr>
    <a:masterClrMapping/>
  </p:clrMapOvr>
  <p:transition spd="med">
    <p:wipe dir="u"/>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554038" y="125413"/>
            <a:ext cx="8589962" cy="1517650"/>
          </a:xfrm>
        </p:spPr>
        <p:txBody>
          <a:bodyPr>
            <a:normAutofit/>
          </a:bodyPr>
          <a:lstStyle/>
          <a:p>
            <a:pPr>
              <a:tabLst>
                <a:tab pos="1081088" algn="l"/>
              </a:tabLst>
            </a:pPr>
            <a:r>
              <a:rPr lang="en-US" sz="3400" dirty="0" smtClean="0"/>
              <a:t>We explained </a:t>
            </a:r>
            <a:r>
              <a:rPr lang="en-US" sz="3400" dirty="0"/>
              <a:t>the definition of</a:t>
            </a:r>
            <a:r>
              <a:rPr lang="en-US" sz="3400" dirty="0" smtClean="0"/>
              <a:t> </a:t>
            </a:r>
            <a:br>
              <a:rPr lang="en-US" sz="3400" dirty="0" smtClean="0"/>
            </a:br>
            <a:r>
              <a:rPr lang="en-US" sz="3400" dirty="0" smtClean="0"/>
              <a:t>Spec </a:t>
            </a:r>
            <a:r>
              <a:rPr lang="en-US" sz="4500" u="sng" dirty="0" smtClean="0"/>
              <a:t>Defect</a:t>
            </a:r>
            <a:r>
              <a:rPr lang="en-US" sz="3400" dirty="0" smtClean="0"/>
              <a:t> (1)</a:t>
            </a:r>
            <a:endParaRPr lang="en-US" sz="3400" dirty="0"/>
          </a:p>
        </p:txBody>
      </p:sp>
      <p:sp>
        <p:nvSpPr>
          <p:cNvPr id="149507" name="Rectangle 3"/>
          <p:cNvSpPr>
            <a:spLocks noGrp="1" noChangeArrowheads="1"/>
          </p:cNvSpPr>
          <p:nvPr>
            <p:ph type="body" idx="1"/>
          </p:nvPr>
        </p:nvSpPr>
        <p:spPr>
          <a:xfrm>
            <a:off x="3294480" y="1905000"/>
            <a:ext cx="5385970" cy="4256088"/>
          </a:xfrm>
        </p:spPr>
        <p:txBody>
          <a:bodyPr/>
          <a:lstStyle/>
          <a:p>
            <a:pPr marL="80963" indent="0">
              <a:lnSpc>
                <a:spcPts val="4800"/>
              </a:lnSpc>
              <a:tabLst>
                <a:tab pos="473075" algn="l"/>
                <a:tab pos="577850" algn="l"/>
                <a:tab pos="723900" algn="l"/>
                <a:tab pos="973138" algn="l"/>
                <a:tab pos="1223963" algn="l"/>
                <a:tab pos="1473200" algn="l"/>
                <a:tab pos="1724025" algn="l"/>
                <a:tab pos="1973263" algn="l"/>
                <a:tab pos="2224088" algn="l"/>
                <a:tab pos="2473325" algn="l"/>
                <a:tab pos="2724150" algn="l"/>
                <a:tab pos="2973388" algn="l"/>
                <a:tab pos="3224213" algn="l"/>
                <a:tab pos="473075" algn="l"/>
                <a:tab pos="579438" algn="l"/>
                <a:tab pos="723900" algn="l"/>
                <a:tab pos="973138" algn="l"/>
                <a:tab pos="1223963" algn="l"/>
                <a:tab pos="1473200" algn="l"/>
                <a:tab pos="1724025" algn="l"/>
                <a:tab pos="1973263" algn="l"/>
                <a:tab pos="2224088" algn="l"/>
                <a:tab pos="2473325" algn="l"/>
                <a:tab pos="2724150" algn="l"/>
                <a:tab pos="2973388" algn="l"/>
                <a:tab pos="3224213" algn="l"/>
                <a:tab pos="473075" algn="l"/>
                <a:tab pos="579438" algn="l"/>
                <a:tab pos="723900" algn="l"/>
                <a:tab pos="973138" algn="l"/>
                <a:tab pos="1223963" algn="l"/>
                <a:tab pos="1473200" algn="l"/>
              </a:tabLst>
            </a:pPr>
            <a:r>
              <a:rPr lang="en-US" sz="3200" dirty="0"/>
              <a:t>A</a:t>
            </a:r>
            <a:r>
              <a:rPr lang="en-US" sz="3200" dirty="0" smtClean="0"/>
              <a:t> ‘</a:t>
            </a:r>
            <a:r>
              <a:rPr lang="en-US" sz="3200" b="1" dirty="0" smtClean="0"/>
              <a:t>Specification Defect’ </a:t>
            </a:r>
            <a:r>
              <a:rPr lang="en-US" sz="3200" dirty="0"/>
              <a:t>is a </a:t>
            </a:r>
            <a:r>
              <a:rPr lang="en-US" sz="3200" b="1" i="1" dirty="0"/>
              <a:t>violation of a</a:t>
            </a:r>
            <a:r>
              <a:rPr lang="en-US" sz="3200" b="1" i="1" dirty="0" smtClean="0"/>
              <a:t> Specification Rule </a:t>
            </a:r>
          </a:p>
          <a:p>
            <a:pPr marL="309563" lvl="1" indent="0">
              <a:lnSpc>
                <a:spcPts val="4800"/>
              </a:lnSpc>
              <a:tabLst>
                <a:tab pos="473075" algn="l"/>
                <a:tab pos="577850" algn="l"/>
                <a:tab pos="723900" algn="l"/>
                <a:tab pos="973138" algn="l"/>
                <a:tab pos="1223963" algn="l"/>
                <a:tab pos="1473200" algn="l"/>
                <a:tab pos="1724025" algn="l"/>
                <a:tab pos="1973263" algn="l"/>
                <a:tab pos="2224088" algn="l"/>
                <a:tab pos="2473325" algn="l"/>
                <a:tab pos="2724150" algn="l"/>
                <a:tab pos="2973388" algn="l"/>
                <a:tab pos="3224213" algn="l"/>
                <a:tab pos="473075" algn="l"/>
                <a:tab pos="579438" algn="l"/>
                <a:tab pos="723900" algn="l"/>
                <a:tab pos="973138" algn="l"/>
                <a:tab pos="1223963" algn="l"/>
                <a:tab pos="1473200" algn="l"/>
                <a:tab pos="1724025" algn="l"/>
                <a:tab pos="1973263" algn="l"/>
                <a:tab pos="2224088" algn="l"/>
                <a:tab pos="2473325" algn="l"/>
                <a:tab pos="2724150" algn="l"/>
                <a:tab pos="2973388" algn="l"/>
                <a:tab pos="3224213" algn="l"/>
                <a:tab pos="473075" algn="l"/>
                <a:tab pos="579438" algn="l"/>
                <a:tab pos="723900" algn="l"/>
                <a:tab pos="973138" algn="l"/>
                <a:tab pos="1223963" algn="l"/>
                <a:tab pos="1473200" algn="l"/>
              </a:tabLst>
            </a:pPr>
            <a:r>
              <a:rPr lang="en-US" sz="3000" i="1" dirty="0" smtClean="0"/>
              <a:t>(violation of a ‘standard’)</a:t>
            </a:r>
          </a:p>
          <a:p>
            <a:pPr marL="160338" lvl="1" indent="0">
              <a:lnSpc>
                <a:spcPts val="3600"/>
              </a:lnSpc>
              <a:spcAft>
                <a:spcPts val="800"/>
              </a:spcAft>
              <a:buSzPct val="74000"/>
              <a:tabLst>
                <a:tab pos="473075" algn="l"/>
                <a:tab pos="577850" algn="l"/>
                <a:tab pos="723900" algn="l"/>
                <a:tab pos="973138" algn="l"/>
                <a:tab pos="1223963" algn="l"/>
                <a:tab pos="1473200" algn="l"/>
                <a:tab pos="1724025" algn="l"/>
                <a:tab pos="1973263" algn="l"/>
                <a:tab pos="2224088" algn="l"/>
                <a:tab pos="2473325" algn="l"/>
                <a:tab pos="2724150" algn="l"/>
                <a:tab pos="2973388" algn="l"/>
                <a:tab pos="3224213" algn="l"/>
                <a:tab pos="473075" algn="l"/>
                <a:tab pos="579438" algn="l"/>
                <a:tab pos="723900" algn="l"/>
                <a:tab pos="973138" algn="l"/>
                <a:tab pos="1223963" algn="l"/>
                <a:tab pos="1473200" algn="l"/>
                <a:tab pos="1724025" algn="l"/>
                <a:tab pos="1973263" algn="l"/>
                <a:tab pos="2224088" algn="l"/>
                <a:tab pos="2473325" algn="l"/>
                <a:tab pos="2724150" algn="l"/>
                <a:tab pos="2973388" algn="l"/>
                <a:tab pos="3224213" algn="l"/>
                <a:tab pos="473075" algn="l"/>
                <a:tab pos="579438" algn="l"/>
                <a:tab pos="723900" algn="l"/>
                <a:tab pos="973138" algn="l"/>
                <a:tab pos="1223963" algn="l"/>
                <a:tab pos="1473200" algn="l"/>
              </a:tabLst>
            </a:pPr>
            <a:r>
              <a:rPr lang="en-US" sz="3200" dirty="0" smtClean="0"/>
              <a:t> </a:t>
            </a:r>
            <a:r>
              <a:rPr lang="en-US" sz="2000" dirty="0" smtClean="0"/>
              <a:t>	</a:t>
            </a:r>
            <a:r>
              <a:rPr lang="en-US" sz="2000" i="1" dirty="0" smtClean="0"/>
              <a:t>Note</a:t>
            </a:r>
            <a:r>
              <a:rPr lang="en-US" sz="2000" i="1" dirty="0"/>
              <a:t>: If there are 10 ambiguous terms in a single requirement</a:t>
            </a:r>
            <a:endParaRPr lang="en-US" sz="2000" i="1" dirty="0" smtClean="0"/>
          </a:p>
          <a:p>
            <a:pPr marL="563562" lvl="3" indent="0">
              <a:lnSpc>
                <a:spcPts val="3600"/>
              </a:lnSpc>
              <a:spcAft>
                <a:spcPts val="800"/>
              </a:spcAft>
              <a:buSzPct val="74000"/>
              <a:buFontTx/>
              <a:buBlip>
                <a:blip r:embed="rId3"/>
              </a:buBlip>
              <a:tabLst>
                <a:tab pos="473075" algn="l"/>
                <a:tab pos="577850" algn="l"/>
                <a:tab pos="723900" algn="l"/>
                <a:tab pos="973138" algn="l"/>
                <a:tab pos="1223963" algn="l"/>
                <a:tab pos="1473200" algn="l"/>
                <a:tab pos="1724025" algn="l"/>
                <a:tab pos="1973263" algn="l"/>
                <a:tab pos="2224088" algn="l"/>
                <a:tab pos="2473325" algn="l"/>
                <a:tab pos="2724150" algn="l"/>
                <a:tab pos="2973388" algn="l"/>
                <a:tab pos="3224213" algn="l"/>
                <a:tab pos="473075" algn="l"/>
                <a:tab pos="579438" algn="l"/>
                <a:tab pos="723900" algn="l"/>
                <a:tab pos="973138" algn="l"/>
                <a:tab pos="1223963" algn="l"/>
                <a:tab pos="1473200" algn="l"/>
                <a:tab pos="1724025" algn="l"/>
                <a:tab pos="1973263" algn="l"/>
                <a:tab pos="2224088" algn="l"/>
                <a:tab pos="2473325" algn="l"/>
                <a:tab pos="2724150" algn="l"/>
                <a:tab pos="2973388" algn="l"/>
                <a:tab pos="3224213" algn="l"/>
                <a:tab pos="473075" algn="l"/>
                <a:tab pos="579438" algn="l"/>
                <a:tab pos="723900" algn="l"/>
                <a:tab pos="973138" algn="l"/>
                <a:tab pos="1223963" algn="l"/>
                <a:tab pos="1473200" algn="l"/>
              </a:tabLst>
            </a:pPr>
            <a:r>
              <a:rPr lang="en-US" sz="2000" i="1" dirty="0" smtClean="0"/>
              <a:t> 	then </a:t>
            </a:r>
            <a:r>
              <a:rPr lang="en-US" sz="2000" i="1" dirty="0"/>
              <a:t>there are 10 defects!</a:t>
            </a:r>
          </a:p>
        </p:txBody>
      </p:sp>
      <p:pic>
        <p:nvPicPr>
          <p:cNvPr id="149508" name="Picture 4"/>
          <p:cNvPicPr>
            <a:picLocks noChangeAspect="1" noChangeArrowheads="1"/>
          </p:cNvPicPr>
          <p:nvPr/>
        </p:nvPicPr>
        <p:blipFill>
          <a:blip r:embed="rId4"/>
          <a:srcRect/>
          <a:stretch>
            <a:fillRect/>
          </a:stretch>
        </p:blipFill>
        <p:spPr bwMode="auto">
          <a:xfrm>
            <a:off x="17464" y="1643063"/>
            <a:ext cx="3277016" cy="3233737"/>
          </a:xfrm>
          <a:prstGeom prst="rect">
            <a:avLst/>
          </a:prstGeom>
          <a:noFill/>
          <a:ln w="25400">
            <a:noFill/>
            <a:miter lim="800000"/>
            <a:headEnd/>
            <a:tailEnd/>
          </a:ln>
          <a:effectLst/>
        </p:spPr>
      </p:pic>
      <p:sp>
        <p:nvSpPr>
          <p:cNvPr id="6" name="Slide Number Placeholder 5"/>
          <p:cNvSpPr>
            <a:spLocks noGrp="1"/>
          </p:cNvSpPr>
          <p:nvPr>
            <p:ph type="sldNum" sz="quarter" idx="12"/>
          </p:nvPr>
        </p:nvSpPr>
        <p:spPr/>
        <p:txBody>
          <a:bodyPr/>
          <a:lstStyle/>
          <a:p>
            <a:pPr>
              <a:defRPr/>
            </a:pPr>
            <a:fld id="{017A515C-7060-F94C-9515-358B2BB6BDD7}" type="slidenum">
              <a:rPr lang="en-US" smtClean="0"/>
              <a:pPr>
                <a:defRPr/>
              </a:pPr>
              <a:t>86</a:t>
            </a:fld>
            <a:endParaRPr lang="en-US"/>
          </a:p>
        </p:txBody>
      </p:sp>
      <p:sp>
        <p:nvSpPr>
          <p:cNvPr id="7" name="Footer Placeholder 6"/>
          <p:cNvSpPr>
            <a:spLocks noGrp="1"/>
          </p:cNvSpPr>
          <p:nvPr>
            <p:ph type="ftr" sz="quarter" idx="11"/>
          </p:nvPr>
        </p:nvSpPr>
        <p:spPr/>
        <p:txBody>
          <a:bodyPr/>
          <a:lstStyle/>
          <a:p>
            <a:r>
              <a:rPr lang="en-US" smtClean="0"/>
              <a:t>© Tom@Gilb.com  www.gilb.com</a:t>
            </a:r>
            <a:endParaRPr lang="en-US"/>
          </a:p>
        </p:txBody>
      </p:sp>
      <p:sp>
        <p:nvSpPr>
          <p:cNvPr id="8" name="Date Placeholder 7"/>
          <p:cNvSpPr>
            <a:spLocks noGrp="1"/>
          </p:cNvSpPr>
          <p:nvPr>
            <p:ph type="dt" sz="half" idx="10"/>
          </p:nvPr>
        </p:nvSpPr>
        <p:spPr/>
        <p:txBody>
          <a:bodyPr/>
          <a:lstStyle/>
          <a:p>
            <a:fld id="{53BDDBDD-3687-174C-AFE1-40A2A14A6C37}" type="datetime4">
              <a:rPr lang="en-US" smtClean="0"/>
              <a:pPr/>
              <a:t>October 2, 2009</a:t>
            </a:fld>
            <a:endParaRPr lang="en-GB"/>
          </a:p>
        </p:txBody>
      </p:sp>
    </p:spTree>
  </p:cSld>
  <p:clrMapOvr>
    <a:masterClrMapping/>
  </p:clrMapOvr>
  <p:transition spd="med">
    <p:wipe dir="u"/>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554038" y="125413"/>
            <a:ext cx="7675562" cy="803275"/>
          </a:xfrm>
        </p:spPr>
        <p:txBody>
          <a:bodyPr>
            <a:normAutofit fontScale="90000"/>
          </a:bodyPr>
          <a:lstStyle/>
          <a:p>
            <a:pPr>
              <a:tabLst>
                <a:tab pos="1081088" algn="l"/>
              </a:tabLst>
            </a:pPr>
            <a:r>
              <a:rPr lang="en-US" sz="3400" dirty="0" smtClean="0"/>
              <a:t>We further explained </a:t>
            </a:r>
            <a:r>
              <a:rPr lang="en-US" sz="3400" dirty="0"/>
              <a:t>the definition of</a:t>
            </a:r>
            <a:r>
              <a:rPr lang="en-US" sz="3400" dirty="0" smtClean="0"/>
              <a:t> </a:t>
            </a:r>
            <a:br>
              <a:rPr lang="en-US" sz="3400" dirty="0" smtClean="0"/>
            </a:br>
            <a:r>
              <a:rPr lang="en-US" sz="3400" dirty="0" smtClean="0"/>
              <a:t>Spec </a:t>
            </a:r>
            <a:r>
              <a:rPr lang="en-US" sz="4500" u="sng" dirty="0" smtClean="0"/>
              <a:t>Defect</a:t>
            </a:r>
            <a:r>
              <a:rPr lang="en-US" sz="3400" dirty="0" smtClean="0"/>
              <a:t> </a:t>
            </a:r>
            <a:r>
              <a:rPr lang="en-US" sz="3400" u="sng" dirty="0" smtClean="0"/>
              <a:t>(2)</a:t>
            </a:r>
            <a:endParaRPr lang="en-US" sz="3400" u="sng" dirty="0"/>
          </a:p>
        </p:txBody>
      </p:sp>
      <p:sp>
        <p:nvSpPr>
          <p:cNvPr id="149507" name="Rectangle 3"/>
          <p:cNvSpPr>
            <a:spLocks noGrp="1" noChangeArrowheads="1"/>
          </p:cNvSpPr>
          <p:nvPr>
            <p:ph type="body" idx="1"/>
          </p:nvPr>
        </p:nvSpPr>
        <p:spPr>
          <a:xfrm>
            <a:off x="1524000" y="928688"/>
            <a:ext cx="7620000" cy="5472112"/>
          </a:xfrm>
        </p:spPr>
        <p:txBody>
          <a:bodyPr>
            <a:normAutofit/>
          </a:bodyPr>
          <a:lstStyle/>
          <a:p>
            <a:pPr marL="80963" indent="0">
              <a:lnSpc>
                <a:spcPts val="4800"/>
              </a:lnSpc>
              <a:tabLst>
                <a:tab pos="473075" algn="l"/>
                <a:tab pos="577850" algn="l"/>
                <a:tab pos="723900" algn="l"/>
                <a:tab pos="973138" algn="l"/>
                <a:tab pos="1223963" algn="l"/>
                <a:tab pos="1473200" algn="l"/>
                <a:tab pos="1724025" algn="l"/>
                <a:tab pos="1973263" algn="l"/>
                <a:tab pos="2224088" algn="l"/>
                <a:tab pos="2473325" algn="l"/>
                <a:tab pos="2724150" algn="l"/>
                <a:tab pos="2973388" algn="l"/>
                <a:tab pos="3224213" algn="l"/>
                <a:tab pos="473075" algn="l"/>
                <a:tab pos="579438" algn="l"/>
                <a:tab pos="723900" algn="l"/>
                <a:tab pos="973138" algn="l"/>
                <a:tab pos="1223963" algn="l"/>
                <a:tab pos="1473200" algn="l"/>
                <a:tab pos="1724025" algn="l"/>
                <a:tab pos="1973263" algn="l"/>
                <a:tab pos="2224088" algn="l"/>
                <a:tab pos="2473325" algn="l"/>
                <a:tab pos="2724150" algn="l"/>
                <a:tab pos="2973388" algn="l"/>
                <a:tab pos="3224213" algn="l"/>
                <a:tab pos="473075" algn="l"/>
                <a:tab pos="579438" algn="l"/>
                <a:tab pos="723900" algn="l"/>
                <a:tab pos="973138" algn="l"/>
                <a:tab pos="1223963" algn="l"/>
                <a:tab pos="1473200" algn="l"/>
              </a:tabLst>
            </a:pPr>
            <a:r>
              <a:rPr lang="en-US" sz="1800" dirty="0">
                <a:solidFill>
                  <a:srgbClr val="000000"/>
                </a:solidFill>
                <a:latin typeface="Arial Black"/>
                <a:cs typeface="Arial Black"/>
              </a:rPr>
              <a:t>A</a:t>
            </a:r>
            <a:r>
              <a:rPr lang="en-US" sz="1800" dirty="0" smtClean="0">
                <a:solidFill>
                  <a:srgbClr val="000000"/>
                </a:solidFill>
                <a:latin typeface="Arial Black"/>
                <a:cs typeface="Arial Black"/>
              </a:rPr>
              <a:t> ‘</a:t>
            </a:r>
            <a:r>
              <a:rPr lang="en-US" sz="1800" b="1" dirty="0" smtClean="0">
                <a:solidFill>
                  <a:srgbClr val="000000"/>
                </a:solidFill>
                <a:latin typeface="Arial Black"/>
                <a:cs typeface="Arial Black"/>
              </a:rPr>
              <a:t>Specification Defect’ </a:t>
            </a:r>
            <a:r>
              <a:rPr lang="en-US" sz="1800" dirty="0">
                <a:solidFill>
                  <a:srgbClr val="000000"/>
                </a:solidFill>
                <a:latin typeface="Arial Black"/>
                <a:cs typeface="Arial Black"/>
              </a:rPr>
              <a:t>is a</a:t>
            </a:r>
            <a:r>
              <a:rPr lang="en-US" sz="1800" dirty="0" smtClean="0">
                <a:solidFill>
                  <a:srgbClr val="000000"/>
                </a:solidFill>
                <a:latin typeface="Arial Black"/>
                <a:cs typeface="Arial Black"/>
              </a:rPr>
              <a:t> </a:t>
            </a:r>
            <a:r>
              <a:rPr lang="en-US" sz="1800" b="1" i="1" dirty="0" smtClean="0">
                <a:solidFill>
                  <a:srgbClr val="000000"/>
                </a:solidFill>
                <a:latin typeface="Arial Black"/>
                <a:cs typeface="Arial Black"/>
              </a:rPr>
              <a:t>also a ‘Potential Defect’</a:t>
            </a:r>
          </a:p>
          <a:p>
            <a:pPr marL="309563" lvl="1" indent="0">
              <a:lnSpc>
                <a:spcPts val="4800"/>
              </a:lnSpc>
              <a:tabLst>
                <a:tab pos="473075" algn="l"/>
                <a:tab pos="577850" algn="l"/>
                <a:tab pos="723900" algn="l"/>
                <a:tab pos="973138" algn="l"/>
                <a:tab pos="1223963" algn="l"/>
                <a:tab pos="1473200" algn="l"/>
                <a:tab pos="1724025" algn="l"/>
                <a:tab pos="1973263" algn="l"/>
                <a:tab pos="2224088" algn="l"/>
                <a:tab pos="2473325" algn="l"/>
                <a:tab pos="2724150" algn="l"/>
                <a:tab pos="2973388" algn="l"/>
                <a:tab pos="3224213" algn="l"/>
                <a:tab pos="473075" algn="l"/>
                <a:tab pos="579438" algn="l"/>
                <a:tab pos="723900" algn="l"/>
                <a:tab pos="973138" algn="l"/>
                <a:tab pos="1223963" algn="l"/>
                <a:tab pos="1473200" algn="l"/>
                <a:tab pos="1724025" algn="l"/>
                <a:tab pos="1973263" algn="l"/>
                <a:tab pos="2224088" algn="l"/>
                <a:tab pos="2473325" algn="l"/>
                <a:tab pos="2724150" algn="l"/>
                <a:tab pos="2973388" algn="l"/>
                <a:tab pos="3224213" algn="l"/>
                <a:tab pos="473075" algn="l"/>
                <a:tab pos="579438" algn="l"/>
                <a:tab pos="723900" algn="l"/>
                <a:tab pos="973138" algn="l"/>
                <a:tab pos="1223963" algn="l"/>
                <a:tab pos="1473200" algn="l"/>
              </a:tabLst>
            </a:pPr>
            <a:r>
              <a:rPr lang="en-US" sz="1800" b="1" i="1" dirty="0" smtClean="0">
                <a:latin typeface="Arial Black"/>
                <a:cs typeface="Arial Black"/>
              </a:rPr>
              <a:t>In the next level of specification</a:t>
            </a:r>
          </a:p>
          <a:p>
            <a:pPr marL="538163" lvl="2" indent="0">
              <a:lnSpc>
                <a:spcPts val="4800"/>
              </a:lnSpc>
              <a:tabLst>
                <a:tab pos="473075" algn="l"/>
                <a:tab pos="577850" algn="l"/>
                <a:tab pos="723900" algn="l"/>
                <a:tab pos="973138" algn="l"/>
                <a:tab pos="1223963" algn="l"/>
                <a:tab pos="1473200" algn="l"/>
                <a:tab pos="1724025" algn="l"/>
                <a:tab pos="1973263" algn="l"/>
                <a:tab pos="2224088" algn="l"/>
                <a:tab pos="2473325" algn="l"/>
                <a:tab pos="2724150" algn="l"/>
                <a:tab pos="2973388" algn="l"/>
                <a:tab pos="3224213" algn="l"/>
                <a:tab pos="473075" algn="l"/>
                <a:tab pos="579438" algn="l"/>
                <a:tab pos="723900" algn="l"/>
                <a:tab pos="973138" algn="l"/>
                <a:tab pos="1223963" algn="l"/>
                <a:tab pos="1473200" algn="l"/>
                <a:tab pos="1724025" algn="l"/>
                <a:tab pos="1973263" algn="l"/>
                <a:tab pos="2224088" algn="l"/>
                <a:tab pos="2473325" algn="l"/>
                <a:tab pos="2724150" algn="l"/>
                <a:tab pos="2973388" algn="l"/>
                <a:tab pos="3224213" algn="l"/>
                <a:tab pos="473075" algn="l"/>
                <a:tab pos="579438" algn="l"/>
                <a:tab pos="723900" algn="l"/>
                <a:tab pos="973138" algn="l"/>
                <a:tab pos="1223963" algn="l"/>
                <a:tab pos="1473200" algn="l"/>
              </a:tabLst>
            </a:pPr>
            <a:r>
              <a:rPr lang="en-US" sz="1800" b="1" i="1" dirty="0" smtClean="0">
                <a:latin typeface="Arial Black"/>
                <a:cs typeface="Arial Black"/>
              </a:rPr>
              <a:t>Like in Design, test plans, code or test scripts.</a:t>
            </a:r>
          </a:p>
          <a:p>
            <a:pPr marL="309563" lvl="1" indent="0">
              <a:lnSpc>
                <a:spcPts val="4800"/>
              </a:lnSpc>
              <a:tabLst>
                <a:tab pos="473075" algn="l"/>
                <a:tab pos="577850" algn="l"/>
                <a:tab pos="723900" algn="l"/>
                <a:tab pos="973138" algn="l"/>
                <a:tab pos="1223963" algn="l"/>
                <a:tab pos="1473200" algn="l"/>
                <a:tab pos="1724025" algn="l"/>
                <a:tab pos="1973263" algn="l"/>
                <a:tab pos="2224088" algn="l"/>
                <a:tab pos="2473325" algn="l"/>
                <a:tab pos="2724150" algn="l"/>
                <a:tab pos="2973388" algn="l"/>
                <a:tab pos="3224213" algn="l"/>
                <a:tab pos="473075" algn="l"/>
                <a:tab pos="579438" algn="l"/>
                <a:tab pos="723900" algn="l"/>
                <a:tab pos="973138" algn="l"/>
                <a:tab pos="1223963" algn="l"/>
                <a:tab pos="1473200" algn="l"/>
                <a:tab pos="1724025" algn="l"/>
                <a:tab pos="1973263" algn="l"/>
                <a:tab pos="2224088" algn="l"/>
                <a:tab pos="2473325" algn="l"/>
                <a:tab pos="2724150" algn="l"/>
                <a:tab pos="2973388" algn="l"/>
                <a:tab pos="3224213" algn="l"/>
                <a:tab pos="473075" algn="l"/>
                <a:tab pos="579438" algn="l"/>
                <a:tab pos="723900" algn="l"/>
                <a:tab pos="973138" algn="l"/>
                <a:tab pos="1223963" algn="l"/>
                <a:tab pos="1473200" algn="l"/>
              </a:tabLst>
            </a:pPr>
            <a:r>
              <a:rPr lang="en-US" sz="1800" b="1" i="1" dirty="0" smtClean="0">
                <a:latin typeface="Arial Black"/>
                <a:cs typeface="Arial Black"/>
              </a:rPr>
              <a:t>With about 1/3 chance (potential) of becoming a downstream </a:t>
            </a:r>
            <a:r>
              <a:rPr lang="en-US" sz="1800" b="1" i="1" u="sng" dirty="0" smtClean="0">
                <a:latin typeface="Arial Black"/>
                <a:cs typeface="Arial Black"/>
              </a:rPr>
              <a:t>real</a:t>
            </a:r>
            <a:r>
              <a:rPr lang="en-US" sz="1800" b="1" i="1" dirty="0" smtClean="0">
                <a:latin typeface="Arial Black"/>
                <a:cs typeface="Arial Black"/>
              </a:rPr>
              <a:t> defect.</a:t>
            </a:r>
          </a:p>
          <a:p>
            <a:pPr marL="309563" lvl="1" indent="0">
              <a:lnSpc>
                <a:spcPts val="4800"/>
              </a:lnSpc>
              <a:tabLst>
                <a:tab pos="473075" algn="l"/>
                <a:tab pos="577850" algn="l"/>
                <a:tab pos="723900" algn="l"/>
                <a:tab pos="973138" algn="l"/>
                <a:tab pos="1223963" algn="l"/>
                <a:tab pos="1473200" algn="l"/>
                <a:tab pos="1724025" algn="l"/>
                <a:tab pos="1973263" algn="l"/>
                <a:tab pos="2224088" algn="l"/>
                <a:tab pos="2473325" algn="l"/>
                <a:tab pos="2724150" algn="l"/>
                <a:tab pos="2973388" algn="l"/>
                <a:tab pos="3224213" algn="l"/>
                <a:tab pos="473075" algn="l"/>
                <a:tab pos="579438" algn="l"/>
                <a:tab pos="723900" algn="l"/>
                <a:tab pos="973138" algn="l"/>
                <a:tab pos="1223963" algn="l"/>
                <a:tab pos="1473200" algn="l"/>
                <a:tab pos="1724025" algn="l"/>
                <a:tab pos="1973263" algn="l"/>
                <a:tab pos="2224088" algn="l"/>
                <a:tab pos="2473325" algn="l"/>
                <a:tab pos="2724150" algn="l"/>
                <a:tab pos="2973388" algn="l"/>
                <a:tab pos="3224213" algn="l"/>
                <a:tab pos="473075" algn="l"/>
                <a:tab pos="579438" algn="l"/>
                <a:tab pos="723900" algn="l"/>
                <a:tab pos="973138" algn="l"/>
                <a:tab pos="1223963" algn="l"/>
                <a:tab pos="1473200" algn="l"/>
              </a:tabLst>
            </a:pPr>
            <a:r>
              <a:rPr lang="en-US" sz="1800" b="1" i="1" dirty="0" smtClean="0">
                <a:latin typeface="Arial Black"/>
                <a:cs typeface="Arial Black"/>
              </a:rPr>
              <a:t>In ‘code’ we call this a ‘bug’ (a </a:t>
            </a:r>
            <a:r>
              <a:rPr lang="en-US" sz="1800" b="1" i="1" u="sng" dirty="0" smtClean="0">
                <a:latin typeface="Arial Black"/>
                <a:cs typeface="Arial Black"/>
              </a:rPr>
              <a:t>potential </a:t>
            </a:r>
            <a:r>
              <a:rPr lang="en-US" sz="1800" b="1" i="1" dirty="0" smtClean="0">
                <a:latin typeface="Arial Black"/>
                <a:cs typeface="Arial Black"/>
              </a:rPr>
              <a:t>malfunction).</a:t>
            </a:r>
          </a:p>
          <a:p>
            <a:pPr marL="309563" lvl="1" indent="0">
              <a:lnSpc>
                <a:spcPts val="4800"/>
              </a:lnSpc>
              <a:tabLst>
                <a:tab pos="473075" algn="l"/>
                <a:tab pos="577850" algn="l"/>
                <a:tab pos="723900" algn="l"/>
                <a:tab pos="973138" algn="l"/>
                <a:tab pos="1223963" algn="l"/>
                <a:tab pos="1473200" algn="l"/>
                <a:tab pos="1724025" algn="l"/>
                <a:tab pos="1973263" algn="l"/>
                <a:tab pos="2224088" algn="l"/>
                <a:tab pos="2473325" algn="l"/>
                <a:tab pos="2724150" algn="l"/>
                <a:tab pos="2973388" algn="l"/>
                <a:tab pos="3224213" algn="l"/>
                <a:tab pos="473075" algn="l"/>
                <a:tab pos="579438" algn="l"/>
                <a:tab pos="723900" algn="l"/>
                <a:tab pos="973138" algn="l"/>
                <a:tab pos="1223963" algn="l"/>
                <a:tab pos="1473200" algn="l"/>
                <a:tab pos="1724025" algn="l"/>
                <a:tab pos="1973263" algn="l"/>
                <a:tab pos="2224088" algn="l"/>
                <a:tab pos="2473325" algn="l"/>
                <a:tab pos="2724150" algn="l"/>
                <a:tab pos="2973388" algn="l"/>
                <a:tab pos="3224213" algn="l"/>
                <a:tab pos="473075" algn="l"/>
                <a:tab pos="579438" algn="l"/>
                <a:tab pos="723900" algn="l"/>
                <a:tab pos="973138" algn="l"/>
                <a:tab pos="1223963" algn="l"/>
                <a:tab pos="1473200" algn="l"/>
              </a:tabLst>
            </a:pPr>
            <a:r>
              <a:rPr lang="en-US" sz="1800" b="1" i="1" dirty="0" smtClean="0">
                <a:latin typeface="Arial Black"/>
                <a:cs typeface="Arial Black"/>
              </a:rPr>
              <a:t>If we discover the bug in test or operation we call it a ‘malfunction’</a:t>
            </a:r>
            <a:endParaRPr lang="en-US" sz="1800" i="1" dirty="0">
              <a:latin typeface="Arial Black"/>
              <a:cs typeface="Arial Black"/>
            </a:endParaRPr>
          </a:p>
        </p:txBody>
      </p:sp>
      <p:pic>
        <p:nvPicPr>
          <p:cNvPr id="149508" name="Picture 4"/>
          <p:cNvPicPr>
            <a:picLocks noChangeAspect="1" noChangeArrowheads="1"/>
          </p:cNvPicPr>
          <p:nvPr/>
        </p:nvPicPr>
        <p:blipFill>
          <a:blip r:embed="rId3"/>
          <a:srcRect/>
          <a:stretch>
            <a:fillRect/>
          </a:stretch>
        </p:blipFill>
        <p:spPr bwMode="auto">
          <a:xfrm>
            <a:off x="1" y="2209800"/>
            <a:ext cx="1981200" cy="1955034"/>
          </a:xfrm>
          <a:prstGeom prst="rect">
            <a:avLst/>
          </a:prstGeom>
          <a:noFill/>
          <a:ln w="25400">
            <a:noFill/>
            <a:miter lim="800000"/>
            <a:headEnd/>
            <a:tailEnd/>
          </a:ln>
          <a:effectLst/>
        </p:spPr>
      </p:pic>
      <p:sp>
        <p:nvSpPr>
          <p:cNvPr id="6" name="Slide Number Placeholder 5"/>
          <p:cNvSpPr>
            <a:spLocks noGrp="1"/>
          </p:cNvSpPr>
          <p:nvPr>
            <p:ph type="sldNum" sz="quarter" idx="12"/>
          </p:nvPr>
        </p:nvSpPr>
        <p:spPr/>
        <p:txBody>
          <a:bodyPr/>
          <a:lstStyle/>
          <a:p>
            <a:pPr>
              <a:defRPr/>
            </a:pPr>
            <a:fld id="{017A515C-7060-F94C-9515-358B2BB6BDD7}" type="slidenum">
              <a:rPr lang="en-US" smtClean="0"/>
              <a:pPr>
                <a:defRPr/>
              </a:pPr>
              <a:t>87</a:t>
            </a:fld>
            <a:endParaRPr lang="en-US"/>
          </a:p>
        </p:txBody>
      </p:sp>
      <p:sp>
        <p:nvSpPr>
          <p:cNvPr id="7" name="Footer Placeholder 6"/>
          <p:cNvSpPr>
            <a:spLocks noGrp="1"/>
          </p:cNvSpPr>
          <p:nvPr>
            <p:ph type="ftr" sz="quarter" idx="11"/>
          </p:nvPr>
        </p:nvSpPr>
        <p:spPr/>
        <p:txBody>
          <a:bodyPr/>
          <a:lstStyle/>
          <a:p>
            <a:r>
              <a:rPr lang="en-US" smtClean="0"/>
              <a:t>© Tom@Gilb.com  www.gilb.com</a:t>
            </a:r>
            <a:endParaRPr lang="en-US"/>
          </a:p>
        </p:txBody>
      </p:sp>
      <p:sp>
        <p:nvSpPr>
          <p:cNvPr id="8" name="Date Placeholder 7"/>
          <p:cNvSpPr>
            <a:spLocks noGrp="1"/>
          </p:cNvSpPr>
          <p:nvPr>
            <p:ph type="dt" sz="half" idx="10"/>
          </p:nvPr>
        </p:nvSpPr>
        <p:spPr/>
        <p:txBody>
          <a:bodyPr/>
          <a:lstStyle/>
          <a:p>
            <a:fld id="{71A0E7E8-D021-E84D-AB01-AC843D8E573B}" type="datetime4">
              <a:rPr lang="en-US" smtClean="0"/>
              <a:pPr/>
              <a:t>October 2, 2009</a:t>
            </a:fld>
            <a:endParaRPr lang="en-GB"/>
          </a:p>
        </p:txBody>
      </p:sp>
    </p:spTree>
  </p:cSld>
  <p:clrMapOvr>
    <a:masterClrMapping/>
  </p:clrMapOvr>
  <p:transition spd="med">
    <p:wipe dir="u"/>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1554" name="Picture 2"/>
          <p:cNvPicPr>
            <a:picLocks noChangeAspect="1" noChangeArrowheads="1"/>
          </p:cNvPicPr>
          <p:nvPr/>
        </p:nvPicPr>
        <p:blipFill>
          <a:blip r:embed="rId3"/>
          <a:srcRect/>
          <a:stretch>
            <a:fillRect/>
          </a:stretch>
        </p:blipFill>
        <p:spPr bwMode="auto">
          <a:xfrm>
            <a:off x="152400" y="2362200"/>
            <a:ext cx="2694473" cy="1752600"/>
          </a:xfrm>
          <a:prstGeom prst="rect">
            <a:avLst/>
          </a:prstGeom>
          <a:noFill/>
          <a:ln w="25400">
            <a:noFill/>
            <a:miter lim="800000"/>
            <a:headEnd/>
            <a:tailEnd/>
          </a:ln>
          <a:effectLst/>
        </p:spPr>
      </p:pic>
      <p:sp>
        <p:nvSpPr>
          <p:cNvPr id="151555" name="Rectangle 3"/>
          <p:cNvSpPr>
            <a:spLocks noGrp="1" noChangeArrowheads="1"/>
          </p:cNvSpPr>
          <p:nvPr>
            <p:ph type="title"/>
          </p:nvPr>
        </p:nvSpPr>
        <p:spPr>
          <a:xfrm>
            <a:off x="-17463" y="125413"/>
            <a:ext cx="8018463" cy="803275"/>
          </a:xfrm>
        </p:spPr>
        <p:txBody>
          <a:bodyPr/>
          <a:lstStyle/>
          <a:p>
            <a:pPr>
              <a:tabLst>
                <a:tab pos="1081088" algn="l"/>
              </a:tabLst>
            </a:pPr>
            <a:r>
              <a:rPr lang="en-US" sz="3400" dirty="0" smtClean="0"/>
              <a:t>The </a:t>
            </a:r>
            <a:r>
              <a:rPr lang="en-US" sz="3400" dirty="0"/>
              <a:t>definition of </a:t>
            </a:r>
            <a:r>
              <a:rPr lang="en-US" sz="4500" dirty="0"/>
              <a:t>Major </a:t>
            </a:r>
            <a:r>
              <a:rPr lang="en-US" sz="3400" dirty="0">
                <a:solidFill>
                  <a:srgbClr val="463B2A"/>
                </a:solidFill>
              </a:rPr>
              <a:t>defect</a:t>
            </a:r>
            <a:r>
              <a:rPr lang="en-US" sz="3400" dirty="0"/>
              <a:t> </a:t>
            </a:r>
          </a:p>
        </p:txBody>
      </p:sp>
      <p:sp>
        <p:nvSpPr>
          <p:cNvPr id="151556" name="Rectangle 4"/>
          <p:cNvSpPr>
            <a:spLocks noGrp="1" noChangeArrowheads="1"/>
          </p:cNvSpPr>
          <p:nvPr>
            <p:ph type="body" idx="1"/>
          </p:nvPr>
        </p:nvSpPr>
        <p:spPr>
          <a:xfrm>
            <a:off x="2846873" y="1009650"/>
            <a:ext cx="6297127" cy="5035550"/>
          </a:xfrm>
        </p:spPr>
        <p:txBody>
          <a:bodyPr/>
          <a:lstStyle/>
          <a:p>
            <a:pPr marL="80963" indent="0">
              <a:spcAft>
                <a:spcPts val="1100"/>
              </a:spcAft>
              <a:buSzPct val="55000"/>
              <a:tabLst>
                <a:tab pos="741363" algn="l"/>
                <a:tab pos="741363" algn="l"/>
                <a:tab pos="741363" algn="l"/>
                <a:tab pos="741363" algn="l"/>
              </a:tabLst>
            </a:pPr>
            <a:r>
              <a:rPr lang="en-US" b="1" u="sng" dirty="0"/>
              <a:t>Major</a:t>
            </a:r>
            <a:r>
              <a:rPr lang="en-US" b="1" dirty="0"/>
              <a:t>:</a:t>
            </a:r>
            <a:r>
              <a:rPr lang="en-US" b="1" dirty="0" smtClean="0"/>
              <a:t> </a:t>
            </a:r>
          </a:p>
          <a:p>
            <a:pPr marL="457201" lvl="1" indent="0">
              <a:spcAft>
                <a:spcPts val="1100"/>
              </a:spcAft>
              <a:buSzPct val="55000"/>
              <a:tabLst>
                <a:tab pos="741363" algn="l"/>
                <a:tab pos="741363" algn="l"/>
                <a:tab pos="741363" algn="l"/>
                <a:tab pos="741363" algn="l"/>
              </a:tabLst>
            </a:pPr>
            <a:r>
              <a:rPr lang="en-US" b="1" dirty="0" smtClean="0"/>
              <a:t> a </a:t>
            </a:r>
            <a:r>
              <a:rPr lang="en-US" b="1" dirty="0"/>
              <a:t>Defect that </a:t>
            </a:r>
            <a:r>
              <a:rPr lang="en-US" b="1" i="1" dirty="0"/>
              <a:t>potentially</a:t>
            </a:r>
            <a:r>
              <a:rPr lang="en-US" b="1" i="1" dirty="0" smtClean="0"/>
              <a:t> </a:t>
            </a:r>
          </a:p>
          <a:p>
            <a:pPr marL="80963" indent="0">
              <a:spcAft>
                <a:spcPts val="1100"/>
              </a:spcAft>
              <a:buSzPct val="55000"/>
              <a:buNone/>
              <a:tabLst>
                <a:tab pos="741363" algn="l"/>
                <a:tab pos="741363" algn="l"/>
                <a:tab pos="741363" algn="l"/>
                <a:tab pos="741363" algn="l"/>
              </a:tabLst>
            </a:pPr>
            <a:r>
              <a:rPr lang="en-US" sz="4500" b="1" dirty="0" smtClean="0"/>
              <a:t>      costs </a:t>
            </a:r>
            <a:r>
              <a:rPr lang="en-US" sz="4500" b="1" dirty="0"/>
              <a:t>more</a:t>
            </a:r>
            <a:r>
              <a:rPr lang="en-US" b="1" dirty="0"/>
              <a:t> </a:t>
            </a:r>
            <a:endParaRPr lang="en-US" b="1" dirty="0" smtClean="0"/>
          </a:p>
          <a:p>
            <a:pPr marL="160338" lvl="1" indent="0">
              <a:spcAft>
                <a:spcPts val="1100"/>
              </a:spcAft>
              <a:tabLst>
                <a:tab pos="741363" algn="l"/>
                <a:tab pos="741363" algn="l"/>
                <a:tab pos="741363" algn="l"/>
                <a:tab pos="741363" algn="l"/>
              </a:tabLst>
            </a:pPr>
            <a:r>
              <a:rPr lang="en-US" b="1" dirty="0" smtClean="0"/>
              <a:t> to </a:t>
            </a:r>
            <a:r>
              <a:rPr lang="en-US" b="1" dirty="0"/>
              <a:t>find and fix </a:t>
            </a:r>
            <a:endParaRPr lang="en-US" b="1" dirty="0" smtClean="0"/>
          </a:p>
          <a:p>
            <a:pPr marL="160338" lvl="1" indent="0">
              <a:spcAft>
                <a:spcPts val="1100"/>
              </a:spcAft>
              <a:buSzPct val="53000"/>
              <a:tabLst>
                <a:tab pos="741363" algn="l"/>
                <a:tab pos="741363" algn="l"/>
                <a:tab pos="741363" algn="l"/>
                <a:tab pos="741363" algn="l"/>
              </a:tabLst>
            </a:pPr>
            <a:r>
              <a:rPr lang="en-US" sz="3400" b="1" dirty="0" smtClean="0"/>
              <a:t> later</a:t>
            </a:r>
            <a:r>
              <a:rPr lang="en-US" b="1" dirty="0" smtClean="0"/>
              <a:t> </a:t>
            </a:r>
            <a:r>
              <a:rPr lang="en-US" b="1" dirty="0"/>
              <a:t>in the development process </a:t>
            </a:r>
            <a:endParaRPr lang="en-US" b="1" dirty="0" smtClean="0"/>
          </a:p>
          <a:p>
            <a:pPr marL="160338" lvl="1" indent="0">
              <a:spcAft>
                <a:spcPts val="1100"/>
              </a:spcAft>
              <a:tabLst>
                <a:tab pos="741363" algn="l"/>
                <a:tab pos="741363" algn="l"/>
                <a:tab pos="741363" algn="l"/>
                <a:tab pos="741363" algn="l"/>
              </a:tabLst>
            </a:pPr>
            <a:r>
              <a:rPr lang="en-US" b="1" dirty="0" smtClean="0"/>
              <a:t> than </a:t>
            </a:r>
            <a:r>
              <a:rPr lang="en-US" b="1" dirty="0"/>
              <a:t>it would cost </a:t>
            </a:r>
            <a:r>
              <a:rPr lang="en-US" b="1" i="1" dirty="0"/>
              <a:t>now</a:t>
            </a:r>
            <a:r>
              <a:rPr lang="en-US" b="1" dirty="0" smtClean="0"/>
              <a:t>.</a:t>
            </a:r>
          </a:p>
          <a:p>
            <a:pPr marL="160338" lvl="1" indent="0">
              <a:spcAft>
                <a:spcPts val="1100"/>
              </a:spcAft>
              <a:tabLst>
                <a:tab pos="741363" algn="l"/>
                <a:tab pos="741363" algn="l"/>
                <a:tab pos="741363" algn="l"/>
                <a:tab pos="741363" algn="l"/>
              </a:tabLst>
            </a:pPr>
            <a:r>
              <a:rPr lang="en-US" b="1" dirty="0" smtClean="0"/>
              <a:t> We need to get rid of it NOW!</a:t>
            </a:r>
            <a:endParaRPr lang="en-US" b="1" dirty="0"/>
          </a:p>
        </p:txBody>
      </p:sp>
      <p:sp>
        <p:nvSpPr>
          <p:cNvPr id="6" name="Slide Number Placeholder 5"/>
          <p:cNvSpPr>
            <a:spLocks noGrp="1"/>
          </p:cNvSpPr>
          <p:nvPr>
            <p:ph type="sldNum" sz="quarter" idx="12"/>
          </p:nvPr>
        </p:nvSpPr>
        <p:spPr/>
        <p:txBody>
          <a:bodyPr/>
          <a:lstStyle/>
          <a:p>
            <a:pPr>
              <a:defRPr/>
            </a:pPr>
            <a:fld id="{017A515C-7060-F94C-9515-358B2BB6BDD7}" type="slidenum">
              <a:rPr lang="en-US" smtClean="0"/>
              <a:pPr>
                <a:defRPr/>
              </a:pPr>
              <a:t>88</a:t>
            </a:fld>
            <a:endParaRPr lang="en-US"/>
          </a:p>
        </p:txBody>
      </p:sp>
      <p:sp>
        <p:nvSpPr>
          <p:cNvPr id="7" name="Footer Placeholder 6"/>
          <p:cNvSpPr>
            <a:spLocks noGrp="1"/>
          </p:cNvSpPr>
          <p:nvPr>
            <p:ph type="ftr" sz="quarter" idx="11"/>
          </p:nvPr>
        </p:nvSpPr>
        <p:spPr/>
        <p:txBody>
          <a:bodyPr/>
          <a:lstStyle/>
          <a:p>
            <a:r>
              <a:rPr lang="en-US" smtClean="0"/>
              <a:t>© Tom@Gilb.com  www.gilb.com</a:t>
            </a:r>
            <a:endParaRPr lang="en-US"/>
          </a:p>
        </p:txBody>
      </p:sp>
      <p:sp>
        <p:nvSpPr>
          <p:cNvPr id="8" name="Date Placeholder 7"/>
          <p:cNvSpPr>
            <a:spLocks noGrp="1"/>
          </p:cNvSpPr>
          <p:nvPr>
            <p:ph type="dt" sz="half" idx="10"/>
          </p:nvPr>
        </p:nvSpPr>
        <p:spPr/>
        <p:txBody>
          <a:bodyPr/>
          <a:lstStyle/>
          <a:p>
            <a:fld id="{F80630C7-97FB-7344-962C-08BD76071E8C}" type="datetime4">
              <a:rPr lang="en-US" smtClean="0"/>
              <a:pPr/>
              <a:t>October 2, 2009</a:t>
            </a:fld>
            <a:endParaRPr lang="en-GB"/>
          </a:p>
        </p:txBody>
      </p:sp>
    </p:spTree>
  </p:cSld>
  <p:clrMapOvr>
    <a:masterClrMapping/>
  </p:clrMapOvr>
  <p:transition spd="med">
    <p:wipe dir="u"/>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9554" name="Rectangle 2"/>
          <p:cNvSpPr>
            <a:spLocks noChangeArrowheads="1"/>
          </p:cNvSpPr>
          <p:nvPr/>
        </p:nvSpPr>
        <p:spPr bwMode="auto">
          <a:xfrm>
            <a:off x="685800" y="6248400"/>
            <a:ext cx="1905000" cy="457200"/>
          </a:xfrm>
          <a:prstGeom prst="rect">
            <a:avLst/>
          </a:prstGeom>
          <a:noFill/>
          <a:ln w="12700">
            <a:noFill/>
            <a:miter lim="800000"/>
            <a:headEnd/>
            <a:tailEnd/>
          </a:ln>
          <a:effectLst/>
        </p:spPr>
        <p:txBody>
          <a:bodyPr wrap="none" lIns="90487" tIns="44450" rIns="90487" bIns="44450" anchor="ctr">
            <a:prstTxWarp prst="textNoShape">
              <a:avLst/>
            </a:prstTxWarp>
          </a:bodyPr>
          <a:lstStyle/>
          <a:p>
            <a:pPr algn="l" eaLnBrk="0" hangingPunct="0"/>
            <a:r>
              <a:rPr lang="en-GB" sz="1000" b="0">
                <a:solidFill>
                  <a:schemeClr val="tx1"/>
                </a:solidFill>
                <a:latin typeface="Times New Roman" pitchFamily="-108" charset="0"/>
              </a:rPr>
              <a:t> </a:t>
            </a:r>
          </a:p>
        </p:txBody>
      </p:sp>
      <p:sp>
        <p:nvSpPr>
          <p:cNvPr id="279555" name="Rectangle 3"/>
          <p:cNvSpPr>
            <a:spLocks noChangeArrowheads="1"/>
          </p:cNvSpPr>
          <p:nvPr/>
        </p:nvSpPr>
        <p:spPr bwMode="auto">
          <a:xfrm>
            <a:off x="3124200" y="6248400"/>
            <a:ext cx="2895600" cy="457200"/>
          </a:xfrm>
          <a:prstGeom prst="rect">
            <a:avLst/>
          </a:prstGeom>
          <a:noFill/>
          <a:ln w="12700">
            <a:noFill/>
            <a:miter lim="800000"/>
            <a:headEnd/>
            <a:tailEnd/>
          </a:ln>
          <a:effectLst/>
        </p:spPr>
        <p:txBody>
          <a:bodyPr wrap="none" lIns="90487" tIns="44450" rIns="90487" bIns="44450" anchor="ctr">
            <a:prstTxWarp prst="textNoShape">
              <a:avLst/>
            </a:prstTxWarp>
          </a:bodyPr>
          <a:lstStyle/>
          <a:p>
            <a:pPr eaLnBrk="0" hangingPunct="0"/>
            <a:r>
              <a:rPr lang="en-GB" sz="1000" b="0">
                <a:solidFill>
                  <a:schemeClr val="tx1"/>
                </a:solidFill>
                <a:latin typeface="Times New Roman" pitchFamily="-108" charset="0"/>
              </a:rPr>
              <a:t>Half-day Inspection Economics. Gilb@acm.org </a:t>
            </a:r>
          </a:p>
        </p:txBody>
      </p:sp>
      <p:sp>
        <p:nvSpPr>
          <p:cNvPr id="279556" name="Rectangle 4"/>
          <p:cNvSpPr>
            <a:spLocks noGrp="1" noChangeArrowheads="1"/>
          </p:cNvSpPr>
          <p:nvPr>
            <p:ph type="title"/>
          </p:nvPr>
        </p:nvSpPr>
        <p:spPr>
          <a:xfrm>
            <a:off x="838200" y="0"/>
            <a:ext cx="7772400" cy="1219200"/>
          </a:xfrm>
          <a:noFill/>
          <a:ln/>
        </p:spPr>
        <p:txBody>
          <a:bodyPr>
            <a:normAutofit fontScale="90000"/>
          </a:bodyPr>
          <a:lstStyle/>
          <a:p>
            <a:r>
              <a:rPr lang="en-GB" sz="2000" b="1" dirty="0">
                <a:latin typeface="Arial Black"/>
                <a:cs typeface="Arial Black"/>
              </a:rPr>
              <a:t>The downstream alternative cost of </a:t>
            </a:r>
            <a:r>
              <a:rPr lang="en-GB" sz="2000" b="1" dirty="0" smtClean="0">
                <a:latin typeface="Arial Black"/>
                <a:cs typeface="Arial Black"/>
              </a:rPr>
              <a:t>quality</a:t>
            </a:r>
            <a:br>
              <a:rPr lang="en-GB" sz="2000" b="1" dirty="0" smtClean="0">
                <a:latin typeface="Arial Black"/>
                <a:cs typeface="Arial Black"/>
              </a:rPr>
            </a:br>
            <a:r>
              <a:rPr lang="en-GB" sz="2000" b="1" dirty="0" smtClean="0">
                <a:latin typeface="Arial Black"/>
                <a:cs typeface="Arial Black"/>
              </a:rPr>
              <a:t> </a:t>
            </a:r>
            <a:r>
              <a:rPr lang="en-GB" sz="2000" b="1" dirty="0">
                <a:latin typeface="Arial Black"/>
                <a:cs typeface="Arial Black"/>
              </a:rPr>
              <a:t>at a</a:t>
            </a:r>
            <a:r>
              <a:rPr lang="en-GB" sz="2000" b="1" dirty="0" smtClean="0">
                <a:latin typeface="Arial Black"/>
                <a:cs typeface="Arial Black"/>
              </a:rPr>
              <a:t> UK Defence </a:t>
            </a:r>
            <a:r>
              <a:rPr lang="en-GB" sz="2000" b="1" dirty="0">
                <a:latin typeface="Arial Black"/>
                <a:cs typeface="Arial Black"/>
              </a:rPr>
              <a:t>Electronics </a:t>
            </a:r>
            <a:r>
              <a:rPr lang="en-GB" sz="2000" b="1" dirty="0" smtClean="0">
                <a:latin typeface="Arial Black"/>
                <a:cs typeface="Arial Black"/>
              </a:rPr>
              <a:t>Factory.</a:t>
            </a:r>
            <a:br>
              <a:rPr lang="en-GB" sz="2000" b="1" dirty="0" smtClean="0">
                <a:latin typeface="Arial Black"/>
                <a:cs typeface="Arial Black"/>
              </a:rPr>
            </a:br>
            <a:r>
              <a:rPr lang="en-GB" sz="2000" b="1" dirty="0" smtClean="0">
                <a:latin typeface="Arial Black"/>
                <a:cs typeface="Arial Black"/>
              </a:rPr>
              <a:t> 9 to 1 more </a:t>
            </a:r>
            <a:br>
              <a:rPr lang="en-GB" sz="2000" b="1" dirty="0" smtClean="0">
                <a:latin typeface="Arial Black"/>
                <a:cs typeface="Arial Black"/>
              </a:rPr>
            </a:br>
            <a:r>
              <a:rPr lang="en-GB" sz="2000" dirty="0" smtClean="0">
                <a:latin typeface="Arial"/>
                <a:cs typeface="Arial"/>
              </a:rPr>
              <a:t>(</a:t>
            </a:r>
            <a:r>
              <a:rPr lang="en-GB" sz="2000" dirty="0">
                <a:latin typeface="Arial"/>
                <a:cs typeface="Arial"/>
              </a:rPr>
              <a:t>all types of documents for electronics).</a:t>
            </a:r>
          </a:p>
        </p:txBody>
      </p:sp>
      <p:sp>
        <p:nvSpPr>
          <p:cNvPr id="279557" name="Rectangle 5"/>
          <p:cNvSpPr>
            <a:spLocks noChangeArrowheads="1"/>
          </p:cNvSpPr>
          <p:nvPr/>
        </p:nvSpPr>
        <p:spPr bwMode="auto">
          <a:xfrm>
            <a:off x="1600200" y="6148388"/>
            <a:ext cx="7546975" cy="700087"/>
          </a:xfrm>
          <a:prstGeom prst="rect">
            <a:avLst/>
          </a:prstGeom>
          <a:solidFill>
            <a:srgbClr val="CCCCFF"/>
          </a:solidFill>
          <a:ln w="12700">
            <a:noFill/>
            <a:miter lim="800000"/>
            <a:headEnd/>
            <a:tailEnd/>
          </a:ln>
          <a:effectLst/>
        </p:spPr>
        <p:txBody>
          <a:bodyPr wrap="square" lIns="90487" tIns="44450" rIns="90487" bIns="44450">
            <a:prstTxWarp prst="textNoShape">
              <a:avLst/>
            </a:prstTxWarp>
            <a:spAutoFit/>
          </a:bodyPr>
          <a:lstStyle/>
          <a:p>
            <a:pPr algn="l" eaLnBrk="0" hangingPunct="0">
              <a:spcBef>
                <a:spcPct val="50000"/>
              </a:spcBef>
            </a:pPr>
            <a:r>
              <a:rPr lang="en-GB" sz="1600" dirty="0">
                <a:solidFill>
                  <a:schemeClr val="tx1"/>
                </a:solidFill>
                <a:latin typeface="Book Antiqua" pitchFamily="-108" charset="0"/>
              </a:rPr>
              <a:t>Source: Trevor Reeve, Case Study Chapter in "Software Inspection”, Gilb </a:t>
            </a:r>
            <a:r>
              <a:rPr lang="en-GB" sz="1600" dirty="0" smtClean="0">
                <a:solidFill>
                  <a:schemeClr val="tx1"/>
                </a:solidFill>
                <a:latin typeface="Book Antiqua" pitchFamily="-108" charset="0"/>
              </a:rPr>
              <a:t>client.</a:t>
            </a:r>
          </a:p>
          <a:p>
            <a:pPr algn="l" eaLnBrk="0" hangingPunct="0">
              <a:spcBef>
                <a:spcPct val="50000"/>
              </a:spcBef>
            </a:pPr>
            <a:r>
              <a:rPr lang="en-GB" sz="1600" dirty="0">
                <a:solidFill>
                  <a:schemeClr val="tx1"/>
                </a:solidFill>
                <a:latin typeface="Book Antiqua" pitchFamily="-108" charset="0"/>
              </a:rPr>
              <a:t>Philips MEL became "Thorn EMI", then Racal. Crawley UK. 1999 </a:t>
            </a:r>
            <a:r>
              <a:rPr lang="en-GB" sz="1600" dirty="0" smtClean="0">
                <a:solidFill>
                  <a:schemeClr val="tx1"/>
                </a:solidFill>
                <a:latin typeface="Book Antiqua" pitchFamily="-108" charset="0"/>
              </a:rPr>
              <a:t>Raytheon</a:t>
            </a:r>
            <a:endParaRPr lang="en-GB" sz="1600" dirty="0">
              <a:solidFill>
                <a:schemeClr val="tx1"/>
              </a:solidFill>
              <a:latin typeface="Book Antiqua" pitchFamily="-108" charset="0"/>
            </a:endParaRPr>
          </a:p>
        </p:txBody>
      </p:sp>
      <p:grpSp>
        <p:nvGrpSpPr>
          <p:cNvPr id="2" name="Group 6"/>
          <p:cNvGrpSpPr>
            <a:grpSpLocks/>
          </p:cNvGrpSpPr>
          <p:nvPr/>
        </p:nvGrpSpPr>
        <p:grpSpPr bwMode="auto">
          <a:xfrm>
            <a:off x="147638" y="1219200"/>
            <a:ext cx="8999537" cy="4038601"/>
            <a:chOff x="93" y="1485"/>
            <a:chExt cx="5669" cy="2544"/>
          </a:xfrm>
        </p:grpSpPr>
        <p:pic>
          <p:nvPicPr>
            <p:cNvPr id="279559" name="Picture 7"/>
            <p:cNvPicPr>
              <a:picLocks noChangeArrowheads="1"/>
            </p:cNvPicPr>
            <p:nvPr/>
          </p:nvPicPr>
          <p:blipFill>
            <a:blip r:embed="rId3"/>
            <a:srcRect/>
            <a:stretch>
              <a:fillRect/>
            </a:stretch>
          </p:blipFill>
          <p:spPr bwMode="auto">
            <a:xfrm>
              <a:off x="1152" y="1515"/>
              <a:ext cx="4272" cy="2274"/>
            </a:xfrm>
            <a:prstGeom prst="rect">
              <a:avLst/>
            </a:prstGeom>
            <a:noFill/>
            <a:ln w="12700">
              <a:noFill/>
              <a:miter lim="800000"/>
              <a:headEnd/>
              <a:tailEnd/>
            </a:ln>
            <a:effectLst/>
          </p:spPr>
        </p:pic>
        <p:sp>
          <p:nvSpPr>
            <p:cNvPr id="279560" name="Rectangle 8"/>
            <p:cNvSpPr>
              <a:spLocks noChangeArrowheads="1"/>
            </p:cNvSpPr>
            <p:nvPr/>
          </p:nvSpPr>
          <p:spPr bwMode="auto">
            <a:xfrm>
              <a:off x="1866" y="1539"/>
              <a:ext cx="3510" cy="522"/>
            </a:xfrm>
            <a:prstGeom prst="rect">
              <a:avLst/>
            </a:prstGeom>
            <a:solidFill>
              <a:schemeClr val="bg1"/>
            </a:solidFill>
            <a:ln w="12700">
              <a:noFill/>
              <a:miter lim="800000"/>
              <a:headEnd/>
              <a:tailEnd/>
            </a:ln>
            <a:effectLst/>
          </p:spPr>
          <p:txBody>
            <a:bodyPr lIns="90487" tIns="44450" rIns="90487" bIns="44450">
              <a:prstTxWarp prst="textNoShape">
                <a:avLst/>
              </a:prstTxWarp>
              <a:spAutoFit/>
            </a:bodyPr>
            <a:lstStyle/>
            <a:p>
              <a:pPr algn="l" eaLnBrk="0" hangingPunct="0">
                <a:spcBef>
                  <a:spcPct val="50000"/>
                </a:spcBef>
              </a:pPr>
              <a:r>
                <a:rPr lang="en-GB" sz="2400" dirty="0">
                  <a:solidFill>
                    <a:schemeClr val="tx1"/>
                  </a:solidFill>
                  <a:latin typeface="Arial"/>
                  <a:cs typeface="Arial"/>
                </a:rPr>
                <a:t>Mean time to find and correct a Major</a:t>
              </a:r>
              <a:r>
                <a:rPr lang="en-GB" sz="2400" dirty="0" smtClean="0">
                  <a:solidFill>
                    <a:schemeClr val="tx1"/>
                  </a:solidFill>
                  <a:latin typeface="Arial"/>
                  <a:cs typeface="Arial"/>
                </a:rPr>
                <a:t> if </a:t>
              </a:r>
              <a:r>
                <a:rPr lang="en-GB" sz="2400" b="1" dirty="0" smtClean="0">
                  <a:solidFill>
                    <a:schemeClr val="tx1"/>
                  </a:solidFill>
                  <a:latin typeface="Arial"/>
                  <a:cs typeface="Arial"/>
                </a:rPr>
                <a:t>not </a:t>
              </a:r>
              <a:r>
                <a:rPr lang="en-GB" sz="2400" dirty="0" smtClean="0">
                  <a:solidFill>
                    <a:schemeClr val="tx1"/>
                  </a:solidFill>
                  <a:latin typeface="Arial"/>
                  <a:cs typeface="Arial"/>
                </a:rPr>
                <a:t>fixed at Inspection </a:t>
              </a:r>
              <a:r>
                <a:rPr lang="en-GB" sz="2400" dirty="0">
                  <a:solidFill>
                    <a:schemeClr val="tx1"/>
                  </a:solidFill>
                  <a:latin typeface="Arial"/>
                  <a:cs typeface="Arial"/>
                </a:rPr>
                <a:t>was </a:t>
              </a:r>
              <a:r>
                <a:rPr lang="en-GB" sz="2400" b="1" dirty="0">
                  <a:solidFill>
                    <a:schemeClr val="tx1"/>
                  </a:solidFill>
                  <a:latin typeface="Arial"/>
                  <a:cs typeface="Arial"/>
                </a:rPr>
                <a:t>9.3</a:t>
              </a:r>
              <a:r>
                <a:rPr lang="en-GB" sz="2400" dirty="0">
                  <a:solidFill>
                    <a:schemeClr val="tx1"/>
                  </a:solidFill>
                  <a:latin typeface="Arial"/>
                  <a:cs typeface="Arial"/>
                </a:rPr>
                <a:t> Hours. </a:t>
              </a:r>
            </a:p>
          </p:txBody>
        </p:sp>
        <p:sp>
          <p:nvSpPr>
            <p:cNvPr id="279561" name="Rectangle 9"/>
            <p:cNvSpPr>
              <a:spLocks noChangeArrowheads="1"/>
            </p:cNvSpPr>
            <p:nvPr/>
          </p:nvSpPr>
          <p:spPr bwMode="auto">
            <a:xfrm>
              <a:off x="93" y="1485"/>
              <a:ext cx="1206" cy="1889"/>
            </a:xfrm>
            <a:prstGeom prst="rect">
              <a:avLst/>
            </a:prstGeom>
            <a:solidFill>
              <a:schemeClr val="bg1"/>
            </a:solidFill>
            <a:ln w="12700">
              <a:noFill/>
              <a:miter lim="800000"/>
              <a:headEnd/>
              <a:tailEnd/>
            </a:ln>
            <a:effectLst/>
          </p:spPr>
          <p:txBody>
            <a:bodyPr lIns="90487" tIns="44450" rIns="90487" bIns="44450">
              <a:prstTxWarp prst="textNoShape">
                <a:avLst/>
              </a:prstTxWarp>
              <a:spAutoFit/>
            </a:bodyPr>
            <a:lstStyle/>
            <a:p>
              <a:pPr algn="l" eaLnBrk="0" hangingPunct="0">
                <a:spcBef>
                  <a:spcPct val="50000"/>
                </a:spcBef>
              </a:pPr>
              <a:r>
                <a:rPr lang="en-GB" b="1" dirty="0">
                  <a:solidFill>
                    <a:schemeClr val="tx1"/>
                  </a:solidFill>
                  <a:latin typeface="Arial"/>
                  <a:cs typeface="Arial"/>
                </a:rPr>
                <a:t>Number of defects of the 1,000 sampled </a:t>
              </a:r>
              <a:r>
                <a:rPr lang="en-GB" b="1" dirty="0" smtClean="0">
                  <a:solidFill>
                    <a:schemeClr val="tx1"/>
                  </a:solidFill>
                  <a:latin typeface="Arial"/>
                  <a:cs typeface="Arial"/>
                </a:rPr>
                <a:t>Majors   ------&gt;</a:t>
              </a:r>
            </a:p>
            <a:p>
              <a:pPr algn="l" eaLnBrk="0" hangingPunct="0">
                <a:spcBef>
                  <a:spcPct val="50000"/>
                </a:spcBef>
              </a:pPr>
              <a:r>
                <a:rPr lang="en-US" b="1" dirty="0" smtClean="0">
                  <a:latin typeface="Arial"/>
                  <a:cs typeface="Arial"/>
                </a:rPr>
                <a:t>T</a:t>
              </a:r>
              <a:r>
                <a:rPr lang="en-GB" b="1" dirty="0" smtClean="0">
                  <a:latin typeface="Arial"/>
                  <a:cs typeface="Arial"/>
                </a:rPr>
                <a:t>hat we </a:t>
              </a:r>
            </a:p>
            <a:p>
              <a:pPr algn="l" eaLnBrk="0" hangingPunct="0">
                <a:spcBef>
                  <a:spcPct val="50000"/>
                </a:spcBef>
              </a:pPr>
              <a:r>
                <a:rPr lang="en-US" b="1" dirty="0" smtClean="0">
                  <a:latin typeface="Arial"/>
                  <a:cs typeface="Arial"/>
                </a:rPr>
                <a:t>m</a:t>
              </a:r>
              <a:r>
                <a:rPr lang="en-GB" b="1" dirty="0" err="1" smtClean="0">
                  <a:solidFill>
                    <a:schemeClr val="tx1"/>
                  </a:solidFill>
                  <a:latin typeface="Arial"/>
                  <a:cs typeface="Arial"/>
                </a:rPr>
                <a:t>anually</a:t>
              </a:r>
              <a:r>
                <a:rPr lang="en-GB" b="1" dirty="0" smtClean="0">
                  <a:solidFill>
                    <a:schemeClr val="tx1"/>
                  </a:solidFill>
                  <a:latin typeface="Arial"/>
                  <a:cs typeface="Arial"/>
                </a:rPr>
                <a:t> estimated</a:t>
              </a:r>
            </a:p>
            <a:p>
              <a:pPr algn="l" eaLnBrk="0" hangingPunct="0">
                <a:spcBef>
                  <a:spcPct val="50000"/>
                </a:spcBef>
              </a:pPr>
              <a:r>
                <a:rPr lang="en-US" b="1" dirty="0" smtClean="0">
                  <a:latin typeface="Arial"/>
                  <a:cs typeface="Arial"/>
                </a:rPr>
                <a:t>d</a:t>
              </a:r>
              <a:r>
                <a:rPr lang="en-GB" b="1" dirty="0" err="1" smtClean="0">
                  <a:latin typeface="Arial"/>
                  <a:cs typeface="Arial"/>
                </a:rPr>
                <a:t>ownstream</a:t>
              </a:r>
              <a:r>
                <a:rPr lang="en-GB" b="1" dirty="0" smtClean="0">
                  <a:latin typeface="Arial"/>
                  <a:cs typeface="Arial"/>
                </a:rPr>
                <a:t> costs to fix</a:t>
              </a:r>
              <a:endParaRPr lang="en-GB" b="1" dirty="0">
                <a:solidFill>
                  <a:schemeClr val="tx1"/>
                </a:solidFill>
                <a:latin typeface="Arial"/>
                <a:cs typeface="Arial"/>
              </a:endParaRPr>
            </a:p>
          </p:txBody>
        </p:sp>
        <p:sp>
          <p:nvSpPr>
            <p:cNvPr id="279562" name="Rectangle 10"/>
            <p:cNvSpPr>
              <a:spLocks noChangeArrowheads="1"/>
            </p:cNvSpPr>
            <p:nvPr/>
          </p:nvSpPr>
          <p:spPr bwMode="auto">
            <a:xfrm>
              <a:off x="1338" y="3216"/>
              <a:ext cx="3078" cy="813"/>
            </a:xfrm>
            <a:prstGeom prst="rect">
              <a:avLst/>
            </a:prstGeom>
            <a:solidFill>
              <a:schemeClr val="bg1"/>
            </a:solidFill>
            <a:ln w="12700">
              <a:noFill/>
              <a:miter lim="800000"/>
              <a:headEnd/>
              <a:tailEnd/>
            </a:ln>
            <a:effectLst/>
          </p:spPr>
          <p:txBody>
            <a:bodyPr lIns="90487" tIns="44450" rIns="90487" bIns="44450">
              <a:prstTxWarp prst="textNoShape">
                <a:avLst/>
              </a:prstTxWarp>
              <a:spAutoFit/>
            </a:bodyPr>
            <a:lstStyle/>
            <a:p>
              <a:pPr algn="l" eaLnBrk="0" hangingPunct="0">
                <a:spcBef>
                  <a:spcPct val="50000"/>
                </a:spcBef>
              </a:pPr>
              <a:r>
                <a:rPr lang="en-GB" sz="1800" dirty="0">
                  <a:solidFill>
                    <a:schemeClr val="tx1"/>
                  </a:solidFill>
                  <a:latin typeface="Times New Roman" pitchFamily="-108" charset="0"/>
                </a:rPr>
                <a:t>     0    10        30     </a:t>
              </a:r>
              <a:r>
                <a:rPr lang="en-GB" sz="1800" dirty="0" smtClean="0">
                  <a:solidFill>
                    <a:schemeClr val="tx1"/>
                  </a:solidFill>
                  <a:latin typeface="Times New Roman" pitchFamily="-108" charset="0"/>
                </a:rPr>
                <a:t>      </a:t>
              </a:r>
              <a:r>
                <a:rPr lang="en-GB" sz="1800" dirty="0">
                  <a:solidFill>
                    <a:schemeClr val="tx1"/>
                  </a:solidFill>
                  <a:latin typeface="Times New Roman" pitchFamily="-108" charset="0"/>
                </a:rPr>
                <a:t>50      </a:t>
              </a:r>
              <a:r>
                <a:rPr lang="en-GB" sz="1800" dirty="0" smtClean="0">
                  <a:solidFill>
                    <a:schemeClr val="tx1"/>
                  </a:solidFill>
                  <a:latin typeface="Times New Roman" pitchFamily="-108" charset="0"/>
                </a:rPr>
                <a:t>    </a:t>
              </a:r>
              <a:r>
                <a:rPr lang="en-GB" sz="1800" dirty="0">
                  <a:solidFill>
                    <a:schemeClr val="tx1"/>
                  </a:solidFill>
                  <a:latin typeface="Times New Roman" pitchFamily="-108" charset="0"/>
                </a:rPr>
                <a:t>70</a:t>
              </a:r>
            </a:p>
            <a:p>
              <a:pPr algn="l" eaLnBrk="0" hangingPunct="0">
                <a:spcBef>
                  <a:spcPct val="50000"/>
                </a:spcBef>
              </a:pPr>
              <a:r>
                <a:rPr lang="en-GB" sz="2400" dirty="0">
                  <a:solidFill>
                    <a:schemeClr val="tx1"/>
                  </a:solidFill>
                  <a:latin typeface="Arial"/>
                  <a:cs typeface="Arial"/>
                </a:rPr>
                <a:t>Estimated hours to find and </a:t>
              </a:r>
              <a:r>
                <a:rPr lang="en-GB" sz="2400" dirty="0" smtClean="0">
                  <a:solidFill>
                    <a:schemeClr val="tx1"/>
                  </a:solidFill>
                  <a:latin typeface="Arial"/>
                  <a:cs typeface="Arial"/>
                </a:rPr>
                <a:t>correct later in test, </a:t>
              </a:r>
              <a:r>
                <a:rPr lang="en-GB" sz="2400" dirty="0">
                  <a:solidFill>
                    <a:schemeClr val="tx1"/>
                  </a:solidFill>
                  <a:latin typeface="Arial"/>
                  <a:cs typeface="Arial"/>
                </a:rPr>
                <a:t>or in field</a:t>
              </a:r>
            </a:p>
          </p:txBody>
        </p:sp>
        <p:sp>
          <p:nvSpPr>
            <p:cNvPr id="279563" name="Rectangle 11"/>
            <p:cNvSpPr>
              <a:spLocks noChangeArrowheads="1"/>
            </p:cNvSpPr>
            <p:nvPr/>
          </p:nvSpPr>
          <p:spPr bwMode="auto">
            <a:xfrm>
              <a:off x="3984" y="2061"/>
              <a:ext cx="1778" cy="987"/>
            </a:xfrm>
            <a:prstGeom prst="rect">
              <a:avLst/>
            </a:prstGeom>
            <a:noFill/>
            <a:ln w="12700">
              <a:noFill/>
              <a:miter lim="800000"/>
              <a:headEnd/>
              <a:tailEnd/>
            </a:ln>
            <a:effectLst/>
          </p:spPr>
          <p:txBody>
            <a:bodyPr wrap="square" lIns="90487" tIns="44450" rIns="90487" bIns="44450">
              <a:prstTxWarp prst="textNoShape">
                <a:avLst/>
              </a:prstTxWarp>
              <a:spAutoFit/>
            </a:bodyPr>
            <a:lstStyle/>
            <a:p>
              <a:pPr algn="l" eaLnBrk="0" hangingPunct="0">
                <a:spcBef>
                  <a:spcPct val="50000"/>
                </a:spcBef>
              </a:pPr>
              <a:r>
                <a:rPr lang="en-GB" sz="2400" dirty="0">
                  <a:solidFill>
                    <a:schemeClr val="tx1"/>
                  </a:solidFill>
                  <a:latin typeface="Arial"/>
                  <a:cs typeface="Arial"/>
                </a:rPr>
                <a:t>It cost about </a:t>
              </a:r>
              <a:r>
                <a:rPr lang="en-GB" sz="2400" b="1" dirty="0">
                  <a:solidFill>
                    <a:schemeClr val="tx1"/>
                  </a:solidFill>
                  <a:latin typeface="Arial"/>
                  <a:cs typeface="Arial"/>
                </a:rPr>
                <a:t>1</a:t>
              </a:r>
              <a:r>
                <a:rPr lang="en-GB" sz="2400" dirty="0">
                  <a:solidFill>
                    <a:schemeClr val="tx1"/>
                  </a:solidFill>
                  <a:latin typeface="Arial"/>
                  <a:cs typeface="Arial"/>
                </a:rPr>
                <a:t> hour to find and fix a Major</a:t>
              </a:r>
              <a:r>
                <a:rPr lang="en-GB" sz="2400" dirty="0" smtClean="0">
                  <a:solidFill>
                    <a:schemeClr val="tx1"/>
                  </a:solidFill>
                  <a:latin typeface="Arial"/>
                  <a:cs typeface="Arial"/>
                </a:rPr>
                <a:t> </a:t>
              </a:r>
              <a:r>
                <a:rPr lang="en-GB" sz="2400" b="1" dirty="0" smtClean="0">
                  <a:solidFill>
                    <a:schemeClr val="tx1"/>
                  </a:solidFill>
                  <a:latin typeface="Arial"/>
                  <a:cs typeface="Arial"/>
                </a:rPr>
                <a:t>at </a:t>
              </a:r>
              <a:r>
                <a:rPr lang="en-GB" sz="2400" dirty="0" smtClean="0">
                  <a:solidFill>
                    <a:schemeClr val="tx1"/>
                  </a:solidFill>
                  <a:latin typeface="Arial"/>
                  <a:cs typeface="Arial"/>
                </a:rPr>
                <a:t>time of Inspection</a:t>
              </a:r>
              <a:endParaRPr lang="en-GB" sz="2400" dirty="0">
                <a:solidFill>
                  <a:schemeClr val="tx1"/>
                </a:solidFill>
                <a:latin typeface="Arial"/>
                <a:cs typeface="Arial"/>
              </a:endParaRPr>
            </a:p>
          </p:txBody>
        </p:sp>
      </p:grpSp>
      <p:pic>
        <p:nvPicPr>
          <p:cNvPr id="279565" name="Picture 13" descr="Trevor Reeve"/>
          <p:cNvPicPr>
            <a:picLocks noChangeAspect="1" noChangeArrowheads="1"/>
          </p:cNvPicPr>
          <p:nvPr/>
        </p:nvPicPr>
        <p:blipFill>
          <a:blip r:embed="rId4"/>
          <a:srcRect/>
          <a:stretch>
            <a:fillRect/>
          </a:stretch>
        </p:blipFill>
        <p:spPr bwMode="auto">
          <a:xfrm>
            <a:off x="6934200" y="3810000"/>
            <a:ext cx="1792288" cy="1828800"/>
          </a:xfrm>
          <a:prstGeom prst="rect">
            <a:avLst/>
          </a:prstGeom>
          <a:noFill/>
        </p:spPr>
      </p:pic>
      <p:sp>
        <p:nvSpPr>
          <p:cNvPr id="13" name="TextBox 12"/>
          <p:cNvSpPr txBox="1"/>
          <p:nvPr/>
        </p:nvSpPr>
        <p:spPr>
          <a:xfrm>
            <a:off x="7218467" y="5562600"/>
            <a:ext cx="1468333" cy="369332"/>
          </a:xfrm>
          <a:prstGeom prst="rect">
            <a:avLst/>
          </a:prstGeom>
          <a:noFill/>
        </p:spPr>
        <p:txBody>
          <a:bodyPr wrap="none" rtlCol="0">
            <a:spAutoFit/>
          </a:bodyPr>
          <a:lstStyle/>
          <a:p>
            <a:r>
              <a:rPr lang="en-US" dirty="0" smtClean="0"/>
              <a:t>Trevor Reeve</a:t>
            </a:r>
            <a:endParaRPr lang="en-US" dirty="0"/>
          </a:p>
        </p:txBody>
      </p:sp>
      <p:pic>
        <p:nvPicPr>
          <p:cNvPr id="14" name="Picture 11" descr="Picture 4.png"/>
          <p:cNvPicPr>
            <a:picLocks noChangeAspect="1"/>
          </p:cNvPicPr>
          <p:nvPr/>
        </p:nvPicPr>
        <p:blipFill>
          <a:blip r:embed="rId5"/>
          <a:srcRect/>
          <a:stretch>
            <a:fillRect/>
          </a:stretch>
        </p:blipFill>
        <p:spPr bwMode="auto">
          <a:xfrm>
            <a:off x="147638" y="5214208"/>
            <a:ext cx="1012357" cy="1516115"/>
          </a:xfrm>
          <a:prstGeom prst="rect">
            <a:avLst/>
          </a:prstGeom>
          <a:noFill/>
          <a:ln w="9525">
            <a:noFill/>
            <a:miter lim="800000"/>
            <a:headEnd/>
            <a:tailEnd/>
          </a:ln>
        </p:spPr>
      </p:pic>
      <p:sp>
        <p:nvSpPr>
          <p:cNvPr id="16" name="Slide Number Placeholder 15"/>
          <p:cNvSpPr>
            <a:spLocks noGrp="1"/>
          </p:cNvSpPr>
          <p:nvPr>
            <p:ph type="sldNum" sz="quarter" idx="12"/>
          </p:nvPr>
        </p:nvSpPr>
        <p:spPr/>
        <p:txBody>
          <a:bodyPr/>
          <a:lstStyle/>
          <a:p>
            <a:fld id="{E9D94E64-4786-A34B-9252-0E179C932AB4}" type="slidenum">
              <a:rPr lang="en-US" smtClean="0"/>
              <a:pPr/>
              <a:t>89</a:t>
            </a:fld>
            <a:endParaRPr lang="en-US"/>
          </a:p>
        </p:txBody>
      </p:sp>
      <p:sp>
        <p:nvSpPr>
          <p:cNvPr id="17" name="Footer Placeholder 16"/>
          <p:cNvSpPr>
            <a:spLocks noGrp="1"/>
          </p:cNvSpPr>
          <p:nvPr>
            <p:ph type="ftr" sz="quarter" idx="11"/>
          </p:nvPr>
        </p:nvSpPr>
        <p:spPr/>
        <p:txBody>
          <a:bodyPr/>
          <a:lstStyle/>
          <a:p>
            <a:r>
              <a:rPr lang="en-US" smtClean="0"/>
              <a:t>© Tom@Gilb.com  www.gilb.com</a:t>
            </a:r>
            <a:endParaRPr lang="en-US"/>
          </a:p>
        </p:txBody>
      </p:sp>
      <p:sp>
        <p:nvSpPr>
          <p:cNvPr id="18" name="Date Placeholder 17"/>
          <p:cNvSpPr>
            <a:spLocks noGrp="1"/>
          </p:cNvSpPr>
          <p:nvPr>
            <p:ph type="dt" sz="half" idx="10"/>
          </p:nvPr>
        </p:nvSpPr>
        <p:spPr/>
        <p:txBody>
          <a:bodyPr/>
          <a:lstStyle/>
          <a:p>
            <a:fld id="{1A2F28BC-4BCD-874D-A5A4-DBEC5372BA83}" type="datetime4">
              <a:rPr lang="en-US" smtClean="0"/>
              <a:pPr/>
              <a:t>October 2, 2009</a:t>
            </a:fld>
            <a:endParaRPr lang="en-GB"/>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035423"/>
          </a:xfrm>
        </p:spPr>
        <p:txBody>
          <a:bodyPr>
            <a:noAutofit/>
          </a:bodyPr>
          <a:lstStyle/>
          <a:p>
            <a:r>
              <a:rPr lang="en-GB" sz="3900" u="sng" dirty="0" smtClean="0"/>
              <a:t>Quality Manifesto/Declaration</a:t>
            </a:r>
            <a:r>
              <a:rPr lang="en-GB" sz="3900" dirty="0" smtClean="0"/>
              <a:t>    </a:t>
            </a:r>
            <a:br>
              <a:rPr lang="en-GB" sz="3900" dirty="0" smtClean="0"/>
            </a:br>
            <a:endParaRPr lang="en-GB" sz="3900" dirty="0"/>
          </a:p>
        </p:txBody>
      </p:sp>
      <p:sp>
        <p:nvSpPr>
          <p:cNvPr id="3" name="Content Placeholder 2"/>
          <p:cNvSpPr>
            <a:spLocks noGrp="1"/>
          </p:cNvSpPr>
          <p:nvPr>
            <p:ph idx="1"/>
          </p:nvPr>
        </p:nvSpPr>
        <p:spPr>
          <a:xfrm>
            <a:off x="779462" y="825500"/>
            <a:ext cx="7581901" cy="5010524"/>
          </a:xfrm>
        </p:spPr>
        <p:txBody>
          <a:bodyPr>
            <a:normAutofit fontScale="85000" lnSpcReduction="20000"/>
          </a:bodyPr>
          <a:lstStyle/>
          <a:p>
            <a:r>
              <a:rPr lang="en-GB" dirty="0" smtClean="0"/>
              <a:t>System Quality can be viewed as a set of quantifiable performance attributes, that describe how well a system performs for stakeholders, under defined conditions, and at a given time. </a:t>
            </a:r>
          </a:p>
          <a:p>
            <a:r>
              <a:rPr lang="en-GB" dirty="0" smtClean="0"/>
              <a:t>System Stakeholders judge past, present, and future quality levels; in relationship to own their perceived needs/values.</a:t>
            </a:r>
          </a:p>
          <a:p>
            <a:r>
              <a:rPr lang="en-GB" dirty="0" smtClean="0"/>
              <a:t>System Engineers can analyze necessary, and desirable, quality levels; and plan, and manage to deliver, a set of those quality levels, within given constraints, and available resources. </a:t>
            </a:r>
          </a:p>
          <a:p>
            <a:r>
              <a:rPr lang="en-GB" dirty="0" smtClean="0"/>
              <a:t>Quality Management is responsible for prioritizing the use of resources, to give a satisfactory fit, for the prioritized levels of quality: and for trying to manage the delivery of a set of qualities -  that maximize value for cost -  to defined stakeholders.</a:t>
            </a:r>
          </a:p>
          <a:p>
            <a:endParaRPr lang="en-GB" dirty="0" smtClean="0"/>
          </a:p>
        </p:txBody>
      </p:sp>
      <p:sp>
        <p:nvSpPr>
          <p:cNvPr id="5" name="Footer Placeholder 4"/>
          <p:cNvSpPr>
            <a:spLocks noGrp="1"/>
          </p:cNvSpPr>
          <p:nvPr>
            <p:ph type="ftr" sz="quarter" idx="11"/>
          </p:nvPr>
        </p:nvSpPr>
        <p:spPr/>
        <p:txBody>
          <a:bodyPr/>
          <a:lstStyle/>
          <a:p>
            <a:r>
              <a:rPr lang="en-US" smtClean="0"/>
              <a:t>© Tom@Gilb.com  www.gilb.com</a:t>
            </a:r>
            <a:endParaRPr lang="en-GB"/>
          </a:p>
        </p:txBody>
      </p:sp>
      <p:sp>
        <p:nvSpPr>
          <p:cNvPr id="6" name="Slide Number Placeholder 5"/>
          <p:cNvSpPr>
            <a:spLocks noGrp="1"/>
          </p:cNvSpPr>
          <p:nvPr>
            <p:ph type="sldNum" sz="quarter" idx="12"/>
          </p:nvPr>
        </p:nvSpPr>
        <p:spPr/>
        <p:txBody>
          <a:bodyPr/>
          <a:lstStyle/>
          <a:p>
            <a:fld id="{4B86B0F5-22FE-1F4C-B79C-31CD8CB2974C}" type="slidenum">
              <a:rPr lang="en-GB" smtClean="0"/>
              <a:pPr/>
              <a:t>9</a:t>
            </a:fld>
            <a:endParaRPr lang="en-GB"/>
          </a:p>
        </p:txBody>
      </p:sp>
      <p:sp>
        <p:nvSpPr>
          <p:cNvPr id="7" name="Date Placeholder 6"/>
          <p:cNvSpPr>
            <a:spLocks noGrp="1"/>
          </p:cNvSpPr>
          <p:nvPr>
            <p:ph type="dt" sz="half" idx="10"/>
          </p:nvPr>
        </p:nvSpPr>
        <p:spPr/>
        <p:txBody>
          <a:bodyPr/>
          <a:lstStyle/>
          <a:p>
            <a:fld id="{FC704092-4EB6-C94A-99A7-296310D1C0B0}"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3"/>
          <a:srcRect/>
          <a:stretch>
            <a:fillRect/>
          </a:stretch>
        </p:blipFill>
        <p:spPr bwMode="auto">
          <a:xfrm>
            <a:off x="3884613" y="1973263"/>
            <a:ext cx="6973887" cy="4983162"/>
          </a:xfrm>
          <a:prstGeom prst="rect">
            <a:avLst/>
          </a:prstGeom>
          <a:noFill/>
          <a:ln w="25400">
            <a:noFill/>
            <a:miter lim="800000"/>
            <a:headEnd/>
            <a:tailEnd/>
          </a:ln>
          <a:effectLst/>
        </p:spPr>
      </p:pic>
      <p:sp>
        <p:nvSpPr>
          <p:cNvPr id="154627" name="Rectangle 3"/>
          <p:cNvSpPr>
            <a:spLocks noGrp="1" noChangeArrowheads="1"/>
          </p:cNvSpPr>
          <p:nvPr>
            <p:ph type="title"/>
          </p:nvPr>
        </p:nvSpPr>
        <p:spPr>
          <a:xfrm>
            <a:off x="204788" y="204788"/>
            <a:ext cx="3911600" cy="2376487"/>
          </a:xfrm>
        </p:spPr>
        <p:txBody>
          <a:bodyPr anchor="t"/>
          <a:lstStyle/>
          <a:p>
            <a:pPr>
              <a:tabLst>
                <a:tab pos="1081088" algn="l"/>
              </a:tabLst>
            </a:pPr>
            <a:r>
              <a:rPr lang="en-US" sz="3400"/>
              <a:t>Agree with Management on </a:t>
            </a:r>
            <a:r>
              <a:rPr lang="en-US" sz="5100"/>
              <a:t>Exit</a:t>
            </a:r>
            <a:r>
              <a:rPr lang="en-US"/>
              <a:t> </a:t>
            </a:r>
            <a:r>
              <a:rPr lang="en-US" sz="3400"/>
              <a:t>level</a:t>
            </a:r>
          </a:p>
        </p:txBody>
      </p:sp>
      <p:sp>
        <p:nvSpPr>
          <p:cNvPr id="154628" name="Rectangle 4"/>
          <p:cNvSpPr>
            <a:spLocks noGrp="1" noChangeArrowheads="1"/>
          </p:cNvSpPr>
          <p:nvPr>
            <p:ph type="body" idx="1"/>
          </p:nvPr>
        </p:nvSpPr>
        <p:spPr>
          <a:xfrm>
            <a:off x="0" y="1981200"/>
            <a:ext cx="4622799" cy="4597840"/>
          </a:xfrm>
        </p:spPr>
        <p:txBody>
          <a:bodyPr wrap="square">
            <a:spAutoFit/>
          </a:bodyPr>
          <a:lstStyle/>
          <a:p>
            <a:pPr marL="80963" indent="0">
              <a:lnSpc>
                <a:spcPts val="4000"/>
              </a:lnSpc>
              <a:buNone/>
              <a:tabLst>
                <a:tab pos="741363" algn="l"/>
                <a:tab pos="419100" algn="l"/>
                <a:tab pos="866775" algn="l"/>
                <a:tab pos="1509713" algn="l"/>
                <a:tab pos="2152650" algn="l"/>
                <a:tab pos="2795588" algn="l"/>
                <a:tab pos="3438525" algn="l"/>
                <a:tab pos="4081463" algn="l"/>
                <a:tab pos="4724400" algn="l"/>
                <a:tab pos="5367338" algn="l"/>
                <a:tab pos="6008688" algn="l"/>
                <a:tab pos="6651625" algn="l"/>
                <a:tab pos="7294563" algn="l"/>
                <a:tab pos="809625" algn="l"/>
                <a:tab pos="866775" algn="l"/>
                <a:tab pos="1509713" algn="l"/>
                <a:tab pos="2152650" algn="l"/>
                <a:tab pos="2795588" algn="l"/>
                <a:tab pos="3438525" algn="l"/>
                <a:tab pos="4081463" algn="l"/>
                <a:tab pos="4724400" algn="l"/>
                <a:tab pos="5367338" algn="l"/>
                <a:tab pos="6008688" algn="l"/>
                <a:tab pos="6651625" algn="l"/>
                <a:tab pos="7294563" algn="l"/>
                <a:tab pos="809625" algn="l"/>
                <a:tab pos="866775" algn="l"/>
                <a:tab pos="1509713" algn="l"/>
                <a:tab pos="2152650" algn="l"/>
                <a:tab pos="2795588" algn="l"/>
                <a:tab pos="3438525" algn="l"/>
                <a:tab pos="4081463" algn="l"/>
              </a:tabLst>
            </a:pPr>
            <a:r>
              <a:rPr lang="en-US" sz="2000" dirty="0" smtClean="0"/>
              <a:t>• </a:t>
            </a:r>
            <a:r>
              <a:rPr lang="en-US" sz="2000" b="1" dirty="0" smtClean="0"/>
              <a:t>Exit </a:t>
            </a:r>
            <a:r>
              <a:rPr lang="en-US" sz="2000" b="1" dirty="0"/>
              <a:t>Conditions</a:t>
            </a:r>
            <a:r>
              <a:rPr lang="en-US" sz="2000" b="1" dirty="0" smtClean="0"/>
              <a:t>: </a:t>
            </a:r>
            <a:r>
              <a:rPr lang="en-US" sz="2000" dirty="0"/>
              <a:t>(when Requirements can go</a:t>
            </a:r>
            <a:r>
              <a:rPr lang="en-US" sz="2000" dirty="0" smtClean="0"/>
              <a:t> forward to </a:t>
            </a:r>
            <a:r>
              <a:rPr lang="en-US" sz="2000" dirty="0"/>
              <a:t>Design, </a:t>
            </a:r>
            <a:r>
              <a:rPr lang="en-US" sz="2000" dirty="0" smtClean="0"/>
              <a:t>Test, etc. </a:t>
            </a:r>
            <a:r>
              <a:rPr lang="en-US" sz="2000" dirty="0"/>
              <a:t>with little risk)</a:t>
            </a:r>
            <a:endParaRPr lang="en-US" sz="2000" dirty="0" smtClean="0"/>
          </a:p>
          <a:p>
            <a:pPr marL="160338" lvl="1" indent="0">
              <a:lnSpc>
                <a:spcPts val="4000"/>
              </a:lnSpc>
              <a:spcAft>
                <a:spcPts val="2200"/>
              </a:spcAft>
              <a:buSzPct val="74000"/>
              <a:tabLst>
                <a:tab pos="741363" algn="l"/>
                <a:tab pos="419100" algn="l"/>
                <a:tab pos="866775" algn="l"/>
                <a:tab pos="1509713" algn="l"/>
                <a:tab pos="2152650" algn="l"/>
                <a:tab pos="2795588" algn="l"/>
                <a:tab pos="3438525" algn="l"/>
                <a:tab pos="4081463" algn="l"/>
                <a:tab pos="4724400" algn="l"/>
                <a:tab pos="5367338" algn="l"/>
                <a:tab pos="6008688" algn="l"/>
                <a:tab pos="6651625" algn="l"/>
                <a:tab pos="7294563" algn="l"/>
                <a:tab pos="809625" algn="l"/>
                <a:tab pos="866775" algn="l"/>
                <a:tab pos="1509713" algn="l"/>
                <a:tab pos="2152650" algn="l"/>
                <a:tab pos="2795588" algn="l"/>
                <a:tab pos="3438525" algn="l"/>
                <a:tab pos="4081463" algn="l"/>
                <a:tab pos="4724400" algn="l"/>
                <a:tab pos="5367338" algn="l"/>
                <a:tab pos="6008688" algn="l"/>
                <a:tab pos="6651625" algn="l"/>
                <a:tab pos="7294563" algn="l"/>
                <a:tab pos="809625" algn="l"/>
                <a:tab pos="866775" algn="l"/>
                <a:tab pos="1509713" algn="l"/>
                <a:tab pos="2152650" algn="l"/>
                <a:tab pos="2795588" algn="l"/>
                <a:tab pos="3438525" algn="l"/>
                <a:tab pos="4081463" algn="l"/>
              </a:tabLst>
            </a:pPr>
            <a:r>
              <a:rPr lang="en-US" sz="2000" b="1" dirty="0" smtClean="0"/>
              <a:t> Maximum </a:t>
            </a:r>
            <a:r>
              <a:rPr lang="en-US" sz="2000" b="1" dirty="0"/>
              <a:t>1 Major  Defect/ (Logical) </a:t>
            </a:r>
            <a:r>
              <a:rPr lang="en-US" sz="2000" b="1" dirty="0" smtClean="0"/>
              <a:t>Page, estimated remaining</a:t>
            </a:r>
          </a:p>
          <a:p>
            <a:pPr marL="160338" lvl="1" indent="0">
              <a:lnSpc>
                <a:spcPts val="4000"/>
              </a:lnSpc>
              <a:spcAft>
                <a:spcPts val="2200"/>
              </a:spcAft>
              <a:buSzPct val="74000"/>
              <a:tabLst>
                <a:tab pos="741363" algn="l"/>
                <a:tab pos="419100" algn="l"/>
                <a:tab pos="866775" algn="l"/>
                <a:tab pos="1509713" algn="l"/>
                <a:tab pos="2152650" algn="l"/>
                <a:tab pos="2795588" algn="l"/>
                <a:tab pos="3438525" algn="l"/>
                <a:tab pos="4081463" algn="l"/>
                <a:tab pos="4724400" algn="l"/>
                <a:tab pos="5367338" algn="l"/>
                <a:tab pos="6008688" algn="l"/>
                <a:tab pos="6651625" algn="l"/>
                <a:tab pos="7294563" algn="l"/>
                <a:tab pos="809625" algn="l"/>
                <a:tab pos="866775" algn="l"/>
                <a:tab pos="1509713" algn="l"/>
                <a:tab pos="2152650" algn="l"/>
                <a:tab pos="2795588" algn="l"/>
                <a:tab pos="3438525" algn="l"/>
                <a:tab pos="4081463" algn="l"/>
                <a:tab pos="4724400" algn="l"/>
                <a:tab pos="5367338" algn="l"/>
                <a:tab pos="6008688" algn="l"/>
                <a:tab pos="6651625" algn="l"/>
                <a:tab pos="7294563" algn="l"/>
                <a:tab pos="809625" algn="l"/>
                <a:tab pos="866775" algn="l"/>
                <a:tab pos="1509713" algn="l"/>
                <a:tab pos="2152650" algn="l"/>
                <a:tab pos="2795588" algn="l"/>
                <a:tab pos="3438525" algn="l"/>
                <a:tab pos="4081463" algn="l"/>
              </a:tabLst>
            </a:pPr>
            <a:r>
              <a:rPr lang="en-US" sz="2000" b="1" dirty="0" smtClean="0"/>
              <a:t> Logical </a:t>
            </a:r>
            <a:r>
              <a:rPr lang="en-US" sz="2000" b="1" dirty="0"/>
              <a:t>Page </a:t>
            </a:r>
            <a:r>
              <a:rPr lang="en-US" sz="2000" dirty="0"/>
              <a:t>= </a:t>
            </a:r>
            <a:r>
              <a:rPr lang="en-US" sz="2000" b="1" dirty="0"/>
              <a:t>300</a:t>
            </a:r>
            <a:r>
              <a:rPr lang="en-US" sz="2000" dirty="0" smtClean="0"/>
              <a:t>  Non-commentary </a:t>
            </a:r>
            <a:r>
              <a:rPr lang="en-US" sz="2000" dirty="0"/>
              <a:t>words.</a:t>
            </a:r>
          </a:p>
        </p:txBody>
      </p:sp>
      <p:sp>
        <p:nvSpPr>
          <p:cNvPr id="154629" name="Text Box 5"/>
          <p:cNvSpPr txBox="1">
            <a:spLocks noChangeArrowheads="1"/>
          </p:cNvSpPr>
          <p:nvPr/>
        </p:nvSpPr>
        <p:spPr bwMode="auto">
          <a:xfrm>
            <a:off x="5862638" y="901700"/>
            <a:ext cx="869950" cy="2144713"/>
          </a:xfrm>
          <a:prstGeom prst="rect">
            <a:avLst/>
          </a:prstGeom>
          <a:noFill/>
          <a:ln w="9525">
            <a:noFill/>
            <a:miter lim="800000"/>
            <a:headEnd/>
            <a:tailEnd/>
          </a:ln>
          <a:effectLst>
            <a:outerShdw blurRad="63500" dist="38099" dir="2700000" algn="ctr" rotWithShape="0">
              <a:schemeClr val="bg2">
                <a:alpha val="78000"/>
              </a:schemeClr>
            </a:outerShdw>
          </a:effectLst>
        </p:spPr>
        <p:txBody>
          <a:bodyPr lIns="0" tIns="0" rIns="0" bIns="0">
            <a:prstTxWarp prst="textNoShape">
              <a:avLst/>
            </a:prstTxWarp>
            <a:spAutoFit/>
          </a:bodyPr>
          <a:lstStyle/>
          <a:p>
            <a:pPr algn="ctr" defTabSz="642938" eaLnBrk="1" hangingPunct="1">
              <a:tabLst>
                <a:tab pos="749300" algn="l"/>
              </a:tabLst>
            </a:pPr>
            <a:r>
              <a:rPr lang="en-US" sz="5000">
                <a:solidFill>
                  <a:srgbClr val="000000"/>
                </a:solidFill>
                <a:latin typeface="Zapfino" pitchFamily="-108" charset="0"/>
              </a:rPr>
              <a:t>?</a:t>
            </a:r>
          </a:p>
        </p:txBody>
      </p:sp>
      <p:grpSp>
        <p:nvGrpSpPr>
          <p:cNvPr id="2" name="Group 6"/>
          <p:cNvGrpSpPr>
            <a:grpSpLocks/>
          </p:cNvGrpSpPr>
          <p:nvPr/>
        </p:nvGrpSpPr>
        <p:grpSpPr bwMode="auto">
          <a:xfrm>
            <a:off x="4344988" y="374650"/>
            <a:ext cx="3252787" cy="2786063"/>
            <a:chOff x="3405" y="294"/>
            <a:chExt cx="2915" cy="2495"/>
          </a:xfrm>
        </p:grpSpPr>
        <p:pic>
          <p:nvPicPr>
            <p:cNvPr id="154631" name="Picture 7"/>
            <p:cNvPicPr>
              <a:picLocks noChangeAspect="1" noChangeArrowheads="1"/>
            </p:cNvPicPr>
            <p:nvPr/>
          </p:nvPicPr>
          <p:blipFill>
            <a:blip r:embed="rId4"/>
            <a:srcRect/>
            <a:stretch>
              <a:fillRect/>
            </a:stretch>
          </p:blipFill>
          <p:spPr bwMode="auto">
            <a:xfrm>
              <a:off x="3405" y="294"/>
              <a:ext cx="2915" cy="2495"/>
            </a:xfrm>
            <a:prstGeom prst="rect">
              <a:avLst/>
            </a:prstGeom>
            <a:noFill/>
            <a:ln w="25400">
              <a:noFill/>
              <a:miter lim="800000"/>
              <a:headEnd/>
              <a:tailEnd/>
            </a:ln>
            <a:effectLst/>
          </p:spPr>
        </p:pic>
        <p:sp>
          <p:nvSpPr>
            <p:cNvPr id="154632" name="Text Box 8"/>
            <p:cNvSpPr txBox="1">
              <a:spLocks noChangeArrowheads="1"/>
            </p:cNvSpPr>
            <p:nvPr/>
          </p:nvSpPr>
          <p:spPr bwMode="auto">
            <a:xfrm>
              <a:off x="3865" y="558"/>
              <a:ext cx="2000" cy="1510"/>
            </a:xfrm>
            <a:prstGeom prst="rect">
              <a:avLst/>
            </a:prstGeom>
            <a:noFill/>
            <a:ln w="9525">
              <a:noFill/>
              <a:miter lim="800000"/>
              <a:headEnd/>
              <a:tailEnd/>
            </a:ln>
            <a:effectLst>
              <a:outerShdw blurRad="63500" dist="38099" dir="2700000" algn="ctr" rotWithShape="0">
                <a:schemeClr val="bg2">
                  <a:alpha val="78000"/>
                </a:schemeClr>
              </a:outerShdw>
            </a:effectLst>
          </p:spPr>
          <p:txBody>
            <a:bodyPr lIns="0" tIns="0" rIns="0" bIns="0">
              <a:prstTxWarp prst="textNoShape">
                <a:avLst/>
              </a:prstTxWarp>
              <a:spAutoFit/>
            </a:bodyPr>
            <a:lstStyle/>
            <a:p>
              <a:pPr defTabSz="642938" eaLnBrk="1" hangingPunct="1">
                <a:lnSpc>
                  <a:spcPts val="4425"/>
                </a:lnSpc>
                <a:tabLst>
                  <a:tab pos="0" algn="l"/>
                  <a:tab pos="950913" algn="l"/>
                  <a:tab pos="1901825" algn="l"/>
                  <a:tab pos="2852738" algn="l"/>
                  <a:tab pos="3803650" algn="l"/>
                  <a:tab pos="4754563" algn="l"/>
                  <a:tab pos="5705475" algn="l"/>
                  <a:tab pos="6656388" algn="l"/>
                  <a:tab pos="7607300" algn="l"/>
                </a:tabLst>
              </a:pPr>
              <a:r>
                <a:rPr lang="en-US" sz="1300">
                  <a:solidFill>
                    <a:srgbClr val="000000"/>
                  </a:solidFill>
                  <a:latin typeface="Zapfino" pitchFamily="-108" charset="0"/>
                </a:rPr>
                <a:t>Is 1,000 Majors per page OK </a:t>
              </a:r>
            </a:p>
            <a:p>
              <a:pPr defTabSz="642938" eaLnBrk="1" hangingPunct="1">
                <a:lnSpc>
                  <a:spcPts val="4425"/>
                </a:lnSpc>
                <a:tabLst>
                  <a:tab pos="0" algn="l"/>
                  <a:tab pos="950913" algn="l"/>
                  <a:tab pos="1901825" algn="l"/>
                  <a:tab pos="2852738" algn="l"/>
                  <a:tab pos="3803650" algn="l"/>
                  <a:tab pos="4754563" algn="l"/>
                  <a:tab pos="5705475" algn="l"/>
                  <a:tab pos="6656388" algn="l"/>
                  <a:tab pos="7607300" algn="l"/>
                </a:tabLst>
              </a:pPr>
              <a:r>
                <a:rPr lang="en-US" sz="1300">
                  <a:solidFill>
                    <a:srgbClr val="000000"/>
                  </a:solidFill>
                  <a:latin typeface="Zapfino" pitchFamily="-108" charset="0"/>
                </a:rPr>
                <a:t>100, 10, 1 </a:t>
              </a:r>
            </a:p>
          </p:txBody>
        </p:sp>
      </p:grpSp>
      <p:sp>
        <p:nvSpPr>
          <p:cNvPr id="10" name="Slide Number Placeholder 9"/>
          <p:cNvSpPr>
            <a:spLocks noGrp="1"/>
          </p:cNvSpPr>
          <p:nvPr>
            <p:ph type="sldNum" sz="quarter" idx="12"/>
          </p:nvPr>
        </p:nvSpPr>
        <p:spPr/>
        <p:txBody>
          <a:bodyPr/>
          <a:lstStyle/>
          <a:p>
            <a:pPr>
              <a:defRPr/>
            </a:pPr>
            <a:fld id="{017A515C-7060-F94C-9515-358B2BB6BDD7}" type="slidenum">
              <a:rPr lang="en-US" smtClean="0"/>
              <a:pPr>
                <a:defRPr/>
              </a:pPr>
              <a:t>90</a:t>
            </a:fld>
            <a:endParaRPr lang="en-US"/>
          </a:p>
        </p:txBody>
      </p:sp>
      <p:sp>
        <p:nvSpPr>
          <p:cNvPr id="11" name="Footer Placeholder 10"/>
          <p:cNvSpPr>
            <a:spLocks noGrp="1"/>
          </p:cNvSpPr>
          <p:nvPr>
            <p:ph type="ftr" sz="quarter" idx="11"/>
          </p:nvPr>
        </p:nvSpPr>
        <p:spPr/>
        <p:txBody>
          <a:bodyPr/>
          <a:lstStyle/>
          <a:p>
            <a:r>
              <a:rPr lang="en-US" smtClean="0"/>
              <a:t>© Tom@Gilb.com  www.gilb.com</a:t>
            </a:r>
            <a:endParaRPr lang="en-US"/>
          </a:p>
        </p:txBody>
      </p:sp>
      <p:sp>
        <p:nvSpPr>
          <p:cNvPr id="12" name="Date Placeholder 11"/>
          <p:cNvSpPr>
            <a:spLocks noGrp="1"/>
          </p:cNvSpPr>
          <p:nvPr>
            <p:ph type="dt" sz="half" idx="10"/>
          </p:nvPr>
        </p:nvSpPr>
        <p:spPr/>
        <p:txBody>
          <a:bodyPr/>
          <a:lstStyle/>
          <a:p>
            <a:fld id="{5FB5A25B-0AE7-A64B-A8AD-C5D5A0FBD530}" type="datetime4">
              <a:rPr lang="en-US" smtClean="0"/>
              <a:pPr/>
              <a:t>October 2, 2009</a:t>
            </a:fld>
            <a:endParaRPr lang="en-GB"/>
          </a:p>
        </p:txBody>
      </p:sp>
    </p:spTree>
  </p:cSld>
  <p:clrMapOvr>
    <a:masterClrMapping/>
  </p:clrMapOvr>
  <p:transition spd="med">
    <p:dissolv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600" b="1" i="1" kern="1200" dirty="0" smtClean="0">
                <a:solidFill>
                  <a:schemeClr val="tx1"/>
                </a:solidFill>
                <a:latin typeface="+mj-lt"/>
                <a:ea typeface="+mj-ea"/>
                <a:cs typeface="+mj-cs"/>
              </a:rPr>
              <a:t> The notion of ‘numeric exi</a:t>
            </a:r>
            <a:r>
              <a:rPr lang="en-US" sz="2600" i="1" dirty="0" smtClean="0">
                <a:latin typeface="+mj-lt"/>
                <a:cs typeface="+mj-cs"/>
              </a:rPr>
              <a:t>t’</a:t>
            </a:r>
            <a:r>
              <a:rPr lang="en-US" sz="2600" b="1" i="1" kern="1200" dirty="0" smtClean="0">
                <a:solidFill>
                  <a:schemeClr val="tx1"/>
                </a:solidFill>
                <a:latin typeface="+mj-lt"/>
                <a:ea typeface="+mj-ea"/>
                <a:cs typeface="+mj-cs"/>
              </a:rPr>
              <a:t>: </a:t>
            </a:r>
            <a:br>
              <a:rPr lang="en-US" sz="2600" b="1" i="1" kern="1200" dirty="0" smtClean="0">
                <a:solidFill>
                  <a:schemeClr val="tx1"/>
                </a:solidFill>
                <a:latin typeface="+mj-lt"/>
                <a:ea typeface="+mj-ea"/>
                <a:cs typeface="+mj-cs"/>
              </a:rPr>
            </a:br>
            <a:r>
              <a:rPr lang="en-US" sz="2600" b="1" i="1" kern="1200" dirty="0" smtClean="0">
                <a:solidFill>
                  <a:schemeClr val="tx1"/>
                </a:solidFill>
                <a:latin typeface="+mj-lt"/>
                <a:ea typeface="+mj-ea"/>
                <a:cs typeface="+mj-cs"/>
              </a:rPr>
              <a:t>When are requirements ‘good enough’ to build tests on ? </a:t>
            </a:r>
            <a:endParaRPr lang="en-US" sz="2600" dirty="0"/>
          </a:p>
        </p:txBody>
      </p:sp>
      <p:sp>
        <p:nvSpPr>
          <p:cNvPr id="3" name="Content Placeholder 2"/>
          <p:cNvSpPr>
            <a:spLocks noGrp="1"/>
          </p:cNvSpPr>
          <p:nvPr>
            <p:ph idx="1"/>
          </p:nvPr>
        </p:nvSpPr>
        <p:spPr/>
        <p:txBody>
          <a:bodyPr>
            <a:normAutofit fontScale="85000" lnSpcReduction="20000"/>
          </a:bodyPr>
          <a:lstStyle/>
          <a:p>
            <a:r>
              <a:rPr lang="en-US" b="1" dirty="0" smtClean="0"/>
              <a:t>A major defect in requirements has 33% chance of causing a bug or worse.</a:t>
            </a:r>
          </a:p>
          <a:p>
            <a:r>
              <a:rPr lang="en-US" b="1" dirty="0" smtClean="0"/>
              <a:t>Most IT shops are ‘uncontrolled’: have no standards enforced, no QC of requirements</a:t>
            </a:r>
          </a:p>
          <a:p>
            <a:r>
              <a:rPr lang="en-US" b="1" dirty="0" smtClean="0"/>
              <a:t>They have about 100 ±50 major defects per page</a:t>
            </a:r>
          </a:p>
          <a:p>
            <a:pPr lvl="1"/>
            <a:r>
              <a:rPr lang="en-US" b="1" dirty="0" smtClean="0"/>
              <a:t>33 ± 10 potential bugs per page</a:t>
            </a:r>
          </a:p>
          <a:p>
            <a:r>
              <a:rPr lang="en-US" b="1" dirty="0" smtClean="0"/>
              <a:t>This is deemed completely unacceptable by managements, and in relation to cost and quality options</a:t>
            </a:r>
          </a:p>
          <a:p>
            <a:r>
              <a:rPr lang="en-US" b="1" dirty="0" smtClean="0"/>
              <a:t>This (max. 1 major/page) should be your </a:t>
            </a:r>
            <a:r>
              <a:rPr lang="en-US" b="1" u="sng" dirty="0" smtClean="0"/>
              <a:t>requirements process exit standard</a:t>
            </a:r>
            <a:r>
              <a:rPr lang="en-US" b="1" dirty="0" smtClean="0"/>
              <a:t>, and also your </a:t>
            </a:r>
            <a:r>
              <a:rPr lang="en-US" b="1" u="sng" dirty="0" smtClean="0"/>
              <a:t>test planning entry standard</a:t>
            </a:r>
            <a:endParaRPr lang="en-US" b="1" u="sng" dirty="0"/>
          </a:p>
        </p:txBody>
      </p:sp>
      <p:sp>
        <p:nvSpPr>
          <p:cNvPr id="5" name="Slide Number Placeholder 4"/>
          <p:cNvSpPr>
            <a:spLocks noGrp="1"/>
          </p:cNvSpPr>
          <p:nvPr>
            <p:ph type="sldNum" sz="quarter" idx="12"/>
          </p:nvPr>
        </p:nvSpPr>
        <p:spPr/>
        <p:txBody>
          <a:bodyPr/>
          <a:lstStyle/>
          <a:p>
            <a:fld id="{E9D94E64-4786-A34B-9252-0E179C932AB4}" type="slidenum">
              <a:rPr lang="en-US" smtClean="0"/>
              <a:pPr/>
              <a:t>91</a:t>
            </a:fld>
            <a:endParaRPr lang="en-US"/>
          </a:p>
        </p:txBody>
      </p:sp>
      <p:sp>
        <p:nvSpPr>
          <p:cNvPr id="6" name="Footer Placeholder 5"/>
          <p:cNvSpPr>
            <a:spLocks noGrp="1"/>
          </p:cNvSpPr>
          <p:nvPr>
            <p:ph type="ftr" sz="quarter" idx="11"/>
          </p:nvPr>
        </p:nvSpPr>
        <p:spPr/>
        <p:txBody>
          <a:bodyPr/>
          <a:lstStyle/>
          <a:p>
            <a:r>
              <a:rPr lang="en-US" smtClean="0"/>
              <a:t>© Tom@Gilb.com  www.gilb.com</a:t>
            </a:r>
            <a:endParaRPr lang="en-US"/>
          </a:p>
        </p:txBody>
      </p:sp>
      <p:sp>
        <p:nvSpPr>
          <p:cNvPr id="7" name="Date Placeholder 6"/>
          <p:cNvSpPr>
            <a:spLocks noGrp="1"/>
          </p:cNvSpPr>
          <p:nvPr>
            <p:ph type="dt" sz="half" idx="10"/>
          </p:nvPr>
        </p:nvSpPr>
        <p:spPr/>
        <p:txBody>
          <a:bodyPr/>
          <a:lstStyle/>
          <a:p>
            <a:fld id="{72214727-D09E-FF43-8096-FAD2F5B1F85C}" type="datetime4">
              <a:rPr lang="en-US" smtClean="0"/>
              <a:pPr/>
              <a:t>October 2, 2009</a:t>
            </a:fld>
            <a:endParaRPr lang="en-GB"/>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546101" y="204788"/>
            <a:ext cx="7302500" cy="1403350"/>
          </a:xfrm>
        </p:spPr>
        <p:txBody>
          <a:bodyPr>
            <a:normAutofit/>
          </a:bodyPr>
          <a:lstStyle/>
          <a:p>
            <a:pPr>
              <a:tabLst>
                <a:tab pos="1081088" algn="l"/>
              </a:tabLst>
            </a:pPr>
            <a:r>
              <a:rPr lang="en-US" dirty="0" smtClean="0"/>
              <a:t>The assigned checking process</a:t>
            </a:r>
            <a:endParaRPr lang="en-US" dirty="0"/>
          </a:p>
        </p:txBody>
      </p:sp>
      <p:sp>
        <p:nvSpPr>
          <p:cNvPr id="157699" name="Rectangle 3"/>
          <p:cNvSpPr>
            <a:spLocks noGrp="1" noChangeArrowheads="1"/>
          </p:cNvSpPr>
          <p:nvPr>
            <p:ph type="body" idx="1"/>
          </p:nvPr>
        </p:nvSpPr>
        <p:spPr>
          <a:xfrm>
            <a:off x="4572000" y="1741488"/>
            <a:ext cx="4322763" cy="4795837"/>
          </a:xfrm>
        </p:spPr>
        <p:txBody>
          <a:bodyPr/>
          <a:lstStyle/>
          <a:p>
            <a:pPr marL="80963" indent="0">
              <a:spcAft>
                <a:spcPts val="700"/>
              </a:spcAft>
              <a:buSzPct val="106000"/>
              <a:tabLst>
                <a:tab pos="741363" algn="l"/>
                <a:tab pos="741363" algn="l"/>
                <a:tab pos="741363" algn="l"/>
                <a:tab pos="741363" algn="l"/>
              </a:tabLst>
            </a:pPr>
            <a:r>
              <a:rPr lang="en-US" sz="2400" b="1" dirty="0" smtClean="0"/>
              <a:t> You </a:t>
            </a:r>
            <a:r>
              <a:rPr lang="en-US" sz="2400" b="1" dirty="0"/>
              <a:t>have up to 30 minutes </a:t>
            </a:r>
            <a:endParaRPr lang="en-US" sz="2400" b="1" dirty="0" smtClean="0"/>
          </a:p>
          <a:p>
            <a:pPr marL="160338" lvl="1" indent="0">
              <a:spcAft>
                <a:spcPts val="700"/>
              </a:spcAft>
              <a:buSzPct val="75000"/>
              <a:tabLst>
                <a:tab pos="741363" algn="l"/>
                <a:tab pos="741363" algn="l"/>
                <a:tab pos="741363" algn="l"/>
                <a:tab pos="741363" algn="l"/>
              </a:tabLst>
            </a:pPr>
            <a:r>
              <a:rPr lang="en-US" sz="2400" b="1" dirty="0" smtClean="0"/>
              <a:t> check </a:t>
            </a:r>
            <a:r>
              <a:rPr lang="en-US" sz="2400" b="1" dirty="0"/>
              <a:t>1</a:t>
            </a:r>
            <a:r>
              <a:rPr lang="en-US" sz="2400" b="1" dirty="0" smtClean="0"/>
              <a:t> </a:t>
            </a:r>
            <a:r>
              <a:rPr lang="en-US" sz="2400" b="1" i="1" dirty="0" smtClean="0"/>
              <a:t>sample </a:t>
            </a:r>
            <a:r>
              <a:rPr lang="en-US" sz="2400" b="1" dirty="0" smtClean="0"/>
              <a:t>requirements </a:t>
            </a:r>
            <a:r>
              <a:rPr lang="en-US" sz="2400" b="1" dirty="0"/>
              <a:t>page (from an 82 page document)</a:t>
            </a:r>
            <a:endParaRPr lang="en-US" sz="2400" b="1" dirty="0" smtClean="0"/>
          </a:p>
          <a:p>
            <a:pPr marL="80963" indent="0">
              <a:spcAft>
                <a:spcPts val="700"/>
              </a:spcAft>
              <a:buSzPct val="106000"/>
              <a:tabLst>
                <a:tab pos="741363" algn="l"/>
                <a:tab pos="741363" algn="l"/>
                <a:tab pos="741363" algn="l"/>
                <a:tab pos="741363" algn="l"/>
              </a:tabLst>
            </a:pPr>
            <a:r>
              <a:rPr lang="en-US" sz="2400" b="1" dirty="0" smtClean="0"/>
              <a:t> Count </a:t>
            </a:r>
            <a:r>
              <a:rPr lang="en-US" sz="2400" b="1" dirty="0"/>
              <a:t>all </a:t>
            </a:r>
            <a:r>
              <a:rPr lang="en-US" sz="2400" b="1" i="1" dirty="0"/>
              <a:t>potential </a:t>
            </a:r>
            <a:r>
              <a:rPr lang="en-US" sz="2400" b="1" dirty="0"/>
              <a:t>Rule Violations     </a:t>
            </a:r>
            <a:endParaRPr lang="en-US" sz="2400" b="1" dirty="0" smtClean="0"/>
          </a:p>
          <a:p>
            <a:pPr marL="160338" lvl="1" indent="0">
              <a:spcAft>
                <a:spcPts val="700"/>
              </a:spcAft>
              <a:tabLst>
                <a:tab pos="741363" algn="l"/>
                <a:tab pos="741363" algn="l"/>
                <a:tab pos="741363" algn="l"/>
                <a:tab pos="741363" algn="l"/>
              </a:tabLst>
            </a:pPr>
            <a:r>
              <a:rPr lang="en-US" sz="2400" b="1" dirty="0" smtClean="0"/>
              <a:t> = </a:t>
            </a:r>
            <a:r>
              <a:rPr lang="en-US" sz="2400" b="1" dirty="0"/>
              <a:t>Defects</a:t>
            </a:r>
            <a:endParaRPr lang="en-US" sz="2400" b="1" dirty="0" smtClean="0"/>
          </a:p>
          <a:p>
            <a:pPr marL="80963" indent="0">
              <a:spcAft>
                <a:spcPts val="13"/>
              </a:spcAft>
              <a:buSzPct val="106000"/>
              <a:tabLst>
                <a:tab pos="741363" algn="l"/>
                <a:tab pos="741363" algn="l"/>
                <a:tab pos="741363" algn="l"/>
                <a:tab pos="741363" algn="l"/>
              </a:tabLst>
            </a:pPr>
            <a:r>
              <a:rPr lang="en-US" sz="2400" b="1" dirty="0" smtClean="0"/>
              <a:t> </a:t>
            </a:r>
            <a:r>
              <a:rPr lang="en-US" sz="2400" b="1" i="1" dirty="0" smtClean="0"/>
              <a:t>Classify </a:t>
            </a:r>
            <a:r>
              <a:rPr lang="en-US" sz="2400" b="1" dirty="0"/>
              <a:t>Defects as Major or minor</a:t>
            </a:r>
          </a:p>
        </p:txBody>
      </p:sp>
      <p:pic>
        <p:nvPicPr>
          <p:cNvPr id="157700" name="Picture 4"/>
          <p:cNvPicPr>
            <a:picLocks noChangeAspect="1" noChangeArrowheads="1"/>
          </p:cNvPicPr>
          <p:nvPr/>
        </p:nvPicPr>
        <p:blipFill>
          <a:blip r:embed="rId3"/>
          <a:srcRect/>
          <a:stretch>
            <a:fillRect/>
          </a:stretch>
        </p:blipFill>
        <p:spPr bwMode="auto">
          <a:xfrm>
            <a:off x="142875" y="2071688"/>
            <a:ext cx="4429125" cy="4367212"/>
          </a:xfrm>
          <a:prstGeom prst="rect">
            <a:avLst/>
          </a:prstGeom>
          <a:noFill/>
          <a:ln w="25400">
            <a:noFill/>
            <a:miter lim="800000"/>
            <a:headEnd/>
            <a:tailEnd/>
          </a:ln>
          <a:effectLst/>
        </p:spPr>
      </p:pic>
      <p:sp>
        <p:nvSpPr>
          <p:cNvPr id="6" name="Slide Number Placeholder 5"/>
          <p:cNvSpPr>
            <a:spLocks noGrp="1"/>
          </p:cNvSpPr>
          <p:nvPr>
            <p:ph type="sldNum" sz="quarter" idx="12"/>
          </p:nvPr>
        </p:nvSpPr>
        <p:spPr/>
        <p:txBody>
          <a:bodyPr/>
          <a:lstStyle/>
          <a:p>
            <a:pPr>
              <a:defRPr/>
            </a:pPr>
            <a:fld id="{017A515C-7060-F94C-9515-358B2BB6BDD7}" type="slidenum">
              <a:rPr lang="en-US" smtClean="0"/>
              <a:pPr>
                <a:defRPr/>
              </a:pPr>
              <a:t>92</a:t>
            </a:fld>
            <a:endParaRPr lang="en-US"/>
          </a:p>
        </p:txBody>
      </p:sp>
      <p:sp>
        <p:nvSpPr>
          <p:cNvPr id="7" name="Footer Placeholder 6"/>
          <p:cNvSpPr>
            <a:spLocks noGrp="1"/>
          </p:cNvSpPr>
          <p:nvPr>
            <p:ph type="ftr" sz="quarter" idx="11"/>
          </p:nvPr>
        </p:nvSpPr>
        <p:spPr/>
        <p:txBody>
          <a:bodyPr/>
          <a:lstStyle/>
          <a:p>
            <a:r>
              <a:rPr lang="en-US" smtClean="0"/>
              <a:t>© Tom@Gilb.com  www.gilb.com</a:t>
            </a:r>
            <a:endParaRPr lang="en-US"/>
          </a:p>
        </p:txBody>
      </p:sp>
      <p:sp>
        <p:nvSpPr>
          <p:cNvPr id="8" name="Date Placeholder 7"/>
          <p:cNvSpPr>
            <a:spLocks noGrp="1"/>
          </p:cNvSpPr>
          <p:nvPr>
            <p:ph type="dt" sz="half" idx="10"/>
          </p:nvPr>
        </p:nvSpPr>
        <p:spPr/>
        <p:txBody>
          <a:bodyPr/>
          <a:lstStyle/>
          <a:p>
            <a:fld id="{2D61E460-8CE9-1243-B3E1-0B1D609A2B0F}" type="datetime4">
              <a:rPr lang="en-US" smtClean="0"/>
              <a:pPr/>
              <a:t>October 2, 2009</a:t>
            </a:fld>
            <a:endParaRPr lang="en-GB"/>
          </a:p>
        </p:txBody>
      </p:sp>
    </p:spTree>
  </p:cSld>
  <p:clrMapOvr>
    <a:masterClrMapping/>
  </p:clrMapOvr>
  <p:transition spd="med">
    <p:dissolv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9746" name="Picture 2"/>
          <p:cNvPicPr>
            <a:picLocks noChangeAspect="1" noChangeArrowheads="1"/>
          </p:cNvPicPr>
          <p:nvPr/>
        </p:nvPicPr>
        <p:blipFill>
          <a:blip r:embed="rId3"/>
          <a:srcRect/>
          <a:stretch>
            <a:fillRect/>
          </a:stretch>
        </p:blipFill>
        <p:spPr bwMode="auto">
          <a:xfrm>
            <a:off x="-554038" y="-196850"/>
            <a:ext cx="5805488" cy="8528050"/>
          </a:xfrm>
          <a:prstGeom prst="rect">
            <a:avLst/>
          </a:prstGeom>
          <a:noFill/>
          <a:ln w="25400">
            <a:noFill/>
            <a:miter lim="800000"/>
            <a:headEnd/>
            <a:tailEnd/>
          </a:ln>
          <a:effectLst/>
        </p:spPr>
      </p:pic>
      <p:sp>
        <p:nvSpPr>
          <p:cNvPr id="159747" name="Rectangle 3"/>
          <p:cNvSpPr>
            <a:spLocks noGrp="1" noChangeArrowheads="1"/>
          </p:cNvSpPr>
          <p:nvPr>
            <p:ph type="title"/>
          </p:nvPr>
        </p:nvSpPr>
        <p:spPr>
          <a:xfrm>
            <a:off x="5251450" y="142875"/>
            <a:ext cx="3651250" cy="1965325"/>
          </a:xfrm>
        </p:spPr>
        <p:txBody>
          <a:bodyPr/>
          <a:lstStyle/>
          <a:p>
            <a:pPr>
              <a:tabLst>
                <a:tab pos="1081088" algn="l"/>
              </a:tabLst>
            </a:pPr>
            <a:r>
              <a:rPr lang="en-US"/>
              <a:t>Report</a:t>
            </a:r>
            <a:br>
              <a:rPr lang="en-US"/>
            </a:br>
            <a:r>
              <a:rPr lang="en-US"/>
              <a:t>Page 81</a:t>
            </a:r>
          </a:p>
        </p:txBody>
      </p:sp>
      <p:sp>
        <p:nvSpPr>
          <p:cNvPr id="159748" name="Text Box 4"/>
          <p:cNvSpPr txBox="1">
            <a:spLocks noChangeArrowheads="1"/>
          </p:cNvSpPr>
          <p:nvPr/>
        </p:nvSpPr>
        <p:spPr bwMode="auto">
          <a:xfrm>
            <a:off x="990600" y="2830513"/>
            <a:ext cx="3162300" cy="2095500"/>
          </a:xfrm>
          <a:prstGeom prst="rect">
            <a:avLst/>
          </a:prstGeom>
          <a:noFill/>
          <a:ln w="9525">
            <a:noFill/>
            <a:miter lim="800000"/>
            <a:headEnd/>
            <a:tailEnd/>
          </a:ln>
          <a:effectLst>
            <a:outerShdw blurRad="63500" dist="38099" dir="2700000" algn="ctr" rotWithShape="0">
              <a:schemeClr val="bg2">
                <a:alpha val="78000"/>
              </a:schemeClr>
            </a:outerShdw>
          </a:effectLst>
        </p:spPr>
        <p:txBody>
          <a:bodyPr lIns="0" tIns="0" rIns="0" bIns="0">
            <a:prstTxWarp prst="textNoShape">
              <a:avLst/>
            </a:prstTxWarp>
            <a:spAutoFit/>
          </a:bodyPr>
          <a:lstStyle/>
          <a:p>
            <a:pPr marL="61913" defTabSz="642938" eaLnBrk="1" hangingPunct="1">
              <a:lnSpc>
                <a:spcPts val="3300"/>
              </a:lnSpc>
              <a:tabLst>
                <a:tab pos="196850" algn="l"/>
                <a:tab pos="642938" algn="l"/>
                <a:tab pos="1285875" algn="l"/>
                <a:tab pos="1928813" algn="l"/>
                <a:tab pos="2571750" algn="l"/>
                <a:tab pos="3214688" algn="l"/>
                <a:tab pos="3857625" algn="l"/>
                <a:tab pos="4500563" algn="l"/>
                <a:tab pos="5143500" algn="l"/>
                <a:tab pos="5786438" algn="l"/>
                <a:tab pos="6429375" algn="l"/>
                <a:tab pos="7072313" algn="l"/>
                <a:tab pos="7715250" algn="l"/>
              </a:tabLst>
            </a:pPr>
            <a:r>
              <a:rPr lang="en-US" sz="2500">
                <a:solidFill>
                  <a:srgbClr val="000000"/>
                </a:solidFill>
                <a:latin typeface="Optima" pitchFamily="-108" charset="0"/>
              </a:rPr>
              <a:t>Total, Majors, Design</a:t>
            </a:r>
            <a:endParaRPr lang="en-US" sz="2900">
              <a:solidFill>
                <a:srgbClr val="000000"/>
              </a:solidFill>
              <a:latin typeface="Optima" pitchFamily="-108" charset="0"/>
            </a:endParaRPr>
          </a:p>
          <a:p>
            <a:pPr marL="61913" defTabSz="642938" eaLnBrk="1" hangingPunct="1">
              <a:lnSpc>
                <a:spcPts val="3300"/>
              </a:lnSpc>
              <a:tabLst>
                <a:tab pos="196850" algn="l"/>
                <a:tab pos="642938" algn="l"/>
                <a:tab pos="1285875" algn="l"/>
                <a:tab pos="1928813" algn="l"/>
                <a:tab pos="2571750" algn="l"/>
                <a:tab pos="3214688" algn="l"/>
                <a:tab pos="3857625" algn="l"/>
                <a:tab pos="4500563" algn="l"/>
                <a:tab pos="5143500" algn="l"/>
                <a:tab pos="5786438" algn="l"/>
                <a:tab pos="6429375" algn="l"/>
                <a:tab pos="7072313" algn="l"/>
                <a:tab pos="7715250" algn="l"/>
              </a:tabLst>
            </a:pPr>
            <a:r>
              <a:rPr lang="en-US" sz="2900">
                <a:solidFill>
                  <a:srgbClr val="000000"/>
                </a:solidFill>
                <a:latin typeface="Optima" pitchFamily="-108" charset="0"/>
              </a:rPr>
              <a:t>  24,    15,       5</a:t>
            </a:r>
          </a:p>
          <a:p>
            <a:pPr marL="61913" defTabSz="642938" eaLnBrk="1" hangingPunct="1">
              <a:lnSpc>
                <a:spcPts val="3300"/>
              </a:lnSpc>
              <a:tabLst>
                <a:tab pos="196850" algn="l"/>
                <a:tab pos="642938" algn="l"/>
                <a:tab pos="1285875" algn="l"/>
                <a:tab pos="1928813" algn="l"/>
                <a:tab pos="2571750" algn="l"/>
                <a:tab pos="3214688" algn="l"/>
                <a:tab pos="3857625" algn="l"/>
                <a:tab pos="4500563" algn="l"/>
                <a:tab pos="5143500" algn="l"/>
                <a:tab pos="5786438" algn="l"/>
                <a:tab pos="6429375" algn="l"/>
                <a:tab pos="7072313" algn="l"/>
                <a:tab pos="7715250" algn="l"/>
              </a:tabLst>
            </a:pPr>
            <a:r>
              <a:rPr lang="en-US" sz="2900">
                <a:solidFill>
                  <a:srgbClr val="000000"/>
                </a:solidFill>
                <a:latin typeface="Optima" pitchFamily="-108" charset="0"/>
              </a:rPr>
              <a:t>  44,    15,     19</a:t>
            </a:r>
          </a:p>
          <a:p>
            <a:pPr marL="61913" defTabSz="642938" eaLnBrk="1" hangingPunct="1">
              <a:lnSpc>
                <a:spcPts val="3300"/>
              </a:lnSpc>
              <a:tabLst>
                <a:tab pos="196850" algn="l"/>
                <a:tab pos="642938" algn="l"/>
                <a:tab pos="1285875" algn="l"/>
                <a:tab pos="1928813" algn="l"/>
                <a:tab pos="2571750" algn="l"/>
                <a:tab pos="3214688" algn="l"/>
                <a:tab pos="3857625" algn="l"/>
                <a:tab pos="4500563" algn="l"/>
                <a:tab pos="5143500" algn="l"/>
                <a:tab pos="5786438" algn="l"/>
                <a:tab pos="6429375" algn="l"/>
                <a:tab pos="7072313" algn="l"/>
                <a:tab pos="7715250" algn="l"/>
              </a:tabLst>
            </a:pPr>
            <a:r>
              <a:rPr lang="en-US" sz="2900">
                <a:solidFill>
                  <a:srgbClr val="000000"/>
                </a:solidFill>
                <a:latin typeface="Optima" pitchFamily="-108" charset="0"/>
              </a:rPr>
              <a:t>  55,    </a:t>
            </a:r>
            <a:r>
              <a:rPr lang="en-US" sz="2900" b="1">
                <a:solidFill>
                  <a:srgbClr val="000000"/>
                </a:solidFill>
                <a:latin typeface="Optima" pitchFamily="-108" charset="0"/>
              </a:rPr>
              <a:t>20</a:t>
            </a:r>
            <a:r>
              <a:rPr lang="en-US" sz="2900">
                <a:solidFill>
                  <a:srgbClr val="000000"/>
                </a:solidFill>
                <a:latin typeface="Optima" pitchFamily="-108" charset="0"/>
              </a:rPr>
              <a:t>,       4</a:t>
            </a:r>
          </a:p>
          <a:p>
            <a:pPr marL="61913" defTabSz="642938" eaLnBrk="1" hangingPunct="1">
              <a:lnSpc>
                <a:spcPts val="3300"/>
              </a:lnSpc>
              <a:tabLst>
                <a:tab pos="196850" algn="l"/>
                <a:tab pos="642938" algn="l"/>
                <a:tab pos="1285875" algn="l"/>
                <a:tab pos="1928813" algn="l"/>
                <a:tab pos="2571750" algn="l"/>
                <a:tab pos="3214688" algn="l"/>
                <a:tab pos="3857625" algn="l"/>
                <a:tab pos="4500563" algn="l"/>
                <a:tab pos="5143500" algn="l"/>
                <a:tab pos="5786438" algn="l"/>
                <a:tab pos="6429375" algn="l"/>
                <a:tab pos="7072313" algn="l"/>
                <a:tab pos="7715250" algn="l"/>
              </a:tabLst>
            </a:pPr>
            <a:r>
              <a:rPr lang="en-US" sz="2900">
                <a:solidFill>
                  <a:srgbClr val="000000"/>
                </a:solidFill>
                <a:latin typeface="Optima" pitchFamily="-108" charset="0"/>
              </a:rPr>
              <a:t>  22,      4,       2</a:t>
            </a:r>
          </a:p>
        </p:txBody>
      </p:sp>
      <p:pic>
        <p:nvPicPr>
          <p:cNvPr id="159749" name="Picture 5"/>
          <p:cNvPicPr>
            <a:picLocks noChangeAspect="1" noChangeArrowheads="1"/>
          </p:cNvPicPr>
          <p:nvPr/>
        </p:nvPicPr>
        <p:blipFill>
          <a:blip r:embed="rId4"/>
          <a:srcRect/>
          <a:stretch>
            <a:fillRect/>
          </a:stretch>
        </p:blipFill>
        <p:spPr bwMode="auto">
          <a:xfrm>
            <a:off x="4803775" y="1928813"/>
            <a:ext cx="4643438" cy="5000625"/>
          </a:xfrm>
          <a:prstGeom prst="rect">
            <a:avLst/>
          </a:prstGeom>
          <a:noFill/>
          <a:effectLst/>
        </p:spPr>
      </p:pic>
      <p:pic>
        <p:nvPicPr>
          <p:cNvPr id="159750" name="Picture 6"/>
          <p:cNvPicPr>
            <a:picLocks noChangeAspect="1" noChangeArrowheads="1"/>
          </p:cNvPicPr>
          <p:nvPr/>
        </p:nvPicPr>
        <p:blipFill>
          <a:blip r:embed="rId5"/>
          <a:srcRect/>
          <a:stretch>
            <a:fillRect/>
          </a:stretch>
        </p:blipFill>
        <p:spPr bwMode="auto">
          <a:xfrm>
            <a:off x="6545263" y="2179638"/>
            <a:ext cx="3000375" cy="2133600"/>
          </a:xfrm>
          <a:prstGeom prst="rect">
            <a:avLst/>
          </a:prstGeom>
          <a:noFill/>
          <a:effectLst/>
        </p:spPr>
      </p:pic>
      <p:sp>
        <p:nvSpPr>
          <p:cNvPr id="8" name="Slide Number Placeholder 7"/>
          <p:cNvSpPr>
            <a:spLocks noGrp="1"/>
          </p:cNvSpPr>
          <p:nvPr>
            <p:ph type="sldNum" sz="quarter" idx="12"/>
          </p:nvPr>
        </p:nvSpPr>
        <p:spPr/>
        <p:txBody>
          <a:bodyPr/>
          <a:lstStyle/>
          <a:p>
            <a:pPr>
              <a:defRPr/>
            </a:pPr>
            <a:fld id="{017A515C-7060-F94C-9515-358B2BB6BDD7}" type="slidenum">
              <a:rPr lang="en-US" smtClean="0"/>
              <a:pPr>
                <a:defRPr/>
              </a:pPr>
              <a:t>93</a:t>
            </a:fld>
            <a:endParaRPr lang="en-US"/>
          </a:p>
        </p:txBody>
      </p:sp>
      <p:sp>
        <p:nvSpPr>
          <p:cNvPr id="9" name="Footer Placeholder 8"/>
          <p:cNvSpPr>
            <a:spLocks noGrp="1"/>
          </p:cNvSpPr>
          <p:nvPr>
            <p:ph type="ftr" sz="quarter" idx="11"/>
          </p:nvPr>
        </p:nvSpPr>
        <p:spPr/>
        <p:txBody>
          <a:bodyPr/>
          <a:lstStyle/>
          <a:p>
            <a:r>
              <a:rPr lang="en-US" smtClean="0"/>
              <a:t>© Tom@Gilb.com  www.gilb.com</a:t>
            </a:r>
            <a:endParaRPr lang="en-US"/>
          </a:p>
        </p:txBody>
      </p:sp>
      <p:sp>
        <p:nvSpPr>
          <p:cNvPr id="10" name="Date Placeholder 9"/>
          <p:cNvSpPr>
            <a:spLocks noGrp="1"/>
          </p:cNvSpPr>
          <p:nvPr>
            <p:ph type="dt" sz="half" idx="10"/>
          </p:nvPr>
        </p:nvSpPr>
        <p:spPr/>
        <p:txBody>
          <a:bodyPr/>
          <a:lstStyle/>
          <a:p>
            <a:fld id="{644BDCC0-A15F-4F42-8FBB-5A78A3AF2ADD}" type="datetime4">
              <a:rPr lang="en-US" smtClean="0"/>
              <a:pPr/>
              <a:t>October 2, 2009</a:t>
            </a:fld>
            <a:endParaRPr lang="en-GB"/>
          </a:p>
        </p:txBody>
      </p:sp>
    </p:spTree>
  </p:cSld>
  <p:clrMapOvr>
    <a:masterClrMapping/>
  </p:clrMapOvr>
  <p:transition spd="med">
    <p:dissolv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3842" name="Picture 2"/>
          <p:cNvPicPr>
            <a:picLocks noChangeAspect="1" noChangeArrowheads="1"/>
          </p:cNvPicPr>
          <p:nvPr/>
        </p:nvPicPr>
        <p:blipFill>
          <a:blip r:embed="rId3"/>
          <a:srcRect/>
          <a:stretch>
            <a:fillRect/>
          </a:stretch>
        </p:blipFill>
        <p:spPr bwMode="auto">
          <a:xfrm>
            <a:off x="3367088" y="-438150"/>
            <a:ext cx="5803900" cy="8528050"/>
          </a:xfrm>
          <a:prstGeom prst="rect">
            <a:avLst/>
          </a:prstGeom>
          <a:noFill/>
          <a:ln w="25400">
            <a:noFill/>
            <a:miter lim="800000"/>
            <a:headEnd/>
            <a:tailEnd/>
          </a:ln>
          <a:effectLst/>
        </p:spPr>
      </p:pic>
      <p:sp>
        <p:nvSpPr>
          <p:cNvPr id="163843" name="Rectangle 3"/>
          <p:cNvSpPr>
            <a:spLocks noGrp="1" noChangeArrowheads="1"/>
          </p:cNvSpPr>
          <p:nvPr>
            <p:ph type="title"/>
          </p:nvPr>
        </p:nvSpPr>
        <p:spPr>
          <a:xfrm>
            <a:off x="312738" y="223838"/>
            <a:ext cx="3652837" cy="1963737"/>
          </a:xfrm>
        </p:spPr>
        <p:txBody>
          <a:bodyPr/>
          <a:lstStyle/>
          <a:p>
            <a:pPr>
              <a:tabLst>
                <a:tab pos="1081088" algn="l"/>
              </a:tabLst>
            </a:pPr>
            <a:r>
              <a:rPr lang="en-US"/>
              <a:t>Report</a:t>
            </a:r>
            <a:br>
              <a:rPr lang="en-US"/>
            </a:br>
            <a:r>
              <a:rPr lang="en-US"/>
              <a:t>Page 82</a:t>
            </a:r>
          </a:p>
        </p:txBody>
      </p:sp>
      <p:sp>
        <p:nvSpPr>
          <p:cNvPr id="163844" name="Text Box 4"/>
          <p:cNvSpPr txBox="1">
            <a:spLocks noChangeArrowheads="1"/>
          </p:cNvSpPr>
          <p:nvPr/>
        </p:nvSpPr>
        <p:spPr bwMode="auto">
          <a:xfrm>
            <a:off x="4857750" y="2589213"/>
            <a:ext cx="3160713" cy="2095500"/>
          </a:xfrm>
          <a:prstGeom prst="rect">
            <a:avLst/>
          </a:prstGeom>
          <a:noFill/>
          <a:ln w="9525">
            <a:noFill/>
            <a:miter lim="800000"/>
            <a:headEnd/>
            <a:tailEnd/>
          </a:ln>
          <a:effectLst>
            <a:outerShdw blurRad="63500" dist="38099" dir="2700000" algn="ctr" rotWithShape="0">
              <a:schemeClr val="bg2">
                <a:alpha val="78000"/>
              </a:schemeClr>
            </a:outerShdw>
          </a:effectLst>
        </p:spPr>
        <p:txBody>
          <a:bodyPr lIns="0" tIns="0" rIns="0" bIns="0">
            <a:prstTxWarp prst="textNoShape">
              <a:avLst/>
            </a:prstTxWarp>
            <a:spAutoFit/>
          </a:bodyPr>
          <a:lstStyle/>
          <a:p>
            <a:pPr marL="61913" defTabSz="642938" eaLnBrk="1" hangingPunct="1">
              <a:lnSpc>
                <a:spcPts val="3300"/>
              </a:lnSpc>
              <a:tabLst>
                <a:tab pos="196850" algn="l"/>
                <a:tab pos="642938" algn="l"/>
                <a:tab pos="1285875" algn="l"/>
                <a:tab pos="1928813" algn="l"/>
                <a:tab pos="2571750" algn="l"/>
                <a:tab pos="3214688" algn="l"/>
                <a:tab pos="3857625" algn="l"/>
                <a:tab pos="4500563" algn="l"/>
                <a:tab pos="5143500" algn="l"/>
                <a:tab pos="5786438" algn="l"/>
                <a:tab pos="6429375" algn="l"/>
                <a:tab pos="7072313" algn="l"/>
                <a:tab pos="7715250" algn="l"/>
              </a:tabLst>
            </a:pPr>
            <a:r>
              <a:rPr lang="en-US" sz="2500">
                <a:solidFill>
                  <a:srgbClr val="000000"/>
                </a:solidFill>
                <a:latin typeface="Optima" pitchFamily="-108" charset="0"/>
              </a:rPr>
              <a:t>Total, Majors, Design</a:t>
            </a:r>
            <a:endParaRPr lang="en-US" sz="2900">
              <a:solidFill>
                <a:srgbClr val="000000"/>
              </a:solidFill>
              <a:latin typeface="Optima" pitchFamily="-108" charset="0"/>
            </a:endParaRPr>
          </a:p>
          <a:p>
            <a:pPr marL="61913" defTabSz="642938" eaLnBrk="1" hangingPunct="1">
              <a:lnSpc>
                <a:spcPts val="3300"/>
              </a:lnSpc>
              <a:tabLst>
                <a:tab pos="196850" algn="l"/>
                <a:tab pos="642938" algn="l"/>
                <a:tab pos="1285875" algn="l"/>
                <a:tab pos="1928813" algn="l"/>
                <a:tab pos="2571750" algn="l"/>
                <a:tab pos="3214688" algn="l"/>
                <a:tab pos="3857625" algn="l"/>
                <a:tab pos="4500563" algn="l"/>
                <a:tab pos="5143500" algn="l"/>
                <a:tab pos="5786438" algn="l"/>
                <a:tab pos="6429375" algn="l"/>
                <a:tab pos="7072313" algn="l"/>
                <a:tab pos="7715250" algn="l"/>
              </a:tabLst>
            </a:pPr>
            <a:r>
              <a:rPr lang="en-US" sz="2900">
                <a:solidFill>
                  <a:srgbClr val="000000"/>
                </a:solidFill>
                <a:latin typeface="Optima" pitchFamily="-108" charset="0"/>
              </a:rPr>
              <a:t>  41,    24,       1</a:t>
            </a:r>
          </a:p>
          <a:p>
            <a:pPr marL="61913" defTabSz="642938" eaLnBrk="1" hangingPunct="1">
              <a:lnSpc>
                <a:spcPts val="3300"/>
              </a:lnSpc>
              <a:tabLst>
                <a:tab pos="196850" algn="l"/>
                <a:tab pos="642938" algn="l"/>
                <a:tab pos="1285875" algn="l"/>
                <a:tab pos="1928813" algn="l"/>
                <a:tab pos="2571750" algn="l"/>
                <a:tab pos="3214688" algn="l"/>
                <a:tab pos="3857625" algn="l"/>
                <a:tab pos="4500563" algn="l"/>
                <a:tab pos="5143500" algn="l"/>
                <a:tab pos="5786438" algn="l"/>
                <a:tab pos="6429375" algn="l"/>
                <a:tab pos="7072313" algn="l"/>
                <a:tab pos="7715250" algn="l"/>
              </a:tabLst>
            </a:pPr>
            <a:r>
              <a:rPr lang="en-US" sz="2900">
                <a:solidFill>
                  <a:srgbClr val="000000"/>
                </a:solidFill>
                <a:latin typeface="Optima" pitchFamily="-108" charset="0"/>
              </a:rPr>
              <a:t>  33,    15,       5</a:t>
            </a:r>
          </a:p>
          <a:p>
            <a:pPr marL="61913" defTabSz="642938" eaLnBrk="1" hangingPunct="1">
              <a:lnSpc>
                <a:spcPts val="3300"/>
              </a:lnSpc>
              <a:tabLst>
                <a:tab pos="196850" algn="l"/>
                <a:tab pos="642938" algn="l"/>
                <a:tab pos="1285875" algn="l"/>
                <a:tab pos="1928813" algn="l"/>
                <a:tab pos="2571750" algn="l"/>
                <a:tab pos="3214688" algn="l"/>
                <a:tab pos="3857625" algn="l"/>
                <a:tab pos="4500563" algn="l"/>
                <a:tab pos="5143500" algn="l"/>
                <a:tab pos="5786438" algn="l"/>
                <a:tab pos="6429375" algn="l"/>
                <a:tab pos="7072313" algn="l"/>
                <a:tab pos="7715250" algn="l"/>
              </a:tabLst>
            </a:pPr>
            <a:r>
              <a:rPr lang="en-US" sz="2900">
                <a:solidFill>
                  <a:srgbClr val="000000"/>
                </a:solidFill>
                <a:latin typeface="Optima" pitchFamily="-108" charset="0"/>
              </a:rPr>
              <a:t>  44,    </a:t>
            </a:r>
            <a:r>
              <a:rPr lang="en-US" sz="2900" b="1">
                <a:solidFill>
                  <a:srgbClr val="000000"/>
                </a:solidFill>
                <a:latin typeface="Optima" pitchFamily="-108" charset="0"/>
              </a:rPr>
              <a:t>30</a:t>
            </a:r>
            <a:r>
              <a:rPr lang="en-US" sz="2900">
                <a:solidFill>
                  <a:srgbClr val="000000"/>
                </a:solidFill>
                <a:latin typeface="Optima" pitchFamily="-108" charset="0"/>
              </a:rPr>
              <a:t>,     10</a:t>
            </a:r>
          </a:p>
          <a:p>
            <a:pPr marL="61913" defTabSz="642938" eaLnBrk="1" hangingPunct="1">
              <a:lnSpc>
                <a:spcPts val="3300"/>
              </a:lnSpc>
              <a:tabLst>
                <a:tab pos="196850" algn="l"/>
                <a:tab pos="642938" algn="l"/>
                <a:tab pos="1285875" algn="l"/>
                <a:tab pos="1928813" algn="l"/>
                <a:tab pos="2571750" algn="l"/>
                <a:tab pos="3214688" algn="l"/>
                <a:tab pos="3857625" algn="l"/>
                <a:tab pos="4500563" algn="l"/>
                <a:tab pos="5143500" algn="l"/>
                <a:tab pos="5786438" algn="l"/>
                <a:tab pos="6429375" algn="l"/>
                <a:tab pos="7072313" algn="l"/>
                <a:tab pos="7715250" algn="l"/>
              </a:tabLst>
            </a:pPr>
            <a:r>
              <a:rPr lang="en-US" sz="2900">
                <a:solidFill>
                  <a:srgbClr val="000000"/>
                </a:solidFill>
                <a:latin typeface="Optima" pitchFamily="-108" charset="0"/>
              </a:rPr>
              <a:t>  24,      3,       5</a:t>
            </a:r>
          </a:p>
        </p:txBody>
      </p:sp>
      <p:pic>
        <p:nvPicPr>
          <p:cNvPr id="163845" name="Picture 5"/>
          <p:cNvPicPr>
            <a:picLocks noChangeAspect="1" noChangeArrowheads="1"/>
          </p:cNvPicPr>
          <p:nvPr/>
        </p:nvPicPr>
        <p:blipFill>
          <a:blip r:embed="rId4"/>
          <a:srcRect/>
          <a:stretch>
            <a:fillRect/>
          </a:stretch>
        </p:blipFill>
        <p:spPr bwMode="auto">
          <a:xfrm>
            <a:off x="-312738" y="1928813"/>
            <a:ext cx="4643438" cy="5000625"/>
          </a:xfrm>
          <a:prstGeom prst="rect">
            <a:avLst/>
          </a:prstGeom>
          <a:noFill/>
          <a:effectLst/>
        </p:spPr>
      </p:pic>
      <p:pic>
        <p:nvPicPr>
          <p:cNvPr id="163846" name="Picture 6"/>
          <p:cNvPicPr>
            <a:picLocks noChangeAspect="1" noChangeArrowheads="1"/>
          </p:cNvPicPr>
          <p:nvPr/>
        </p:nvPicPr>
        <p:blipFill>
          <a:blip r:embed="rId5"/>
          <a:srcRect/>
          <a:stretch>
            <a:fillRect/>
          </a:stretch>
        </p:blipFill>
        <p:spPr bwMode="auto">
          <a:xfrm>
            <a:off x="1231900" y="1919288"/>
            <a:ext cx="3000375" cy="2135187"/>
          </a:xfrm>
          <a:prstGeom prst="rect">
            <a:avLst/>
          </a:prstGeom>
          <a:noFill/>
          <a:effectLst/>
        </p:spPr>
      </p:pic>
      <p:sp>
        <p:nvSpPr>
          <p:cNvPr id="8" name="Slide Number Placeholder 7"/>
          <p:cNvSpPr>
            <a:spLocks noGrp="1"/>
          </p:cNvSpPr>
          <p:nvPr>
            <p:ph type="sldNum" sz="quarter" idx="12"/>
          </p:nvPr>
        </p:nvSpPr>
        <p:spPr/>
        <p:txBody>
          <a:bodyPr/>
          <a:lstStyle/>
          <a:p>
            <a:pPr>
              <a:defRPr/>
            </a:pPr>
            <a:fld id="{017A515C-7060-F94C-9515-358B2BB6BDD7}" type="slidenum">
              <a:rPr lang="en-US" smtClean="0"/>
              <a:pPr>
                <a:defRPr/>
              </a:pPr>
              <a:t>94</a:t>
            </a:fld>
            <a:endParaRPr lang="en-US"/>
          </a:p>
        </p:txBody>
      </p:sp>
      <p:sp>
        <p:nvSpPr>
          <p:cNvPr id="9" name="Footer Placeholder 8"/>
          <p:cNvSpPr>
            <a:spLocks noGrp="1"/>
          </p:cNvSpPr>
          <p:nvPr>
            <p:ph type="ftr" sz="quarter" idx="11"/>
          </p:nvPr>
        </p:nvSpPr>
        <p:spPr/>
        <p:txBody>
          <a:bodyPr/>
          <a:lstStyle/>
          <a:p>
            <a:r>
              <a:rPr lang="en-US" smtClean="0"/>
              <a:t>© Tom@Gilb.com  www.gilb.com</a:t>
            </a:r>
            <a:endParaRPr lang="en-US"/>
          </a:p>
        </p:txBody>
      </p:sp>
      <p:sp>
        <p:nvSpPr>
          <p:cNvPr id="10" name="Date Placeholder 9"/>
          <p:cNvSpPr>
            <a:spLocks noGrp="1"/>
          </p:cNvSpPr>
          <p:nvPr>
            <p:ph type="dt" sz="half" idx="10"/>
          </p:nvPr>
        </p:nvSpPr>
        <p:spPr/>
        <p:txBody>
          <a:bodyPr/>
          <a:lstStyle/>
          <a:p>
            <a:fld id="{81DC4553-4DBB-1F4C-B637-C5BE4D14F9D9}" type="datetime4">
              <a:rPr lang="en-US" smtClean="0"/>
              <a:pPr/>
              <a:t>October 2, 2009</a:t>
            </a:fld>
            <a:endParaRPr lang="en-GB"/>
          </a:p>
        </p:txBody>
      </p:sp>
    </p:spTree>
  </p:cSld>
  <p:clrMapOvr>
    <a:masterClrMapping/>
  </p:clrMapOvr>
  <p:transition spd="slow">
    <p:dissolv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5890" name="Picture 2"/>
          <p:cNvPicPr>
            <a:picLocks noChangeAspect="1" noChangeArrowheads="1"/>
          </p:cNvPicPr>
          <p:nvPr/>
        </p:nvPicPr>
        <p:blipFill>
          <a:blip r:embed="rId3"/>
          <a:srcRect/>
          <a:stretch>
            <a:fillRect/>
          </a:stretch>
        </p:blipFill>
        <p:spPr bwMode="auto">
          <a:xfrm>
            <a:off x="-581025" y="-1554163"/>
            <a:ext cx="5805488" cy="8528051"/>
          </a:xfrm>
          <a:prstGeom prst="rect">
            <a:avLst/>
          </a:prstGeom>
          <a:noFill/>
          <a:ln w="25400">
            <a:noFill/>
            <a:miter lim="800000"/>
            <a:headEnd/>
            <a:tailEnd/>
          </a:ln>
          <a:effectLst/>
        </p:spPr>
      </p:pic>
      <p:grpSp>
        <p:nvGrpSpPr>
          <p:cNvPr id="2" name="Group 3"/>
          <p:cNvGrpSpPr>
            <a:grpSpLocks/>
          </p:cNvGrpSpPr>
          <p:nvPr/>
        </p:nvGrpSpPr>
        <p:grpSpPr bwMode="auto">
          <a:xfrm>
            <a:off x="871538" y="4471988"/>
            <a:ext cx="3238500" cy="1193800"/>
            <a:chOff x="683" y="3506"/>
            <a:chExt cx="2901" cy="1069"/>
          </a:xfrm>
        </p:grpSpPr>
        <p:pic>
          <p:nvPicPr>
            <p:cNvPr id="165892" name="Picture 4"/>
            <p:cNvPicPr>
              <a:picLocks noChangeAspect="1" noChangeArrowheads="1"/>
            </p:cNvPicPr>
            <p:nvPr/>
          </p:nvPicPr>
          <mc:AlternateContent xmlns:ma="http://schemas.microsoft.com/office/mac/drawingml/2008/main">
            <mc:Choice Requires="ma">
              <p:blipFill>
                <a:blip r:embed="rId4"/>
                <a:srcRect/>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5"/>
                <a:srcRect/>
                <a:stretch>
                  <a:fillRect/>
                </a:stretch>
              </p:blipFill>
            </mc:Fallback>
          </mc:AlternateContent>
          <p:spPr bwMode="auto">
            <a:xfrm>
              <a:off x="683" y="3506"/>
              <a:ext cx="2901" cy="1069"/>
            </a:xfrm>
            <a:prstGeom prst="rect">
              <a:avLst/>
            </a:prstGeom>
            <a:noFill/>
            <a:ln w="25400">
              <a:noFill/>
              <a:miter lim="800000"/>
              <a:headEnd/>
              <a:tailEnd/>
            </a:ln>
            <a:effectLst/>
          </p:spPr>
        </p:pic>
        <p:sp>
          <p:nvSpPr>
            <p:cNvPr id="165893" name="Text Box 5"/>
            <p:cNvSpPr txBox="1">
              <a:spLocks noChangeArrowheads="1"/>
            </p:cNvSpPr>
            <p:nvPr/>
          </p:nvSpPr>
          <p:spPr bwMode="auto">
            <a:xfrm>
              <a:off x="1934" y="3940"/>
              <a:ext cx="427" cy="341"/>
            </a:xfrm>
            <a:prstGeom prst="rect">
              <a:avLst/>
            </a:prstGeom>
            <a:noFill/>
            <a:ln w="9525">
              <a:noFill/>
              <a:miter lim="800000"/>
              <a:headEnd/>
              <a:tailEnd/>
            </a:ln>
            <a:effectLst/>
          </p:spPr>
          <p:txBody>
            <a:bodyPr wrap="none" lIns="0" tIns="0" rIns="0" bIns="0">
              <a:prstTxWarp prst="textNoShape">
                <a:avLst/>
              </a:prstTxWarp>
              <a:spAutoFit/>
            </a:bodyPr>
            <a:lstStyle/>
            <a:p>
              <a:pPr algn="ctr" defTabSz="642938" eaLnBrk="1" hangingPunct="1">
                <a:tabLst>
                  <a:tab pos="0" algn="l"/>
                </a:tabLst>
              </a:pPr>
              <a:r>
                <a:rPr lang="en-US" sz="2500">
                  <a:solidFill>
                    <a:srgbClr val="000000"/>
                  </a:solidFill>
                </a:rPr>
                <a:t>180</a:t>
              </a:r>
            </a:p>
          </p:txBody>
        </p:sp>
        <p:sp>
          <p:nvSpPr>
            <p:cNvPr id="165894" name="Text Box 6"/>
            <p:cNvSpPr txBox="1">
              <a:spLocks noChangeArrowheads="1"/>
            </p:cNvSpPr>
            <p:nvPr/>
          </p:nvSpPr>
          <p:spPr bwMode="auto">
            <a:xfrm>
              <a:off x="2701" y="3598"/>
              <a:ext cx="284" cy="342"/>
            </a:xfrm>
            <a:prstGeom prst="rect">
              <a:avLst/>
            </a:prstGeom>
            <a:noFill/>
            <a:ln w="9525">
              <a:noFill/>
              <a:miter lim="800000"/>
              <a:headEnd/>
              <a:tailEnd/>
            </a:ln>
            <a:effectLst/>
          </p:spPr>
          <p:txBody>
            <a:bodyPr wrap="none" lIns="0" tIns="0" rIns="0" bIns="0">
              <a:prstTxWarp prst="textNoShape">
                <a:avLst/>
              </a:prstTxWarp>
              <a:spAutoFit/>
            </a:bodyPr>
            <a:lstStyle/>
            <a:p>
              <a:pPr algn="ctr" defTabSz="642938" eaLnBrk="1" hangingPunct="1">
                <a:tabLst>
                  <a:tab pos="0" algn="l"/>
                </a:tabLst>
              </a:pPr>
              <a:r>
                <a:rPr lang="en-US" sz="2500">
                  <a:solidFill>
                    <a:srgbClr val="000000"/>
                  </a:solidFill>
                </a:rPr>
                <a:t>60</a:t>
              </a:r>
            </a:p>
          </p:txBody>
        </p:sp>
        <p:sp>
          <p:nvSpPr>
            <p:cNvPr id="165895" name="Text Box 7"/>
            <p:cNvSpPr txBox="1">
              <a:spLocks noChangeArrowheads="1"/>
            </p:cNvSpPr>
            <p:nvPr/>
          </p:nvSpPr>
          <p:spPr bwMode="auto">
            <a:xfrm>
              <a:off x="2658" y="3972"/>
              <a:ext cx="427" cy="341"/>
            </a:xfrm>
            <a:prstGeom prst="rect">
              <a:avLst/>
            </a:prstGeom>
            <a:noFill/>
            <a:ln w="9525">
              <a:noFill/>
              <a:miter lim="800000"/>
              <a:headEnd/>
              <a:tailEnd/>
            </a:ln>
            <a:effectLst/>
          </p:spPr>
          <p:txBody>
            <a:bodyPr wrap="none" lIns="0" tIns="0" rIns="0" bIns="0">
              <a:prstTxWarp prst="textNoShape">
                <a:avLst/>
              </a:prstTxWarp>
              <a:spAutoFit/>
            </a:bodyPr>
            <a:lstStyle/>
            <a:p>
              <a:pPr algn="ctr" defTabSz="642938" eaLnBrk="1" hangingPunct="1">
                <a:tabLst>
                  <a:tab pos="0" algn="l"/>
                </a:tabLst>
              </a:pPr>
              <a:r>
                <a:rPr lang="en-US" sz="2500">
                  <a:solidFill>
                    <a:srgbClr val="000000"/>
                  </a:solidFill>
                </a:rPr>
                <a:t>120</a:t>
              </a:r>
            </a:p>
          </p:txBody>
        </p:sp>
      </p:grpSp>
      <p:sp>
        <p:nvSpPr>
          <p:cNvPr id="165896" name="Text Box 8"/>
          <p:cNvSpPr txBox="1">
            <a:spLocks noChangeArrowheads="1"/>
          </p:cNvSpPr>
          <p:nvPr/>
        </p:nvSpPr>
        <p:spPr bwMode="auto">
          <a:xfrm>
            <a:off x="946150" y="1589088"/>
            <a:ext cx="3162300" cy="2095500"/>
          </a:xfrm>
          <a:prstGeom prst="rect">
            <a:avLst/>
          </a:prstGeom>
          <a:noFill/>
          <a:ln w="9525">
            <a:noFill/>
            <a:miter lim="800000"/>
            <a:headEnd/>
            <a:tailEnd/>
          </a:ln>
          <a:effectLst>
            <a:outerShdw blurRad="63500" dist="38099" dir="2700000" algn="ctr" rotWithShape="0">
              <a:schemeClr val="bg2">
                <a:alpha val="78000"/>
              </a:schemeClr>
            </a:outerShdw>
          </a:effectLst>
        </p:spPr>
        <p:txBody>
          <a:bodyPr lIns="0" tIns="0" rIns="0" bIns="0">
            <a:prstTxWarp prst="textNoShape">
              <a:avLst/>
            </a:prstTxWarp>
            <a:spAutoFit/>
          </a:bodyPr>
          <a:lstStyle/>
          <a:p>
            <a:pPr marL="61913" defTabSz="642938" eaLnBrk="1" hangingPunct="1">
              <a:lnSpc>
                <a:spcPts val="3300"/>
              </a:lnSpc>
              <a:tabLst>
                <a:tab pos="196850" algn="l"/>
                <a:tab pos="642938" algn="l"/>
                <a:tab pos="1285875" algn="l"/>
                <a:tab pos="1928813" algn="l"/>
                <a:tab pos="2571750" algn="l"/>
                <a:tab pos="3214688" algn="l"/>
                <a:tab pos="3857625" algn="l"/>
                <a:tab pos="4500563" algn="l"/>
                <a:tab pos="5143500" algn="l"/>
                <a:tab pos="5786438" algn="l"/>
                <a:tab pos="6429375" algn="l"/>
                <a:tab pos="7072313" algn="l"/>
                <a:tab pos="7715250" algn="l"/>
              </a:tabLst>
            </a:pPr>
            <a:r>
              <a:rPr lang="en-US" sz="2500">
                <a:solidFill>
                  <a:srgbClr val="000000"/>
                </a:solidFill>
                <a:latin typeface="Optima" pitchFamily="-108" charset="0"/>
              </a:rPr>
              <a:t>Total, Majors, Design</a:t>
            </a:r>
            <a:endParaRPr lang="en-US" sz="2900">
              <a:solidFill>
                <a:srgbClr val="000000"/>
              </a:solidFill>
              <a:latin typeface="Optima" pitchFamily="-108" charset="0"/>
            </a:endParaRPr>
          </a:p>
          <a:p>
            <a:pPr marL="61913" defTabSz="642938" eaLnBrk="1" hangingPunct="1">
              <a:lnSpc>
                <a:spcPts val="3300"/>
              </a:lnSpc>
              <a:tabLst>
                <a:tab pos="196850" algn="l"/>
                <a:tab pos="642938" algn="l"/>
                <a:tab pos="1285875" algn="l"/>
                <a:tab pos="1928813" algn="l"/>
                <a:tab pos="2571750" algn="l"/>
                <a:tab pos="3214688" algn="l"/>
                <a:tab pos="3857625" algn="l"/>
                <a:tab pos="4500563" algn="l"/>
                <a:tab pos="5143500" algn="l"/>
                <a:tab pos="5786438" algn="l"/>
                <a:tab pos="6429375" algn="l"/>
                <a:tab pos="7072313" algn="l"/>
                <a:tab pos="7715250" algn="l"/>
              </a:tabLst>
            </a:pPr>
            <a:r>
              <a:rPr lang="en-US" sz="2900">
                <a:solidFill>
                  <a:srgbClr val="000000"/>
                </a:solidFill>
                <a:latin typeface="Optima" pitchFamily="-108" charset="0"/>
              </a:rPr>
              <a:t>  41,    24,       1</a:t>
            </a:r>
          </a:p>
          <a:p>
            <a:pPr marL="61913" defTabSz="642938" eaLnBrk="1" hangingPunct="1">
              <a:lnSpc>
                <a:spcPts val="3300"/>
              </a:lnSpc>
              <a:tabLst>
                <a:tab pos="196850" algn="l"/>
                <a:tab pos="642938" algn="l"/>
                <a:tab pos="1285875" algn="l"/>
                <a:tab pos="1928813" algn="l"/>
                <a:tab pos="2571750" algn="l"/>
                <a:tab pos="3214688" algn="l"/>
                <a:tab pos="3857625" algn="l"/>
                <a:tab pos="4500563" algn="l"/>
                <a:tab pos="5143500" algn="l"/>
                <a:tab pos="5786438" algn="l"/>
                <a:tab pos="6429375" algn="l"/>
                <a:tab pos="7072313" algn="l"/>
                <a:tab pos="7715250" algn="l"/>
              </a:tabLst>
            </a:pPr>
            <a:r>
              <a:rPr lang="en-US" sz="2900">
                <a:solidFill>
                  <a:srgbClr val="000000"/>
                </a:solidFill>
                <a:latin typeface="Optima" pitchFamily="-108" charset="0"/>
              </a:rPr>
              <a:t>  33,    15,       5</a:t>
            </a:r>
          </a:p>
          <a:p>
            <a:pPr marL="61913" defTabSz="642938" eaLnBrk="1" hangingPunct="1">
              <a:lnSpc>
                <a:spcPts val="3300"/>
              </a:lnSpc>
              <a:tabLst>
                <a:tab pos="196850" algn="l"/>
                <a:tab pos="642938" algn="l"/>
                <a:tab pos="1285875" algn="l"/>
                <a:tab pos="1928813" algn="l"/>
                <a:tab pos="2571750" algn="l"/>
                <a:tab pos="3214688" algn="l"/>
                <a:tab pos="3857625" algn="l"/>
                <a:tab pos="4500563" algn="l"/>
                <a:tab pos="5143500" algn="l"/>
                <a:tab pos="5786438" algn="l"/>
                <a:tab pos="6429375" algn="l"/>
                <a:tab pos="7072313" algn="l"/>
                <a:tab pos="7715250" algn="l"/>
              </a:tabLst>
            </a:pPr>
            <a:r>
              <a:rPr lang="en-US" sz="2900">
                <a:solidFill>
                  <a:srgbClr val="000000"/>
                </a:solidFill>
                <a:latin typeface="Optima" pitchFamily="-108" charset="0"/>
              </a:rPr>
              <a:t>  44,    </a:t>
            </a:r>
            <a:r>
              <a:rPr lang="en-US" sz="2900" b="1">
                <a:solidFill>
                  <a:srgbClr val="000000"/>
                </a:solidFill>
                <a:latin typeface="Optima" pitchFamily="-108" charset="0"/>
              </a:rPr>
              <a:t>30</a:t>
            </a:r>
            <a:r>
              <a:rPr lang="en-US" sz="2900">
                <a:solidFill>
                  <a:srgbClr val="000000"/>
                </a:solidFill>
                <a:latin typeface="Optima" pitchFamily="-108" charset="0"/>
              </a:rPr>
              <a:t>,     10</a:t>
            </a:r>
          </a:p>
          <a:p>
            <a:pPr marL="61913" defTabSz="642938" eaLnBrk="1" hangingPunct="1">
              <a:lnSpc>
                <a:spcPts val="3300"/>
              </a:lnSpc>
              <a:tabLst>
                <a:tab pos="196850" algn="l"/>
                <a:tab pos="642938" algn="l"/>
                <a:tab pos="1285875" algn="l"/>
                <a:tab pos="1928813" algn="l"/>
                <a:tab pos="2571750" algn="l"/>
                <a:tab pos="3214688" algn="l"/>
                <a:tab pos="3857625" algn="l"/>
                <a:tab pos="4500563" algn="l"/>
                <a:tab pos="5143500" algn="l"/>
                <a:tab pos="5786438" algn="l"/>
                <a:tab pos="6429375" algn="l"/>
                <a:tab pos="7072313" algn="l"/>
                <a:tab pos="7715250" algn="l"/>
              </a:tabLst>
            </a:pPr>
            <a:r>
              <a:rPr lang="en-US" sz="2900">
                <a:solidFill>
                  <a:srgbClr val="000000"/>
                </a:solidFill>
                <a:latin typeface="Optima" pitchFamily="-108" charset="0"/>
              </a:rPr>
              <a:t>  24,      3,       5</a:t>
            </a:r>
          </a:p>
        </p:txBody>
      </p:sp>
      <p:sp>
        <p:nvSpPr>
          <p:cNvPr id="165897" name="Rectangle 9"/>
          <p:cNvSpPr>
            <a:spLocks noGrp="1" noChangeArrowheads="1"/>
          </p:cNvSpPr>
          <p:nvPr>
            <p:ph type="title"/>
          </p:nvPr>
        </p:nvSpPr>
        <p:spPr>
          <a:xfrm>
            <a:off x="250825" y="107950"/>
            <a:ext cx="8429625" cy="830263"/>
          </a:xfrm>
        </p:spPr>
        <p:txBody>
          <a:bodyPr/>
          <a:lstStyle/>
          <a:p>
            <a:pPr>
              <a:tabLst>
                <a:tab pos="1081088" algn="l"/>
              </a:tabLst>
            </a:pPr>
            <a:r>
              <a:rPr lang="en-US" sz="4500" dirty="0">
                <a:solidFill>
                  <a:srgbClr val="3366FF"/>
                </a:solidFill>
              </a:rPr>
              <a:t>Defect Density Estimation</a:t>
            </a:r>
          </a:p>
        </p:txBody>
      </p:sp>
      <p:sp>
        <p:nvSpPr>
          <p:cNvPr id="165898" name="Rectangle 10"/>
          <p:cNvSpPr>
            <a:spLocks noGrp="1" noChangeArrowheads="1"/>
          </p:cNvSpPr>
          <p:nvPr>
            <p:ph type="body" idx="1"/>
          </p:nvPr>
        </p:nvSpPr>
        <p:spPr>
          <a:xfrm>
            <a:off x="4705350" y="697707"/>
            <a:ext cx="4438650" cy="5722507"/>
          </a:xfrm>
        </p:spPr>
        <p:txBody>
          <a:bodyPr wrap="square" anchor="ctr">
            <a:spAutoFit/>
          </a:bodyPr>
          <a:lstStyle/>
          <a:p>
            <a:pPr marL="80963" indent="0" algn="just">
              <a:lnSpc>
                <a:spcPts val="3700"/>
              </a:lnSpc>
              <a:spcAft>
                <a:spcPts val="0"/>
              </a:spcAft>
              <a:tabLst>
                <a:tab pos="809625" algn="l"/>
                <a:tab pos="866775" algn="l"/>
                <a:tab pos="1509713" algn="l"/>
                <a:tab pos="2152650" algn="l"/>
                <a:tab pos="2795588" algn="l"/>
                <a:tab pos="3438525" algn="l"/>
                <a:tab pos="4081463" algn="l"/>
                <a:tab pos="4724400" algn="l"/>
                <a:tab pos="5367338" algn="l"/>
                <a:tab pos="6008688" algn="l"/>
                <a:tab pos="6651625" algn="l"/>
                <a:tab pos="7294563" algn="l"/>
                <a:tab pos="7937500" algn="l"/>
                <a:tab pos="587375" algn="l"/>
                <a:tab pos="642938" algn="l"/>
                <a:tab pos="1285875" algn="l"/>
                <a:tab pos="1928813" algn="l"/>
                <a:tab pos="2571750" algn="l"/>
                <a:tab pos="3214688" algn="l"/>
                <a:tab pos="3857625" algn="l"/>
                <a:tab pos="4500563" algn="l"/>
                <a:tab pos="5143500" algn="l"/>
                <a:tab pos="5786438" algn="l"/>
                <a:tab pos="6429375" algn="l"/>
                <a:tab pos="7072313" algn="l"/>
                <a:tab pos="7715250" algn="l"/>
                <a:tab pos="587375" algn="l"/>
                <a:tab pos="642938" algn="l"/>
                <a:tab pos="1285875" algn="l"/>
                <a:tab pos="1928813" algn="l"/>
                <a:tab pos="2571750" algn="l"/>
                <a:tab pos="3214688" algn="l"/>
              </a:tabLst>
            </a:pPr>
            <a:r>
              <a:rPr lang="en-US" sz="1600" b="1" dirty="0">
                <a:solidFill>
                  <a:srgbClr val="000000"/>
                </a:solidFill>
                <a:latin typeface="Arial"/>
                <a:cs typeface="Arial"/>
              </a:rPr>
              <a:t>Total for group (page 82) </a:t>
            </a:r>
          </a:p>
          <a:p>
            <a:pPr marL="160338" lvl="1" indent="0" algn="just">
              <a:lnSpc>
                <a:spcPts val="3700"/>
              </a:lnSpc>
              <a:spcAft>
                <a:spcPts val="0"/>
              </a:spcAft>
              <a:tabLst>
                <a:tab pos="809625" algn="l"/>
                <a:tab pos="866775" algn="l"/>
                <a:tab pos="1509713" algn="l"/>
                <a:tab pos="2152650" algn="l"/>
                <a:tab pos="2795588" algn="l"/>
                <a:tab pos="3438525" algn="l"/>
                <a:tab pos="4081463" algn="l"/>
                <a:tab pos="4724400" algn="l"/>
                <a:tab pos="5367338" algn="l"/>
                <a:tab pos="6008688" algn="l"/>
                <a:tab pos="6651625" algn="l"/>
                <a:tab pos="7294563" algn="l"/>
                <a:tab pos="7937500" algn="l"/>
                <a:tab pos="587375" algn="l"/>
                <a:tab pos="642938" algn="l"/>
                <a:tab pos="1285875" algn="l"/>
                <a:tab pos="1928813" algn="l"/>
                <a:tab pos="2571750" algn="l"/>
                <a:tab pos="3214688" algn="l"/>
                <a:tab pos="3857625" algn="l"/>
                <a:tab pos="4500563" algn="l"/>
                <a:tab pos="5143500" algn="l"/>
                <a:tab pos="5786438" algn="l"/>
                <a:tab pos="6429375" algn="l"/>
                <a:tab pos="7072313" algn="l"/>
                <a:tab pos="7715250" algn="l"/>
                <a:tab pos="587375" algn="l"/>
                <a:tab pos="642938" algn="l"/>
                <a:tab pos="1285875" algn="l"/>
                <a:tab pos="1928813" algn="l"/>
                <a:tab pos="2571750" algn="l"/>
                <a:tab pos="3214688" algn="l"/>
              </a:tabLst>
            </a:pPr>
            <a:r>
              <a:rPr lang="en-US" sz="1600" b="1" dirty="0" smtClean="0">
                <a:solidFill>
                  <a:srgbClr val="000000"/>
                </a:solidFill>
                <a:latin typeface="Arial"/>
                <a:cs typeface="Arial"/>
              </a:rPr>
              <a:t> Rough Est. 30 </a:t>
            </a:r>
            <a:r>
              <a:rPr lang="en-US" sz="1600" b="1" dirty="0" err="1">
                <a:solidFill>
                  <a:srgbClr val="000000"/>
                </a:solidFill>
                <a:latin typeface="Arial"/>
                <a:cs typeface="Arial"/>
              </a:rPr>
              <a:t>x</a:t>
            </a:r>
            <a:r>
              <a:rPr lang="en-US" sz="1600" b="1" dirty="0">
                <a:solidFill>
                  <a:srgbClr val="000000"/>
                </a:solidFill>
                <a:latin typeface="Arial"/>
                <a:cs typeface="Arial"/>
              </a:rPr>
              <a:t> 2 = 60 Majors </a:t>
            </a:r>
          </a:p>
          <a:p>
            <a:pPr marL="160338" lvl="1" indent="0" algn="just">
              <a:lnSpc>
                <a:spcPts val="3700"/>
              </a:lnSpc>
              <a:spcAft>
                <a:spcPts val="0"/>
              </a:spcAft>
              <a:tabLst>
                <a:tab pos="809625" algn="l"/>
                <a:tab pos="866775" algn="l"/>
                <a:tab pos="1509713" algn="l"/>
                <a:tab pos="2152650" algn="l"/>
                <a:tab pos="2795588" algn="l"/>
                <a:tab pos="3438525" algn="l"/>
                <a:tab pos="4081463" algn="l"/>
                <a:tab pos="4724400" algn="l"/>
                <a:tab pos="5367338" algn="l"/>
                <a:tab pos="6008688" algn="l"/>
                <a:tab pos="6651625" algn="l"/>
                <a:tab pos="7294563" algn="l"/>
                <a:tab pos="7937500" algn="l"/>
                <a:tab pos="587375" algn="l"/>
                <a:tab pos="642938" algn="l"/>
                <a:tab pos="1285875" algn="l"/>
                <a:tab pos="1928813" algn="l"/>
                <a:tab pos="2571750" algn="l"/>
                <a:tab pos="3214688" algn="l"/>
                <a:tab pos="3857625" algn="l"/>
                <a:tab pos="4500563" algn="l"/>
                <a:tab pos="5143500" algn="l"/>
                <a:tab pos="5786438" algn="l"/>
                <a:tab pos="6429375" algn="l"/>
                <a:tab pos="7072313" algn="l"/>
                <a:tab pos="7715250" algn="l"/>
                <a:tab pos="587375" algn="l"/>
                <a:tab pos="642938" algn="l"/>
                <a:tab pos="1285875" algn="l"/>
                <a:tab pos="1928813" algn="l"/>
                <a:tab pos="2571750" algn="l"/>
                <a:tab pos="3214688" algn="l"/>
              </a:tabLst>
            </a:pPr>
            <a:r>
              <a:rPr lang="en-US" sz="1600" b="1" dirty="0">
                <a:solidFill>
                  <a:srgbClr val="000000"/>
                </a:solidFill>
                <a:latin typeface="Arial"/>
                <a:cs typeface="Arial"/>
              </a:rPr>
              <a:t> assume</a:t>
            </a:r>
            <a:r>
              <a:rPr lang="en-US" sz="1600" b="1" dirty="0" smtClean="0">
                <a:solidFill>
                  <a:srgbClr val="000000"/>
                </a:solidFill>
                <a:latin typeface="Arial"/>
                <a:cs typeface="Arial"/>
              </a:rPr>
              <a:t> 60 ±10 are </a:t>
            </a:r>
            <a:r>
              <a:rPr lang="en-US" sz="1600" b="1" dirty="0">
                <a:solidFill>
                  <a:srgbClr val="000000"/>
                </a:solidFill>
                <a:latin typeface="Arial"/>
                <a:cs typeface="Arial"/>
              </a:rPr>
              <a:t>unique.</a:t>
            </a:r>
          </a:p>
          <a:p>
            <a:pPr marL="80963" indent="0" algn="just">
              <a:lnSpc>
                <a:spcPts val="3700"/>
              </a:lnSpc>
              <a:spcAft>
                <a:spcPts val="0"/>
              </a:spcAft>
              <a:tabLst>
                <a:tab pos="809625" algn="l"/>
                <a:tab pos="866775" algn="l"/>
                <a:tab pos="1509713" algn="l"/>
                <a:tab pos="2152650" algn="l"/>
                <a:tab pos="2795588" algn="l"/>
                <a:tab pos="3438525" algn="l"/>
                <a:tab pos="4081463" algn="l"/>
                <a:tab pos="4724400" algn="l"/>
                <a:tab pos="5367338" algn="l"/>
                <a:tab pos="6008688" algn="l"/>
                <a:tab pos="6651625" algn="l"/>
                <a:tab pos="7294563" algn="l"/>
                <a:tab pos="7937500" algn="l"/>
                <a:tab pos="587375" algn="l"/>
                <a:tab pos="642938" algn="l"/>
                <a:tab pos="1285875" algn="l"/>
                <a:tab pos="1928813" algn="l"/>
                <a:tab pos="2571750" algn="l"/>
                <a:tab pos="3214688" algn="l"/>
                <a:tab pos="3857625" algn="l"/>
                <a:tab pos="4500563" algn="l"/>
                <a:tab pos="5143500" algn="l"/>
                <a:tab pos="5786438" algn="l"/>
                <a:tab pos="6429375" algn="l"/>
                <a:tab pos="7072313" algn="l"/>
                <a:tab pos="7715250" algn="l"/>
                <a:tab pos="587375" algn="l"/>
                <a:tab pos="642938" algn="l"/>
                <a:tab pos="1285875" algn="l"/>
                <a:tab pos="1928813" algn="l"/>
                <a:tab pos="2571750" algn="l"/>
                <a:tab pos="3214688" algn="l"/>
              </a:tabLst>
            </a:pPr>
            <a:r>
              <a:rPr lang="en-US" sz="1600" b="1" dirty="0">
                <a:solidFill>
                  <a:srgbClr val="000000"/>
                </a:solidFill>
                <a:latin typeface="Arial"/>
                <a:cs typeface="Arial"/>
              </a:rPr>
              <a:t> If</a:t>
            </a:r>
            <a:r>
              <a:rPr lang="en-US" sz="1600" b="1" dirty="0" smtClean="0">
                <a:solidFill>
                  <a:srgbClr val="000000"/>
                </a:solidFill>
                <a:latin typeface="Arial"/>
                <a:cs typeface="Arial"/>
              </a:rPr>
              <a:t> checking is 33.33% </a:t>
            </a:r>
            <a:r>
              <a:rPr lang="en-US" sz="1600" b="1" dirty="0">
                <a:solidFill>
                  <a:srgbClr val="000000"/>
                </a:solidFill>
                <a:latin typeface="Arial"/>
                <a:cs typeface="Arial"/>
              </a:rPr>
              <a:t>effective, </a:t>
            </a:r>
          </a:p>
          <a:p>
            <a:pPr marL="160338" lvl="1" indent="0" algn="just">
              <a:lnSpc>
                <a:spcPts val="3700"/>
              </a:lnSpc>
              <a:spcAft>
                <a:spcPts val="0"/>
              </a:spcAft>
              <a:tabLst>
                <a:tab pos="809625" algn="l"/>
                <a:tab pos="866775" algn="l"/>
                <a:tab pos="1509713" algn="l"/>
                <a:tab pos="2152650" algn="l"/>
                <a:tab pos="2795588" algn="l"/>
                <a:tab pos="3438525" algn="l"/>
                <a:tab pos="4081463" algn="l"/>
                <a:tab pos="4724400" algn="l"/>
                <a:tab pos="5367338" algn="l"/>
                <a:tab pos="6008688" algn="l"/>
                <a:tab pos="6651625" algn="l"/>
                <a:tab pos="7294563" algn="l"/>
                <a:tab pos="7937500" algn="l"/>
                <a:tab pos="587375" algn="l"/>
                <a:tab pos="642938" algn="l"/>
                <a:tab pos="1285875" algn="l"/>
                <a:tab pos="1928813" algn="l"/>
                <a:tab pos="2571750" algn="l"/>
                <a:tab pos="3214688" algn="l"/>
                <a:tab pos="3857625" algn="l"/>
                <a:tab pos="4500563" algn="l"/>
                <a:tab pos="5143500" algn="l"/>
                <a:tab pos="5786438" algn="l"/>
                <a:tab pos="6429375" algn="l"/>
                <a:tab pos="7072313" algn="l"/>
                <a:tab pos="7715250" algn="l"/>
                <a:tab pos="587375" algn="l"/>
                <a:tab pos="642938" algn="l"/>
                <a:tab pos="1285875" algn="l"/>
                <a:tab pos="1928813" algn="l"/>
                <a:tab pos="2571750" algn="l"/>
                <a:tab pos="3214688" algn="l"/>
              </a:tabLst>
            </a:pPr>
            <a:r>
              <a:rPr lang="en-US" sz="1600" b="1" dirty="0" smtClean="0">
                <a:solidFill>
                  <a:srgbClr val="000000"/>
                </a:solidFill>
                <a:latin typeface="Arial"/>
                <a:cs typeface="Arial"/>
              </a:rPr>
              <a:t>    total </a:t>
            </a:r>
            <a:r>
              <a:rPr lang="en-US" sz="1600" b="1" dirty="0">
                <a:solidFill>
                  <a:srgbClr val="000000"/>
                </a:solidFill>
                <a:latin typeface="Arial"/>
                <a:cs typeface="Arial"/>
              </a:rPr>
              <a:t>in page = </a:t>
            </a:r>
            <a:r>
              <a:rPr lang="en-US" sz="1600" b="1" dirty="0" smtClean="0">
                <a:solidFill>
                  <a:srgbClr val="000000"/>
                </a:solidFill>
                <a:latin typeface="Arial"/>
                <a:cs typeface="Arial"/>
              </a:rPr>
              <a:t>3 </a:t>
            </a:r>
            <a:r>
              <a:rPr lang="en-US" sz="1600" b="1" dirty="0" err="1" smtClean="0">
                <a:solidFill>
                  <a:srgbClr val="000000"/>
                </a:solidFill>
                <a:latin typeface="Arial"/>
                <a:cs typeface="Arial"/>
              </a:rPr>
              <a:t>x</a:t>
            </a:r>
            <a:r>
              <a:rPr lang="en-US" sz="1600" b="1" dirty="0" smtClean="0">
                <a:solidFill>
                  <a:srgbClr val="000000"/>
                </a:solidFill>
                <a:latin typeface="Arial"/>
                <a:cs typeface="Arial"/>
              </a:rPr>
              <a:t> 60 = about 180±30 </a:t>
            </a:r>
            <a:r>
              <a:rPr lang="en-US" sz="1600" b="1" dirty="0">
                <a:solidFill>
                  <a:srgbClr val="000000"/>
                </a:solidFill>
                <a:latin typeface="Arial"/>
                <a:cs typeface="Arial"/>
              </a:rPr>
              <a:t>Of which 2/3</a:t>
            </a:r>
            <a:r>
              <a:rPr lang="en-US" sz="1600" b="1" dirty="0" smtClean="0">
                <a:solidFill>
                  <a:srgbClr val="000000"/>
                </a:solidFill>
                <a:latin typeface="Arial"/>
                <a:cs typeface="Arial"/>
              </a:rPr>
              <a:t> (or 120) </a:t>
            </a:r>
            <a:r>
              <a:rPr lang="en-US" sz="1600" b="1" dirty="0">
                <a:solidFill>
                  <a:srgbClr val="000000"/>
                </a:solidFill>
                <a:latin typeface="Arial"/>
                <a:cs typeface="Arial"/>
              </a:rPr>
              <a:t>were </a:t>
            </a:r>
            <a:r>
              <a:rPr lang="en-US" sz="1600" b="1" u="sng" dirty="0">
                <a:solidFill>
                  <a:srgbClr val="000000"/>
                </a:solidFill>
                <a:latin typeface="Arial"/>
                <a:cs typeface="Arial"/>
              </a:rPr>
              <a:t>not yet </a:t>
            </a:r>
            <a:r>
              <a:rPr lang="en-US" sz="1600" b="1" dirty="0">
                <a:solidFill>
                  <a:srgbClr val="000000"/>
                </a:solidFill>
                <a:latin typeface="Arial"/>
                <a:cs typeface="Arial"/>
              </a:rPr>
              <a:t>found.</a:t>
            </a:r>
          </a:p>
          <a:p>
            <a:pPr marL="160338" lvl="1" indent="0" algn="just">
              <a:lnSpc>
                <a:spcPts val="1000"/>
              </a:lnSpc>
              <a:spcAft>
                <a:spcPts val="0"/>
              </a:spcAft>
              <a:tabLst>
                <a:tab pos="809625" algn="l"/>
                <a:tab pos="866775" algn="l"/>
                <a:tab pos="1509713" algn="l"/>
                <a:tab pos="2152650" algn="l"/>
                <a:tab pos="2795588" algn="l"/>
                <a:tab pos="3438525" algn="l"/>
                <a:tab pos="4081463" algn="l"/>
                <a:tab pos="4724400" algn="l"/>
                <a:tab pos="5367338" algn="l"/>
                <a:tab pos="6008688" algn="l"/>
                <a:tab pos="6651625" algn="l"/>
                <a:tab pos="7294563" algn="l"/>
                <a:tab pos="7937500" algn="l"/>
                <a:tab pos="587375" algn="l"/>
                <a:tab pos="642938" algn="l"/>
                <a:tab pos="1285875" algn="l"/>
                <a:tab pos="1928813" algn="l"/>
                <a:tab pos="2571750" algn="l"/>
                <a:tab pos="3214688" algn="l"/>
                <a:tab pos="3857625" algn="l"/>
                <a:tab pos="4500563" algn="l"/>
                <a:tab pos="5143500" algn="l"/>
                <a:tab pos="5786438" algn="l"/>
                <a:tab pos="6429375" algn="l"/>
                <a:tab pos="7072313" algn="l"/>
                <a:tab pos="7715250" algn="l"/>
                <a:tab pos="587375" algn="l"/>
                <a:tab pos="642938" algn="l"/>
                <a:tab pos="1285875" algn="l"/>
                <a:tab pos="1928813" algn="l"/>
                <a:tab pos="2571750" algn="l"/>
                <a:tab pos="3214688" algn="l"/>
              </a:tabLst>
            </a:pPr>
            <a:r>
              <a:rPr lang="en-US" sz="1600" b="1" dirty="0">
                <a:solidFill>
                  <a:srgbClr val="000000"/>
                </a:solidFill>
                <a:latin typeface="Arial"/>
                <a:cs typeface="Arial"/>
              </a:rPr>
              <a:t>. </a:t>
            </a:r>
            <a:r>
              <a:rPr lang="en-US" sz="1600" b="1" u="sng" dirty="0">
                <a:solidFill>
                  <a:srgbClr val="000000"/>
                </a:solidFill>
                <a:latin typeface="Arial"/>
                <a:cs typeface="Arial"/>
              </a:rPr>
              <a:t>If</a:t>
            </a:r>
            <a:r>
              <a:rPr lang="en-US" sz="1600" b="1" dirty="0">
                <a:solidFill>
                  <a:srgbClr val="000000"/>
                </a:solidFill>
                <a:latin typeface="Arial"/>
                <a:cs typeface="Arial"/>
              </a:rPr>
              <a:t> we fix all we found (60), </a:t>
            </a:r>
          </a:p>
          <a:p>
            <a:pPr marL="160338" lvl="1" indent="0" algn="just">
              <a:lnSpc>
                <a:spcPts val="3700"/>
              </a:lnSpc>
              <a:spcAft>
                <a:spcPts val="0"/>
              </a:spcAft>
              <a:tabLst>
                <a:tab pos="809625" algn="l"/>
                <a:tab pos="866775" algn="l"/>
                <a:tab pos="1509713" algn="l"/>
                <a:tab pos="2152650" algn="l"/>
                <a:tab pos="2795588" algn="l"/>
                <a:tab pos="3438525" algn="l"/>
                <a:tab pos="4081463" algn="l"/>
                <a:tab pos="4724400" algn="l"/>
                <a:tab pos="5367338" algn="l"/>
                <a:tab pos="6008688" algn="l"/>
                <a:tab pos="6651625" algn="l"/>
                <a:tab pos="7294563" algn="l"/>
                <a:tab pos="7937500" algn="l"/>
                <a:tab pos="587375" algn="l"/>
                <a:tab pos="642938" algn="l"/>
                <a:tab pos="1285875" algn="l"/>
                <a:tab pos="1928813" algn="l"/>
                <a:tab pos="2571750" algn="l"/>
                <a:tab pos="3214688" algn="l"/>
                <a:tab pos="3857625" algn="l"/>
                <a:tab pos="4500563" algn="l"/>
                <a:tab pos="5143500" algn="l"/>
                <a:tab pos="5786438" algn="l"/>
                <a:tab pos="6429375" algn="l"/>
                <a:tab pos="7072313" algn="l"/>
                <a:tab pos="7715250" algn="l"/>
                <a:tab pos="587375" algn="l"/>
                <a:tab pos="642938" algn="l"/>
                <a:tab pos="1285875" algn="l"/>
                <a:tab pos="1928813" algn="l"/>
                <a:tab pos="2571750" algn="l"/>
                <a:tab pos="3214688" algn="l"/>
              </a:tabLst>
            </a:pPr>
            <a:r>
              <a:rPr lang="en-US" sz="1600" b="1" dirty="0">
                <a:solidFill>
                  <a:srgbClr val="000000"/>
                </a:solidFill>
                <a:latin typeface="Arial"/>
                <a:cs typeface="Arial"/>
              </a:rPr>
              <a:t> then the estimated remainder of Majors would be 120 (not found</a:t>
            </a:r>
            <a:r>
              <a:rPr lang="en-US" sz="1600" b="1" dirty="0" smtClean="0">
                <a:solidFill>
                  <a:srgbClr val="000000"/>
                </a:solidFill>
                <a:latin typeface="Arial"/>
                <a:cs typeface="Arial"/>
              </a:rPr>
              <a:t>)</a:t>
            </a:r>
          </a:p>
          <a:p>
            <a:pPr marL="160338" lvl="1" indent="0" algn="just">
              <a:lnSpc>
                <a:spcPts val="3700"/>
              </a:lnSpc>
              <a:spcAft>
                <a:spcPts val="0"/>
              </a:spcAft>
              <a:tabLst>
                <a:tab pos="809625" algn="l"/>
                <a:tab pos="866775" algn="l"/>
                <a:tab pos="1509713" algn="l"/>
                <a:tab pos="2152650" algn="l"/>
                <a:tab pos="2795588" algn="l"/>
                <a:tab pos="3438525" algn="l"/>
                <a:tab pos="4081463" algn="l"/>
                <a:tab pos="4724400" algn="l"/>
                <a:tab pos="5367338" algn="l"/>
                <a:tab pos="6008688" algn="l"/>
                <a:tab pos="6651625" algn="l"/>
                <a:tab pos="7294563" algn="l"/>
                <a:tab pos="7937500" algn="l"/>
                <a:tab pos="587375" algn="l"/>
                <a:tab pos="642938" algn="l"/>
                <a:tab pos="1285875" algn="l"/>
                <a:tab pos="1928813" algn="l"/>
                <a:tab pos="2571750" algn="l"/>
                <a:tab pos="3214688" algn="l"/>
                <a:tab pos="3857625" algn="l"/>
                <a:tab pos="4500563" algn="l"/>
                <a:tab pos="5143500" algn="l"/>
                <a:tab pos="5786438" algn="l"/>
                <a:tab pos="6429375" algn="l"/>
                <a:tab pos="7072313" algn="l"/>
                <a:tab pos="7715250" algn="l"/>
                <a:tab pos="587375" algn="l"/>
                <a:tab pos="642938" algn="l"/>
                <a:tab pos="1285875" algn="l"/>
                <a:tab pos="1928813" algn="l"/>
                <a:tab pos="2571750" algn="l"/>
                <a:tab pos="3214688" algn="l"/>
              </a:tabLst>
            </a:pPr>
            <a:r>
              <a:rPr lang="en-US" sz="1600" b="1" dirty="0" smtClean="0">
                <a:solidFill>
                  <a:srgbClr val="000000"/>
                </a:solidFill>
                <a:latin typeface="Arial"/>
                <a:cs typeface="Arial"/>
              </a:rPr>
              <a:t> </a:t>
            </a:r>
            <a:r>
              <a:rPr lang="en-US" sz="1600" b="1" dirty="0">
                <a:solidFill>
                  <a:srgbClr val="000000"/>
                </a:solidFill>
                <a:latin typeface="Arial"/>
                <a:cs typeface="Arial"/>
              </a:rPr>
              <a:t>+10</a:t>
            </a:r>
            <a:r>
              <a:rPr lang="en-US" sz="1600" b="1" dirty="0" smtClean="0">
                <a:solidFill>
                  <a:srgbClr val="000000"/>
                </a:solidFill>
                <a:latin typeface="Arial"/>
                <a:cs typeface="Arial"/>
              </a:rPr>
              <a:t> “not </a:t>
            </a:r>
            <a:r>
              <a:rPr lang="en-US" sz="1600" b="1" dirty="0">
                <a:solidFill>
                  <a:srgbClr val="000000"/>
                </a:solidFill>
                <a:latin typeface="Arial"/>
                <a:cs typeface="Arial"/>
              </a:rPr>
              <a:t>fixed</a:t>
            </a:r>
            <a:r>
              <a:rPr lang="en-US" sz="1600" b="1" dirty="0" smtClean="0">
                <a:solidFill>
                  <a:srgbClr val="000000"/>
                </a:solidFill>
                <a:latin typeface="Arial"/>
                <a:cs typeface="Arial"/>
              </a:rPr>
              <a:t> correctly” </a:t>
            </a:r>
          </a:p>
          <a:p>
            <a:pPr marL="160338" lvl="1" indent="0" algn="just">
              <a:lnSpc>
                <a:spcPts val="3700"/>
              </a:lnSpc>
              <a:spcAft>
                <a:spcPts val="0"/>
              </a:spcAft>
              <a:tabLst>
                <a:tab pos="809625" algn="l"/>
                <a:tab pos="866775" algn="l"/>
                <a:tab pos="1509713" algn="l"/>
                <a:tab pos="2152650" algn="l"/>
                <a:tab pos="2795588" algn="l"/>
                <a:tab pos="3438525" algn="l"/>
                <a:tab pos="4081463" algn="l"/>
                <a:tab pos="4724400" algn="l"/>
                <a:tab pos="5367338" algn="l"/>
                <a:tab pos="6008688" algn="l"/>
                <a:tab pos="6651625" algn="l"/>
                <a:tab pos="7294563" algn="l"/>
                <a:tab pos="7937500" algn="l"/>
                <a:tab pos="587375" algn="l"/>
                <a:tab pos="642938" algn="l"/>
                <a:tab pos="1285875" algn="l"/>
                <a:tab pos="1928813" algn="l"/>
                <a:tab pos="2571750" algn="l"/>
                <a:tab pos="3214688" algn="l"/>
                <a:tab pos="3857625" algn="l"/>
                <a:tab pos="4500563" algn="l"/>
                <a:tab pos="5143500" algn="l"/>
                <a:tab pos="5786438" algn="l"/>
                <a:tab pos="6429375" algn="l"/>
                <a:tab pos="7072313" algn="l"/>
                <a:tab pos="7715250" algn="l"/>
                <a:tab pos="587375" algn="l"/>
                <a:tab pos="642938" algn="l"/>
                <a:tab pos="1285875" algn="l"/>
                <a:tab pos="1928813" algn="l"/>
                <a:tab pos="2571750" algn="l"/>
                <a:tab pos="3214688" algn="l"/>
              </a:tabLst>
            </a:pPr>
            <a:r>
              <a:rPr lang="en-US" sz="1600" b="1" dirty="0" smtClean="0">
                <a:solidFill>
                  <a:srgbClr val="000000"/>
                </a:solidFill>
                <a:latin typeface="Arial"/>
                <a:cs typeface="Arial"/>
              </a:rPr>
              <a:t> = </a:t>
            </a:r>
            <a:r>
              <a:rPr lang="en-US" sz="1600" b="1" dirty="0">
                <a:solidFill>
                  <a:srgbClr val="000000"/>
                </a:solidFill>
                <a:latin typeface="Arial"/>
                <a:cs typeface="Arial"/>
              </a:rPr>
              <a:t>130 Majors remaining.</a:t>
            </a:r>
          </a:p>
        </p:txBody>
      </p:sp>
      <p:sp>
        <p:nvSpPr>
          <p:cNvPr id="12" name="Slide Number Placeholder 11"/>
          <p:cNvSpPr>
            <a:spLocks noGrp="1"/>
          </p:cNvSpPr>
          <p:nvPr>
            <p:ph type="sldNum" sz="quarter" idx="12"/>
          </p:nvPr>
        </p:nvSpPr>
        <p:spPr/>
        <p:txBody>
          <a:bodyPr/>
          <a:lstStyle/>
          <a:p>
            <a:pPr>
              <a:defRPr/>
            </a:pPr>
            <a:fld id="{017A515C-7060-F94C-9515-358B2BB6BDD7}" type="slidenum">
              <a:rPr lang="en-US" smtClean="0"/>
              <a:pPr>
                <a:defRPr/>
              </a:pPr>
              <a:t>95</a:t>
            </a:fld>
            <a:endParaRPr lang="en-US"/>
          </a:p>
        </p:txBody>
      </p:sp>
      <p:sp>
        <p:nvSpPr>
          <p:cNvPr id="13" name="Footer Placeholder 12"/>
          <p:cNvSpPr>
            <a:spLocks noGrp="1"/>
          </p:cNvSpPr>
          <p:nvPr>
            <p:ph type="ftr" sz="quarter" idx="11"/>
          </p:nvPr>
        </p:nvSpPr>
        <p:spPr/>
        <p:txBody>
          <a:bodyPr/>
          <a:lstStyle/>
          <a:p>
            <a:r>
              <a:rPr lang="en-US" smtClean="0"/>
              <a:t>© Tom@Gilb.com  www.gilb.com</a:t>
            </a:r>
            <a:endParaRPr lang="en-US"/>
          </a:p>
        </p:txBody>
      </p:sp>
      <p:sp>
        <p:nvSpPr>
          <p:cNvPr id="14" name="Date Placeholder 13"/>
          <p:cNvSpPr>
            <a:spLocks noGrp="1"/>
          </p:cNvSpPr>
          <p:nvPr>
            <p:ph type="dt" sz="half" idx="10"/>
          </p:nvPr>
        </p:nvSpPr>
        <p:spPr/>
        <p:txBody>
          <a:bodyPr/>
          <a:lstStyle/>
          <a:p>
            <a:fld id="{7C1AC49B-91F0-4449-87D9-35E8CC95D730}" type="datetime4">
              <a:rPr lang="en-US" smtClean="0"/>
              <a:pPr/>
              <a:t>October 2, 2009</a:t>
            </a:fld>
            <a:endParaRPr lang="en-GB"/>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165898">
                                            <p:txEl>
                                              <p:pRg st="0" end="0"/>
                                            </p:txEl>
                                          </p:spTgt>
                                        </p:tgtEl>
                                        <p:attrNameLst>
                                          <p:attrName>style.visibility</p:attrName>
                                        </p:attrNameLst>
                                      </p:cBhvr>
                                      <p:to>
                                        <p:strVal val="visible"/>
                                      </p:to>
                                    </p:set>
                                    <p:anim calcmode="lin" valueType="num">
                                      <p:cBhvr>
                                        <p:cTn id="7" dur="500" fill="hold"/>
                                        <p:tgtEl>
                                          <p:spTgt spid="165898">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165898">
                                            <p:txEl>
                                              <p:pRg st="0" end="0"/>
                                            </p:txEl>
                                          </p:spTgt>
                                        </p:tgtEl>
                                        <p:attrNameLst>
                                          <p:attrName>ppt_h</p:attrName>
                                        </p:attrNameLst>
                                      </p:cBhvr>
                                      <p:tavLst>
                                        <p:tav tm="0">
                                          <p:val>
                                            <p:strVal val="2/3*#ppt_h"/>
                                          </p:val>
                                        </p:tav>
                                        <p:tav tm="100000">
                                          <p:val>
                                            <p:strVal val="#ppt_h"/>
                                          </p:val>
                                        </p:tav>
                                      </p:tavLst>
                                    </p:anim>
                                  </p:childTnLst>
                                </p:cTn>
                              </p:par>
                              <p:par>
                                <p:cTn id="9" presetID="23" presetClass="entr" presetSubtype="272" fill="hold" grpId="0" nodeType="withEffect">
                                  <p:stCondLst>
                                    <p:cond delay="0"/>
                                  </p:stCondLst>
                                  <p:childTnLst>
                                    <p:set>
                                      <p:cBhvr>
                                        <p:cTn id="10" dur="1" fill="hold">
                                          <p:stCondLst>
                                            <p:cond delay="0"/>
                                          </p:stCondLst>
                                        </p:cTn>
                                        <p:tgtEl>
                                          <p:spTgt spid="165898">
                                            <p:txEl>
                                              <p:pRg st="1" end="1"/>
                                            </p:txEl>
                                          </p:spTgt>
                                        </p:tgtEl>
                                        <p:attrNameLst>
                                          <p:attrName>style.visibility</p:attrName>
                                        </p:attrNameLst>
                                      </p:cBhvr>
                                      <p:to>
                                        <p:strVal val="visible"/>
                                      </p:to>
                                    </p:set>
                                    <p:anim calcmode="lin" valueType="num">
                                      <p:cBhvr>
                                        <p:cTn id="11" dur="500" fill="hold"/>
                                        <p:tgtEl>
                                          <p:spTgt spid="165898">
                                            <p:txEl>
                                              <p:pRg st="1" end="1"/>
                                            </p:txEl>
                                          </p:spTgt>
                                        </p:tgtEl>
                                        <p:attrNameLst>
                                          <p:attrName>ppt_w</p:attrName>
                                        </p:attrNameLst>
                                      </p:cBhvr>
                                      <p:tavLst>
                                        <p:tav tm="0">
                                          <p:val>
                                            <p:strVal val="2/3*#ppt_w"/>
                                          </p:val>
                                        </p:tav>
                                        <p:tav tm="100000">
                                          <p:val>
                                            <p:strVal val="#ppt_w"/>
                                          </p:val>
                                        </p:tav>
                                      </p:tavLst>
                                    </p:anim>
                                    <p:anim calcmode="lin" valueType="num">
                                      <p:cBhvr>
                                        <p:cTn id="12" dur="500" fill="hold"/>
                                        <p:tgtEl>
                                          <p:spTgt spid="165898">
                                            <p:txEl>
                                              <p:pRg st="1" end="1"/>
                                            </p:txEl>
                                          </p:spTgt>
                                        </p:tgtEl>
                                        <p:attrNameLst>
                                          <p:attrName>ppt_h</p:attrName>
                                        </p:attrNameLst>
                                      </p:cBhvr>
                                      <p:tavLst>
                                        <p:tav tm="0">
                                          <p:val>
                                            <p:strVal val="2/3*#ppt_h"/>
                                          </p:val>
                                        </p:tav>
                                        <p:tav tm="100000">
                                          <p:val>
                                            <p:strVal val="#ppt_h"/>
                                          </p:val>
                                        </p:tav>
                                      </p:tavLst>
                                    </p:anim>
                                  </p:childTnLst>
                                </p:cTn>
                              </p:par>
                              <p:par>
                                <p:cTn id="13" presetID="23" presetClass="entr" presetSubtype="272" fill="hold" grpId="0" nodeType="withEffect">
                                  <p:stCondLst>
                                    <p:cond delay="0"/>
                                  </p:stCondLst>
                                  <p:childTnLst>
                                    <p:set>
                                      <p:cBhvr>
                                        <p:cTn id="14" dur="1" fill="hold">
                                          <p:stCondLst>
                                            <p:cond delay="0"/>
                                          </p:stCondLst>
                                        </p:cTn>
                                        <p:tgtEl>
                                          <p:spTgt spid="165898">
                                            <p:txEl>
                                              <p:pRg st="2" end="2"/>
                                            </p:txEl>
                                          </p:spTgt>
                                        </p:tgtEl>
                                        <p:attrNameLst>
                                          <p:attrName>style.visibility</p:attrName>
                                        </p:attrNameLst>
                                      </p:cBhvr>
                                      <p:to>
                                        <p:strVal val="visible"/>
                                      </p:to>
                                    </p:set>
                                    <p:anim calcmode="lin" valueType="num">
                                      <p:cBhvr>
                                        <p:cTn id="15" dur="500" fill="hold"/>
                                        <p:tgtEl>
                                          <p:spTgt spid="165898">
                                            <p:txEl>
                                              <p:pRg st="2" end="2"/>
                                            </p:txEl>
                                          </p:spTgt>
                                        </p:tgtEl>
                                        <p:attrNameLst>
                                          <p:attrName>ppt_w</p:attrName>
                                        </p:attrNameLst>
                                      </p:cBhvr>
                                      <p:tavLst>
                                        <p:tav tm="0">
                                          <p:val>
                                            <p:strVal val="2/3*#ppt_w"/>
                                          </p:val>
                                        </p:tav>
                                        <p:tav tm="100000">
                                          <p:val>
                                            <p:strVal val="#ppt_w"/>
                                          </p:val>
                                        </p:tav>
                                      </p:tavLst>
                                    </p:anim>
                                    <p:anim calcmode="lin" valueType="num">
                                      <p:cBhvr>
                                        <p:cTn id="16" dur="500" fill="hold"/>
                                        <p:tgtEl>
                                          <p:spTgt spid="165898">
                                            <p:txEl>
                                              <p:pRg st="2" end="2"/>
                                            </p:txEl>
                                          </p:spTgt>
                                        </p:tgtEl>
                                        <p:attrNameLst>
                                          <p:attrName>ppt_h</p:attrName>
                                        </p:attrNameLst>
                                      </p:cBhvr>
                                      <p:tavLst>
                                        <p:tav tm="0">
                                          <p:val>
                                            <p:strVal val="2/3*#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272" fill="hold" grpId="0" nodeType="clickEffect">
                                  <p:stCondLst>
                                    <p:cond delay="0"/>
                                  </p:stCondLst>
                                  <p:childTnLst>
                                    <p:set>
                                      <p:cBhvr>
                                        <p:cTn id="20" dur="1" fill="hold">
                                          <p:stCondLst>
                                            <p:cond delay="0"/>
                                          </p:stCondLst>
                                        </p:cTn>
                                        <p:tgtEl>
                                          <p:spTgt spid="165898">
                                            <p:txEl>
                                              <p:pRg st="3" end="3"/>
                                            </p:txEl>
                                          </p:spTgt>
                                        </p:tgtEl>
                                        <p:attrNameLst>
                                          <p:attrName>style.visibility</p:attrName>
                                        </p:attrNameLst>
                                      </p:cBhvr>
                                      <p:to>
                                        <p:strVal val="visible"/>
                                      </p:to>
                                    </p:set>
                                    <p:anim calcmode="lin" valueType="num">
                                      <p:cBhvr>
                                        <p:cTn id="21" dur="500" fill="hold"/>
                                        <p:tgtEl>
                                          <p:spTgt spid="165898">
                                            <p:txEl>
                                              <p:pRg st="3" end="3"/>
                                            </p:txEl>
                                          </p:spTgt>
                                        </p:tgtEl>
                                        <p:attrNameLst>
                                          <p:attrName>ppt_w</p:attrName>
                                        </p:attrNameLst>
                                      </p:cBhvr>
                                      <p:tavLst>
                                        <p:tav tm="0">
                                          <p:val>
                                            <p:strVal val="2/3*#ppt_w"/>
                                          </p:val>
                                        </p:tav>
                                        <p:tav tm="100000">
                                          <p:val>
                                            <p:strVal val="#ppt_w"/>
                                          </p:val>
                                        </p:tav>
                                      </p:tavLst>
                                    </p:anim>
                                    <p:anim calcmode="lin" valueType="num">
                                      <p:cBhvr>
                                        <p:cTn id="22" dur="500" fill="hold"/>
                                        <p:tgtEl>
                                          <p:spTgt spid="165898">
                                            <p:txEl>
                                              <p:pRg st="3" end="3"/>
                                            </p:txEl>
                                          </p:spTgt>
                                        </p:tgtEl>
                                        <p:attrNameLst>
                                          <p:attrName>ppt_h</p:attrName>
                                        </p:attrNameLst>
                                      </p:cBhvr>
                                      <p:tavLst>
                                        <p:tav tm="0">
                                          <p:val>
                                            <p:strVal val="2/3*#ppt_h"/>
                                          </p:val>
                                        </p:tav>
                                        <p:tav tm="100000">
                                          <p:val>
                                            <p:strVal val="#ppt_h"/>
                                          </p:val>
                                        </p:tav>
                                      </p:tavLst>
                                    </p:anim>
                                  </p:childTnLst>
                                </p:cTn>
                              </p:par>
                              <p:par>
                                <p:cTn id="23" presetID="23" presetClass="entr" presetSubtype="272" fill="hold" grpId="0" nodeType="withEffect">
                                  <p:stCondLst>
                                    <p:cond delay="0"/>
                                  </p:stCondLst>
                                  <p:childTnLst>
                                    <p:set>
                                      <p:cBhvr>
                                        <p:cTn id="24" dur="1" fill="hold">
                                          <p:stCondLst>
                                            <p:cond delay="0"/>
                                          </p:stCondLst>
                                        </p:cTn>
                                        <p:tgtEl>
                                          <p:spTgt spid="165898">
                                            <p:txEl>
                                              <p:pRg st="4" end="4"/>
                                            </p:txEl>
                                          </p:spTgt>
                                        </p:tgtEl>
                                        <p:attrNameLst>
                                          <p:attrName>style.visibility</p:attrName>
                                        </p:attrNameLst>
                                      </p:cBhvr>
                                      <p:to>
                                        <p:strVal val="visible"/>
                                      </p:to>
                                    </p:set>
                                    <p:anim calcmode="lin" valueType="num">
                                      <p:cBhvr>
                                        <p:cTn id="25" dur="500" fill="hold"/>
                                        <p:tgtEl>
                                          <p:spTgt spid="165898">
                                            <p:txEl>
                                              <p:pRg st="4" end="4"/>
                                            </p:txEl>
                                          </p:spTgt>
                                        </p:tgtEl>
                                        <p:attrNameLst>
                                          <p:attrName>ppt_w</p:attrName>
                                        </p:attrNameLst>
                                      </p:cBhvr>
                                      <p:tavLst>
                                        <p:tav tm="0">
                                          <p:val>
                                            <p:strVal val="2/3*#ppt_w"/>
                                          </p:val>
                                        </p:tav>
                                        <p:tav tm="100000">
                                          <p:val>
                                            <p:strVal val="#ppt_w"/>
                                          </p:val>
                                        </p:tav>
                                      </p:tavLst>
                                    </p:anim>
                                    <p:anim calcmode="lin" valueType="num">
                                      <p:cBhvr>
                                        <p:cTn id="26" dur="500" fill="hold"/>
                                        <p:tgtEl>
                                          <p:spTgt spid="165898">
                                            <p:txEl>
                                              <p:pRg st="4" end="4"/>
                                            </p:txEl>
                                          </p:spTgt>
                                        </p:tgtEl>
                                        <p:attrNameLst>
                                          <p:attrName>ppt_h</p:attrName>
                                        </p:attrNameLst>
                                      </p:cBhvr>
                                      <p:tavLst>
                                        <p:tav tm="0">
                                          <p:val>
                                            <p:strVal val="2/3*#ppt_h"/>
                                          </p:val>
                                        </p:tav>
                                        <p:tav tm="100000">
                                          <p:val>
                                            <p:strVal val="#ppt_h"/>
                                          </p:val>
                                        </p:tav>
                                      </p:tavLst>
                                    </p:anim>
                                  </p:childTnLst>
                                </p:cTn>
                              </p:par>
                              <p:par>
                                <p:cTn id="27" presetID="23" presetClass="entr" presetSubtype="272" fill="hold" grpId="0" nodeType="withEffect">
                                  <p:stCondLst>
                                    <p:cond delay="0"/>
                                  </p:stCondLst>
                                  <p:childTnLst>
                                    <p:set>
                                      <p:cBhvr>
                                        <p:cTn id="28" dur="1" fill="hold">
                                          <p:stCondLst>
                                            <p:cond delay="0"/>
                                          </p:stCondLst>
                                        </p:cTn>
                                        <p:tgtEl>
                                          <p:spTgt spid="165898">
                                            <p:txEl>
                                              <p:pRg st="5" end="5"/>
                                            </p:txEl>
                                          </p:spTgt>
                                        </p:tgtEl>
                                        <p:attrNameLst>
                                          <p:attrName>style.visibility</p:attrName>
                                        </p:attrNameLst>
                                      </p:cBhvr>
                                      <p:to>
                                        <p:strVal val="visible"/>
                                      </p:to>
                                    </p:set>
                                    <p:anim calcmode="lin" valueType="num">
                                      <p:cBhvr>
                                        <p:cTn id="29" dur="500" fill="hold"/>
                                        <p:tgtEl>
                                          <p:spTgt spid="165898">
                                            <p:txEl>
                                              <p:pRg st="5" end="5"/>
                                            </p:txEl>
                                          </p:spTgt>
                                        </p:tgtEl>
                                        <p:attrNameLst>
                                          <p:attrName>ppt_w</p:attrName>
                                        </p:attrNameLst>
                                      </p:cBhvr>
                                      <p:tavLst>
                                        <p:tav tm="0">
                                          <p:val>
                                            <p:strVal val="2/3*#ppt_w"/>
                                          </p:val>
                                        </p:tav>
                                        <p:tav tm="100000">
                                          <p:val>
                                            <p:strVal val="#ppt_w"/>
                                          </p:val>
                                        </p:tav>
                                      </p:tavLst>
                                    </p:anim>
                                    <p:anim calcmode="lin" valueType="num">
                                      <p:cBhvr>
                                        <p:cTn id="30" dur="500" fill="hold"/>
                                        <p:tgtEl>
                                          <p:spTgt spid="165898">
                                            <p:txEl>
                                              <p:pRg st="5" end="5"/>
                                            </p:txEl>
                                          </p:spTgt>
                                        </p:tgtEl>
                                        <p:attrNameLst>
                                          <p:attrName>ppt_h</p:attrName>
                                        </p:attrNameLst>
                                      </p:cBhvr>
                                      <p:tavLst>
                                        <p:tav tm="0">
                                          <p:val>
                                            <p:strVal val="2/3*#ppt_h"/>
                                          </p:val>
                                        </p:tav>
                                        <p:tav tm="100000">
                                          <p:val>
                                            <p:strVal val="#ppt_h"/>
                                          </p:val>
                                        </p:tav>
                                      </p:tavLst>
                                    </p:anim>
                                  </p:childTnLst>
                                </p:cTn>
                              </p:par>
                              <p:par>
                                <p:cTn id="31" presetID="23" presetClass="entr" presetSubtype="272" fill="hold" grpId="0" nodeType="withEffect">
                                  <p:stCondLst>
                                    <p:cond delay="0"/>
                                  </p:stCondLst>
                                  <p:childTnLst>
                                    <p:set>
                                      <p:cBhvr>
                                        <p:cTn id="32" dur="1" fill="hold">
                                          <p:stCondLst>
                                            <p:cond delay="0"/>
                                          </p:stCondLst>
                                        </p:cTn>
                                        <p:tgtEl>
                                          <p:spTgt spid="165898">
                                            <p:txEl>
                                              <p:pRg st="6" end="6"/>
                                            </p:txEl>
                                          </p:spTgt>
                                        </p:tgtEl>
                                        <p:attrNameLst>
                                          <p:attrName>style.visibility</p:attrName>
                                        </p:attrNameLst>
                                      </p:cBhvr>
                                      <p:to>
                                        <p:strVal val="visible"/>
                                      </p:to>
                                    </p:set>
                                    <p:anim calcmode="lin" valueType="num">
                                      <p:cBhvr>
                                        <p:cTn id="33" dur="500" fill="hold"/>
                                        <p:tgtEl>
                                          <p:spTgt spid="165898">
                                            <p:txEl>
                                              <p:pRg st="6" end="6"/>
                                            </p:txEl>
                                          </p:spTgt>
                                        </p:tgtEl>
                                        <p:attrNameLst>
                                          <p:attrName>ppt_w</p:attrName>
                                        </p:attrNameLst>
                                      </p:cBhvr>
                                      <p:tavLst>
                                        <p:tav tm="0">
                                          <p:val>
                                            <p:strVal val="2/3*#ppt_w"/>
                                          </p:val>
                                        </p:tav>
                                        <p:tav tm="100000">
                                          <p:val>
                                            <p:strVal val="#ppt_w"/>
                                          </p:val>
                                        </p:tav>
                                      </p:tavLst>
                                    </p:anim>
                                    <p:anim calcmode="lin" valueType="num">
                                      <p:cBhvr>
                                        <p:cTn id="34" dur="500" fill="hold"/>
                                        <p:tgtEl>
                                          <p:spTgt spid="165898">
                                            <p:txEl>
                                              <p:pRg st="6" end="6"/>
                                            </p:txEl>
                                          </p:spTgt>
                                        </p:tgtEl>
                                        <p:attrNameLst>
                                          <p:attrName>ppt_h</p:attrName>
                                        </p:attrNameLst>
                                      </p:cBhvr>
                                      <p:tavLst>
                                        <p:tav tm="0">
                                          <p:val>
                                            <p:strVal val="2/3*#ppt_h"/>
                                          </p:val>
                                        </p:tav>
                                        <p:tav tm="100000">
                                          <p:val>
                                            <p:strVal val="#ppt_h"/>
                                          </p:val>
                                        </p:tav>
                                      </p:tavLst>
                                    </p:anim>
                                  </p:childTnLst>
                                </p:cTn>
                              </p:par>
                              <p:par>
                                <p:cTn id="35" presetID="23" presetClass="entr" presetSubtype="272" fill="hold" grpId="0" nodeType="withEffect">
                                  <p:stCondLst>
                                    <p:cond delay="0"/>
                                  </p:stCondLst>
                                  <p:childTnLst>
                                    <p:set>
                                      <p:cBhvr>
                                        <p:cTn id="36" dur="1" fill="hold">
                                          <p:stCondLst>
                                            <p:cond delay="0"/>
                                          </p:stCondLst>
                                        </p:cTn>
                                        <p:tgtEl>
                                          <p:spTgt spid="165898">
                                            <p:txEl>
                                              <p:pRg st="7" end="7"/>
                                            </p:txEl>
                                          </p:spTgt>
                                        </p:tgtEl>
                                        <p:attrNameLst>
                                          <p:attrName>style.visibility</p:attrName>
                                        </p:attrNameLst>
                                      </p:cBhvr>
                                      <p:to>
                                        <p:strVal val="visible"/>
                                      </p:to>
                                    </p:set>
                                    <p:anim calcmode="lin" valueType="num">
                                      <p:cBhvr>
                                        <p:cTn id="37" dur="500" fill="hold"/>
                                        <p:tgtEl>
                                          <p:spTgt spid="165898">
                                            <p:txEl>
                                              <p:pRg st="7" end="7"/>
                                            </p:txEl>
                                          </p:spTgt>
                                        </p:tgtEl>
                                        <p:attrNameLst>
                                          <p:attrName>ppt_w</p:attrName>
                                        </p:attrNameLst>
                                      </p:cBhvr>
                                      <p:tavLst>
                                        <p:tav tm="0">
                                          <p:val>
                                            <p:strVal val="2/3*#ppt_w"/>
                                          </p:val>
                                        </p:tav>
                                        <p:tav tm="100000">
                                          <p:val>
                                            <p:strVal val="#ppt_w"/>
                                          </p:val>
                                        </p:tav>
                                      </p:tavLst>
                                    </p:anim>
                                    <p:anim calcmode="lin" valueType="num">
                                      <p:cBhvr>
                                        <p:cTn id="38" dur="500" fill="hold"/>
                                        <p:tgtEl>
                                          <p:spTgt spid="165898">
                                            <p:txEl>
                                              <p:pRg st="7" end="7"/>
                                            </p:txEl>
                                          </p:spTgt>
                                        </p:tgtEl>
                                        <p:attrNameLst>
                                          <p:attrName>ppt_h</p:attrName>
                                        </p:attrNameLst>
                                      </p:cBhvr>
                                      <p:tavLst>
                                        <p:tav tm="0">
                                          <p:val>
                                            <p:strVal val="2/3*#ppt_h"/>
                                          </p:val>
                                        </p:tav>
                                        <p:tav tm="100000">
                                          <p:val>
                                            <p:strVal val="#ppt_h"/>
                                          </p:val>
                                        </p:tav>
                                      </p:tavLst>
                                    </p:anim>
                                  </p:childTnLst>
                                </p:cTn>
                              </p:par>
                              <p:par>
                                <p:cTn id="39" presetID="23" presetClass="entr" presetSubtype="272" fill="hold" grpId="0" nodeType="withEffect">
                                  <p:stCondLst>
                                    <p:cond delay="0"/>
                                  </p:stCondLst>
                                  <p:childTnLst>
                                    <p:set>
                                      <p:cBhvr>
                                        <p:cTn id="40" dur="1" fill="hold">
                                          <p:stCondLst>
                                            <p:cond delay="0"/>
                                          </p:stCondLst>
                                        </p:cTn>
                                        <p:tgtEl>
                                          <p:spTgt spid="165898">
                                            <p:txEl>
                                              <p:pRg st="8" end="8"/>
                                            </p:txEl>
                                          </p:spTgt>
                                        </p:tgtEl>
                                        <p:attrNameLst>
                                          <p:attrName>style.visibility</p:attrName>
                                        </p:attrNameLst>
                                      </p:cBhvr>
                                      <p:to>
                                        <p:strVal val="visible"/>
                                      </p:to>
                                    </p:set>
                                    <p:anim calcmode="lin" valueType="num">
                                      <p:cBhvr>
                                        <p:cTn id="41" dur="500" fill="hold"/>
                                        <p:tgtEl>
                                          <p:spTgt spid="165898">
                                            <p:txEl>
                                              <p:pRg st="8" end="8"/>
                                            </p:txEl>
                                          </p:spTgt>
                                        </p:tgtEl>
                                        <p:attrNameLst>
                                          <p:attrName>ppt_w</p:attrName>
                                        </p:attrNameLst>
                                      </p:cBhvr>
                                      <p:tavLst>
                                        <p:tav tm="0">
                                          <p:val>
                                            <p:strVal val="2/3*#ppt_w"/>
                                          </p:val>
                                        </p:tav>
                                        <p:tav tm="100000">
                                          <p:val>
                                            <p:strVal val="#ppt_w"/>
                                          </p:val>
                                        </p:tav>
                                      </p:tavLst>
                                    </p:anim>
                                    <p:anim calcmode="lin" valueType="num">
                                      <p:cBhvr>
                                        <p:cTn id="42" dur="500" fill="hold"/>
                                        <p:tgtEl>
                                          <p:spTgt spid="165898">
                                            <p:txEl>
                                              <p:pRg st="8" end="8"/>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8" grpId="0" build="p" autoUpdateAnimBg="0"/>
    </p:bld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7938" name="Picture 2"/>
          <p:cNvPicPr>
            <a:picLocks noChangeAspect="1" noChangeArrowheads="1"/>
          </p:cNvPicPr>
          <p:nvPr/>
        </p:nvPicPr>
        <p:blipFill>
          <a:blip r:embed="rId3"/>
          <a:srcRect/>
          <a:stretch>
            <a:fillRect/>
          </a:stretch>
        </p:blipFill>
        <p:spPr bwMode="auto">
          <a:xfrm>
            <a:off x="7374428" y="3886199"/>
            <a:ext cx="5911360" cy="3890963"/>
          </a:xfrm>
          <a:prstGeom prst="rect">
            <a:avLst/>
          </a:prstGeom>
          <a:noFill/>
          <a:ln w="25400">
            <a:noFill/>
            <a:miter lim="800000"/>
            <a:headEnd/>
            <a:tailEnd/>
          </a:ln>
          <a:effectLst/>
        </p:spPr>
      </p:pic>
      <p:sp>
        <p:nvSpPr>
          <p:cNvPr id="167939" name="Rectangle 3"/>
          <p:cNvSpPr>
            <a:spLocks noGrp="1" noChangeArrowheads="1"/>
          </p:cNvSpPr>
          <p:nvPr>
            <p:ph type="title"/>
          </p:nvPr>
        </p:nvSpPr>
        <p:spPr>
          <a:xfrm>
            <a:off x="2009775" y="242888"/>
            <a:ext cx="5116513" cy="636587"/>
          </a:xfrm>
        </p:spPr>
        <p:txBody>
          <a:bodyPr>
            <a:normAutofit fontScale="90000"/>
          </a:bodyPr>
          <a:lstStyle/>
          <a:p>
            <a:pPr>
              <a:tabLst>
                <a:tab pos="1081088" algn="l"/>
              </a:tabLst>
            </a:pPr>
            <a:r>
              <a:rPr lang="en-US" dirty="0"/>
              <a:t>Conclusions</a:t>
            </a:r>
          </a:p>
        </p:txBody>
      </p:sp>
      <p:sp>
        <p:nvSpPr>
          <p:cNvPr id="167940" name="Rectangle 4"/>
          <p:cNvSpPr>
            <a:spLocks noGrp="1" noChangeArrowheads="1"/>
          </p:cNvSpPr>
          <p:nvPr>
            <p:ph type="body" idx="1"/>
          </p:nvPr>
        </p:nvSpPr>
        <p:spPr>
          <a:xfrm>
            <a:off x="446088" y="838201"/>
            <a:ext cx="8037512" cy="4724399"/>
          </a:xfrm>
        </p:spPr>
        <p:txBody>
          <a:bodyPr>
            <a:normAutofit lnSpcReduction="10000"/>
          </a:bodyPr>
          <a:lstStyle/>
          <a:p>
            <a:pPr marL="80963" indent="0">
              <a:tabLst>
                <a:tab pos="741363" algn="l"/>
                <a:tab pos="741363" algn="l"/>
                <a:tab pos="741363" algn="l"/>
                <a:tab pos="741363" algn="l"/>
                <a:tab pos="741363" algn="l"/>
                <a:tab pos="741363" algn="l"/>
                <a:tab pos="741363" algn="l"/>
                <a:tab pos="741363" algn="l"/>
              </a:tabLst>
            </a:pPr>
            <a:r>
              <a:rPr lang="en-US" sz="2000" b="1" dirty="0"/>
              <a:t> </a:t>
            </a:r>
            <a:r>
              <a:rPr lang="en-US" sz="2000" b="1" dirty="0">
                <a:latin typeface="Arial"/>
                <a:cs typeface="Arial"/>
              </a:rPr>
              <a:t>Human </a:t>
            </a:r>
            <a:r>
              <a:rPr lang="en-US" sz="2000" b="1" i="1" dirty="0">
                <a:latin typeface="Arial"/>
                <a:cs typeface="Arial"/>
              </a:rPr>
              <a:t>defect removal </a:t>
            </a:r>
            <a:r>
              <a:rPr lang="en-US" sz="2000" b="1" dirty="0">
                <a:latin typeface="Arial"/>
                <a:cs typeface="Arial"/>
              </a:rPr>
              <a:t>by Inspections/reviews/SQC is </a:t>
            </a:r>
          </a:p>
          <a:p>
            <a:pPr marL="481013" lvl="2" indent="0">
              <a:tabLst>
                <a:tab pos="741363" algn="l"/>
                <a:tab pos="741363" algn="l"/>
                <a:tab pos="741363" algn="l"/>
                <a:tab pos="741363" algn="l"/>
                <a:tab pos="741363" algn="l"/>
                <a:tab pos="741363" algn="l"/>
                <a:tab pos="741363" algn="l"/>
                <a:tab pos="741363" algn="l"/>
              </a:tabLst>
            </a:pPr>
            <a:r>
              <a:rPr lang="en-US" sz="2000" b="1" dirty="0" smtClean="0">
                <a:latin typeface="Arial"/>
                <a:cs typeface="Arial"/>
              </a:rPr>
              <a:t> 	a </a:t>
            </a:r>
            <a:r>
              <a:rPr lang="en-US" sz="2000" b="1" dirty="0">
                <a:latin typeface="Arial"/>
                <a:cs typeface="Arial"/>
              </a:rPr>
              <a:t>hopeless cause: not worth it.</a:t>
            </a:r>
          </a:p>
          <a:p>
            <a:pPr marL="80963" indent="0">
              <a:tabLst>
                <a:tab pos="741363" algn="l"/>
                <a:tab pos="741363" algn="l"/>
                <a:tab pos="741363" algn="l"/>
                <a:tab pos="741363" algn="l"/>
                <a:tab pos="741363" algn="l"/>
                <a:tab pos="741363" algn="l"/>
                <a:tab pos="741363" algn="l"/>
                <a:tab pos="741363" algn="l"/>
              </a:tabLst>
            </a:pPr>
            <a:r>
              <a:rPr lang="en-US" sz="2000" b="1" dirty="0">
                <a:latin typeface="Arial"/>
                <a:cs typeface="Arial"/>
              </a:rPr>
              <a:t> Spec QC </a:t>
            </a:r>
            <a:r>
              <a:rPr lang="en-US" sz="2000" b="1" i="1" u="sng" dirty="0">
                <a:latin typeface="Arial"/>
                <a:cs typeface="Arial"/>
              </a:rPr>
              <a:t>can </a:t>
            </a:r>
            <a:r>
              <a:rPr lang="en-US" sz="2000" b="1" dirty="0">
                <a:latin typeface="Arial"/>
                <a:cs typeface="Arial"/>
              </a:rPr>
              <a:t>be used, in spite of imperfect effectiveness, </a:t>
            </a:r>
          </a:p>
          <a:p>
            <a:pPr marL="481013" lvl="2" indent="0">
              <a:tabLst>
                <a:tab pos="741363" algn="l"/>
                <a:tab pos="741363" algn="l"/>
                <a:tab pos="741363" algn="l"/>
                <a:tab pos="741363" algn="l"/>
                <a:tab pos="741363" algn="l"/>
                <a:tab pos="741363" algn="l"/>
                <a:tab pos="741363" algn="l"/>
                <a:tab pos="741363" algn="l"/>
              </a:tabLst>
            </a:pPr>
            <a:r>
              <a:rPr lang="en-US" sz="2000" b="1" dirty="0">
                <a:latin typeface="Arial"/>
                <a:cs typeface="Arial"/>
              </a:rPr>
              <a:t> to</a:t>
            </a:r>
            <a:r>
              <a:rPr lang="en-US" sz="2000" b="1" dirty="0" smtClean="0">
                <a:latin typeface="Arial"/>
                <a:cs typeface="Arial"/>
              </a:rPr>
              <a:t> ‘</a:t>
            </a:r>
            <a:r>
              <a:rPr lang="en-US" sz="2000" b="1" i="1" dirty="0" smtClean="0">
                <a:latin typeface="Arial"/>
                <a:cs typeface="Arial"/>
              </a:rPr>
              <a:t>accurately enough’ estimate ‘</a:t>
            </a:r>
            <a:r>
              <a:rPr lang="en-US" sz="2000" b="1" dirty="0" smtClean="0">
                <a:latin typeface="Arial"/>
                <a:cs typeface="Arial"/>
              </a:rPr>
              <a:t>major-defect-level’ density.</a:t>
            </a:r>
            <a:endParaRPr lang="en-US" sz="2000" b="1" dirty="0">
              <a:latin typeface="Arial"/>
              <a:cs typeface="Arial"/>
            </a:endParaRPr>
          </a:p>
          <a:p>
            <a:pPr marL="80963" indent="0">
              <a:tabLst>
                <a:tab pos="741363" algn="l"/>
                <a:tab pos="741363" algn="l"/>
                <a:tab pos="741363" algn="l"/>
                <a:tab pos="741363" algn="l"/>
                <a:tab pos="741363" algn="l"/>
                <a:tab pos="741363" algn="l"/>
                <a:tab pos="741363" algn="l"/>
                <a:tab pos="741363" algn="l"/>
              </a:tabLst>
            </a:pPr>
            <a:r>
              <a:rPr lang="en-US" sz="2000" b="1" dirty="0" smtClean="0">
                <a:latin typeface="Arial"/>
                <a:cs typeface="Arial"/>
              </a:rPr>
              <a:t> EXPERIENCE AND CONSEQUENCES:</a:t>
            </a:r>
          </a:p>
          <a:p>
            <a:pPr marL="80963" indent="0">
              <a:tabLst>
                <a:tab pos="741363" algn="l"/>
                <a:tab pos="741363" algn="l"/>
                <a:tab pos="741363" algn="l"/>
                <a:tab pos="741363" algn="l"/>
                <a:tab pos="741363" algn="l"/>
                <a:tab pos="741363" algn="l"/>
                <a:tab pos="741363" algn="l"/>
                <a:tab pos="741363" algn="l"/>
              </a:tabLst>
            </a:pPr>
            <a:r>
              <a:rPr lang="en-US" sz="2000" b="1" dirty="0" smtClean="0">
                <a:latin typeface="Arial"/>
                <a:cs typeface="Arial"/>
              </a:rPr>
              <a:t>This </a:t>
            </a:r>
            <a:r>
              <a:rPr lang="en-US" sz="2000" b="1" dirty="0">
                <a:latin typeface="Arial"/>
                <a:cs typeface="Arial"/>
              </a:rPr>
              <a:t>measurement can be used to motivate engineers to </a:t>
            </a:r>
          </a:p>
          <a:p>
            <a:pPr marL="241300" lvl="2" indent="0">
              <a:tabLst>
                <a:tab pos="741363" algn="l"/>
                <a:tab pos="741363" algn="l"/>
                <a:tab pos="741363" algn="l"/>
                <a:tab pos="741363" algn="l"/>
                <a:tab pos="741363" algn="l"/>
                <a:tab pos="741363" algn="l"/>
                <a:tab pos="741363" algn="l"/>
                <a:tab pos="741363" algn="l"/>
              </a:tabLst>
            </a:pPr>
            <a:r>
              <a:rPr lang="en-US" sz="2000" b="1" dirty="0">
                <a:latin typeface="Arial"/>
                <a:cs typeface="Arial"/>
              </a:rPr>
              <a:t> dramatically        (100x! Over about 7 learning cycles) </a:t>
            </a:r>
          </a:p>
          <a:p>
            <a:pPr marL="481013" lvl="2" indent="0">
              <a:tabLst>
                <a:tab pos="741363" algn="l"/>
                <a:tab pos="741363" algn="l"/>
                <a:tab pos="741363" algn="l"/>
                <a:tab pos="741363" algn="l"/>
                <a:tab pos="741363" algn="l"/>
                <a:tab pos="741363" algn="l"/>
                <a:tab pos="741363" algn="l"/>
                <a:tab pos="741363" algn="l"/>
              </a:tabLst>
            </a:pPr>
            <a:r>
              <a:rPr lang="en-US" sz="2000" b="1" dirty="0" smtClean="0">
                <a:latin typeface="Arial"/>
                <a:cs typeface="Arial"/>
              </a:rPr>
              <a:t> 	reduce </a:t>
            </a:r>
            <a:r>
              <a:rPr lang="en-US" sz="2000" b="1" dirty="0">
                <a:latin typeface="Arial"/>
                <a:cs typeface="Arial"/>
              </a:rPr>
              <a:t>their defect insertion                                                         	(rule violation) </a:t>
            </a:r>
          </a:p>
          <a:p>
            <a:pPr marL="160338" lvl="1" indent="0">
              <a:tabLst>
                <a:tab pos="741363" algn="l"/>
                <a:tab pos="741363" algn="l"/>
                <a:tab pos="741363" algn="l"/>
                <a:tab pos="741363" algn="l"/>
                <a:tab pos="741363" algn="l"/>
                <a:tab pos="741363" algn="l"/>
                <a:tab pos="741363" algn="l"/>
                <a:tab pos="741363" algn="l"/>
              </a:tabLst>
            </a:pPr>
            <a:r>
              <a:rPr lang="en-US" sz="2000" b="1" dirty="0">
                <a:latin typeface="Arial"/>
                <a:cs typeface="Arial"/>
              </a:rPr>
              <a:t> to a </a:t>
            </a:r>
            <a:r>
              <a:rPr lang="en-US" sz="2000" b="1" i="1" dirty="0">
                <a:latin typeface="Arial"/>
                <a:cs typeface="Arial"/>
              </a:rPr>
              <a:t>practical </a:t>
            </a:r>
            <a:r>
              <a:rPr lang="en-US" sz="2000" b="1" dirty="0">
                <a:latin typeface="Arial"/>
                <a:cs typeface="Arial"/>
              </a:rPr>
              <a:t>exit level    </a:t>
            </a:r>
            <a:endParaRPr lang="en-US" sz="2000" b="1" dirty="0" smtClean="0">
              <a:latin typeface="Arial"/>
              <a:cs typeface="Arial"/>
            </a:endParaRPr>
          </a:p>
          <a:p>
            <a:pPr marL="401638" lvl="4" indent="0">
              <a:tabLst>
                <a:tab pos="741363" algn="l"/>
                <a:tab pos="741363" algn="l"/>
                <a:tab pos="741363" algn="l"/>
                <a:tab pos="741363" algn="l"/>
                <a:tab pos="741363" algn="l"/>
                <a:tab pos="741363" algn="l"/>
                <a:tab pos="741363" algn="l"/>
                <a:tab pos="741363" algn="l"/>
              </a:tabLst>
            </a:pPr>
            <a:r>
              <a:rPr lang="en-US" sz="2000" b="1" dirty="0" smtClean="0">
                <a:latin typeface="Arial"/>
                <a:cs typeface="Arial"/>
              </a:rPr>
              <a:t> (</a:t>
            </a:r>
            <a:r>
              <a:rPr lang="en-US" sz="2000" b="1" dirty="0">
                <a:latin typeface="Arial"/>
                <a:cs typeface="Arial"/>
              </a:rPr>
              <a:t>like </a:t>
            </a:r>
            <a:r>
              <a:rPr lang="en-US" sz="2000" b="1" i="1" dirty="0">
                <a:latin typeface="Arial"/>
                <a:cs typeface="Arial"/>
              </a:rPr>
              <a:t>less than </a:t>
            </a:r>
            <a:r>
              <a:rPr lang="en-US" sz="2000" b="1" dirty="0">
                <a:latin typeface="Arial"/>
                <a:cs typeface="Arial"/>
              </a:rPr>
              <a:t>1.0 Majors/page)</a:t>
            </a:r>
          </a:p>
        </p:txBody>
      </p:sp>
      <p:pic>
        <p:nvPicPr>
          <p:cNvPr id="167941" name="Picture 5"/>
          <p:cNvPicPr>
            <a:picLocks noChangeAspect="1" noChangeArrowheads="1"/>
          </p:cNvPicPr>
          <p:nvPr/>
        </p:nvPicPr>
        <p:blipFill>
          <a:blip r:embed="rId4"/>
          <a:srcRect/>
          <a:stretch>
            <a:fillRect/>
          </a:stretch>
        </p:blipFill>
        <p:spPr bwMode="auto">
          <a:xfrm>
            <a:off x="5714999" y="4652964"/>
            <a:ext cx="3179763" cy="1806356"/>
          </a:xfrm>
          <a:prstGeom prst="rect">
            <a:avLst/>
          </a:prstGeom>
          <a:noFill/>
          <a:ln w="25400">
            <a:noFill/>
            <a:miter lim="800000"/>
            <a:headEnd/>
            <a:tailEnd/>
          </a:ln>
          <a:effectLst/>
        </p:spPr>
      </p:pic>
      <p:sp>
        <p:nvSpPr>
          <p:cNvPr id="7" name="Slide Number Placeholder 6"/>
          <p:cNvSpPr>
            <a:spLocks noGrp="1"/>
          </p:cNvSpPr>
          <p:nvPr>
            <p:ph type="sldNum" sz="quarter" idx="12"/>
          </p:nvPr>
        </p:nvSpPr>
        <p:spPr/>
        <p:txBody>
          <a:bodyPr/>
          <a:lstStyle/>
          <a:p>
            <a:pPr>
              <a:defRPr/>
            </a:pPr>
            <a:fld id="{017A515C-7060-F94C-9515-358B2BB6BDD7}" type="slidenum">
              <a:rPr lang="en-US" smtClean="0"/>
              <a:pPr>
                <a:defRPr/>
              </a:pPr>
              <a:t>96</a:t>
            </a:fld>
            <a:endParaRPr lang="en-US"/>
          </a:p>
        </p:txBody>
      </p:sp>
      <p:sp>
        <p:nvSpPr>
          <p:cNvPr id="8" name="Footer Placeholder 7"/>
          <p:cNvSpPr>
            <a:spLocks noGrp="1"/>
          </p:cNvSpPr>
          <p:nvPr>
            <p:ph type="ftr" sz="quarter" idx="11"/>
          </p:nvPr>
        </p:nvSpPr>
        <p:spPr/>
        <p:txBody>
          <a:bodyPr/>
          <a:lstStyle/>
          <a:p>
            <a:r>
              <a:rPr lang="en-US" smtClean="0"/>
              <a:t>© Tom@Gilb.com  www.gilb.com</a:t>
            </a:r>
            <a:endParaRPr lang="en-US"/>
          </a:p>
        </p:txBody>
      </p:sp>
      <p:sp>
        <p:nvSpPr>
          <p:cNvPr id="9" name="Date Placeholder 8"/>
          <p:cNvSpPr>
            <a:spLocks noGrp="1"/>
          </p:cNvSpPr>
          <p:nvPr>
            <p:ph type="dt" sz="half" idx="10"/>
          </p:nvPr>
        </p:nvSpPr>
        <p:spPr/>
        <p:txBody>
          <a:bodyPr/>
          <a:lstStyle/>
          <a:p>
            <a:fld id="{BECE3751-EBC8-5C4E-9B69-7045DDC79318}" type="datetime4">
              <a:rPr lang="en-US" smtClean="0"/>
              <a:pPr/>
              <a:t>October 2, 2009</a:t>
            </a:fld>
            <a:endParaRPr lang="en-GB"/>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167940">
                                            <p:txEl>
                                              <p:pRg st="0" end="0"/>
                                            </p:txEl>
                                          </p:spTgt>
                                        </p:tgtEl>
                                        <p:attrNameLst>
                                          <p:attrName>style.visibility</p:attrName>
                                        </p:attrNameLst>
                                      </p:cBhvr>
                                      <p:to>
                                        <p:strVal val="visible"/>
                                      </p:to>
                                    </p:set>
                                    <p:anim calcmode="lin" valueType="num">
                                      <p:cBhvr>
                                        <p:cTn id="7" dur="500" fill="hold"/>
                                        <p:tgtEl>
                                          <p:spTgt spid="167940">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167940">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167940">
                                            <p:txEl>
                                              <p:pRg st="1" end="1"/>
                                            </p:txEl>
                                          </p:spTgt>
                                        </p:tgtEl>
                                        <p:attrNameLst>
                                          <p:attrName>style.visibility</p:attrName>
                                        </p:attrNameLst>
                                      </p:cBhvr>
                                      <p:to>
                                        <p:strVal val="visible"/>
                                      </p:to>
                                    </p:set>
                                    <p:anim calcmode="lin" valueType="num">
                                      <p:cBhvr>
                                        <p:cTn id="13" dur="500" fill="hold"/>
                                        <p:tgtEl>
                                          <p:spTgt spid="167940">
                                            <p:txEl>
                                              <p:pRg st="1" end="1"/>
                                            </p:txEl>
                                          </p:spTgt>
                                        </p:tgtEl>
                                        <p:attrNameLst>
                                          <p:attrName>ppt_w</p:attrName>
                                        </p:attrNameLst>
                                      </p:cBhvr>
                                      <p:tavLst>
                                        <p:tav tm="0">
                                          <p:val>
                                            <p:strVal val="2/3*#ppt_w"/>
                                          </p:val>
                                        </p:tav>
                                        <p:tav tm="100000">
                                          <p:val>
                                            <p:strVal val="#ppt_w"/>
                                          </p:val>
                                        </p:tav>
                                      </p:tavLst>
                                    </p:anim>
                                    <p:anim calcmode="lin" valueType="num">
                                      <p:cBhvr>
                                        <p:cTn id="14" dur="500" fill="hold"/>
                                        <p:tgtEl>
                                          <p:spTgt spid="167940">
                                            <p:txEl>
                                              <p:pRg st="1" end="1"/>
                                            </p:txEl>
                                          </p:spTgt>
                                        </p:tgtEl>
                                        <p:attrNameLst>
                                          <p:attrName>ppt_h</p:attrName>
                                        </p:attrNameLst>
                                      </p:cBhvr>
                                      <p:tavLst>
                                        <p:tav tm="0">
                                          <p:val>
                                            <p:strVal val="2/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167940">
                                            <p:txEl>
                                              <p:pRg st="2" end="2"/>
                                            </p:txEl>
                                          </p:spTgt>
                                        </p:tgtEl>
                                        <p:attrNameLst>
                                          <p:attrName>style.visibility</p:attrName>
                                        </p:attrNameLst>
                                      </p:cBhvr>
                                      <p:to>
                                        <p:strVal val="visible"/>
                                      </p:to>
                                    </p:set>
                                    <p:anim calcmode="lin" valueType="num">
                                      <p:cBhvr>
                                        <p:cTn id="19" dur="500" fill="hold"/>
                                        <p:tgtEl>
                                          <p:spTgt spid="167940">
                                            <p:txEl>
                                              <p:pRg st="2" end="2"/>
                                            </p:txEl>
                                          </p:spTgt>
                                        </p:tgtEl>
                                        <p:attrNameLst>
                                          <p:attrName>ppt_w</p:attrName>
                                        </p:attrNameLst>
                                      </p:cBhvr>
                                      <p:tavLst>
                                        <p:tav tm="0">
                                          <p:val>
                                            <p:strVal val="2/3*#ppt_w"/>
                                          </p:val>
                                        </p:tav>
                                        <p:tav tm="100000">
                                          <p:val>
                                            <p:strVal val="#ppt_w"/>
                                          </p:val>
                                        </p:tav>
                                      </p:tavLst>
                                    </p:anim>
                                    <p:anim calcmode="lin" valueType="num">
                                      <p:cBhvr>
                                        <p:cTn id="20" dur="500" fill="hold"/>
                                        <p:tgtEl>
                                          <p:spTgt spid="167940">
                                            <p:txEl>
                                              <p:pRg st="2" end="2"/>
                                            </p:txEl>
                                          </p:spTgt>
                                        </p:tgtEl>
                                        <p:attrNameLst>
                                          <p:attrName>ppt_h</p:attrName>
                                        </p:attrNameLst>
                                      </p:cBhvr>
                                      <p:tavLst>
                                        <p:tav tm="0">
                                          <p:val>
                                            <p:strVal val="2/3*#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167940">
                                            <p:txEl>
                                              <p:pRg st="3" end="3"/>
                                            </p:txEl>
                                          </p:spTgt>
                                        </p:tgtEl>
                                        <p:attrNameLst>
                                          <p:attrName>style.visibility</p:attrName>
                                        </p:attrNameLst>
                                      </p:cBhvr>
                                      <p:to>
                                        <p:strVal val="visible"/>
                                      </p:to>
                                    </p:set>
                                    <p:anim calcmode="lin" valueType="num">
                                      <p:cBhvr>
                                        <p:cTn id="25" dur="500" fill="hold"/>
                                        <p:tgtEl>
                                          <p:spTgt spid="167940">
                                            <p:txEl>
                                              <p:pRg st="3" end="3"/>
                                            </p:txEl>
                                          </p:spTgt>
                                        </p:tgtEl>
                                        <p:attrNameLst>
                                          <p:attrName>ppt_w</p:attrName>
                                        </p:attrNameLst>
                                      </p:cBhvr>
                                      <p:tavLst>
                                        <p:tav tm="0">
                                          <p:val>
                                            <p:strVal val="2/3*#ppt_w"/>
                                          </p:val>
                                        </p:tav>
                                        <p:tav tm="100000">
                                          <p:val>
                                            <p:strVal val="#ppt_w"/>
                                          </p:val>
                                        </p:tav>
                                      </p:tavLst>
                                    </p:anim>
                                    <p:anim calcmode="lin" valueType="num">
                                      <p:cBhvr>
                                        <p:cTn id="26" dur="500" fill="hold"/>
                                        <p:tgtEl>
                                          <p:spTgt spid="167940">
                                            <p:txEl>
                                              <p:pRg st="3" end="3"/>
                                            </p:txEl>
                                          </p:spTgt>
                                        </p:tgtEl>
                                        <p:attrNameLst>
                                          <p:attrName>ppt_h</p:attrName>
                                        </p:attrNameLst>
                                      </p:cBhvr>
                                      <p:tavLst>
                                        <p:tav tm="0">
                                          <p:val>
                                            <p:strVal val="2/3*#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272" fill="hold" grpId="0" nodeType="clickEffect">
                                  <p:stCondLst>
                                    <p:cond delay="0"/>
                                  </p:stCondLst>
                                  <p:childTnLst>
                                    <p:set>
                                      <p:cBhvr>
                                        <p:cTn id="30" dur="1" fill="hold">
                                          <p:stCondLst>
                                            <p:cond delay="0"/>
                                          </p:stCondLst>
                                        </p:cTn>
                                        <p:tgtEl>
                                          <p:spTgt spid="167940">
                                            <p:txEl>
                                              <p:pRg st="4" end="4"/>
                                            </p:txEl>
                                          </p:spTgt>
                                        </p:tgtEl>
                                        <p:attrNameLst>
                                          <p:attrName>style.visibility</p:attrName>
                                        </p:attrNameLst>
                                      </p:cBhvr>
                                      <p:to>
                                        <p:strVal val="visible"/>
                                      </p:to>
                                    </p:set>
                                    <p:anim calcmode="lin" valueType="num">
                                      <p:cBhvr>
                                        <p:cTn id="31" dur="500" fill="hold"/>
                                        <p:tgtEl>
                                          <p:spTgt spid="167940">
                                            <p:txEl>
                                              <p:pRg st="4" end="4"/>
                                            </p:txEl>
                                          </p:spTgt>
                                        </p:tgtEl>
                                        <p:attrNameLst>
                                          <p:attrName>ppt_w</p:attrName>
                                        </p:attrNameLst>
                                      </p:cBhvr>
                                      <p:tavLst>
                                        <p:tav tm="0">
                                          <p:val>
                                            <p:strVal val="2/3*#ppt_w"/>
                                          </p:val>
                                        </p:tav>
                                        <p:tav tm="100000">
                                          <p:val>
                                            <p:strVal val="#ppt_w"/>
                                          </p:val>
                                        </p:tav>
                                      </p:tavLst>
                                    </p:anim>
                                    <p:anim calcmode="lin" valueType="num">
                                      <p:cBhvr>
                                        <p:cTn id="32" dur="500" fill="hold"/>
                                        <p:tgtEl>
                                          <p:spTgt spid="167940">
                                            <p:txEl>
                                              <p:pRg st="4" end="4"/>
                                            </p:txEl>
                                          </p:spTgt>
                                        </p:tgtEl>
                                        <p:attrNameLst>
                                          <p:attrName>ppt_h</p:attrName>
                                        </p:attrNameLst>
                                      </p:cBhvr>
                                      <p:tavLst>
                                        <p:tav tm="0">
                                          <p:val>
                                            <p:strVal val="2/3*#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272" fill="hold" grpId="0" nodeType="clickEffect">
                                  <p:stCondLst>
                                    <p:cond delay="0"/>
                                  </p:stCondLst>
                                  <p:childTnLst>
                                    <p:set>
                                      <p:cBhvr>
                                        <p:cTn id="36" dur="1" fill="hold">
                                          <p:stCondLst>
                                            <p:cond delay="0"/>
                                          </p:stCondLst>
                                        </p:cTn>
                                        <p:tgtEl>
                                          <p:spTgt spid="167940">
                                            <p:txEl>
                                              <p:pRg st="5" end="5"/>
                                            </p:txEl>
                                          </p:spTgt>
                                        </p:tgtEl>
                                        <p:attrNameLst>
                                          <p:attrName>style.visibility</p:attrName>
                                        </p:attrNameLst>
                                      </p:cBhvr>
                                      <p:to>
                                        <p:strVal val="visible"/>
                                      </p:to>
                                    </p:set>
                                    <p:anim calcmode="lin" valueType="num">
                                      <p:cBhvr>
                                        <p:cTn id="37" dur="500" fill="hold"/>
                                        <p:tgtEl>
                                          <p:spTgt spid="167940">
                                            <p:txEl>
                                              <p:pRg st="5" end="5"/>
                                            </p:txEl>
                                          </p:spTgt>
                                        </p:tgtEl>
                                        <p:attrNameLst>
                                          <p:attrName>ppt_w</p:attrName>
                                        </p:attrNameLst>
                                      </p:cBhvr>
                                      <p:tavLst>
                                        <p:tav tm="0">
                                          <p:val>
                                            <p:strVal val="2/3*#ppt_w"/>
                                          </p:val>
                                        </p:tav>
                                        <p:tav tm="100000">
                                          <p:val>
                                            <p:strVal val="#ppt_w"/>
                                          </p:val>
                                        </p:tav>
                                      </p:tavLst>
                                    </p:anim>
                                    <p:anim calcmode="lin" valueType="num">
                                      <p:cBhvr>
                                        <p:cTn id="38" dur="500" fill="hold"/>
                                        <p:tgtEl>
                                          <p:spTgt spid="167940">
                                            <p:txEl>
                                              <p:pRg st="5" end="5"/>
                                            </p:txEl>
                                          </p:spTgt>
                                        </p:tgtEl>
                                        <p:attrNameLst>
                                          <p:attrName>ppt_h</p:attrName>
                                        </p:attrNameLst>
                                      </p:cBhvr>
                                      <p:tavLst>
                                        <p:tav tm="0">
                                          <p:val>
                                            <p:strVal val="2/3*#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272" fill="hold" grpId="0" nodeType="clickEffect">
                                  <p:stCondLst>
                                    <p:cond delay="0"/>
                                  </p:stCondLst>
                                  <p:childTnLst>
                                    <p:set>
                                      <p:cBhvr>
                                        <p:cTn id="42" dur="1" fill="hold">
                                          <p:stCondLst>
                                            <p:cond delay="0"/>
                                          </p:stCondLst>
                                        </p:cTn>
                                        <p:tgtEl>
                                          <p:spTgt spid="167940">
                                            <p:txEl>
                                              <p:pRg st="6" end="6"/>
                                            </p:txEl>
                                          </p:spTgt>
                                        </p:tgtEl>
                                        <p:attrNameLst>
                                          <p:attrName>style.visibility</p:attrName>
                                        </p:attrNameLst>
                                      </p:cBhvr>
                                      <p:to>
                                        <p:strVal val="visible"/>
                                      </p:to>
                                    </p:set>
                                    <p:anim calcmode="lin" valueType="num">
                                      <p:cBhvr>
                                        <p:cTn id="43" dur="500" fill="hold"/>
                                        <p:tgtEl>
                                          <p:spTgt spid="167940">
                                            <p:txEl>
                                              <p:pRg st="6" end="6"/>
                                            </p:txEl>
                                          </p:spTgt>
                                        </p:tgtEl>
                                        <p:attrNameLst>
                                          <p:attrName>ppt_w</p:attrName>
                                        </p:attrNameLst>
                                      </p:cBhvr>
                                      <p:tavLst>
                                        <p:tav tm="0">
                                          <p:val>
                                            <p:strVal val="2/3*#ppt_w"/>
                                          </p:val>
                                        </p:tav>
                                        <p:tav tm="100000">
                                          <p:val>
                                            <p:strVal val="#ppt_w"/>
                                          </p:val>
                                        </p:tav>
                                      </p:tavLst>
                                    </p:anim>
                                    <p:anim calcmode="lin" valueType="num">
                                      <p:cBhvr>
                                        <p:cTn id="44" dur="500" fill="hold"/>
                                        <p:tgtEl>
                                          <p:spTgt spid="167940">
                                            <p:txEl>
                                              <p:pRg st="6" end="6"/>
                                            </p:txEl>
                                          </p:spTgt>
                                        </p:tgtEl>
                                        <p:attrNameLst>
                                          <p:attrName>ppt_h</p:attrName>
                                        </p:attrNameLst>
                                      </p:cBhvr>
                                      <p:tavLst>
                                        <p:tav tm="0">
                                          <p:val>
                                            <p:strVal val="2/3*#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272" fill="hold" grpId="0" nodeType="clickEffect">
                                  <p:stCondLst>
                                    <p:cond delay="0"/>
                                  </p:stCondLst>
                                  <p:childTnLst>
                                    <p:set>
                                      <p:cBhvr>
                                        <p:cTn id="48" dur="1" fill="hold">
                                          <p:stCondLst>
                                            <p:cond delay="0"/>
                                          </p:stCondLst>
                                        </p:cTn>
                                        <p:tgtEl>
                                          <p:spTgt spid="167940">
                                            <p:txEl>
                                              <p:pRg st="7" end="7"/>
                                            </p:txEl>
                                          </p:spTgt>
                                        </p:tgtEl>
                                        <p:attrNameLst>
                                          <p:attrName>style.visibility</p:attrName>
                                        </p:attrNameLst>
                                      </p:cBhvr>
                                      <p:to>
                                        <p:strVal val="visible"/>
                                      </p:to>
                                    </p:set>
                                    <p:anim calcmode="lin" valueType="num">
                                      <p:cBhvr>
                                        <p:cTn id="49" dur="500" fill="hold"/>
                                        <p:tgtEl>
                                          <p:spTgt spid="167940">
                                            <p:txEl>
                                              <p:pRg st="7" end="7"/>
                                            </p:txEl>
                                          </p:spTgt>
                                        </p:tgtEl>
                                        <p:attrNameLst>
                                          <p:attrName>ppt_w</p:attrName>
                                        </p:attrNameLst>
                                      </p:cBhvr>
                                      <p:tavLst>
                                        <p:tav tm="0">
                                          <p:val>
                                            <p:strVal val="2/3*#ppt_w"/>
                                          </p:val>
                                        </p:tav>
                                        <p:tav tm="100000">
                                          <p:val>
                                            <p:strVal val="#ppt_w"/>
                                          </p:val>
                                        </p:tav>
                                      </p:tavLst>
                                    </p:anim>
                                    <p:anim calcmode="lin" valueType="num">
                                      <p:cBhvr>
                                        <p:cTn id="50" dur="500" fill="hold"/>
                                        <p:tgtEl>
                                          <p:spTgt spid="167940">
                                            <p:txEl>
                                              <p:pRg st="7" end="7"/>
                                            </p:txEl>
                                          </p:spTgt>
                                        </p:tgtEl>
                                        <p:attrNameLst>
                                          <p:attrName>ppt_h</p:attrName>
                                        </p:attrNameLst>
                                      </p:cBhvr>
                                      <p:tavLst>
                                        <p:tav tm="0">
                                          <p:val>
                                            <p:strVal val="2/3*#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272" fill="hold" grpId="0" nodeType="clickEffect">
                                  <p:stCondLst>
                                    <p:cond delay="0"/>
                                  </p:stCondLst>
                                  <p:childTnLst>
                                    <p:set>
                                      <p:cBhvr>
                                        <p:cTn id="54" dur="1" fill="hold">
                                          <p:stCondLst>
                                            <p:cond delay="0"/>
                                          </p:stCondLst>
                                        </p:cTn>
                                        <p:tgtEl>
                                          <p:spTgt spid="167940">
                                            <p:txEl>
                                              <p:pRg st="8" end="8"/>
                                            </p:txEl>
                                          </p:spTgt>
                                        </p:tgtEl>
                                        <p:attrNameLst>
                                          <p:attrName>style.visibility</p:attrName>
                                        </p:attrNameLst>
                                      </p:cBhvr>
                                      <p:to>
                                        <p:strVal val="visible"/>
                                      </p:to>
                                    </p:set>
                                    <p:anim calcmode="lin" valueType="num">
                                      <p:cBhvr>
                                        <p:cTn id="55" dur="500" fill="hold"/>
                                        <p:tgtEl>
                                          <p:spTgt spid="167940">
                                            <p:txEl>
                                              <p:pRg st="8" end="8"/>
                                            </p:txEl>
                                          </p:spTgt>
                                        </p:tgtEl>
                                        <p:attrNameLst>
                                          <p:attrName>ppt_w</p:attrName>
                                        </p:attrNameLst>
                                      </p:cBhvr>
                                      <p:tavLst>
                                        <p:tav tm="0">
                                          <p:val>
                                            <p:strVal val="2/3*#ppt_w"/>
                                          </p:val>
                                        </p:tav>
                                        <p:tav tm="100000">
                                          <p:val>
                                            <p:strVal val="#ppt_w"/>
                                          </p:val>
                                        </p:tav>
                                      </p:tavLst>
                                    </p:anim>
                                    <p:anim calcmode="lin" valueType="num">
                                      <p:cBhvr>
                                        <p:cTn id="56" dur="500" fill="hold"/>
                                        <p:tgtEl>
                                          <p:spTgt spid="167940">
                                            <p:txEl>
                                              <p:pRg st="8" end="8"/>
                                            </p:txEl>
                                          </p:spTgt>
                                        </p:tgtEl>
                                        <p:attrNameLst>
                                          <p:attrName>ppt_h</p:attrName>
                                        </p:attrNameLst>
                                      </p:cBhvr>
                                      <p:tavLst>
                                        <p:tav tm="0">
                                          <p:val>
                                            <p:strVal val="2/3*#ppt_h"/>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272" fill="hold" grpId="0" nodeType="clickEffect">
                                  <p:stCondLst>
                                    <p:cond delay="0"/>
                                  </p:stCondLst>
                                  <p:childTnLst>
                                    <p:set>
                                      <p:cBhvr>
                                        <p:cTn id="60" dur="1" fill="hold">
                                          <p:stCondLst>
                                            <p:cond delay="0"/>
                                          </p:stCondLst>
                                        </p:cTn>
                                        <p:tgtEl>
                                          <p:spTgt spid="167940">
                                            <p:txEl>
                                              <p:pRg st="9" end="9"/>
                                            </p:txEl>
                                          </p:spTgt>
                                        </p:tgtEl>
                                        <p:attrNameLst>
                                          <p:attrName>style.visibility</p:attrName>
                                        </p:attrNameLst>
                                      </p:cBhvr>
                                      <p:to>
                                        <p:strVal val="visible"/>
                                      </p:to>
                                    </p:set>
                                    <p:anim calcmode="lin" valueType="num">
                                      <p:cBhvr>
                                        <p:cTn id="61" dur="500" fill="hold"/>
                                        <p:tgtEl>
                                          <p:spTgt spid="167940">
                                            <p:txEl>
                                              <p:pRg st="9" end="9"/>
                                            </p:txEl>
                                          </p:spTgt>
                                        </p:tgtEl>
                                        <p:attrNameLst>
                                          <p:attrName>ppt_w</p:attrName>
                                        </p:attrNameLst>
                                      </p:cBhvr>
                                      <p:tavLst>
                                        <p:tav tm="0">
                                          <p:val>
                                            <p:strVal val="2/3*#ppt_w"/>
                                          </p:val>
                                        </p:tav>
                                        <p:tav tm="100000">
                                          <p:val>
                                            <p:strVal val="#ppt_w"/>
                                          </p:val>
                                        </p:tav>
                                      </p:tavLst>
                                    </p:anim>
                                    <p:anim calcmode="lin" valueType="num">
                                      <p:cBhvr>
                                        <p:cTn id="62" dur="500" fill="hold"/>
                                        <p:tgtEl>
                                          <p:spTgt spid="167940">
                                            <p:txEl>
                                              <p:pRg st="9" end="9"/>
                                            </p:txEl>
                                          </p:spTgt>
                                        </p:tgtEl>
                                        <p:attrNameLst>
                                          <p:attrName>ppt_h</p:attrName>
                                        </p:attrNameLst>
                                      </p:cBhvr>
                                      <p:tavLst>
                                        <p:tav tm="0">
                                          <p:val>
                                            <p:strVal val="2/3*#ppt_h"/>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167941"/>
                                        </p:tgtEl>
                                        <p:attrNameLst>
                                          <p:attrName>style.visibility</p:attrName>
                                        </p:attrNameLst>
                                      </p:cBhvr>
                                      <p:to>
                                        <p:strVal val="visible"/>
                                      </p:to>
                                    </p:set>
                                    <p:anim calcmode="lin" valueType="num">
                                      <p:cBhvr additive="base">
                                        <p:cTn id="67" dur="500" fill="hold"/>
                                        <p:tgtEl>
                                          <p:spTgt spid="167941"/>
                                        </p:tgtEl>
                                        <p:attrNameLst>
                                          <p:attrName>ppt_x</p:attrName>
                                        </p:attrNameLst>
                                      </p:cBhvr>
                                      <p:tavLst>
                                        <p:tav tm="0">
                                          <p:val>
                                            <p:strVal val="1+#ppt_w/2"/>
                                          </p:val>
                                        </p:tav>
                                        <p:tav tm="100000">
                                          <p:val>
                                            <p:strVal val="#ppt_x"/>
                                          </p:val>
                                        </p:tav>
                                      </p:tavLst>
                                    </p:anim>
                                    <p:anim calcmode="lin" valueType="num">
                                      <p:cBhvr additive="base">
                                        <p:cTn id="68" dur="500" fill="hold"/>
                                        <p:tgtEl>
                                          <p:spTgt spid="1679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0" grpId="0" build="p" bldLvl="5" autoUpdateAnimBg="0"/>
    </p:bld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1010" name="Picture 2"/>
          <p:cNvPicPr>
            <a:picLocks noChangeAspect="1" noChangeArrowheads="1"/>
          </p:cNvPicPr>
          <p:nvPr/>
        </p:nvPicPr>
        <p:blipFill>
          <a:blip r:embed="rId3"/>
          <a:srcRect/>
          <a:stretch>
            <a:fillRect/>
          </a:stretch>
        </p:blipFill>
        <p:spPr bwMode="auto">
          <a:xfrm>
            <a:off x="-4419599" y="3550093"/>
            <a:ext cx="6477000" cy="4261995"/>
          </a:xfrm>
          <a:prstGeom prst="rect">
            <a:avLst/>
          </a:prstGeom>
          <a:noFill/>
          <a:ln w="25400">
            <a:noFill/>
            <a:miter lim="800000"/>
            <a:headEnd/>
            <a:tailEnd/>
          </a:ln>
          <a:effectLst/>
        </p:spPr>
      </p:pic>
      <p:sp>
        <p:nvSpPr>
          <p:cNvPr id="171011" name="Rectangle 3"/>
          <p:cNvSpPr>
            <a:spLocks noGrp="1" noChangeArrowheads="1"/>
          </p:cNvSpPr>
          <p:nvPr>
            <p:ph type="title"/>
          </p:nvPr>
        </p:nvSpPr>
        <p:spPr>
          <a:xfrm>
            <a:off x="354107" y="204788"/>
            <a:ext cx="8326344" cy="1471612"/>
          </a:xfrm>
        </p:spPr>
        <p:txBody>
          <a:bodyPr/>
          <a:lstStyle/>
          <a:p>
            <a:pPr>
              <a:tabLst>
                <a:tab pos="223838" algn="l"/>
                <a:tab pos="866775" algn="l"/>
                <a:tab pos="1509713" algn="l"/>
                <a:tab pos="2152650" algn="l"/>
                <a:tab pos="2795588" algn="l"/>
                <a:tab pos="3438525" algn="l"/>
                <a:tab pos="4081463" algn="l"/>
                <a:tab pos="4724400" algn="l"/>
                <a:tab pos="5367338" algn="l"/>
                <a:tab pos="6008688" algn="l"/>
                <a:tab pos="6651625" algn="l"/>
                <a:tab pos="7294563" algn="l"/>
                <a:tab pos="7937500" algn="l"/>
              </a:tabLst>
            </a:pPr>
            <a:r>
              <a:rPr lang="en-US" dirty="0">
                <a:solidFill>
                  <a:srgbClr val="463B2A"/>
                </a:solidFill>
              </a:rPr>
              <a:t>Extrapolation to</a:t>
            </a:r>
            <a:br>
              <a:rPr lang="en-US" dirty="0">
                <a:solidFill>
                  <a:srgbClr val="463B2A"/>
                </a:solidFill>
              </a:rPr>
            </a:br>
            <a:r>
              <a:rPr lang="en-US" dirty="0">
                <a:solidFill>
                  <a:srgbClr val="463B2A"/>
                </a:solidFill>
              </a:rPr>
              <a:t> Whole Document</a:t>
            </a:r>
          </a:p>
        </p:txBody>
      </p:sp>
      <p:sp>
        <p:nvSpPr>
          <p:cNvPr id="171012" name="Rectangle 4"/>
          <p:cNvSpPr>
            <a:spLocks noGrp="1" noChangeArrowheads="1"/>
          </p:cNvSpPr>
          <p:nvPr>
            <p:ph type="body" idx="1"/>
          </p:nvPr>
        </p:nvSpPr>
        <p:spPr>
          <a:xfrm>
            <a:off x="1879600" y="1676400"/>
            <a:ext cx="7264400" cy="4868863"/>
          </a:xfrm>
        </p:spPr>
        <p:txBody>
          <a:bodyPr>
            <a:noAutofit/>
          </a:bodyPr>
          <a:lstStyle/>
          <a:p>
            <a:pPr marL="80963" indent="0">
              <a:lnSpc>
                <a:spcPts val="5100"/>
              </a:lnSpc>
              <a:spcAft>
                <a:spcPts val="800"/>
              </a:spcAft>
              <a:buSzPct val="82000"/>
              <a:tabLst>
                <a:tab pos="419100" algn="l"/>
                <a:tab pos="866775" algn="l"/>
                <a:tab pos="1509713" algn="l"/>
                <a:tab pos="2152650" algn="l"/>
                <a:tab pos="2795588" algn="l"/>
                <a:tab pos="3438525" algn="l"/>
                <a:tab pos="4081463" algn="l"/>
                <a:tab pos="4724400" algn="l"/>
                <a:tab pos="5367338" algn="l"/>
                <a:tab pos="6008688" algn="l"/>
                <a:tab pos="6651625" algn="l"/>
                <a:tab pos="7294563" algn="l"/>
                <a:tab pos="7937500" algn="l"/>
                <a:tab pos="419100" algn="l"/>
                <a:tab pos="866775" algn="l"/>
                <a:tab pos="1509713" algn="l"/>
                <a:tab pos="2152650" algn="l"/>
                <a:tab pos="2795588" algn="l"/>
                <a:tab pos="3438525" algn="l"/>
                <a:tab pos="4081463" algn="l"/>
                <a:tab pos="4724400" algn="l"/>
                <a:tab pos="5367338" algn="l"/>
                <a:tab pos="6008688" algn="l"/>
                <a:tab pos="6651625" algn="l"/>
                <a:tab pos="7294563" algn="l"/>
                <a:tab pos="7937500" algn="l"/>
                <a:tab pos="419100" algn="l"/>
                <a:tab pos="866775" algn="l"/>
                <a:tab pos="1509713" algn="l"/>
                <a:tab pos="2152650" algn="l"/>
                <a:tab pos="2795588" algn="l"/>
                <a:tab pos="3438525" algn="l"/>
              </a:tabLst>
            </a:pPr>
            <a:r>
              <a:rPr lang="en-US" sz="1800" b="1" dirty="0"/>
              <a:t>Average</a:t>
            </a:r>
            <a:r>
              <a:rPr lang="en-US" sz="3200" b="1" dirty="0"/>
              <a:t>: 150 Majors/page</a:t>
            </a:r>
            <a:endParaRPr lang="en-US" sz="3200" b="1" dirty="0" smtClean="0"/>
          </a:p>
          <a:p>
            <a:pPr marL="481013" lvl="2" indent="0">
              <a:lnSpc>
                <a:spcPts val="5100"/>
              </a:lnSpc>
              <a:spcAft>
                <a:spcPts val="800"/>
              </a:spcAft>
              <a:buSzPct val="58000"/>
              <a:tabLst>
                <a:tab pos="419100" algn="l"/>
                <a:tab pos="866775" algn="l"/>
                <a:tab pos="1509713" algn="l"/>
                <a:tab pos="2152650" algn="l"/>
                <a:tab pos="2795588" algn="l"/>
                <a:tab pos="3438525" algn="l"/>
                <a:tab pos="4081463" algn="l"/>
                <a:tab pos="4724400" algn="l"/>
                <a:tab pos="5367338" algn="l"/>
                <a:tab pos="6008688" algn="l"/>
                <a:tab pos="6651625" algn="l"/>
                <a:tab pos="7294563" algn="l"/>
                <a:tab pos="7937500" algn="l"/>
                <a:tab pos="419100" algn="l"/>
                <a:tab pos="866775" algn="l"/>
                <a:tab pos="1509713" algn="l"/>
                <a:tab pos="2152650" algn="l"/>
                <a:tab pos="2795588" algn="l"/>
                <a:tab pos="3438525" algn="l"/>
                <a:tab pos="4081463" algn="l"/>
                <a:tab pos="4724400" algn="l"/>
                <a:tab pos="5367338" algn="l"/>
                <a:tab pos="6008688" algn="l"/>
                <a:tab pos="6651625" algn="l"/>
                <a:tab pos="7294563" algn="l"/>
                <a:tab pos="7937500" algn="l"/>
                <a:tab pos="419100" algn="l"/>
                <a:tab pos="866775" algn="l"/>
                <a:tab pos="1509713" algn="l"/>
                <a:tab pos="2152650" algn="l"/>
                <a:tab pos="2795588" algn="l"/>
                <a:tab pos="3438525" algn="l"/>
              </a:tabLst>
            </a:pPr>
            <a:r>
              <a:rPr lang="en-US" sz="1800" dirty="0" smtClean="0"/>
              <a:t> Page </a:t>
            </a:r>
            <a:r>
              <a:rPr lang="en-US" sz="1800" dirty="0"/>
              <a:t>81: 120 majors/page</a:t>
            </a:r>
            <a:endParaRPr lang="en-US" sz="1800" dirty="0" smtClean="0"/>
          </a:p>
          <a:p>
            <a:pPr marL="481013" lvl="2" indent="0">
              <a:lnSpc>
                <a:spcPts val="5100"/>
              </a:lnSpc>
              <a:spcAft>
                <a:spcPts val="800"/>
              </a:spcAft>
              <a:buSzPct val="58000"/>
              <a:tabLst>
                <a:tab pos="419100" algn="l"/>
                <a:tab pos="866775" algn="l"/>
                <a:tab pos="1509713" algn="l"/>
                <a:tab pos="2152650" algn="l"/>
                <a:tab pos="2795588" algn="l"/>
                <a:tab pos="3438525" algn="l"/>
                <a:tab pos="4081463" algn="l"/>
                <a:tab pos="4724400" algn="l"/>
                <a:tab pos="5367338" algn="l"/>
                <a:tab pos="6008688" algn="l"/>
                <a:tab pos="6651625" algn="l"/>
                <a:tab pos="7294563" algn="l"/>
                <a:tab pos="7937500" algn="l"/>
                <a:tab pos="419100" algn="l"/>
                <a:tab pos="866775" algn="l"/>
                <a:tab pos="1509713" algn="l"/>
                <a:tab pos="2152650" algn="l"/>
                <a:tab pos="2795588" algn="l"/>
                <a:tab pos="3438525" algn="l"/>
                <a:tab pos="4081463" algn="l"/>
                <a:tab pos="4724400" algn="l"/>
                <a:tab pos="5367338" algn="l"/>
                <a:tab pos="6008688" algn="l"/>
                <a:tab pos="6651625" algn="l"/>
                <a:tab pos="7294563" algn="l"/>
                <a:tab pos="7937500" algn="l"/>
                <a:tab pos="419100" algn="l"/>
                <a:tab pos="866775" algn="l"/>
                <a:tab pos="1509713" algn="l"/>
                <a:tab pos="2152650" algn="l"/>
                <a:tab pos="2795588" algn="l"/>
                <a:tab pos="3438525" algn="l"/>
              </a:tabLst>
            </a:pPr>
            <a:r>
              <a:rPr lang="en-US" sz="1800" dirty="0" smtClean="0"/>
              <a:t> Page </a:t>
            </a:r>
            <a:r>
              <a:rPr lang="en-US" sz="1800" dirty="0"/>
              <a:t>82: 180 Majors/page</a:t>
            </a:r>
          </a:p>
          <a:p>
            <a:pPr marL="80963" indent="0">
              <a:lnSpc>
                <a:spcPts val="5100"/>
              </a:lnSpc>
              <a:spcAft>
                <a:spcPts val="800"/>
              </a:spcAft>
              <a:buSzPct val="82000"/>
              <a:tabLst>
                <a:tab pos="419100" algn="l"/>
                <a:tab pos="866775" algn="l"/>
                <a:tab pos="1509713" algn="l"/>
                <a:tab pos="2152650" algn="l"/>
                <a:tab pos="2795588" algn="l"/>
                <a:tab pos="3438525" algn="l"/>
                <a:tab pos="4081463" algn="l"/>
                <a:tab pos="4724400" algn="l"/>
                <a:tab pos="5367338" algn="l"/>
                <a:tab pos="6008688" algn="l"/>
                <a:tab pos="6651625" algn="l"/>
                <a:tab pos="7294563" algn="l"/>
                <a:tab pos="7937500" algn="l"/>
                <a:tab pos="419100" algn="l"/>
                <a:tab pos="866775" algn="l"/>
                <a:tab pos="1509713" algn="l"/>
                <a:tab pos="2152650" algn="l"/>
                <a:tab pos="2795588" algn="l"/>
                <a:tab pos="3438525" algn="l"/>
                <a:tab pos="4081463" algn="l"/>
                <a:tab pos="4724400" algn="l"/>
                <a:tab pos="5367338" algn="l"/>
                <a:tab pos="6008688" algn="l"/>
                <a:tab pos="6651625" algn="l"/>
                <a:tab pos="7294563" algn="l"/>
                <a:tab pos="7937500" algn="l"/>
                <a:tab pos="419100" algn="l"/>
                <a:tab pos="866775" algn="l"/>
                <a:tab pos="1509713" algn="l"/>
                <a:tab pos="2152650" algn="l"/>
                <a:tab pos="2795588" algn="l"/>
                <a:tab pos="3438525" algn="l"/>
              </a:tabLst>
            </a:pPr>
            <a:r>
              <a:rPr lang="en-US" sz="1800" b="1" dirty="0"/>
              <a:t>Total in whole document:</a:t>
            </a:r>
            <a:r>
              <a:rPr lang="en-US" sz="1800" b="1" dirty="0" smtClean="0"/>
              <a:t> </a:t>
            </a:r>
          </a:p>
          <a:p>
            <a:pPr marL="457201" lvl="1" indent="0">
              <a:lnSpc>
                <a:spcPts val="5100"/>
              </a:lnSpc>
              <a:spcAft>
                <a:spcPts val="800"/>
              </a:spcAft>
              <a:buSzPct val="82000"/>
              <a:tabLst>
                <a:tab pos="419100" algn="l"/>
                <a:tab pos="866775" algn="l"/>
                <a:tab pos="1509713" algn="l"/>
                <a:tab pos="2152650" algn="l"/>
                <a:tab pos="2795588" algn="l"/>
                <a:tab pos="3438525" algn="l"/>
                <a:tab pos="4081463" algn="l"/>
                <a:tab pos="4724400" algn="l"/>
                <a:tab pos="5367338" algn="l"/>
                <a:tab pos="6008688" algn="l"/>
                <a:tab pos="6651625" algn="l"/>
                <a:tab pos="7294563" algn="l"/>
                <a:tab pos="7937500" algn="l"/>
                <a:tab pos="419100" algn="l"/>
                <a:tab pos="866775" algn="l"/>
                <a:tab pos="1509713" algn="l"/>
                <a:tab pos="2152650" algn="l"/>
                <a:tab pos="2795588" algn="l"/>
                <a:tab pos="3438525" algn="l"/>
                <a:tab pos="4081463" algn="l"/>
                <a:tab pos="4724400" algn="l"/>
                <a:tab pos="5367338" algn="l"/>
                <a:tab pos="6008688" algn="l"/>
                <a:tab pos="6651625" algn="l"/>
                <a:tab pos="7294563" algn="l"/>
                <a:tab pos="7937500" algn="l"/>
                <a:tab pos="419100" algn="l"/>
                <a:tab pos="866775" algn="l"/>
                <a:tab pos="1509713" algn="l"/>
                <a:tab pos="2152650" algn="l"/>
                <a:tab pos="2795588" algn="l"/>
                <a:tab pos="3438525" algn="l"/>
              </a:tabLst>
            </a:pPr>
            <a:r>
              <a:rPr lang="en-US" sz="1800" b="1" dirty="0" smtClean="0"/>
              <a:t> </a:t>
            </a:r>
            <a:r>
              <a:rPr lang="en-US" sz="3600" b="1" dirty="0" smtClean="0"/>
              <a:t>12,300 </a:t>
            </a:r>
            <a:r>
              <a:rPr lang="en-US" sz="3600" b="1" dirty="0"/>
              <a:t>Majors</a:t>
            </a:r>
            <a:endParaRPr lang="en-US" sz="3600" b="1" dirty="0" smtClean="0"/>
          </a:p>
          <a:p>
            <a:pPr marL="481013" lvl="2" indent="0">
              <a:lnSpc>
                <a:spcPts val="5100"/>
              </a:lnSpc>
              <a:spcAft>
                <a:spcPts val="800"/>
              </a:spcAft>
              <a:buSzPct val="58000"/>
              <a:tabLst>
                <a:tab pos="419100" algn="l"/>
                <a:tab pos="866775" algn="l"/>
                <a:tab pos="1509713" algn="l"/>
                <a:tab pos="2152650" algn="l"/>
                <a:tab pos="2795588" algn="l"/>
                <a:tab pos="3438525" algn="l"/>
                <a:tab pos="4081463" algn="l"/>
                <a:tab pos="4724400" algn="l"/>
                <a:tab pos="5367338" algn="l"/>
                <a:tab pos="6008688" algn="l"/>
                <a:tab pos="6651625" algn="l"/>
                <a:tab pos="7294563" algn="l"/>
                <a:tab pos="7937500" algn="l"/>
                <a:tab pos="419100" algn="l"/>
                <a:tab pos="866775" algn="l"/>
                <a:tab pos="1509713" algn="l"/>
                <a:tab pos="2152650" algn="l"/>
                <a:tab pos="2795588" algn="l"/>
                <a:tab pos="3438525" algn="l"/>
                <a:tab pos="4081463" algn="l"/>
                <a:tab pos="4724400" algn="l"/>
                <a:tab pos="5367338" algn="l"/>
                <a:tab pos="6008688" algn="l"/>
                <a:tab pos="6651625" algn="l"/>
                <a:tab pos="7294563" algn="l"/>
                <a:tab pos="7937500" algn="l"/>
                <a:tab pos="419100" algn="l"/>
                <a:tab pos="866775" algn="l"/>
                <a:tab pos="1509713" algn="l"/>
                <a:tab pos="2152650" algn="l"/>
                <a:tab pos="2795588" algn="l"/>
                <a:tab pos="3438525" algn="l"/>
              </a:tabLst>
            </a:pPr>
            <a:r>
              <a:rPr lang="en-US" sz="1800" dirty="0" smtClean="0"/>
              <a:t> 150 </a:t>
            </a:r>
            <a:r>
              <a:rPr lang="en-US" sz="1800" dirty="0"/>
              <a:t>Majors/page </a:t>
            </a:r>
            <a:r>
              <a:rPr lang="en-US" sz="1800" dirty="0" err="1"/>
              <a:t>x</a:t>
            </a:r>
            <a:r>
              <a:rPr lang="en-US" sz="1800" dirty="0"/>
              <a:t> 82 pages.</a:t>
            </a:r>
          </a:p>
        </p:txBody>
      </p:sp>
      <p:pic>
        <p:nvPicPr>
          <p:cNvPr id="5" name="Picture 4" descr="page.png"/>
          <p:cNvPicPr>
            <a:picLocks noChangeAspect="1"/>
          </p:cNvPicPr>
          <p:nvPr/>
        </p:nvPicPr>
        <p:blipFill>
          <a:blip r:embed="rId4"/>
          <a:stretch>
            <a:fillRect/>
          </a:stretch>
        </p:blipFill>
        <p:spPr>
          <a:xfrm>
            <a:off x="7380514" y="2362200"/>
            <a:ext cx="1763486" cy="2362200"/>
          </a:xfrm>
          <a:prstGeom prst="rect">
            <a:avLst/>
          </a:prstGeom>
        </p:spPr>
      </p:pic>
      <p:pic>
        <p:nvPicPr>
          <p:cNvPr id="6" name="Picture 5" descr="lengthbusinessplan.jpg"/>
          <p:cNvPicPr>
            <a:picLocks noChangeAspect="1"/>
          </p:cNvPicPr>
          <p:nvPr/>
        </p:nvPicPr>
        <p:blipFill>
          <a:blip r:embed="rId5"/>
          <a:stretch>
            <a:fillRect/>
          </a:stretch>
        </p:blipFill>
        <p:spPr>
          <a:xfrm>
            <a:off x="7170298" y="5105400"/>
            <a:ext cx="1973701" cy="1516380"/>
          </a:xfrm>
          <a:prstGeom prst="rect">
            <a:avLst/>
          </a:prstGeom>
        </p:spPr>
      </p:pic>
      <p:sp>
        <p:nvSpPr>
          <p:cNvPr id="8" name="Slide Number Placeholder 7"/>
          <p:cNvSpPr>
            <a:spLocks noGrp="1"/>
          </p:cNvSpPr>
          <p:nvPr>
            <p:ph type="sldNum" sz="quarter" idx="12"/>
          </p:nvPr>
        </p:nvSpPr>
        <p:spPr/>
        <p:txBody>
          <a:bodyPr/>
          <a:lstStyle/>
          <a:p>
            <a:pPr>
              <a:defRPr/>
            </a:pPr>
            <a:fld id="{017A515C-7060-F94C-9515-358B2BB6BDD7}" type="slidenum">
              <a:rPr lang="en-US" smtClean="0"/>
              <a:pPr>
                <a:defRPr/>
              </a:pPr>
              <a:t>97</a:t>
            </a:fld>
            <a:endParaRPr lang="en-US"/>
          </a:p>
        </p:txBody>
      </p:sp>
      <p:sp>
        <p:nvSpPr>
          <p:cNvPr id="9" name="Footer Placeholder 8"/>
          <p:cNvSpPr>
            <a:spLocks noGrp="1"/>
          </p:cNvSpPr>
          <p:nvPr>
            <p:ph type="ftr" sz="quarter" idx="11"/>
          </p:nvPr>
        </p:nvSpPr>
        <p:spPr/>
        <p:txBody>
          <a:bodyPr/>
          <a:lstStyle/>
          <a:p>
            <a:r>
              <a:rPr lang="en-US" smtClean="0"/>
              <a:t>© Tom@Gilb.com  www.gilb.com</a:t>
            </a:r>
            <a:endParaRPr lang="en-US"/>
          </a:p>
        </p:txBody>
      </p:sp>
      <p:sp>
        <p:nvSpPr>
          <p:cNvPr id="10" name="Date Placeholder 9"/>
          <p:cNvSpPr>
            <a:spLocks noGrp="1"/>
          </p:cNvSpPr>
          <p:nvPr>
            <p:ph type="dt" sz="half" idx="10"/>
          </p:nvPr>
        </p:nvSpPr>
        <p:spPr/>
        <p:txBody>
          <a:bodyPr/>
          <a:lstStyle/>
          <a:p>
            <a:fld id="{88848307-0F33-D249-959B-71500EE16EE5}" type="datetime4">
              <a:rPr lang="en-US" smtClean="0"/>
              <a:pPr/>
              <a:t>October 2, 2009</a:t>
            </a:fld>
            <a:endParaRPr lang="en-GB"/>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171012">
                                            <p:txEl>
                                              <p:pRg st="0" end="0"/>
                                            </p:txEl>
                                          </p:spTgt>
                                        </p:tgtEl>
                                        <p:attrNameLst>
                                          <p:attrName>style.visibility</p:attrName>
                                        </p:attrNameLst>
                                      </p:cBhvr>
                                      <p:to>
                                        <p:strVal val="visible"/>
                                      </p:to>
                                    </p:set>
                                    <p:anim calcmode="lin" valueType="num">
                                      <p:cBhvr>
                                        <p:cTn id="7" dur="500" fill="hold"/>
                                        <p:tgtEl>
                                          <p:spTgt spid="171012">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171012">
                                            <p:txEl>
                                              <p:pRg st="0" end="0"/>
                                            </p:txEl>
                                          </p:spTgt>
                                        </p:tgtEl>
                                        <p:attrNameLst>
                                          <p:attrName>ppt_h</p:attrName>
                                        </p:attrNameLst>
                                      </p:cBhvr>
                                      <p:tavLst>
                                        <p:tav tm="0">
                                          <p:val>
                                            <p:strVal val="2/3*#ppt_h"/>
                                          </p:val>
                                        </p:tav>
                                        <p:tav tm="100000">
                                          <p:val>
                                            <p:strVal val="#ppt_h"/>
                                          </p:val>
                                        </p:tav>
                                      </p:tavLst>
                                    </p:anim>
                                  </p:childTnLst>
                                </p:cTn>
                              </p:par>
                              <p:par>
                                <p:cTn id="9" presetID="23" presetClass="entr" presetSubtype="272" fill="hold" grpId="0" nodeType="withEffect">
                                  <p:stCondLst>
                                    <p:cond delay="0"/>
                                  </p:stCondLst>
                                  <p:childTnLst>
                                    <p:set>
                                      <p:cBhvr>
                                        <p:cTn id="10" dur="1" fill="hold">
                                          <p:stCondLst>
                                            <p:cond delay="0"/>
                                          </p:stCondLst>
                                        </p:cTn>
                                        <p:tgtEl>
                                          <p:spTgt spid="171012">
                                            <p:txEl>
                                              <p:pRg st="1" end="1"/>
                                            </p:txEl>
                                          </p:spTgt>
                                        </p:tgtEl>
                                        <p:attrNameLst>
                                          <p:attrName>style.visibility</p:attrName>
                                        </p:attrNameLst>
                                      </p:cBhvr>
                                      <p:to>
                                        <p:strVal val="visible"/>
                                      </p:to>
                                    </p:set>
                                    <p:anim calcmode="lin" valueType="num">
                                      <p:cBhvr>
                                        <p:cTn id="11" dur="500" fill="hold"/>
                                        <p:tgtEl>
                                          <p:spTgt spid="171012">
                                            <p:txEl>
                                              <p:pRg st="1" end="1"/>
                                            </p:txEl>
                                          </p:spTgt>
                                        </p:tgtEl>
                                        <p:attrNameLst>
                                          <p:attrName>ppt_w</p:attrName>
                                        </p:attrNameLst>
                                      </p:cBhvr>
                                      <p:tavLst>
                                        <p:tav tm="0">
                                          <p:val>
                                            <p:strVal val="2/3*#ppt_w"/>
                                          </p:val>
                                        </p:tav>
                                        <p:tav tm="100000">
                                          <p:val>
                                            <p:strVal val="#ppt_w"/>
                                          </p:val>
                                        </p:tav>
                                      </p:tavLst>
                                    </p:anim>
                                    <p:anim calcmode="lin" valueType="num">
                                      <p:cBhvr>
                                        <p:cTn id="12" dur="500" fill="hold"/>
                                        <p:tgtEl>
                                          <p:spTgt spid="171012">
                                            <p:txEl>
                                              <p:pRg st="1" end="1"/>
                                            </p:txEl>
                                          </p:spTgt>
                                        </p:tgtEl>
                                        <p:attrNameLst>
                                          <p:attrName>ppt_h</p:attrName>
                                        </p:attrNameLst>
                                      </p:cBhvr>
                                      <p:tavLst>
                                        <p:tav tm="0">
                                          <p:val>
                                            <p:strVal val="2/3*#ppt_h"/>
                                          </p:val>
                                        </p:tav>
                                        <p:tav tm="100000">
                                          <p:val>
                                            <p:strVal val="#ppt_h"/>
                                          </p:val>
                                        </p:tav>
                                      </p:tavLst>
                                    </p:anim>
                                  </p:childTnLst>
                                </p:cTn>
                              </p:par>
                              <p:par>
                                <p:cTn id="13" presetID="23" presetClass="entr" presetSubtype="272" fill="hold" grpId="0" nodeType="withEffect">
                                  <p:stCondLst>
                                    <p:cond delay="0"/>
                                  </p:stCondLst>
                                  <p:childTnLst>
                                    <p:set>
                                      <p:cBhvr>
                                        <p:cTn id="14" dur="1" fill="hold">
                                          <p:stCondLst>
                                            <p:cond delay="0"/>
                                          </p:stCondLst>
                                        </p:cTn>
                                        <p:tgtEl>
                                          <p:spTgt spid="171012">
                                            <p:txEl>
                                              <p:pRg st="2" end="2"/>
                                            </p:txEl>
                                          </p:spTgt>
                                        </p:tgtEl>
                                        <p:attrNameLst>
                                          <p:attrName>style.visibility</p:attrName>
                                        </p:attrNameLst>
                                      </p:cBhvr>
                                      <p:to>
                                        <p:strVal val="visible"/>
                                      </p:to>
                                    </p:set>
                                    <p:anim calcmode="lin" valueType="num">
                                      <p:cBhvr>
                                        <p:cTn id="15" dur="500" fill="hold"/>
                                        <p:tgtEl>
                                          <p:spTgt spid="171012">
                                            <p:txEl>
                                              <p:pRg st="2" end="2"/>
                                            </p:txEl>
                                          </p:spTgt>
                                        </p:tgtEl>
                                        <p:attrNameLst>
                                          <p:attrName>ppt_w</p:attrName>
                                        </p:attrNameLst>
                                      </p:cBhvr>
                                      <p:tavLst>
                                        <p:tav tm="0">
                                          <p:val>
                                            <p:strVal val="2/3*#ppt_w"/>
                                          </p:val>
                                        </p:tav>
                                        <p:tav tm="100000">
                                          <p:val>
                                            <p:strVal val="#ppt_w"/>
                                          </p:val>
                                        </p:tav>
                                      </p:tavLst>
                                    </p:anim>
                                    <p:anim calcmode="lin" valueType="num">
                                      <p:cBhvr>
                                        <p:cTn id="16" dur="500" fill="hold"/>
                                        <p:tgtEl>
                                          <p:spTgt spid="171012">
                                            <p:txEl>
                                              <p:pRg st="2" end="2"/>
                                            </p:txEl>
                                          </p:spTgt>
                                        </p:tgtEl>
                                        <p:attrNameLst>
                                          <p:attrName>ppt_h</p:attrName>
                                        </p:attrNameLst>
                                      </p:cBhvr>
                                      <p:tavLst>
                                        <p:tav tm="0">
                                          <p:val>
                                            <p:strVal val="2/3*#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272" fill="hold" grpId="0" nodeType="clickEffect">
                                  <p:stCondLst>
                                    <p:cond delay="0"/>
                                  </p:stCondLst>
                                  <p:childTnLst>
                                    <p:set>
                                      <p:cBhvr>
                                        <p:cTn id="20" dur="1" fill="hold">
                                          <p:stCondLst>
                                            <p:cond delay="0"/>
                                          </p:stCondLst>
                                        </p:cTn>
                                        <p:tgtEl>
                                          <p:spTgt spid="171012">
                                            <p:txEl>
                                              <p:pRg st="3" end="3"/>
                                            </p:txEl>
                                          </p:spTgt>
                                        </p:tgtEl>
                                        <p:attrNameLst>
                                          <p:attrName>style.visibility</p:attrName>
                                        </p:attrNameLst>
                                      </p:cBhvr>
                                      <p:to>
                                        <p:strVal val="visible"/>
                                      </p:to>
                                    </p:set>
                                    <p:anim calcmode="lin" valueType="num">
                                      <p:cBhvr>
                                        <p:cTn id="21" dur="500" fill="hold"/>
                                        <p:tgtEl>
                                          <p:spTgt spid="171012">
                                            <p:txEl>
                                              <p:pRg st="3" end="3"/>
                                            </p:txEl>
                                          </p:spTgt>
                                        </p:tgtEl>
                                        <p:attrNameLst>
                                          <p:attrName>ppt_w</p:attrName>
                                        </p:attrNameLst>
                                      </p:cBhvr>
                                      <p:tavLst>
                                        <p:tav tm="0">
                                          <p:val>
                                            <p:strVal val="2/3*#ppt_w"/>
                                          </p:val>
                                        </p:tav>
                                        <p:tav tm="100000">
                                          <p:val>
                                            <p:strVal val="#ppt_w"/>
                                          </p:val>
                                        </p:tav>
                                      </p:tavLst>
                                    </p:anim>
                                    <p:anim calcmode="lin" valueType="num">
                                      <p:cBhvr>
                                        <p:cTn id="22" dur="500" fill="hold"/>
                                        <p:tgtEl>
                                          <p:spTgt spid="171012">
                                            <p:txEl>
                                              <p:pRg st="3" end="3"/>
                                            </p:txEl>
                                          </p:spTgt>
                                        </p:tgtEl>
                                        <p:attrNameLst>
                                          <p:attrName>ppt_h</p:attrName>
                                        </p:attrNameLst>
                                      </p:cBhvr>
                                      <p:tavLst>
                                        <p:tav tm="0">
                                          <p:val>
                                            <p:strVal val="2/3*#ppt_h"/>
                                          </p:val>
                                        </p:tav>
                                        <p:tav tm="100000">
                                          <p:val>
                                            <p:strVal val="#ppt_h"/>
                                          </p:val>
                                        </p:tav>
                                      </p:tavLst>
                                    </p:anim>
                                  </p:childTnLst>
                                </p:cTn>
                              </p:par>
                              <p:par>
                                <p:cTn id="23" presetID="23" presetClass="entr" presetSubtype="272" fill="hold" grpId="0" nodeType="withEffect">
                                  <p:stCondLst>
                                    <p:cond delay="0"/>
                                  </p:stCondLst>
                                  <p:childTnLst>
                                    <p:set>
                                      <p:cBhvr>
                                        <p:cTn id="24" dur="1" fill="hold">
                                          <p:stCondLst>
                                            <p:cond delay="0"/>
                                          </p:stCondLst>
                                        </p:cTn>
                                        <p:tgtEl>
                                          <p:spTgt spid="171012">
                                            <p:txEl>
                                              <p:pRg st="4" end="4"/>
                                            </p:txEl>
                                          </p:spTgt>
                                        </p:tgtEl>
                                        <p:attrNameLst>
                                          <p:attrName>style.visibility</p:attrName>
                                        </p:attrNameLst>
                                      </p:cBhvr>
                                      <p:to>
                                        <p:strVal val="visible"/>
                                      </p:to>
                                    </p:set>
                                    <p:anim calcmode="lin" valueType="num">
                                      <p:cBhvr>
                                        <p:cTn id="25" dur="500" fill="hold"/>
                                        <p:tgtEl>
                                          <p:spTgt spid="171012">
                                            <p:txEl>
                                              <p:pRg st="4" end="4"/>
                                            </p:txEl>
                                          </p:spTgt>
                                        </p:tgtEl>
                                        <p:attrNameLst>
                                          <p:attrName>ppt_w</p:attrName>
                                        </p:attrNameLst>
                                      </p:cBhvr>
                                      <p:tavLst>
                                        <p:tav tm="0">
                                          <p:val>
                                            <p:strVal val="2/3*#ppt_w"/>
                                          </p:val>
                                        </p:tav>
                                        <p:tav tm="100000">
                                          <p:val>
                                            <p:strVal val="#ppt_w"/>
                                          </p:val>
                                        </p:tav>
                                      </p:tavLst>
                                    </p:anim>
                                    <p:anim calcmode="lin" valueType="num">
                                      <p:cBhvr>
                                        <p:cTn id="26" dur="500" fill="hold"/>
                                        <p:tgtEl>
                                          <p:spTgt spid="171012">
                                            <p:txEl>
                                              <p:pRg st="4" end="4"/>
                                            </p:txEl>
                                          </p:spTgt>
                                        </p:tgtEl>
                                        <p:attrNameLst>
                                          <p:attrName>ppt_h</p:attrName>
                                        </p:attrNameLst>
                                      </p:cBhvr>
                                      <p:tavLst>
                                        <p:tav tm="0">
                                          <p:val>
                                            <p:strVal val="2/3*#ppt_h"/>
                                          </p:val>
                                        </p:tav>
                                        <p:tav tm="100000">
                                          <p:val>
                                            <p:strVal val="#ppt_h"/>
                                          </p:val>
                                        </p:tav>
                                      </p:tavLst>
                                    </p:anim>
                                  </p:childTnLst>
                                </p:cTn>
                              </p:par>
                              <p:par>
                                <p:cTn id="27" presetID="23" presetClass="entr" presetSubtype="272" fill="hold" grpId="0" nodeType="withEffect">
                                  <p:stCondLst>
                                    <p:cond delay="0"/>
                                  </p:stCondLst>
                                  <p:childTnLst>
                                    <p:set>
                                      <p:cBhvr>
                                        <p:cTn id="28" dur="1" fill="hold">
                                          <p:stCondLst>
                                            <p:cond delay="0"/>
                                          </p:stCondLst>
                                        </p:cTn>
                                        <p:tgtEl>
                                          <p:spTgt spid="171012">
                                            <p:txEl>
                                              <p:pRg st="5" end="5"/>
                                            </p:txEl>
                                          </p:spTgt>
                                        </p:tgtEl>
                                        <p:attrNameLst>
                                          <p:attrName>style.visibility</p:attrName>
                                        </p:attrNameLst>
                                      </p:cBhvr>
                                      <p:to>
                                        <p:strVal val="visible"/>
                                      </p:to>
                                    </p:set>
                                    <p:anim calcmode="lin" valueType="num">
                                      <p:cBhvr>
                                        <p:cTn id="29" dur="500" fill="hold"/>
                                        <p:tgtEl>
                                          <p:spTgt spid="171012">
                                            <p:txEl>
                                              <p:pRg st="5" end="5"/>
                                            </p:txEl>
                                          </p:spTgt>
                                        </p:tgtEl>
                                        <p:attrNameLst>
                                          <p:attrName>ppt_w</p:attrName>
                                        </p:attrNameLst>
                                      </p:cBhvr>
                                      <p:tavLst>
                                        <p:tav tm="0">
                                          <p:val>
                                            <p:strVal val="2/3*#ppt_w"/>
                                          </p:val>
                                        </p:tav>
                                        <p:tav tm="100000">
                                          <p:val>
                                            <p:strVal val="#ppt_w"/>
                                          </p:val>
                                        </p:tav>
                                      </p:tavLst>
                                    </p:anim>
                                    <p:anim calcmode="lin" valueType="num">
                                      <p:cBhvr>
                                        <p:cTn id="30" dur="500" fill="hold"/>
                                        <p:tgtEl>
                                          <p:spTgt spid="171012">
                                            <p:txEl>
                                              <p:pRg st="5" end="5"/>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2" grpId="0" build="p" autoUpdateAnimBg="0"/>
    </p:bld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3058" name="Picture 2"/>
          <p:cNvPicPr>
            <a:picLocks noChangeAspect="1" noChangeArrowheads="1"/>
          </p:cNvPicPr>
          <p:nvPr/>
        </p:nvPicPr>
        <p:blipFill>
          <a:blip r:embed="rId3"/>
          <a:srcRect/>
          <a:stretch>
            <a:fillRect/>
          </a:stretch>
        </p:blipFill>
        <p:spPr bwMode="auto">
          <a:xfrm>
            <a:off x="-152400" y="228600"/>
            <a:ext cx="3238500" cy="2131639"/>
          </a:xfrm>
          <a:prstGeom prst="rect">
            <a:avLst/>
          </a:prstGeom>
          <a:noFill/>
          <a:ln w="25400">
            <a:noFill/>
            <a:miter lim="800000"/>
            <a:headEnd/>
            <a:tailEnd/>
          </a:ln>
          <a:effectLst/>
        </p:spPr>
      </p:pic>
      <p:sp>
        <p:nvSpPr>
          <p:cNvPr id="173059" name="Rectangle 3"/>
          <p:cNvSpPr>
            <a:spLocks noGrp="1" noChangeArrowheads="1"/>
          </p:cNvSpPr>
          <p:nvPr>
            <p:ph type="title"/>
          </p:nvPr>
        </p:nvSpPr>
        <p:spPr>
          <a:xfrm>
            <a:off x="3899450" y="204788"/>
            <a:ext cx="5244550" cy="1776412"/>
          </a:xfrm>
        </p:spPr>
        <p:txBody>
          <a:bodyPr/>
          <a:lstStyle/>
          <a:p>
            <a:pPr>
              <a:tabLst>
                <a:tab pos="1081088" algn="l"/>
              </a:tabLst>
            </a:pPr>
            <a:r>
              <a:rPr lang="en-US" sz="5600" dirty="0">
                <a:latin typeface="Arial"/>
                <a:cs typeface="Arial"/>
              </a:rPr>
              <a:t>Estimated Project Loss</a:t>
            </a:r>
          </a:p>
        </p:txBody>
      </p:sp>
      <p:sp>
        <p:nvSpPr>
          <p:cNvPr id="173060" name="Rectangle 4"/>
          <p:cNvSpPr>
            <a:spLocks noGrp="1" noChangeArrowheads="1"/>
          </p:cNvSpPr>
          <p:nvPr>
            <p:ph type="body" idx="1"/>
          </p:nvPr>
        </p:nvSpPr>
        <p:spPr>
          <a:xfrm>
            <a:off x="2501900" y="1981200"/>
            <a:ext cx="6642100" cy="4576894"/>
          </a:xfrm>
        </p:spPr>
        <p:txBody>
          <a:bodyPr vert="horz" wrap="square">
            <a:spAutoFit/>
          </a:bodyPr>
          <a:lstStyle/>
          <a:p>
            <a:pPr marL="80963" indent="0">
              <a:lnSpc>
                <a:spcPct val="90000"/>
              </a:lnSpc>
              <a:tabLst>
                <a:tab pos="741363" algn="l"/>
                <a:tab pos="741363" algn="l"/>
                <a:tab pos="419100" algn="l"/>
                <a:tab pos="866775" algn="l"/>
                <a:tab pos="1509713" algn="l"/>
                <a:tab pos="2152650" algn="l"/>
                <a:tab pos="2795588" algn="l"/>
                <a:tab pos="3438525" algn="l"/>
                <a:tab pos="4081463" algn="l"/>
                <a:tab pos="4724400" algn="l"/>
                <a:tab pos="5367338" algn="l"/>
                <a:tab pos="6008688" algn="l"/>
                <a:tab pos="6651625" algn="l"/>
                <a:tab pos="7294563" algn="l"/>
                <a:tab pos="7937500" algn="l"/>
                <a:tab pos="419100" algn="l"/>
                <a:tab pos="866775" algn="l"/>
                <a:tab pos="1509713" algn="l"/>
                <a:tab pos="2152650" algn="l"/>
                <a:tab pos="2795588" algn="l"/>
                <a:tab pos="3438525" algn="l"/>
                <a:tab pos="4081463" algn="l"/>
                <a:tab pos="4724400" algn="l"/>
                <a:tab pos="5367338" algn="l"/>
                <a:tab pos="6008688" algn="l"/>
                <a:tab pos="6651625" algn="l"/>
                <a:tab pos="7294563" algn="l"/>
                <a:tab pos="7937500" algn="l"/>
                <a:tab pos="419100" algn="l"/>
                <a:tab pos="866775" algn="l"/>
                <a:tab pos="1509713" algn="l"/>
                <a:tab pos="2152650" algn="l"/>
              </a:tabLst>
            </a:pPr>
            <a:r>
              <a:rPr lang="en-US" sz="2000" dirty="0"/>
              <a:t> </a:t>
            </a:r>
            <a:r>
              <a:rPr lang="en-US" sz="2000" b="1" dirty="0">
                <a:latin typeface="Arial"/>
                <a:cs typeface="Arial"/>
              </a:rPr>
              <a:t>If a Major has </a:t>
            </a:r>
          </a:p>
          <a:p>
            <a:pPr marL="320675" lvl="3" indent="0">
              <a:lnSpc>
                <a:spcPct val="90000"/>
              </a:lnSpc>
              <a:tabLst>
                <a:tab pos="741363" algn="l"/>
                <a:tab pos="741363" algn="l"/>
                <a:tab pos="419100" algn="l"/>
                <a:tab pos="866775" algn="l"/>
                <a:tab pos="1509713" algn="l"/>
                <a:tab pos="2152650" algn="l"/>
                <a:tab pos="2795588" algn="l"/>
                <a:tab pos="3438525" algn="l"/>
                <a:tab pos="4081463" algn="l"/>
                <a:tab pos="4724400" algn="l"/>
                <a:tab pos="5367338" algn="l"/>
                <a:tab pos="6008688" algn="l"/>
                <a:tab pos="6651625" algn="l"/>
                <a:tab pos="7294563" algn="l"/>
                <a:tab pos="7937500" algn="l"/>
                <a:tab pos="419100" algn="l"/>
                <a:tab pos="866775" algn="l"/>
                <a:tab pos="1509713" algn="l"/>
                <a:tab pos="2152650" algn="l"/>
                <a:tab pos="2795588" algn="l"/>
                <a:tab pos="3438525" algn="l"/>
                <a:tab pos="4081463" algn="l"/>
                <a:tab pos="4724400" algn="l"/>
                <a:tab pos="5367338" algn="l"/>
                <a:tab pos="6008688" algn="l"/>
                <a:tab pos="6651625" algn="l"/>
                <a:tab pos="7294563" algn="l"/>
                <a:tab pos="7937500" algn="l"/>
                <a:tab pos="419100" algn="l"/>
                <a:tab pos="866775" algn="l"/>
                <a:tab pos="1509713" algn="l"/>
                <a:tab pos="2152650" algn="l"/>
              </a:tabLst>
            </a:pPr>
            <a:r>
              <a:rPr lang="en-US" sz="2000" b="1" dirty="0">
                <a:latin typeface="Arial"/>
                <a:cs typeface="Arial"/>
              </a:rPr>
              <a:t> 1/3 chance of causing loss</a:t>
            </a:r>
            <a:endParaRPr lang="en-US" sz="2000" b="1" dirty="0" smtClean="0">
              <a:latin typeface="Arial"/>
              <a:cs typeface="Arial"/>
            </a:endParaRPr>
          </a:p>
          <a:p>
            <a:pPr marL="80963" indent="0">
              <a:lnSpc>
                <a:spcPts val="3300"/>
              </a:lnSpc>
              <a:spcAft>
                <a:spcPts val="800"/>
              </a:spcAft>
              <a:buSzPct val="124000"/>
              <a:tabLst>
                <a:tab pos="741363" algn="l"/>
                <a:tab pos="741363" algn="l"/>
                <a:tab pos="419100" algn="l"/>
                <a:tab pos="866775" algn="l"/>
                <a:tab pos="1509713" algn="l"/>
                <a:tab pos="2152650" algn="l"/>
                <a:tab pos="2795588" algn="l"/>
                <a:tab pos="3438525" algn="l"/>
                <a:tab pos="4081463" algn="l"/>
                <a:tab pos="4724400" algn="l"/>
                <a:tab pos="5367338" algn="l"/>
                <a:tab pos="6008688" algn="l"/>
                <a:tab pos="6651625" algn="l"/>
                <a:tab pos="7294563" algn="l"/>
                <a:tab pos="7937500" algn="l"/>
                <a:tab pos="419100" algn="l"/>
                <a:tab pos="866775" algn="l"/>
                <a:tab pos="1509713" algn="l"/>
                <a:tab pos="2152650" algn="l"/>
                <a:tab pos="2795588" algn="l"/>
                <a:tab pos="3438525" algn="l"/>
                <a:tab pos="4081463" algn="l"/>
                <a:tab pos="4724400" algn="l"/>
                <a:tab pos="5367338" algn="l"/>
                <a:tab pos="6008688" algn="l"/>
                <a:tab pos="6651625" algn="l"/>
                <a:tab pos="7294563" algn="l"/>
                <a:tab pos="7937500" algn="l"/>
                <a:tab pos="419100" algn="l"/>
                <a:tab pos="866775" algn="l"/>
                <a:tab pos="1509713" algn="l"/>
                <a:tab pos="2152650" algn="l"/>
              </a:tabLst>
            </a:pPr>
            <a:r>
              <a:rPr lang="en-US" sz="2000" b="1" dirty="0" smtClean="0">
                <a:latin typeface="Arial"/>
                <a:cs typeface="Arial"/>
              </a:rPr>
              <a:t> And </a:t>
            </a:r>
            <a:r>
              <a:rPr lang="en-US" sz="2000" b="1" dirty="0">
                <a:latin typeface="Arial"/>
                <a:cs typeface="Arial"/>
              </a:rPr>
              <a:t>each </a:t>
            </a:r>
            <a:r>
              <a:rPr lang="en-US" sz="2000" b="1" i="1" dirty="0">
                <a:latin typeface="Arial"/>
                <a:cs typeface="Arial"/>
              </a:rPr>
              <a:t>loss </a:t>
            </a:r>
            <a:r>
              <a:rPr lang="en-US" sz="2000" b="1" dirty="0">
                <a:latin typeface="Arial"/>
                <a:cs typeface="Arial"/>
              </a:rPr>
              <a:t>caused by a Major is </a:t>
            </a:r>
          </a:p>
          <a:p>
            <a:pPr marL="481013" lvl="2" indent="0">
              <a:lnSpc>
                <a:spcPts val="3300"/>
              </a:lnSpc>
              <a:spcAft>
                <a:spcPts val="800"/>
              </a:spcAft>
              <a:buSzPct val="88000"/>
              <a:tabLst>
                <a:tab pos="741363" algn="l"/>
                <a:tab pos="741363" algn="l"/>
                <a:tab pos="419100" algn="l"/>
                <a:tab pos="866775" algn="l"/>
                <a:tab pos="1509713" algn="l"/>
                <a:tab pos="2152650" algn="l"/>
                <a:tab pos="2795588" algn="l"/>
                <a:tab pos="3438525" algn="l"/>
                <a:tab pos="4081463" algn="l"/>
                <a:tab pos="4724400" algn="l"/>
                <a:tab pos="5367338" algn="l"/>
                <a:tab pos="6008688" algn="l"/>
                <a:tab pos="6651625" algn="l"/>
                <a:tab pos="7294563" algn="l"/>
                <a:tab pos="7937500" algn="l"/>
                <a:tab pos="419100" algn="l"/>
                <a:tab pos="866775" algn="l"/>
                <a:tab pos="1509713" algn="l"/>
                <a:tab pos="2152650" algn="l"/>
                <a:tab pos="2795588" algn="l"/>
                <a:tab pos="3438525" algn="l"/>
                <a:tab pos="4081463" algn="l"/>
                <a:tab pos="4724400" algn="l"/>
                <a:tab pos="5367338" algn="l"/>
                <a:tab pos="6008688" algn="l"/>
                <a:tab pos="6651625" algn="l"/>
                <a:tab pos="7294563" algn="l"/>
                <a:tab pos="7937500" algn="l"/>
                <a:tab pos="419100" algn="l"/>
                <a:tab pos="866775" algn="l"/>
                <a:tab pos="1509713" algn="l"/>
                <a:tab pos="2152650" algn="l"/>
              </a:tabLst>
            </a:pPr>
            <a:r>
              <a:rPr lang="en-US" b="1" dirty="0">
                <a:latin typeface="Arial"/>
                <a:cs typeface="Arial"/>
              </a:rPr>
              <a:t> avg. </a:t>
            </a:r>
            <a:r>
              <a:rPr lang="en-US" sz="3600" b="1" dirty="0">
                <a:latin typeface="Arial"/>
                <a:cs typeface="Arial"/>
              </a:rPr>
              <a:t>10 hours </a:t>
            </a:r>
          </a:p>
          <a:p>
            <a:pPr marL="160338" lvl="1" indent="0">
              <a:lnSpc>
                <a:spcPts val="3300"/>
              </a:lnSpc>
              <a:spcAft>
                <a:spcPts val="800"/>
              </a:spcAft>
              <a:buSzPct val="88000"/>
              <a:tabLst>
                <a:tab pos="741363" algn="l"/>
                <a:tab pos="741363" algn="l"/>
                <a:tab pos="419100" algn="l"/>
                <a:tab pos="866775" algn="l"/>
                <a:tab pos="1509713" algn="l"/>
                <a:tab pos="2152650" algn="l"/>
                <a:tab pos="2795588" algn="l"/>
                <a:tab pos="3438525" algn="l"/>
                <a:tab pos="4081463" algn="l"/>
                <a:tab pos="4724400" algn="l"/>
                <a:tab pos="5367338" algn="l"/>
                <a:tab pos="6008688" algn="l"/>
                <a:tab pos="6651625" algn="l"/>
                <a:tab pos="7294563" algn="l"/>
                <a:tab pos="7937500" algn="l"/>
                <a:tab pos="419100" algn="l"/>
                <a:tab pos="866775" algn="l"/>
                <a:tab pos="1509713" algn="l"/>
                <a:tab pos="2152650" algn="l"/>
                <a:tab pos="2795588" algn="l"/>
                <a:tab pos="3438525" algn="l"/>
                <a:tab pos="4081463" algn="l"/>
                <a:tab pos="4724400" algn="l"/>
                <a:tab pos="5367338" algn="l"/>
                <a:tab pos="6008688" algn="l"/>
                <a:tab pos="6651625" algn="l"/>
                <a:tab pos="7294563" algn="l"/>
                <a:tab pos="7937500" algn="l"/>
                <a:tab pos="419100" algn="l"/>
                <a:tab pos="866775" algn="l"/>
                <a:tab pos="1509713" algn="l"/>
                <a:tab pos="2152650" algn="l"/>
              </a:tabLst>
            </a:pPr>
            <a:r>
              <a:rPr lang="en-US" sz="2000" b="1" dirty="0">
                <a:latin typeface="Arial"/>
                <a:cs typeface="Arial"/>
              </a:rPr>
              <a:t> then total project Rework cost is </a:t>
            </a:r>
          </a:p>
          <a:p>
            <a:pPr marL="160338" lvl="1" indent="0">
              <a:lnSpc>
                <a:spcPts val="3300"/>
              </a:lnSpc>
              <a:spcAft>
                <a:spcPts val="800"/>
              </a:spcAft>
              <a:buSzPct val="88000"/>
              <a:tabLst>
                <a:tab pos="741363" algn="l"/>
                <a:tab pos="741363" algn="l"/>
                <a:tab pos="419100" algn="l"/>
                <a:tab pos="866775" algn="l"/>
                <a:tab pos="1509713" algn="l"/>
                <a:tab pos="2152650" algn="l"/>
                <a:tab pos="2795588" algn="l"/>
                <a:tab pos="3438525" algn="l"/>
                <a:tab pos="4081463" algn="l"/>
                <a:tab pos="4724400" algn="l"/>
                <a:tab pos="5367338" algn="l"/>
                <a:tab pos="6008688" algn="l"/>
                <a:tab pos="6651625" algn="l"/>
                <a:tab pos="7294563" algn="l"/>
                <a:tab pos="7937500" algn="l"/>
                <a:tab pos="419100" algn="l"/>
                <a:tab pos="866775" algn="l"/>
                <a:tab pos="1509713" algn="l"/>
                <a:tab pos="2152650" algn="l"/>
                <a:tab pos="2795588" algn="l"/>
                <a:tab pos="3438525" algn="l"/>
                <a:tab pos="4081463" algn="l"/>
                <a:tab pos="4724400" algn="l"/>
                <a:tab pos="5367338" algn="l"/>
                <a:tab pos="6008688" algn="l"/>
                <a:tab pos="6651625" algn="l"/>
                <a:tab pos="7294563" algn="l"/>
                <a:tab pos="7937500" algn="l"/>
                <a:tab pos="419100" algn="l"/>
                <a:tab pos="866775" algn="l"/>
                <a:tab pos="1509713" algn="l"/>
                <a:tab pos="2152650" algn="l"/>
              </a:tabLst>
            </a:pPr>
            <a:r>
              <a:rPr lang="en-US" sz="2000" b="1" dirty="0" smtClean="0">
                <a:latin typeface="Arial"/>
                <a:cs typeface="Arial"/>
              </a:rPr>
              <a:t> 	about </a:t>
            </a:r>
            <a:r>
              <a:rPr lang="en-US" sz="3600" b="1" i="1" dirty="0">
                <a:latin typeface="Arial"/>
                <a:cs typeface="Arial"/>
              </a:rPr>
              <a:t>41,000 hours </a:t>
            </a:r>
            <a:r>
              <a:rPr lang="en-US" sz="2000" b="1" i="1" dirty="0">
                <a:latin typeface="Arial"/>
                <a:cs typeface="Arial"/>
              </a:rPr>
              <a:t>loss.</a:t>
            </a:r>
          </a:p>
          <a:p>
            <a:pPr marL="80963" indent="0">
              <a:lnSpc>
                <a:spcPts val="3300"/>
              </a:lnSpc>
              <a:spcAft>
                <a:spcPts val="800"/>
              </a:spcAft>
              <a:buSzPct val="124000"/>
              <a:tabLst>
                <a:tab pos="741363" algn="l"/>
                <a:tab pos="741363" algn="l"/>
                <a:tab pos="419100" algn="l"/>
                <a:tab pos="866775" algn="l"/>
                <a:tab pos="1509713" algn="l"/>
                <a:tab pos="2152650" algn="l"/>
                <a:tab pos="2795588" algn="l"/>
                <a:tab pos="3438525" algn="l"/>
                <a:tab pos="4081463" algn="l"/>
                <a:tab pos="4724400" algn="l"/>
                <a:tab pos="5367338" algn="l"/>
                <a:tab pos="6008688" algn="l"/>
                <a:tab pos="6651625" algn="l"/>
                <a:tab pos="7294563" algn="l"/>
                <a:tab pos="7937500" algn="l"/>
                <a:tab pos="419100" algn="l"/>
                <a:tab pos="866775" algn="l"/>
                <a:tab pos="1509713" algn="l"/>
                <a:tab pos="2152650" algn="l"/>
                <a:tab pos="2795588" algn="l"/>
                <a:tab pos="3438525" algn="l"/>
                <a:tab pos="4081463" algn="l"/>
                <a:tab pos="4724400" algn="l"/>
                <a:tab pos="5367338" algn="l"/>
                <a:tab pos="6008688" algn="l"/>
                <a:tab pos="6651625" algn="l"/>
                <a:tab pos="7294563" algn="l"/>
                <a:tab pos="7937500" algn="l"/>
                <a:tab pos="419100" algn="l"/>
                <a:tab pos="866775" algn="l"/>
                <a:tab pos="1509713" algn="l"/>
                <a:tab pos="2152650" algn="l"/>
              </a:tabLst>
            </a:pPr>
            <a:r>
              <a:rPr lang="en-US" sz="2000" b="1" dirty="0">
                <a:latin typeface="Arial"/>
                <a:cs typeface="Arial"/>
              </a:rPr>
              <a:t>(This project </a:t>
            </a:r>
            <a:r>
              <a:rPr lang="en-US" sz="2000" b="1" u="sng" dirty="0">
                <a:latin typeface="Arial"/>
                <a:cs typeface="Arial"/>
              </a:rPr>
              <a:t>was</a:t>
            </a:r>
            <a:r>
              <a:rPr lang="en-US" sz="2000" b="1" dirty="0">
                <a:latin typeface="Arial"/>
                <a:cs typeface="Arial"/>
              </a:rPr>
              <a:t> over a year late)</a:t>
            </a:r>
            <a:endParaRPr lang="en-US" sz="2000" b="1" dirty="0" smtClean="0">
              <a:latin typeface="Arial"/>
              <a:cs typeface="Arial"/>
            </a:endParaRPr>
          </a:p>
          <a:p>
            <a:pPr marL="160338" lvl="1" indent="0">
              <a:lnSpc>
                <a:spcPts val="3300"/>
              </a:lnSpc>
              <a:spcAft>
                <a:spcPts val="13"/>
              </a:spcAft>
              <a:buSzPct val="88000"/>
              <a:tabLst>
                <a:tab pos="741363" algn="l"/>
                <a:tab pos="741363" algn="l"/>
                <a:tab pos="419100" algn="l"/>
                <a:tab pos="866775" algn="l"/>
                <a:tab pos="1509713" algn="l"/>
                <a:tab pos="2152650" algn="l"/>
                <a:tab pos="2795588" algn="l"/>
                <a:tab pos="3438525" algn="l"/>
                <a:tab pos="4081463" algn="l"/>
                <a:tab pos="4724400" algn="l"/>
                <a:tab pos="5367338" algn="l"/>
                <a:tab pos="6008688" algn="l"/>
                <a:tab pos="6651625" algn="l"/>
                <a:tab pos="7294563" algn="l"/>
                <a:tab pos="7937500" algn="l"/>
                <a:tab pos="419100" algn="l"/>
                <a:tab pos="866775" algn="l"/>
                <a:tab pos="1509713" algn="l"/>
                <a:tab pos="2152650" algn="l"/>
                <a:tab pos="2795588" algn="l"/>
                <a:tab pos="3438525" algn="l"/>
                <a:tab pos="4081463" algn="l"/>
                <a:tab pos="4724400" algn="l"/>
                <a:tab pos="5367338" algn="l"/>
                <a:tab pos="6008688" algn="l"/>
                <a:tab pos="6651625" algn="l"/>
                <a:tab pos="7294563" algn="l"/>
                <a:tab pos="7937500" algn="l"/>
                <a:tab pos="419100" algn="l"/>
                <a:tab pos="866775" algn="l"/>
                <a:tab pos="1509713" algn="l"/>
                <a:tab pos="2152650" algn="l"/>
              </a:tabLst>
            </a:pPr>
            <a:r>
              <a:rPr lang="en-US" sz="2000" b="1" dirty="0" smtClean="0">
                <a:latin typeface="Arial"/>
                <a:cs typeface="Arial"/>
              </a:rPr>
              <a:t> 1 </a:t>
            </a:r>
            <a:r>
              <a:rPr lang="en-US" sz="2000" b="1" dirty="0">
                <a:latin typeface="Arial"/>
                <a:cs typeface="Arial"/>
              </a:rPr>
              <a:t>year = 2,000 </a:t>
            </a:r>
            <a:r>
              <a:rPr lang="en-US" sz="2000" b="1" dirty="0" smtClean="0">
                <a:latin typeface="Arial"/>
                <a:cs typeface="Arial"/>
              </a:rPr>
              <a:t>hours </a:t>
            </a:r>
            <a:r>
              <a:rPr lang="en-US" sz="2000" b="1" dirty="0" err="1" smtClean="0">
                <a:latin typeface="Arial"/>
                <a:cs typeface="Arial"/>
              </a:rPr>
              <a:t>x</a:t>
            </a:r>
            <a:r>
              <a:rPr lang="en-US" sz="2000" b="1" dirty="0" smtClean="0">
                <a:latin typeface="Arial"/>
                <a:cs typeface="Arial"/>
              </a:rPr>
              <a:t>  </a:t>
            </a:r>
            <a:r>
              <a:rPr lang="en-US" sz="2000" b="1" dirty="0"/>
              <a:t>10 </a:t>
            </a:r>
            <a:r>
              <a:rPr lang="en-US" sz="2000" b="1" dirty="0" smtClean="0"/>
              <a:t>people </a:t>
            </a:r>
            <a:endParaRPr lang="en-US" sz="2000" b="1" dirty="0"/>
          </a:p>
        </p:txBody>
      </p:sp>
      <p:sp>
        <p:nvSpPr>
          <p:cNvPr id="6" name="Slide Number Placeholder 5"/>
          <p:cNvSpPr>
            <a:spLocks noGrp="1"/>
          </p:cNvSpPr>
          <p:nvPr>
            <p:ph type="sldNum" sz="quarter" idx="12"/>
          </p:nvPr>
        </p:nvSpPr>
        <p:spPr/>
        <p:txBody>
          <a:bodyPr/>
          <a:lstStyle/>
          <a:p>
            <a:pPr>
              <a:defRPr/>
            </a:pPr>
            <a:fld id="{017A515C-7060-F94C-9515-358B2BB6BDD7}" type="slidenum">
              <a:rPr lang="en-US" smtClean="0"/>
              <a:pPr>
                <a:defRPr/>
              </a:pPr>
              <a:t>98</a:t>
            </a:fld>
            <a:endParaRPr lang="en-US"/>
          </a:p>
        </p:txBody>
      </p:sp>
      <p:sp>
        <p:nvSpPr>
          <p:cNvPr id="7" name="Footer Placeholder 6"/>
          <p:cNvSpPr>
            <a:spLocks noGrp="1"/>
          </p:cNvSpPr>
          <p:nvPr>
            <p:ph type="ftr" sz="quarter" idx="11"/>
          </p:nvPr>
        </p:nvSpPr>
        <p:spPr/>
        <p:txBody>
          <a:bodyPr/>
          <a:lstStyle/>
          <a:p>
            <a:r>
              <a:rPr lang="en-US" smtClean="0"/>
              <a:t>© Tom@Gilb.com  www.gilb.com</a:t>
            </a:r>
            <a:endParaRPr lang="en-US"/>
          </a:p>
        </p:txBody>
      </p:sp>
      <p:sp>
        <p:nvSpPr>
          <p:cNvPr id="8" name="Date Placeholder 7"/>
          <p:cNvSpPr>
            <a:spLocks noGrp="1"/>
          </p:cNvSpPr>
          <p:nvPr>
            <p:ph type="dt" sz="half" idx="10"/>
          </p:nvPr>
        </p:nvSpPr>
        <p:spPr/>
        <p:txBody>
          <a:bodyPr/>
          <a:lstStyle/>
          <a:p>
            <a:fld id="{1A766449-C473-BB4B-ACE1-526549108F66}" type="datetime4">
              <a:rPr lang="en-US" smtClean="0"/>
              <a:pPr/>
              <a:t>October 2, 2009</a:t>
            </a:fld>
            <a:endParaRPr lang="en-GB"/>
          </a:p>
        </p:txBody>
      </p:sp>
    </p:spTree>
  </p:cSld>
  <p:clrMapOvr>
    <a:masterClrMapping/>
  </p:clrMapOvr>
  <p:transition spd="med">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173060">
                                            <p:txEl>
                                              <p:pRg st="0" end="0"/>
                                            </p:txEl>
                                          </p:spTgt>
                                        </p:tgtEl>
                                        <p:attrNameLst>
                                          <p:attrName>style.visibility</p:attrName>
                                        </p:attrNameLst>
                                      </p:cBhvr>
                                      <p:to>
                                        <p:strVal val="visible"/>
                                      </p:to>
                                    </p:set>
                                    <p:anim calcmode="lin" valueType="num">
                                      <p:cBhvr>
                                        <p:cTn id="7" dur="500" fill="hold"/>
                                        <p:tgtEl>
                                          <p:spTgt spid="173060">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173060">
                                            <p:txEl>
                                              <p:pRg st="0" end="0"/>
                                            </p:txEl>
                                          </p:spTgt>
                                        </p:tgtEl>
                                        <p:attrNameLst>
                                          <p:attrName>ppt_h</p:attrName>
                                        </p:attrNameLst>
                                      </p:cBhvr>
                                      <p:tavLst>
                                        <p:tav tm="0">
                                          <p:val>
                                            <p:strVal val="2/3*#ppt_h"/>
                                          </p:val>
                                        </p:tav>
                                        <p:tav tm="100000">
                                          <p:val>
                                            <p:strVal val="#ppt_h"/>
                                          </p:val>
                                        </p:tav>
                                      </p:tavLst>
                                    </p:anim>
                                  </p:childTnLst>
                                </p:cTn>
                              </p:par>
                              <p:par>
                                <p:cTn id="9" presetID="23" presetClass="entr" presetSubtype="272" fill="hold" grpId="0" nodeType="withEffect">
                                  <p:stCondLst>
                                    <p:cond delay="0"/>
                                  </p:stCondLst>
                                  <p:childTnLst>
                                    <p:set>
                                      <p:cBhvr>
                                        <p:cTn id="10" dur="1" fill="hold">
                                          <p:stCondLst>
                                            <p:cond delay="0"/>
                                          </p:stCondLst>
                                        </p:cTn>
                                        <p:tgtEl>
                                          <p:spTgt spid="173060">
                                            <p:txEl>
                                              <p:pRg st="1" end="1"/>
                                            </p:txEl>
                                          </p:spTgt>
                                        </p:tgtEl>
                                        <p:attrNameLst>
                                          <p:attrName>style.visibility</p:attrName>
                                        </p:attrNameLst>
                                      </p:cBhvr>
                                      <p:to>
                                        <p:strVal val="visible"/>
                                      </p:to>
                                    </p:set>
                                    <p:anim calcmode="lin" valueType="num">
                                      <p:cBhvr>
                                        <p:cTn id="11" dur="500" fill="hold"/>
                                        <p:tgtEl>
                                          <p:spTgt spid="173060">
                                            <p:txEl>
                                              <p:pRg st="1" end="1"/>
                                            </p:txEl>
                                          </p:spTgt>
                                        </p:tgtEl>
                                        <p:attrNameLst>
                                          <p:attrName>ppt_w</p:attrName>
                                        </p:attrNameLst>
                                      </p:cBhvr>
                                      <p:tavLst>
                                        <p:tav tm="0">
                                          <p:val>
                                            <p:strVal val="2/3*#ppt_w"/>
                                          </p:val>
                                        </p:tav>
                                        <p:tav tm="100000">
                                          <p:val>
                                            <p:strVal val="#ppt_w"/>
                                          </p:val>
                                        </p:tav>
                                      </p:tavLst>
                                    </p:anim>
                                    <p:anim calcmode="lin" valueType="num">
                                      <p:cBhvr>
                                        <p:cTn id="12" dur="500" fill="hold"/>
                                        <p:tgtEl>
                                          <p:spTgt spid="173060">
                                            <p:txEl>
                                              <p:pRg st="1" end="1"/>
                                            </p:txEl>
                                          </p:spTgt>
                                        </p:tgtEl>
                                        <p:attrNameLst>
                                          <p:attrName>ppt_h</p:attrName>
                                        </p:attrNameLst>
                                      </p:cBhvr>
                                      <p:tavLst>
                                        <p:tav tm="0">
                                          <p:val>
                                            <p:strVal val="2/3*#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272" fill="hold" grpId="0" nodeType="clickEffect">
                                  <p:stCondLst>
                                    <p:cond delay="0"/>
                                  </p:stCondLst>
                                  <p:childTnLst>
                                    <p:set>
                                      <p:cBhvr>
                                        <p:cTn id="16" dur="1" fill="hold">
                                          <p:stCondLst>
                                            <p:cond delay="0"/>
                                          </p:stCondLst>
                                        </p:cTn>
                                        <p:tgtEl>
                                          <p:spTgt spid="173060">
                                            <p:txEl>
                                              <p:pRg st="2" end="2"/>
                                            </p:txEl>
                                          </p:spTgt>
                                        </p:tgtEl>
                                        <p:attrNameLst>
                                          <p:attrName>style.visibility</p:attrName>
                                        </p:attrNameLst>
                                      </p:cBhvr>
                                      <p:to>
                                        <p:strVal val="visible"/>
                                      </p:to>
                                    </p:set>
                                    <p:anim calcmode="lin" valueType="num">
                                      <p:cBhvr>
                                        <p:cTn id="17" dur="500" fill="hold"/>
                                        <p:tgtEl>
                                          <p:spTgt spid="173060">
                                            <p:txEl>
                                              <p:pRg st="2" end="2"/>
                                            </p:txEl>
                                          </p:spTgt>
                                        </p:tgtEl>
                                        <p:attrNameLst>
                                          <p:attrName>ppt_w</p:attrName>
                                        </p:attrNameLst>
                                      </p:cBhvr>
                                      <p:tavLst>
                                        <p:tav tm="0">
                                          <p:val>
                                            <p:strVal val="2/3*#ppt_w"/>
                                          </p:val>
                                        </p:tav>
                                        <p:tav tm="100000">
                                          <p:val>
                                            <p:strVal val="#ppt_w"/>
                                          </p:val>
                                        </p:tav>
                                      </p:tavLst>
                                    </p:anim>
                                    <p:anim calcmode="lin" valueType="num">
                                      <p:cBhvr>
                                        <p:cTn id="18" dur="500" fill="hold"/>
                                        <p:tgtEl>
                                          <p:spTgt spid="173060">
                                            <p:txEl>
                                              <p:pRg st="2" end="2"/>
                                            </p:txEl>
                                          </p:spTgt>
                                        </p:tgtEl>
                                        <p:attrNameLst>
                                          <p:attrName>ppt_h</p:attrName>
                                        </p:attrNameLst>
                                      </p:cBhvr>
                                      <p:tavLst>
                                        <p:tav tm="0">
                                          <p:val>
                                            <p:strVal val="2/3*#ppt_h"/>
                                          </p:val>
                                        </p:tav>
                                        <p:tav tm="100000">
                                          <p:val>
                                            <p:strVal val="#ppt_h"/>
                                          </p:val>
                                        </p:tav>
                                      </p:tavLst>
                                    </p:anim>
                                  </p:childTnLst>
                                </p:cTn>
                              </p:par>
                              <p:par>
                                <p:cTn id="19" presetID="23" presetClass="entr" presetSubtype="272" fill="hold" grpId="0" nodeType="withEffect">
                                  <p:stCondLst>
                                    <p:cond delay="0"/>
                                  </p:stCondLst>
                                  <p:childTnLst>
                                    <p:set>
                                      <p:cBhvr>
                                        <p:cTn id="20" dur="1" fill="hold">
                                          <p:stCondLst>
                                            <p:cond delay="0"/>
                                          </p:stCondLst>
                                        </p:cTn>
                                        <p:tgtEl>
                                          <p:spTgt spid="173060">
                                            <p:txEl>
                                              <p:pRg st="3" end="3"/>
                                            </p:txEl>
                                          </p:spTgt>
                                        </p:tgtEl>
                                        <p:attrNameLst>
                                          <p:attrName>style.visibility</p:attrName>
                                        </p:attrNameLst>
                                      </p:cBhvr>
                                      <p:to>
                                        <p:strVal val="visible"/>
                                      </p:to>
                                    </p:set>
                                    <p:anim calcmode="lin" valueType="num">
                                      <p:cBhvr>
                                        <p:cTn id="21" dur="500" fill="hold"/>
                                        <p:tgtEl>
                                          <p:spTgt spid="173060">
                                            <p:txEl>
                                              <p:pRg st="3" end="3"/>
                                            </p:txEl>
                                          </p:spTgt>
                                        </p:tgtEl>
                                        <p:attrNameLst>
                                          <p:attrName>ppt_w</p:attrName>
                                        </p:attrNameLst>
                                      </p:cBhvr>
                                      <p:tavLst>
                                        <p:tav tm="0">
                                          <p:val>
                                            <p:strVal val="2/3*#ppt_w"/>
                                          </p:val>
                                        </p:tav>
                                        <p:tav tm="100000">
                                          <p:val>
                                            <p:strVal val="#ppt_w"/>
                                          </p:val>
                                        </p:tav>
                                      </p:tavLst>
                                    </p:anim>
                                    <p:anim calcmode="lin" valueType="num">
                                      <p:cBhvr>
                                        <p:cTn id="22" dur="500" fill="hold"/>
                                        <p:tgtEl>
                                          <p:spTgt spid="173060">
                                            <p:txEl>
                                              <p:pRg st="3" end="3"/>
                                            </p:txEl>
                                          </p:spTgt>
                                        </p:tgtEl>
                                        <p:attrNameLst>
                                          <p:attrName>ppt_h</p:attrName>
                                        </p:attrNameLst>
                                      </p:cBhvr>
                                      <p:tavLst>
                                        <p:tav tm="0">
                                          <p:val>
                                            <p:strVal val="2/3*#ppt_h"/>
                                          </p:val>
                                        </p:tav>
                                        <p:tav tm="100000">
                                          <p:val>
                                            <p:strVal val="#ppt_h"/>
                                          </p:val>
                                        </p:tav>
                                      </p:tavLst>
                                    </p:anim>
                                  </p:childTnLst>
                                </p:cTn>
                              </p:par>
                              <p:par>
                                <p:cTn id="23" presetID="23" presetClass="entr" presetSubtype="272" fill="hold" grpId="0" nodeType="withEffect">
                                  <p:stCondLst>
                                    <p:cond delay="0"/>
                                  </p:stCondLst>
                                  <p:childTnLst>
                                    <p:set>
                                      <p:cBhvr>
                                        <p:cTn id="24" dur="1" fill="hold">
                                          <p:stCondLst>
                                            <p:cond delay="0"/>
                                          </p:stCondLst>
                                        </p:cTn>
                                        <p:tgtEl>
                                          <p:spTgt spid="173060">
                                            <p:txEl>
                                              <p:pRg st="4" end="4"/>
                                            </p:txEl>
                                          </p:spTgt>
                                        </p:tgtEl>
                                        <p:attrNameLst>
                                          <p:attrName>style.visibility</p:attrName>
                                        </p:attrNameLst>
                                      </p:cBhvr>
                                      <p:to>
                                        <p:strVal val="visible"/>
                                      </p:to>
                                    </p:set>
                                    <p:anim calcmode="lin" valueType="num">
                                      <p:cBhvr>
                                        <p:cTn id="25" dur="500" fill="hold"/>
                                        <p:tgtEl>
                                          <p:spTgt spid="173060">
                                            <p:txEl>
                                              <p:pRg st="4" end="4"/>
                                            </p:txEl>
                                          </p:spTgt>
                                        </p:tgtEl>
                                        <p:attrNameLst>
                                          <p:attrName>ppt_w</p:attrName>
                                        </p:attrNameLst>
                                      </p:cBhvr>
                                      <p:tavLst>
                                        <p:tav tm="0">
                                          <p:val>
                                            <p:strVal val="2/3*#ppt_w"/>
                                          </p:val>
                                        </p:tav>
                                        <p:tav tm="100000">
                                          <p:val>
                                            <p:strVal val="#ppt_w"/>
                                          </p:val>
                                        </p:tav>
                                      </p:tavLst>
                                    </p:anim>
                                    <p:anim calcmode="lin" valueType="num">
                                      <p:cBhvr>
                                        <p:cTn id="26" dur="500" fill="hold"/>
                                        <p:tgtEl>
                                          <p:spTgt spid="173060">
                                            <p:txEl>
                                              <p:pRg st="4" end="4"/>
                                            </p:txEl>
                                          </p:spTgt>
                                        </p:tgtEl>
                                        <p:attrNameLst>
                                          <p:attrName>ppt_h</p:attrName>
                                        </p:attrNameLst>
                                      </p:cBhvr>
                                      <p:tavLst>
                                        <p:tav tm="0">
                                          <p:val>
                                            <p:strVal val="2/3*#ppt_h"/>
                                          </p:val>
                                        </p:tav>
                                        <p:tav tm="100000">
                                          <p:val>
                                            <p:strVal val="#ppt_h"/>
                                          </p:val>
                                        </p:tav>
                                      </p:tavLst>
                                    </p:anim>
                                  </p:childTnLst>
                                </p:cTn>
                              </p:par>
                              <p:par>
                                <p:cTn id="27" presetID="23" presetClass="entr" presetSubtype="272" fill="hold" grpId="0" nodeType="withEffect">
                                  <p:stCondLst>
                                    <p:cond delay="0"/>
                                  </p:stCondLst>
                                  <p:childTnLst>
                                    <p:set>
                                      <p:cBhvr>
                                        <p:cTn id="28" dur="1" fill="hold">
                                          <p:stCondLst>
                                            <p:cond delay="0"/>
                                          </p:stCondLst>
                                        </p:cTn>
                                        <p:tgtEl>
                                          <p:spTgt spid="173060">
                                            <p:txEl>
                                              <p:pRg st="5" end="5"/>
                                            </p:txEl>
                                          </p:spTgt>
                                        </p:tgtEl>
                                        <p:attrNameLst>
                                          <p:attrName>style.visibility</p:attrName>
                                        </p:attrNameLst>
                                      </p:cBhvr>
                                      <p:to>
                                        <p:strVal val="visible"/>
                                      </p:to>
                                    </p:set>
                                    <p:anim calcmode="lin" valueType="num">
                                      <p:cBhvr>
                                        <p:cTn id="29" dur="500" fill="hold"/>
                                        <p:tgtEl>
                                          <p:spTgt spid="173060">
                                            <p:txEl>
                                              <p:pRg st="5" end="5"/>
                                            </p:txEl>
                                          </p:spTgt>
                                        </p:tgtEl>
                                        <p:attrNameLst>
                                          <p:attrName>ppt_w</p:attrName>
                                        </p:attrNameLst>
                                      </p:cBhvr>
                                      <p:tavLst>
                                        <p:tav tm="0">
                                          <p:val>
                                            <p:strVal val="2/3*#ppt_w"/>
                                          </p:val>
                                        </p:tav>
                                        <p:tav tm="100000">
                                          <p:val>
                                            <p:strVal val="#ppt_w"/>
                                          </p:val>
                                        </p:tav>
                                      </p:tavLst>
                                    </p:anim>
                                    <p:anim calcmode="lin" valueType="num">
                                      <p:cBhvr>
                                        <p:cTn id="30" dur="500" fill="hold"/>
                                        <p:tgtEl>
                                          <p:spTgt spid="173060">
                                            <p:txEl>
                                              <p:pRg st="5" end="5"/>
                                            </p:txEl>
                                          </p:spTgt>
                                        </p:tgtEl>
                                        <p:attrNameLst>
                                          <p:attrName>ppt_h</p:attrName>
                                        </p:attrNameLst>
                                      </p:cBhvr>
                                      <p:tavLst>
                                        <p:tav tm="0">
                                          <p:val>
                                            <p:strVal val="2/3*#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272" fill="hold" grpId="0" nodeType="clickEffect">
                                  <p:stCondLst>
                                    <p:cond delay="0"/>
                                  </p:stCondLst>
                                  <p:childTnLst>
                                    <p:set>
                                      <p:cBhvr>
                                        <p:cTn id="34" dur="1" fill="hold">
                                          <p:stCondLst>
                                            <p:cond delay="0"/>
                                          </p:stCondLst>
                                        </p:cTn>
                                        <p:tgtEl>
                                          <p:spTgt spid="173060">
                                            <p:txEl>
                                              <p:pRg st="6" end="6"/>
                                            </p:txEl>
                                          </p:spTgt>
                                        </p:tgtEl>
                                        <p:attrNameLst>
                                          <p:attrName>style.visibility</p:attrName>
                                        </p:attrNameLst>
                                      </p:cBhvr>
                                      <p:to>
                                        <p:strVal val="visible"/>
                                      </p:to>
                                    </p:set>
                                    <p:anim calcmode="lin" valueType="num">
                                      <p:cBhvr>
                                        <p:cTn id="35" dur="500" fill="hold"/>
                                        <p:tgtEl>
                                          <p:spTgt spid="173060">
                                            <p:txEl>
                                              <p:pRg st="6" end="6"/>
                                            </p:txEl>
                                          </p:spTgt>
                                        </p:tgtEl>
                                        <p:attrNameLst>
                                          <p:attrName>ppt_w</p:attrName>
                                        </p:attrNameLst>
                                      </p:cBhvr>
                                      <p:tavLst>
                                        <p:tav tm="0">
                                          <p:val>
                                            <p:strVal val="2/3*#ppt_w"/>
                                          </p:val>
                                        </p:tav>
                                        <p:tav tm="100000">
                                          <p:val>
                                            <p:strVal val="#ppt_w"/>
                                          </p:val>
                                        </p:tav>
                                      </p:tavLst>
                                    </p:anim>
                                    <p:anim calcmode="lin" valueType="num">
                                      <p:cBhvr>
                                        <p:cTn id="36" dur="500" fill="hold"/>
                                        <p:tgtEl>
                                          <p:spTgt spid="173060">
                                            <p:txEl>
                                              <p:pRg st="6" end="6"/>
                                            </p:txEl>
                                          </p:spTgt>
                                        </p:tgtEl>
                                        <p:attrNameLst>
                                          <p:attrName>ppt_h</p:attrName>
                                        </p:attrNameLst>
                                      </p:cBhvr>
                                      <p:tavLst>
                                        <p:tav tm="0">
                                          <p:val>
                                            <p:strVal val="2/3*#ppt_h"/>
                                          </p:val>
                                        </p:tav>
                                        <p:tav tm="100000">
                                          <p:val>
                                            <p:strVal val="#ppt_h"/>
                                          </p:val>
                                        </p:tav>
                                      </p:tavLst>
                                    </p:anim>
                                  </p:childTnLst>
                                </p:cTn>
                              </p:par>
                              <p:par>
                                <p:cTn id="37" presetID="23" presetClass="entr" presetSubtype="272" fill="hold" grpId="0" nodeType="withEffect">
                                  <p:stCondLst>
                                    <p:cond delay="0"/>
                                  </p:stCondLst>
                                  <p:childTnLst>
                                    <p:set>
                                      <p:cBhvr>
                                        <p:cTn id="38" dur="1" fill="hold">
                                          <p:stCondLst>
                                            <p:cond delay="0"/>
                                          </p:stCondLst>
                                        </p:cTn>
                                        <p:tgtEl>
                                          <p:spTgt spid="173060">
                                            <p:txEl>
                                              <p:pRg st="7" end="7"/>
                                            </p:txEl>
                                          </p:spTgt>
                                        </p:tgtEl>
                                        <p:attrNameLst>
                                          <p:attrName>style.visibility</p:attrName>
                                        </p:attrNameLst>
                                      </p:cBhvr>
                                      <p:to>
                                        <p:strVal val="visible"/>
                                      </p:to>
                                    </p:set>
                                    <p:anim calcmode="lin" valueType="num">
                                      <p:cBhvr>
                                        <p:cTn id="39" dur="500" fill="hold"/>
                                        <p:tgtEl>
                                          <p:spTgt spid="173060">
                                            <p:txEl>
                                              <p:pRg st="7" end="7"/>
                                            </p:txEl>
                                          </p:spTgt>
                                        </p:tgtEl>
                                        <p:attrNameLst>
                                          <p:attrName>ppt_w</p:attrName>
                                        </p:attrNameLst>
                                      </p:cBhvr>
                                      <p:tavLst>
                                        <p:tav tm="0">
                                          <p:val>
                                            <p:strVal val="2/3*#ppt_w"/>
                                          </p:val>
                                        </p:tav>
                                        <p:tav tm="100000">
                                          <p:val>
                                            <p:strVal val="#ppt_w"/>
                                          </p:val>
                                        </p:tav>
                                      </p:tavLst>
                                    </p:anim>
                                    <p:anim calcmode="lin" valueType="num">
                                      <p:cBhvr>
                                        <p:cTn id="40" dur="500" fill="hold"/>
                                        <p:tgtEl>
                                          <p:spTgt spid="173060">
                                            <p:txEl>
                                              <p:pRg st="7" end="7"/>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0" grpId="0" build="p" autoUpdateAnimBg="0"/>
    </p:bld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0"/>
            <a:ext cx="7556500" cy="608013"/>
          </a:xfrm>
        </p:spPr>
        <p:txBody>
          <a:bodyPr/>
          <a:lstStyle/>
          <a:p>
            <a:r>
              <a:rPr lang="en-US" sz="2200" dirty="0" smtClean="0"/>
              <a:t>Agile Spec QC Procedure</a:t>
            </a:r>
            <a:endParaRPr lang="en-US" sz="2200" dirty="0"/>
          </a:p>
        </p:txBody>
      </p:sp>
      <p:sp>
        <p:nvSpPr>
          <p:cNvPr id="3" name="Content Placeholder 2"/>
          <p:cNvSpPr>
            <a:spLocks noGrp="1"/>
          </p:cNvSpPr>
          <p:nvPr>
            <p:ph idx="1"/>
          </p:nvPr>
        </p:nvSpPr>
        <p:spPr>
          <a:xfrm>
            <a:off x="0" y="1"/>
            <a:ext cx="9144000" cy="6629400"/>
          </a:xfrm>
          <a:solidFill>
            <a:schemeClr val="bg1"/>
          </a:solidFill>
        </p:spPr>
        <p:txBody>
          <a:bodyPr numCol="2">
            <a:noAutofit/>
          </a:bodyPr>
          <a:lstStyle/>
          <a:p>
            <a:pPr>
              <a:buNone/>
            </a:pPr>
            <a:r>
              <a:rPr lang="en-US" sz="1400" b="1" dirty="0" smtClean="0">
                <a:solidFill>
                  <a:srgbClr val="000000"/>
                </a:solidFill>
                <a:latin typeface="Arial Narrow"/>
                <a:cs typeface="Arial Narrow"/>
              </a:rPr>
              <a:t>P1: Identify Checkers:  Two people, maybe more, should be identified to carry out the checking.</a:t>
            </a:r>
            <a:endParaRPr lang="en-GB" sz="1400" b="1" dirty="0" smtClean="0">
              <a:solidFill>
                <a:srgbClr val="000000"/>
              </a:solidFill>
              <a:latin typeface="Arial Narrow"/>
              <a:cs typeface="Arial Narrow"/>
            </a:endParaRPr>
          </a:p>
          <a:p>
            <a:pPr>
              <a:buNone/>
            </a:pPr>
            <a:r>
              <a:rPr lang="en-US" sz="1400" b="1" dirty="0" smtClean="0">
                <a:solidFill>
                  <a:srgbClr val="000000"/>
                </a:solidFill>
                <a:latin typeface="Arial Narrow"/>
                <a:cs typeface="Arial Narrow"/>
              </a:rPr>
              <a:t>P2: Select Rules:  The group identifies about three rules to use for checking the specification. (My favorites are clarity (‘clear enough to test’), unambiguous (‘to the intended readership’) and completeness (‘compared to sources’). For requirements, I also use ‘no optional design’.)</a:t>
            </a:r>
            <a:endParaRPr lang="en-GB" sz="1400" dirty="0" smtClean="0">
              <a:solidFill>
                <a:srgbClr val="000000"/>
              </a:solidFill>
              <a:latin typeface="Arial Narrow"/>
              <a:cs typeface="Arial Narrow"/>
            </a:endParaRPr>
          </a:p>
          <a:p>
            <a:pPr>
              <a:buNone/>
            </a:pPr>
            <a:r>
              <a:rPr lang="en-US" sz="1400" b="1" dirty="0" smtClean="0">
                <a:solidFill>
                  <a:srgbClr val="000000"/>
                </a:solidFill>
                <a:latin typeface="Arial Narrow"/>
                <a:cs typeface="Arial Narrow"/>
              </a:rPr>
              <a:t>P3: Choose </a:t>
            </a:r>
            <a:r>
              <a:rPr lang="en-US" sz="1400" b="1" dirty="0" err="1" smtClean="0">
                <a:solidFill>
                  <a:srgbClr val="000000"/>
                </a:solidFill>
                <a:latin typeface="Arial Narrow"/>
                <a:cs typeface="Arial Narrow"/>
              </a:rPr>
              <a:t>Sample(s</a:t>
            </a:r>
            <a:r>
              <a:rPr lang="en-US" sz="1400" b="1" dirty="0" smtClean="0">
                <a:solidFill>
                  <a:srgbClr val="000000"/>
                </a:solidFill>
                <a:latin typeface="Arial Narrow"/>
                <a:cs typeface="Arial Narrow"/>
              </a:rPr>
              <a:t>):  The group then selects </a:t>
            </a:r>
            <a:r>
              <a:rPr lang="en-US" sz="1400" b="1" dirty="0" err="1" smtClean="0">
                <a:solidFill>
                  <a:srgbClr val="000000"/>
                </a:solidFill>
                <a:latin typeface="Arial Narrow"/>
                <a:cs typeface="Arial Narrow"/>
              </a:rPr>
              <a:t>sample(s</a:t>
            </a:r>
            <a:r>
              <a:rPr lang="en-US" sz="1400" b="1" dirty="0" smtClean="0">
                <a:solidFill>
                  <a:srgbClr val="000000"/>
                </a:solidFill>
                <a:latin typeface="Arial Narrow"/>
                <a:cs typeface="Arial Narrow"/>
              </a:rPr>
              <a:t>) of about one ‘logical’ page in length (300 non-commentary words). Choosing such a page at random can add </a:t>
            </a:r>
            <a:r>
              <a:rPr lang="en-US" sz="1400" b="1" i="1" dirty="0" smtClean="0">
                <a:solidFill>
                  <a:srgbClr val="000000"/>
                </a:solidFill>
                <a:latin typeface="Arial Narrow"/>
                <a:cs typeface="Arial Narrow"/>
              </a:rPr>
              <a:t>credibility</a:t>
            </a:r>
            <a:r>
              <a:rPr lang="en-US" sz="1400" b="1" dirty="0" smtClean="0">
                <a:solidFill>
                  <a:srgbClr val="000000"/>
                </a:solidFill>
                <a:latin typeface="Arial Narrow"/>
                <a:cs typeface="Arial Narrow"/>
              </a:rPr>
              <a:t> – so long as it is </a:t>
            </a:r>
            <a:r>
              <a:rPr lang="en-US" sz="1400" b="1" i="1" dirty="0" smtClean="0">
                <a:solidFill>
                  <a:srgbClr val="000000"/>
                </a:solidFill>
                <a:latin typeface="Arial Narrow"/>
                <a:cs typeface="Arial Narrow"/>
              </a:rPr>
              <a:t>representative</a:t>
            </a:r>
            <a:r>
              <a:rPr lang="en-US" sz="1400" b="1" dirty="0" smtClean="0">
                <a:solidFill>
                  <a:srgbClr val="000000"/>
                </a:solidFill>
                <a:latin typeface="Arial Narrow"/>
                <a:cs typeface="Arial Narrow"/>
              </a:rPr>
              <a:t> of the content that is subject to quality control. The group should decide whether all the checkers should use the same sample, or whether </a:t>
            </a:r>
            <a:r>
              <a:rPr lang="en-US" sz="1400" b="1" i="1" dirty="0" smtClean="0">
                <a:solidFill>
                  <a:srgbClr val="000000"/>
                </a:solidFill>
                <a:latin typeface="Arial Narrow"/>
                <a:cs typeface="Arial Narrow"/>
              </a:rPr>
              <a:t>different</a:t>
            </a:r>
            <a:r>
              <a:rPr lang="en-US" sz="1400" b="1" dirty="0" smtClean="0">
                <a:solidFill>
                  <a:srgbClr val="000000"/>
                </a:solidFill>
                <a:latin typeface="Arial Narrow"/>
                <a:cs typeface="Arial Narrow"/>
              </a:rPr>
              <a:t> samples are more appropriate.</a:t>
            </a:r>
            <a:endParaRPr lang="en-GB" sz="1400" b="1" dirty="0" smtClean="0">
              <a:solidFill>
                <a:srgbClr val="000000"/>
              </a:solidFill>
              <a:latin typeface="Arial Narrow"/>
              <a:cs typeface="Arial Narrow"/>
            </a:endParaRPr>
          </a:p>
          <a:p>
            <a:pPr>
              <a:buNone/>
            </a:pPr>
            <a:r>
              <a:rPr lang="en-US" sz="1400" b="1" dirty="0" smtClean="0">
                <a:solidFill>
                  <a:srgbClr val="000000"/>
                </a:solidFill>
                <a:latin typeface="Arial Narrow"/>
                <a:cs typeface="Arial Narrow"/>
              </a:rPr>
              <a:t>P4: Instruct Checkers:  The SQC team leader briefly instructs the checkers about the rules, the checking time, and how to document any defects, and then determine if they are </a:t>
            </a:r>
            <a:r>
              <a:rPr lang="en-US" sz="1400" b="1" i="1" dirty="0" smtClean="0">
                <a:solidFill>
                  <a:srgbClr val="000000"/>
                </a:solidFill>
                <a:latin typeface="Arial Narrow"/>
                <a:cs typeface="Arial Narrow"/>
              </a:rPr>
              <a:t>major</a:t>
            </a:r>
            <a:r>
              <a:rPr lang="en-US" sz="1400" b="1" dirty="0" smtClean="0">
                <a:solidFill>
                  <a:srgbClr val="000000"/>
                </a:solidFill>
                <a:latin typeface="Arial Narrow"/>
                <a:cs typeface="Arial Narrow"/>
              </a:rPr>
              <a:t> defects (majors).</a:t>
            </a:r>
            <a:endParaRPr lang="en-GB" sz="1400" b="1" dirty="0" smtClean="0">
              <a:solidFill>
                <a:srgbClr val="000000"/>
              </a:solidFill>
              <a:latin typeface="Arial Narrow"/>
              <a:cs typeface="Arial Narrow"/>
            </a:endParaRPr>
          </a:p>
          <a:p>
            <a:pPr>
              <a:buNone/>
            </a:pPr>
            <a:r>
              <a:rPr lang="en-US" sz="1400" b="1" dirty="0" smtClean="0">
                <a:solidFill>
                  <a:srgbClr val="000000"/>
                </a:solidFill>
                <a:latin typeface="Arial Narrow"/>
                <a:cs typeface="Arial Narrow"/>
              </a:rPr>
              <a:t>P5: Check Sample:  The checkers use between 10 and 30 minutes to check their sample against the selected rules. Each checker should ‘mark up’ their copy of the document as they check (underlining issues, and </a:t>
            </a:r>
            <a:r>
              <a:rPr lang="en-US" sz="1200" b="1" dirty="0" smtClean="0">
                <a:solidFill>
                  <a:srgbClr val="000000"/>
                </a:solidFill>
                <a:latin typeface="Arial Narrow"/>
                <a:cs typeface="Arial Narrow"/>
              </a:rPr>
              <a:t>classifying them a</a:t>
            </a:r>
            <a:r>
              <a:rPr lang="en-US" sz="1400" b="1" dirty="0" smtClean="0">
                <a:solidFill>
                  <a:srgbClr val="000000"/>
                </a:solidFill>
                <a:latin typeface="Arial Narrow"/>
                <a:cs typeface="Arial Narrow"/>
              </a:rPr>
              <a:t>s ‘major’ or not). At the end of checking, each checker should count the number of ‘possible majors’ (spec defects, rule violations) they have found in their page.</a:t>
            </a:r>
            <a:endParaRPr lang="en-GB" sz="1400" b="1" dirty="0" smtClean="0">
              <a:solidFill>
                <a:srgbClr val="000000"/>
              </a:solidFill>
              <a:latin typeface="Arial Narrow"/>
              <a:cs typeface="Arial Narrow"/>
            </a:endParaRPr>
          </a:p>
          <a:p>
            <a:pPr>
              <a:buNone/>
            </a:pPr>
            <a:r>
              <a:rPr lang="en-US" sz="1400" b="1" dirty="0" smtClean="0">
                <a:solidFill>
                  <a:srgbClr val="000000"/>
                </a:solidFill>
                <a:latin typeface="Arial Narrow"/>
                <a:cs typeface="Arial Narrow"/>
              </a:rPr>
              <a:t>P6: Report Results:  The checkers each report to the group their number of ‘possible majors.’ Each checker determines their number of majors, and reports it.</a:t>
            </a:r>
            <a:endParaRPr lang="en-GB" sz="1400" b="1" dirty="0" smtClean="0">
              <a:solidFill>
                <a:srgbClr val="000000"/>
              </a:solidFill>
              <a:latin typeface="Arial Narrow"/>
              <a:cs typeface="Arial Narrow"/>
            </a:endParaRPr>
          </a:p>
          <a:p>
            <a:pPr>
              <a:buNone/>
            </a:pPr>
            <a:r>
              <a:rPr lang="en-US" sz="1400" b="1" dirty="0" smtClean="0">
                <a:solidFill>
                  <a:srgbClr val="000000"/>
                </a:solidFill>
                <a:latin typeface="Arial Narrow"/>
                <a:cs typeface="Arial Narrow"/>
              </a:rPr>
              <a:t>P7: Analyze Results:  The SQC team leader extrapolates from the findings the number of majors in a single page (about 6 times** the most majors found by a single person, or alternatively 3 times the unique majors found by a 2 to 4 person team). This gives the major-defect density estimate. If using more than one sample, you should average the densities found by the group in different pages. The SQC team leader then multiplies the ‘average major defects per page density’ by the ‘total number of pages’ to get the ‘total number of major defects in the specification’ (for dramatic effect!).</a:t>
            </a:r>
            <a:endParaRPr lang="en-GB" sz="1400" b="1" dirty="0" smtClean="0">
              <a:solidFill>
                <a:srgbClr val="000000"/>
              </a:solidFill>
              <a:latin typeface="Arial Narrow"/>
              <a:cs typeface="Arial Narrow"/>
            </a:endParaRPr>
          </a:p>
          <a:p>
            <a:pPr>
              <a:buNone/>
            </a:pPr>
            <a:r>
              <a:rPr lang="en-US" sz="1400" b="1" dirty="0" smtClean="0">
                <a:solidFill>
                  <a:srgbClr val="000000"/>
                </a:solidFill>
                <a:latin typeface="Arial Narrow"/>
                <a:cs typeface="Arial Narrow"/>
              </a:rPr>
              <a:t>P8: Decide Action:  If the number of majors per page found is a large one (ten majors or more), then there is little point in the group doing anything, except determining how they are going to get someone to write the specification ‘properly’, meaning to acceptable exit level. There is no economic point in looking at the other pages to find ‘all the defects’, or correcting the majors already found. There are simply too many majors not found.</a:t>
            </a:r>
            <a:endParaRPr lang="en-GB" sz="1400" b="1" dirty="0" smtClean="0">
              <a:solidFill>
                <a:srgbClr val="000000"/>
              </a:solidFill>
              <a:latin typeface="Arial Narrow"/>
              <a:cs typeface="Arial Narrow"/>
            </a:endParaRPr>
          </a:p>
          <a:p>
            <a:pPr>
              <a:buNone/>
            </a:pPr>
            <a:r>
              <a:rPr lang="en-US" sz="1400" b="1" dirty="0" smtClean="0">
                <a:solidFill>
                  <a:srgbClr val="000000"/>
                </a:solidFill>
                <a:latin typeface="Arial Narrow"/>
                <a:cs typeface="Arial Narrow"/>
              </a:rPr>
              <a:t>P9: Suggest Cause:  The team then chooses any major defect and thinks for a minute why it happened. Then the team agrees a short sentence, or better still a few words, to capture their verdict.</a:t>
            </a:r>
            <a:endParaRPr lang="en-US" sz="1400" b="1" dirty="0">
              <a:solidFill>
                <a:srgbClr val="000000"/>
              </a:solidFill>
            </a:endParaRPr>
          </a:p>
        </p:txBody>
      </p:sp>
      <p:sp>
        <p:nvSpPr>
          <p:cNvPr id="5" name="Footer Placeholder 4"/>
          <p:cNvSpPr>
            <a:spLocks noGrp="1"/>
          </p:cNvSpPr>
          <p:nvPr>
            <p:ph type="ftr" sz="quarter" idx="11"/>
          </p:nvPr>
        </p:nvSpPr>
        <p:spPr/>
        <p:txBody>
          <a:bodyPr/>
          <a:lstStyle/>
          <a:p>
            <a:r>
              <a:rPr lang="en-US" smtClean="0"/>
              <a:t>© Tom@Gilb.com  www.gilb.com</a:t>
            </a:r>
            <a:endParaRPr lang="en-US"/>
          </a:p>
        </p:txBody>
      </p:sp>
      <p:sp>
        <p:nvSpPr>
          <p:cNvPr id="6" name="Slide Number Placeholder 5"/>
          <p:cNvSpPr>
            <a:spLocks noGrp="1"/>
          </p:cNvSpPr>
          <p:nvPr>
            <p:ph type="sldNum" sz="quarter" idx="12"/>
          </p:nvPr>
        </p:nvSpPr>
        <p:spPr/>
        <p:txBody>
          <a:bodyPr/>
          <a:lstStyle/>
          <a:p>
            <a:pPr>
              <a:defRPr/>
            </a:pPr>
            <a:fld id="{017A515C-7060-F94C-9515-358B2BB6BDD7}" type="slidenum">
              <a:rPr lang="en-US" smtClean="0"/>
              <a:pPr>
                <a:defRPr/>
              </a:pPr>
              <a:t>99</a:t>
            </a:fld>
            <a:endParaRPr lang="en-US"/>
          </a:p>
        </p:txBody>
      </p:sp>
      <p:sp>
        <p:nvSpPr>
          <p:cNvPr id="7" name="Date Placeholder 6"/>
          <p:cNvSpPr>
            <a:spLocks noGrp="1"/>
          </p:cNvSpPr>
          <p:nvPr>
            <p:ph type="dt" sz="half" idx="10"/>
          </p:nvPr>
        </p:nvSpPr>
        <p:spPr/>
        <p:txBody>
          <a:bodyPr/>
          <a:lstStyle/>
          <a:p>
            <a:fld id="{01C6DEE2-5422-484D-80DB-1384564C5CC7}" type="datetime4">
              <a:rPr lang="en-US" smtClean="0"/>
              <a:pPr/>
              <a:t>October 2, 2009</a:t>
            </a:fld>
            <a:endParaRPr lang="en-GB"/>
          </a:p>
        </p:txBody>
      </p:sp>
      <p:sp>
        <p:nvSpPr>
          <p:cNvPr id="8" name="TextBox 7"/>
          <p:cNvSpPr txBox="1"/>
          <p:nvPr/>
        </p:nvSpPr>
        <p:spPr>
          <a:xfrm>
            <a:off x="3262406" y="6553201"/>
            <a:ext cx="5535706" cy="369332"/>
          </a:xfrm>
          <a:prstGeom prst="rect">
            <a:avLst/>
          </a:prstGeom>
          <a:solidFill>
            <a:schemeClr val="tx1"/>
          </a:solidFill>
        </p:spPr>
        <p:txBody>
          <a:bodyPr wrap="square" rtlCol="0">
            <a:spAutoFit/>
          </a:bodyPr>
          <a:lstStyle/>
          <a:p>
            <a:r>
              <a:rPr lang="en-GB" dirty="0" smtClean="0">
                <a:solidFill>
                  <a:srgbClr val="FFFF00"/>
                </a:solidFill>
              </a:rPr>
              <a:t>Formal SQC Procedure</a:t>
            </a:r>
            <a:endParaRPr lang="en-GB" dirty="0">
              <a:solidFill>
                <a:srgbClr val="FFFF00"/>
              </a:solidFill>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bi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bit">
      <a:fillStyleLst>
        <a:solidFill>
          <a:schemeClr val="phClr"/>
        </a:solidFill>
        <a:solidFill>
          <a:schemeClr val="phClr">
            <a:shade val="80000"/>
          </a:schemeClr>
        </a:solidFill>
        <a:gradFill rotWithShape="1">
          <a:gsLst>
            <a:gs pos="0">
              <a:schemeClr val="phClr">
                <a:shade val="30000"/>
                <a:satMod val="100000"/>
              </a:schemeClr>
            </a:gs>
            <a:gs pos="80000">
              <a:schemeClr val="phClr">
                <a:shade val="90000"/>
                <a:satMod val="100000"/>
              </a:schemeClr>
            </a:gs>
            <a:gs pos="100000">
              <a:schemeClr val="phClr">
                <a:tint val="90000"/>
                <a:shade val="100000"/>
                <a:satMod val="150000"/>
              </a:schemeClr>
            </a:gs>
          </a:gsLst>
          <a:lin ang="16200000" scaled="0"/>
        </a:grad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76200" cap="flat" cmpd="sng" algn="ctr">
          <a:solidFill>
            <a:schemeClr val="phClr"/>
          </a:solidFill>
          <a:prstDash val="solid"/>
        </a:ln>
      </a:lnStyleLst>
      <a:effectStyleLst>
        <a:effectStyle>
          <a:effectLst/>
        </a:effectStyle>
        <a:effectStyle>
          <a:effectLst>
            <a:outerShdw blurRad="228600" dist="38100" dir="5400000" sx="104000" sy="104000" algn="ctr" rotWithShape="0">
              <a:srgbClr val="000000">
                <a:alpha val="80000"/>
              </a:srgbClr>
            </a:outerShdw>
          </a:effectLst>
        </a:effectStyle>
        <a:effectStyle>
          <a:effectLst>
            <a:outerShdw blurRad="317500" dist="381000" dir="5400000" sx="90000" sy="20000" rotWithShape="0">
              <a:srgbClr val="000000">
                <a:alpha val="40000"/>
              </a:srgbClr>
            </a:outerShdw>
          </a:effectLst>
          <a:scene3d>
            <a:camera prst="orthographicFront">
              <a:rot lat="0" lon="0" rev="0"/>
            </a:camera>
            <a:lightRig rig="balanced" dir="t"/>
          </a:scene3d>
          <a:sp3d prstMaterial="metal">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lin ang="5400000" scaled="0"/>
        </a:gradFill>
        <a:blipFill rotWithShape="1">
          <a:blip xmlns:r="http://schemas.openxmlformats.org/officeDocument/2006/relationships" r:embed="rId1">
            <a:duotone>
              <a:schemeClr val="phClr">
                <a:shade val="1000"/>
                <a:lumMod val="80000"/>
              </a:schemeClr>
              <a:schemeClr val="phClr">
                <a:satMod val="360000"/>
                <a:lumMod val="14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Orbit.thmx</Template>
  <TotalTime>11085</TotalTime>
  <Words>26797</Words>
  <Application>Microsoft Macintosh PowerPoint</Application>
  <PresentationFormat>On-screen Show (4:3)</PresentationFormat>
  <Paragraphs>3308</Paragraphs>
  <Slides>245</Slides>
  <Notes>138</Notes>
  <HiddenSlides>0</HiddenSlides>
  <MMClips>1</MMClips>
  <ScaleCrop>false</ScaleCrop>
  <HeadingPairs>
    <vt:vector size="6" baseType="variant">
      <vt:variant>
        <vt:lpstr>Design Template</vt:lpstr>
      </vt:variant>
      <vt:variant>
        <vt:i4>1</vt:i4>
      </vt:variant>
      <vt:variant>
        <vt:lpstr>Embedded OLE Servers</vt:lpstr>
      </vt:variant>
      <vt:variant>
        <vt:i4>6</vt:i4>
      </vt:variant>
      <vt:variant>
        <vt:lpstr>Slide Titles</vt:lpstr>
      </vt:variant>
      <vt:variant>
        <vt:i4>245</vt:i4>
      </vt:variant>
    </vt:vector>
  </HeadingPairs>
  <TitlesOfParts>
    <vt:vector size="252" baseType="lpstr">
      <vt:lpstr>Orbit</vt:lpstr>
      <vt:lpstr>Document</vt:lpstr>
      <vt:lpstr>ClipArt</vt:lpstr>
      <vt:lpstr>Chart</vt:lpstr>
      <vt:lpstr>Clip</vt:lpstr>
      <vt:lpstr>Worksheet</vt:lpstr>
      <vt:lpstr>Visio</vt:lpstr>
      <vt:lpstr>REAL QA</vt:lpstr>
      <vt:lpstr>What is ‘Quality’ ?</vt:lpstr>
      <vt:lpstr>What is the smartest way to get quality?</vt:lpstr>
      <vt:lpstr>Name 10 Important IT System Technical Qualities</vt:lpstr>
      <vt:lpstr>Name Ten,  Business or Organizational, Qualities</vt:lpstr>
      <vt:lpstr>Quality Manifesto</vt:lpstr>
      <vt:lpstr>Proposition</vt:lpstr>
      <vt:lpstr>Corollary</vt:lpstr>
      <vt:lpstr>Quality Manifesto/Declaration     </vt:lpstr>
      <vt:lpstr>System Quality</vt:lpstr>
      <vt:lpstr>System Stakeholders</vt:lpstr>
      <vt:lpstr>System Engineers </vt:lpstr>
      <vt:lpstr>Quality Management </vt:lpstr>
      <vt:lpstr>End of Quality Manifesto</vt:lpstr>
      <vt:lpstr>All Real Stakeholders: </vt:lpstr>
      <vt:lpstr>Stakeholder:  Concept *233 .</vt:lpstr>
      <vt:lpstr>Stakeholder Interests</vt:lpstr>
      <vt:lpstr>Stakeholder Map</vt:lpstr>
      <vt:lpstr>Fred Brooks, Jr. on Stakeholder specs</vt:lpstr>
      <vt:lpstr>‘Requirement’: Defined</vt:lpstr>
      <vt:lpstr>Priority Determination Process</vt:lpstr>
      <vt:lpstr>Stakeholders:  How to find out about, and confirm, their requirements</vt:lpstr>
      <vt:lpstr>1. Exercise in specifying a requirement 10 minutes each point (1.1 etc.)</vt:lpstr>
      <vt:lpstr>No Stakeholder?</vt:lpstr>
      <vt:lpstr>Value Management (Evo) with Scrum development</vt:lpstr>
      <vt:lpstr>Value Management</vt:lpstr>
      <vt:lpstr>Slide 27</vt:lpstr>
      <vt:lpstr>Wargame Value Decision Table</vt:lpstr>
      <vt:lpstr>Value Management Process (Evo)</vt:lpstr>
      <vt:lpstr>Stakeholders: Quality</vt:lpstr>
      <vt:lpstr>Do List: Stakeholders</vt:lpstr>
      <vt:lpstr> All Quality Requirements Quantified</vt:lpstr>
      <vt:lpstr>Assertions: Qualities require Quantification</vt:lpstr>
      <vt:lpstr>You cannot ‘Assure’ Qualities that are vaguely defined!</vt:lpstr>
      <vt:lpstr>Which Quantification is ‘best’?</vt:lpstr>
      <vt:lpstr>Some quantification advice</vt:lpstr>
      <vt:lpstr>Quantification Policy</vt:lpstr>
      <vt:lpstr>Quantification ‘Rules’</vt:lpstr>
      <vt:lpstr>Quantification of Quality. Summary</vt:lpstr>
      <vt:lpstr>Requirement Types</vt:lpstr>
      <vt:lpstr>Quality: the concept, the noun Planguage Concept *125, Version: March 20, 2003 </vt:lpstr>
      <vt:lpstr>Multiple Required Performance and Cost Attributes are the basis for architecture selection and evaluation</vt:lpstr>
      <vt:lpstr>What can we do better   (or ‘at all’), if we quantify quality ideas?</vt:lpstr>
      <vt:lpstr>Real Examples of Requirements (Oct 2004) 37 Page Detailed “Functional” (!) Requirement</vt:lpstr>
      <vt:lpstr>What is wrong with this (previous slide) picture?</vt:lpstr>
      <vt:lpstr>Quality is characterized by these traits</vt:lpstr>
      <vt:lpstr>Principles for Quality Quantification. </vt:lpstr>
      <vt:lpstr>0. THE PRINCIPLE OF  'BAD NUMBERS BEAT GOOD WORDS’ </vt:lpstr>
      <vt:lpstr>1. THE PRINCIPLE OF 'QUALITY QUANTIFICATION’</vt:lpstr>
      <vt:lpstr>Dogbert the Quantifier</vt:lpstr>
      <vt:lpstr>THE PRINCIPLE OF 'QUALITY QUANTIFICATION'</vt:lpstr>
      <vt:lpstr>2. THE PRINCIPLE OF 'MANY SPLENDORED THINGS’</vt:lpstr>
      <vt:lpstr>Quantifying Usability (Erieye C&amp;C System)</vt:lpstr>
      <vt:lpstr>3. THE PRINCIPLE OF  'SCALAR DEFINITION’</vt:lpstr>
      <vt:lpstr>(Quality) Requirements Specification Template with &lt;hints&gt; HOW WE SPECIFY SCALAR ATTRIBUTE PRIORITY:  Constraints, Targets</vt:lpstr>
      <vt:lpstr>4. THE PRINCIPLE OF  'THREATS ARE MEASURABLE’</vt:lpstr>
      <vt:lpstr>5. THE PRINCIPLE OF  'LIMITS TO DETAIL’</vt:lpstr>
      <vt:lpstr>6. THE PRINCIPLE OF  'METERS MATTER’</vt:lpstr>
      <vt:lpstr>7. THE PRINCIPLE OF  'HORSES FOR COURSES'</vt:lpstr>
      <vt:lpstr>8. THE PRINCIPLE OF  'BENCHMARKS’</vt:lpstr>
      <vt:lpstr>9.   THE PRINCIPLE OF  'NUMERIC FUTURE’</vt:lpstr>
      <vt:lpstr>Some Planguage ‘Quality Quantification’ Concepts</vt:lpstr>
      <vt:lpstr>Managing Designs that give Qualities: </vt:lpstr>
      <vt:lpstr>How do we evaluate,  for a single quality dimension,  the impact of a design ?</vt:lpstr>
      <vt:lpstr>Assertions about  Understanding  Design and Architecture</vt:lpstr>
      <vt:lpstr>The Point: Simplified</vt:lpstr>
      <vt:lpstr>Policy: Design Quality</vt:lpstr>
      <vt:lpstr>Rules: Design Quality</vt:lpstr>
      <vt:lpstr>Summary:  Design Quality</vt:lpstr>
      <vt:lpstr>Figure 1: Real (NON-CONFIDENTIAL version) example of an initial draft of setting the objectives that engineering processes must meet. </vt:lpstr>
      <vt:lpstr>Strategy Impact Estimation:  for a $100,000,000 Organizational Improvement Investment</vt:lpstr>
      <vt:lpstr>‘Lite’ Measurement of Requirements and Specs: </vt:lpstr>
      <vt:lpstr>Assertions:  QC of Specs</vt:lpstr>
      <vt:lpstr>Agile Spec QC:  what is it?</vt:lpstr>
      <vt:lpstr>Expectations: SQC</vt:lpstr>
      <vt:lpstr>Policy: SQC This is the most important thing I wish managers would implement.</vt:lpstr>
      <vt:lpstr>Summary: SQC</vt:lpstr>
      <vt:lpstr> Quality Control:   </vt:lpstr>
      <vt:lpstr>The direct answer? </vt:lpstr>
      <vt:lpstr>Test QC Policy for Test Inputs and Outputs</vt:lpstr>
      <vt:lpstr>The 30 minute agile review for requirements:  how to measure defect density of requirements !</vt:lpstr>
      <vt:lpstr>Here is a real case example  of such a static test, of a requirement specification</vt:lpstr>
      <vt:lpstr>Case:  Real Agile Spec QC</vt:lpstr>
      <vt:lpstr>Framework</vt:lpstr>
      <vt:lpstr>We Introduced best-practice Rules</vt:lpstr>
      <vt:lpstr>We explained the definition of  Spec Defect (1)</vt:lpstr>
      <vt:lpstr>We further explained the definition of  Spec Defect (2)</vt:lpstr>
      <vt:lpstr>The definition of Major defect </vt:lpstr>
      <vt:lpstr>The downstream alternative cost of quality  at a UK Defence Electronics Factory.  9 to 1 more  (all types of documents for electronics).</vt:lpstr>
      <vt:lpstr>Agree with Management on Exit level</vt:lpstr>
      <vt:lpstr> The notion of ‘numeric exit’:  When are requirements ‘good enough’ to build tests on ? </vt:lpstr>
      <vt:lpstr>The assigned checking process</vt:lpstr>
      <vt:lpstr>Report Page 81</vt:lpstr>
      <vt:lpstr>Report Page 82</vt:lpstr>
      <vt:lpstr>Defect Density Estimation</vt:lpstr>
      <vt:lpstr>Conclusions</vt:lpstr>
      <vt:lpstr>Extrapolation to  Whole Document</vt:lpstr>
      <vt:lpstr>Estimated Project Loss</vt:lpstr>
      <vt:lpstr>Agile Spec QC Procedure</vt:lpstr>
      <vt:lpstr>Agile SQC Process Controls</vt:lpstr>
      <vt:lpstr>The formal Agile SQC Process Sources</vt:lpstr>
      <vt:lpstr>Quality Gateways to the Work</vt:lpstr>
      <vt:lpstr>Assertions: Exit/Entry</vt:lpstr>
      <vt:lpstr>Basics: Exit Entry</vt:lpstr>
      <vt:lpstr>Expectations: Exit</vt:lpstr>
      <vt:lpstr>Policy: Exit   .</vt:lpstr>
      <vt:lpstr>Policy: Entry Conditions</vt:lpstr>
      <vt:lpstr>Summary: Exit/Entry</vt:lpstr>
      <vt:lpstr>You should have NUMERIC exit and entry quality levels from both test processes and related development processes</vt:lpstr>
      <vt:lpstr> Practical  Defect Prevention Process ‘DPP’: </vt:lpstr>
      <vt:lpstr>Assertions about DPP</vt:lpstr>
      <vt:lpstr>What is DPP?</vt:lpstr>
      <vt:lpstr>How does DPP work?</vt:lpstr>
      <vt:lpstr>Effects of DPP:  Grass roots wisdom</vt:lpstr>
      <vt:lpstr>DPP Policy</vt:lpstr>
      <vt:lpstr>Summary DPP</vt:lpstr>
      <vt:lpstr>Systematic Reduction of Defect Injection:</vt:lpstr>
      <vt:lpstr>Cost of Quality over Time: Raytheon 95</vt:lpstr>
      <vt:lpstr>‘Avoidable’ Costs of Non-conformance Items</vt:lpstr>
      <vt:lpstr>Improving the Reliability Attribute Primark, London (Gilb Client) see case study Dick Holland, “Agent of Change” from Gilb.com Using, Inspections, Defect Prevention, and Planguage for Management Objectives</vt:lpstr>
      <vt:lpstr>Defect Rates  in 2003 Pilot Financial Shop, London, Gilb Client Spec QC/Extreme Inspection + Planguage Requirements</vt:lpstr>
      <vt:lpstr>Defect Removal Effectiveness Inspections and Tests</vt:lpstr>
      <vt:lpstr>No ‘Silver Bullet’ Solution Machine Guns Kill Defects</vt:lpstr>
      <vt:lpstr>Positive Motivation: Personal Improvement</vt:lpstr>
      <vt:lpstr>Individual learning Curve</vt:lpstr>
      <vt:lpstr>Defect Detection strategies versus Defect Prevention strategies </vt:lpstr>
      <vt:lpstr>Prevention  Costs</vt:lpstr>
      <vt:lpstr>Defect Prevention Experiences: Most defects can be prevented from getting in there at all </vt:lpstr>
      <vt:lpstr>Prevention + Pre-test Detection  is the most effective and efficient</vt:lpstr>
      <vt:lpstr>IBM MN &amp; NC DP Experience  </vt:lpstr>
      <vt:lpstr>Rapid Evolutionary iteration: ‘Evo’</vt:lpstr>
      <vt:lpstr>Evo: Assertions</vt:lpstr>
      <vt:lpstr>Evo: Basics</vt:lpstr>
      <vt:lpstr>Evo: Advanced</vt:lpstr>
      <vt:lpstr>Evo: What to Expect</vt:lpstr>
      <vt:lpstr>Evo: What it is NOT</vt:lpstr>
      <vt:lpstr>Evo: History</vt:lpstr>
      <vt:lpstr>Evo: and QA</vt:lpstr>
      <vt:lpstr> Evo: Summary</vt:lpstr>
      <vt:lpstr>Primary Evo Concept:  Deliver Potential Value</vt:lpstr>
      <vt:lpstr>Deliver the highest value for resources</vt:lpstr>
      <vt:lpstr>Evo Concept: Potential Value to Many</vt:lpstr>
      <vt:lpstr>Evo Concept: Short Term Feedback “This looks  like a change I can get value from!”</vt:lpstr>
      <vt:lpstr>Long-Term Real Value Feedback “This is the real value we have gotten to date, and what we expect to get in the future!”</vt:lpstr>
      <vt:lpstr>Study critical factors in your environment “Budget cut, Deadline nearer, New CEO, Cheaper Technology”</vt:lpstr>
      <vt:lpstr>The Simplest and Best Agile Project Method; ‘Evo’</vt:lpstr>
      <vt:lpstr>Agile project Management; Evo Policy</vt:lpstr>
      <vt:lpstr> Quantify Maintainability Requirements: </vt:lpstr>
      <vt:lpstr>Assertions: Maintainability</vt:lpstr>
      <vt:lpstr>Current Malpractice: Maintainability</vt:lpstr>
      <vt:lpstr>Basics: Maintainability</vt:lpstr>
      <vt:lpstr>Advanced Maintainability 1</vt:lpstr>
      <vt:lpstr>Advanced Maintainability 2</vt:lpstr>
      <vt:lpstr>Effects of Maintainability Engineering</vt:lpstr>
      <vt:lpstr>Summary Maintainability</vt:lpstr>
      <vt:lpstr> A ‘Bad’ Requirement “Rock solid robustness”</vt:lpstr>
      <vt:lpstr>Better Testable Definition  of the Requirement:</vt:lpstr>
      <vt:lpstr>Defining One Component Clearly:</vt:lpstr>
      <vt:lpstr>Defining a Second Component Clearly:</vt:lpstr>
      <vt:lpstr>System Lifetime Expectancy:  Capers Jones: Think 18-25 Years</vt:lpstr>
      <vt:lpstr>Broader Maintainability Concepts</vt:lpstr>
      <vt:lpstr>The ‘Maintainability’ Breakdown into Sub-problems</vt:lpstr>
      <vt:lpstr>DoDef. Persinscom Impact Estimation Table: </vt:lpstr>
      <vt:lpstr>General ‘Change Attribute’ Tailoring</vt:lpstr>
      <vt:lpstr>A generic set of performance measures, including several related to change.   </vt:lpstr>
      <vt:lpstr>A Generic Set of Performance measures – including several related to ‘change’</vt:lpstr>
      <vt:lpstr>The attribute names used are arbitrary choices by the author. </vt:lpstr>
      <vt:lpstr>Maintainability Measures</vt:lpstr>
      <vt:lpstr>Maintainability components,  derived from a hardware engineering view,  adopted for software.  </vt:lpstr>
      <vt:lpstr>Notice that Maintainability in the narrow sense  (fix bugs)  is quite separate from other ‘Adaptability’ concepts.</vt:lpstr>
      <vt:lpstr>Here are a generic set of definitions for the ‘Adaptability’ concepts.</vt:lpstr>
      <vt:lpstr>The Adaptive Cycle</vt:lpstr>
      <vt:lpstr>Adaptability:  Viewed as  Elementary or Complex concept.. </vt:lpstr>
      <vt:lpstr>“No system can be understood or managed by focusing on it at a single scale.”</vt:lpstr>
      <vt:lpstr>Flexibility: </vt:lpstr>
      <vt:lpstr>Connectability:  ‘The cost to interconnect the system to its environment.’  </vt:lpstr>
      <vt:lpstr>Tailorability:   </vt:lpstr>
      <vt:lpstr>Extendibility: Scalability </vt:lpstr>
      <vt:lpstr>Interchangeability:  ‘The cost to modify use of system components.’ </vt:lpstr>
      <vt:lpstr>Upgradeability 1/2:  ‘The cost to modify the system fundamentally;  either to install it, or to change out system components.’ </vt:lpstr>
      <vt:lpstr>Upgradeability 2/2 :  ‘The cost to modify the system fundamentally;  either to install it, or to change out system components.’ </vt:lpstr>
      <vt:lpstr>This Basic ‘Adaptability’ Pattern above  Was Successfully Applied</vt:lpstr>
      <vt:lpstr>Security Patterns</vt:lpstr>
      <vt:lpstr>The Software Architect Role in Maintainability</vt:lpstr>
      <vt:lpstr>Architecture Level Impact Estimation Table</vt:lpstr>
      <vt:lpstr> Engineering “Maintainability”: Green Week Weekly ‘Refactoring’ at Confirmit</vt:lpstr>
      <vt:lpstr>Case Study of  Real QA: </vt:lpstr>
      <vt:lpstr> The “Confirmit” Case study of a successful application of many of the Real QA principles (2003-2009)</vt:lpstr>
      <vt:lpstr>Confirmit  Presentation Text: Trond Johnsen</vt:lpstr>
      <vt:lpstr>Customer Successes in Corporate Sector</vt:lpstr>
      <vt:lpstr>Confirmit R&amp;D department initially 2003</vt:lpstr>
      <vt:lpstr>Requirements - 3, Real Example of Spec</vt:lpstr>
      <vt:lpstr>Confirmit (Future Information Research Management, Norway)  project step planning and accounting:  using an Impact Estimation Table</vt:lpstr>
      <vt:lpstr>Real client example: weekly design impact estimates, and same week measurement, Weekly Feedback to the development team  about cumulative progress toward critical numeric performance and quality targets</vt:lpstr>
      <vt:lpstr>EVO Plan Confirmit 8.5 4 product areas were attacked in all: 25 Qualities concurrently, one quarter of a year. Total development staff = 13   </vt:lpstr>
      <vt:lpstr>Confirmit EVO-week cycle</vt:lpstr>
      <vt:lpstr>Code quality – ”green” week</vt:lpstr>
      <vt:lpstr>EVO’s impact on Confirmit product qualities - 2</vt:lpstr>
      <vt:lpstr>Initial Experiences and conclusions</vt:lpstr>
      <vt:lpstr>Experiences and conclusions  Initially 1st Quarter, after 1 day briefing, before several days training</vt:lpstr>
      <vt:lpstr>Evo’s impact on        Confirmit    product qualities - 1</vt:lpstr>
      <vt:lpstr>Conclusions - 1</vt:lpstr>
      <vt:lpstr>Conclusions - 2</vt:lpstr>
      <vt:lpstr>The way ahead</vt:lpstr>
      <vt:lpstr>Confirmit 9.0 and product qualities</vt:lpstr>
      <vt:lpstr> Initial Customer Feedback  on the new Confirmit 9.0</vt:lpstr>
      <vt:lpstr>Initial perceived value of the new release (Base 73 people)</vt:lpstr>
      <vt:lpstr>ACTUAL RESULTS IN SECOND 12 WEEKS OF USING THE NEW METHOD Evo’s impact on Confirmit 9.0 product qualities</vt:lpstr>
      <vt:lpstr>MORE ACTUAL RESULTS IN SECOND 12 WEEKS OF USING THE NEW METHOD Evo’s impact on Confirmit 9.0 product qualities</vt:lpstr>
      <vt:lpstr>Initial qualitative feedback on the new release </vt:lpstr>
      <vt:lpstr>Press Release from Confirmit New version of Confirmit increases  user productivity up to 80 percent NOVEMBER 29th, 2004</vt:lpstr>
      <vt:lpstr>Confirmit Results Since Evo Method</vt:lpstr>
      <vt:lpstr>Retrospective with Trond</vt:lpstr>
      <vt:lpstr>Test at Confirmit</vt:lpstr>
      <vt:lpstr>Goals</vt:lpstr>
      <vt:lpstr>Continuous Integration (CI)</vt:lpstr>
      <vt:lpstr>CI tools</vt:lpstr>
      <vt:lpstr>Overview of CI process</vt:lpstr>
      <vt:lpstr>Continuous Integration</vt:lpstr>
      <vt:lpstr>CruiseControl</vt:lpstr>
      <vt:lpstr>FxCop</vt:lpstr>
      <vt:lpstr>NUnit (Automatic tests) &amp; NAnt</vt:lpstr>
      <vt:lpstr>Cruise Control example</vt:lpstr>
      <vt:lpstr>Confirmit Test Effort with Evo 2006</vt:lpstr>
      <vt:lpstr>Software Process Improvement at Raytheon</vt:lpstr>
      <vt:lpstr>Cost of Quality over Time: Raytheon 95</vt:lpstr>
      <vt:lpstr>Rework Cost: Making a plan</vt:lpstr>
      <vt:lpstr>Slide 228</vt:lpstr>
      <vt:lpstr>Costs of Non-conformance Items</vt:lpstr>
      <vt:lpstr>Slide 230</vt:lpstr>
      <vt:lpstr>Achieving Project Predictability: Raytheon 95</vt:lpstr>
      <vt:lpstr>Slide 232</vt:lpstr>
      <vt:lpstr>Overall Product Quality: Definition at Raytheon</vt:lpstr>
      <vt:lpstr>Overall Product Quality: Raytheon 95 Defect Density Versus Time</vt:lpstr>
      <vt:lpstr>Return On Investment at Raytheon about $10,000 per programmer/year</vt:lpstr>
      <vt:lpstr>Fault Density versus Checking Rate: Raytheon 95</vt:lpstr>
      <vt:lpstr>Quality Principles (Gilb)</vt:lpstr>
      <vt:lpstr>Purpose [of Quality Manifesto]</vt:lpstr>
      <vt:lpstr>References</vt:lpstr>
      <vt:lpstr>W. Edwards Deming  (as I knew him)</vt:lpstr>
      <vt:lpstr>Slide 241</vt:lpstr>
      <vt:lpstr>Deming’s Wisdom</vt:lpstr>
      <vt:lpstr>Details</vt:lpstr>
      <vt:lpstr>Tom Gilb </vt:lpstr>
      <vt:lpstr>End slide Real QA</vt:lpstr>
    </vt:vector>
  </TitlesOfParts>
  <Company>RPL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REAL QA</dc:title>
  <dc:creator>Tom Gilb</dc:creator>
  <cp:lastModifiedBy>Tom Gilb</cp:lastModifiedBy>
  <cp:revision>340</cp:revision>
  <dcterms:created xsi:type="dcterms:W3CDTF">2009-10-01T23:21:23Z</dcterms:created>
  <dcterms:modified xsi:type="dcterms:W3CDTF">2009-10-01T23:28:18Z</dcterms:modified>
</cp:coreProperties>
</file>