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3" r:id="rId1"/>
  </p:sldMasterIdLst>
  <p:notesMasterIdLst>
    <p:notesMasterId r:id="rId34"/>
  </p:notesMasterIdLst>
  <p:handoutMasterIdLst>
    <p:handoutMasterId r:id="rId35"/>
  </p:handoutMasterIdLst>
  <p:sldIdLst>
    <p:sldId id="329" r:id="rId2"/>
    <p:sldId id="331" r:id="rId3"/>
    <p:sldId id="363" r:id="rId4"/>
    <p:sldId id="361" r:id="rId5"/>
    <p:sldId id="295" r:id="rId6"/>
    <p:sldId id="337" r:id="rId7"/>
    <p:sldId id="338" r:id="rId8"/>
    <p:sldId id="339" r:id="rId9"/>
    <p:sldId id="340" r:id="rId10"/>
    <p:sldId id="341" r:id="rId11"/>
    <p:sldId id="343" r:id="rId12"/>
    <p:sldId id="345" r:id="rId13"/>
    <p:sldId id="344" r:id="rId14"/>
    <p:sldId id="364" r:id="rId15"/>
    <p:sldId id="347" r:id="rId16"/>
    <p:sldId id="348" r:id="rId17"/>
    <p:sldId id="349" r:id="rId18"/>
    <p:sldId id="350" r:id="rId19"/>
    <p:sldId id="353" r:id="rId20"/>
    <p:sldId id="351" r:id="rId21"/>
    <p:sldId id="370" r:id="rId22"/>
    <p:sldId id="369" r:id="rId23"/>
    <p:sldId id="354" r:id="rId24"/>
    <p:sldId id="355" r:id="rId25"/>
    <p:sldId id="365" r:id="rId26"/>
    <p:sldId id="368" r:id="rId27"/>
    <p:sldId id="366" r:id="rId28"/>
    <p:sldId id="367" r:id="rId29"/>
    <p:sldId id="357" r:id="rId30"/>
    <p:sldId id="358" r:id="rId31"/>
    <p:sldId id="360" r:id="rId32"/>
    <p:sldId id="36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4D4D4D"/>
    <a:srgbClr val="777777"/>
    <a:srgbClr val="969696"/>
    <a:srgbClr val="C0C0C0"/>
    <a:srgbClr val="EAEAEA"/>
    <a:srgbClr val="B2B2B2"/>
    <a:srgbClr val="FEB6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4615" autoAdjust="0"/>
    <p:restoredTop sz="86447" autoAdjust="0"/>
  </p:normalViewPr>
  <p:slideViewPr>
    <p:cSldViewPr snapToGrid="0">
      <p:cViewPr>
        <p:scale>
          <a:sx n="96" d="100"/>
          <a:sy n="96" d="100"/>
        </p:scale>
        <p:origin x="-88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23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handoutMaster" Target="handoutMasters/handoutMaster1.xml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530F2EBC-EFBA-42F1-AFB3-A0E0138C2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B96FCA7E-0568-4D55-9C6E-8307AC2E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67E01-293C-4203-A7D3-8F81B3F6492D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A056F-EA87-42B8-BE56-FC1EEA69562A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8D589-6B34-493B-8249-7D6745EFD4F5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7CC80-74D9-4D4D-AC31-3944F138C11D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8D43B-1B3E-4F26-A14A-6E272753A6CE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Explain</a:t>
            </a:r>
            <a:r>
              <a:rPr lang="nb-NO" dirty="0" smtClean="0"/>
              <a:t> n, n+1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etc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FCA7E-0568-4D55-9C6E-8307AC2E3A5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FECF5-6219-4244-A5DB-C2A0EB8E6FAD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27FF1-16B9-48F0-B266-D81FC0F755F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BD0EA-AD88-439A-A02E-E640FE57DD5A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AAD86-500C-4492-A912-C6D4968672E9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B06C7-4E74-401E-8934-F8211298EEDE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9349B-F0E2-41CA-860D-06D159E6B34E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C7747-6E4E-4237-97E5-3E314C9D045F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B5898-F34A-46D3-8B56-5E0366F87CDE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3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5803900" y="6550025"/>
            <a:ext cx="3074988" cy="152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000">
                <a:solidFill>
                  <a:srgbClr val="708273"/>
                </a:solidFill>
              </a:rPr>
              <a:t>© Copyright 2008 Confirmit. All rights reserved.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5280025"/>
            <a:ext cx="3227387" cy="501650"/>
          </a:xfrm>
        </p:spPr>
        <p:txBody>
          <a:bodyPr bIns="45720"/>
          <a:lstStyle>
            <a:lvl1pPr marL="0" indent="0">
              <a:buFont typeface="Times" pitchFamily="18" charset="0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4365625"/>
            <a:ext cx="6573837" cy="752475"/>
          </a:xfrm>
        </p:spPr>
        <p:txBody>
          <a:bodyPr wrap="none"/>
          <a:lstStyle>
            <a:lvl1pPr>
              <a:defRPr sz="3300"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214438"/>
            <a:ext cx="2130425" cy="5256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1214438"/>
            <a:ext cx="6240462" cy="5256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790700"/>
            <a:ext cx="418147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790700"/>
            <a:ext cx="418147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790700"/>
            <a:ext cx="85153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315200" y="60198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1214438"/>
            <a:ext cx="85074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77" name="Text Box 81"/>
          <p:cNvSpPr txBox="1">
            <a:spLocks noChangeArrowheads="1"/>
          </p:cNvSpPr>
          <p:nvPr/>
        </p:nvSpPr>
        <p:spPr bwMode="auto">
          <a:xfrm>
            <a:off x="323850" y="6550025"/>
            <a:ext cx="2693988" cy="152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rgbClr val="708273"/>
                </a:solidFill>
              </a:rPr>
              <a:t>Unclassified</a:t>
            </a:r>
          </a:p>
        </p:txBody>
      </p:sp>
      <p:sp>
        <p:nvSpPr>
          <p:cNvPr id="4178" name="Text Box 82"/>
          <p:cNvSpPr txBox="1">
            <a:spLocks noChangeArrowheads="1"/>
          </p:cNvSpPr>
          <p:nvPr/>
        </p:nvSpPr>
        <p:spPr bwMode="auto">
          <a:xfrm>
            <a:off x="5803900" y="6550025"/>
            <a:ext cx="3074988" cy="152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000">
                <a:solidFill>
                  <a:srgbClr val="708273"/>
                </a:solidFill>
              </a:rPr>
              <a:t>© Copyright 2008 Confirmit. All rights reserved.</a:t>
            </a:r>
          </a:p>
        </p:txBody>
      </p:sp>
      <p:sp>
        <p:nvSpPr>
          <p:cNvPr id="8" name="Rectangle 73"/>
          <p:cNvSpPr>
            <a:spLocks noChangeArrowheads="1"/>
          </p:cNvSpPr>
          <p:nvPr userDrawn="1"/>
        </p:nvSpPr>
        <p:spPr bwMode="auto">
          <a:xfrm>
            <a:off x="0" y="6492875"/>
            <a:ext cx="9144000" cy="365125"/>
          </a:xfrm>
          <a:prstGeom prst="rect">
            <a:avLst/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ext Box 72"/>
          <p:cNvSpPr txBox="1">
            <a:spLocks noChangeArrowheads="1"/>
          </p:cNvSpPr>
          <p:nvPr userDrawn="1"/>
        </p:nvSpPr>
        <p:spPr bwMode="auto">
          <a:xfrm>
            <a:off x="293688" y="6583363"/>
            <a:ext cx="8518525" cy="182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Passionate People                                             Career Development                                             Leading Technology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6C0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6C0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6C0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6C0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6C0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6C0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6C0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6C0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6C0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C0E"/>
        </a:buClr>
        <a:buFont typeface="Times" pitchFamily="18" charset="0"/>
        <a:buChar char="•"/>
        <a:defRPr sz="2000">
          <a:solidFill>
            <a:srgbClr val="425A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C0E"/>
        </a:buClr>
        <a:buFont typeface="Times" pitchFamily="18" charset="0"/>
        <a:buChar char="•"/>
        <a:defRPr>
          <a:solidFill>
            <a:srgbClr val="425A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C0E"/>
        </a:buClr>
        <a:buFont typeface="Times" pitchFamily="18" charset="0"/>
        <a:buChar char="•"/>
        <a:defRPr sz="1600">
          <a:solidFill>
            <a:srgbClr val="425A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C0E"/>
        </a:buClr>
        <a:buFont typeface="Times" pitchFamily="18" charset="0"/>
        <a:buChar char="•"/>
        <a:defRPr sz="1400">
          <a:solidFill>
            <a:srgbClr val="425A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C0E"/>
        </a:buClr>
        <a:buFont typeface="Times" pitchFamily="18" charset="0"/>
        <a:buChar char="•"/>
        <a:defRPr sz="1200">
          <a:solidFill>
            <a:srgbClr val="425A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C0E"/>
        </a:buClr>
        <a:buFont typeface="Times" pitchFamily="18" charset="0"/>
        <a:buChar char="•"/>
        <a:defRPr sz="1200">
          <a:solidFill>
            <a:srgbClr val="425A6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C0E"/>
        </a:buClr>
        <a:buFont typeface="Times" pitchFamily="18" charset="0"/>
        <a:buChar char="•"/>
        <a:defRPr sz="1200">
          <a:solidFill>
            <a:srgbClr val="425A6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C0E"/>
        </a:buClr>
        <a:buFont typeface="Times" pitchFamily="18" charset="0"/>
        <a:buChar char="•"/>
        <a:defRPr sz="1200">
          <a:solidFill>
            <a:srgbClr val="425A6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C0E"/>
        </a:buClr>
        <a:buFont typeface="Times" pitchFamily="18" charset="0"/>
        <a:buChar char="•"/>
        <a:defRPr sz="1200">
          <a:solidFill>
            <a:srgbClr val="425A6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2.png"/><Relationship Id="rId20" Type="http://schemas.openxmlformats.org/officeDocument/2006/relationships/image" Target="../media/image16.png"/><Relationship Id="rId4" Type="http://schemas.openxmlformats.org/officeDocument/2006/relationships/image" Target="../media/image5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7" Type="http://schemas.openxmlformats.org/officeDocument/2006/relationships/image" Target="../media/image7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0.png"/><Relationship Id="rId6" Type="http://schemas.openxmlformats.org/officeDocument/2006/relationships/hyperlink" Target="http://www.google.com/" TargetMode="External"/><Relationship Id="rId16" Type="http://schemas.openxmlformats.org/officeDocument/2006/relationships/image" Target="../media/image13.png"/><Relationship Id="rId8" Type="http://schemas.openxmlformats.org/officeDocument/2006/relationships/image" Target="../media/image8.png"/><Relationship Id="rId13" Type="http://schemas.openxmlformats.org/officeDocument/2006/relationships/hyperlink" Target="http://www.gsk.com/index.htm" TargetMode="External"/><Relationship Id="rId10" Type="http://schemas.openxmlformats.org/officeDocument/2006/relationships/image" Target="../media/image9.png"/><Relationship Id="rId5" Type="http://schemas.openxmlformats.org/officeDocument/2006/relationships/image" Target="../media/image6.jpeg"/><Relationship Id="rId15" Type="http://schemas.openxmlformats.org/officeDocument/2006/relationships/hyperlink" Target="http://www.citigroup.com/citigroup/homepage/index.htm" TargetMode="External"/><Relationship Id="rId12" Type="http://schemas.openxmlformats.org/officeDocument/2006/relationships/image" Target="../media/image11.png"/><Relationship Id="rId17" Type="http://schemas.openxmlformats.org/officeDocument/2006/relationships/hyperlink" Target="http://www.tns-global.com/corporate/Rooms/DisplayPages/layoutInitial?Container=com.webridge.entity.Entity%5BOID%5BFCAC1D931F80F3459B1034CD2304EC38%5D%5D" TargetMode="External"/><Relationship Id="rId19" Type="http://schemas.openxmlformats.org/officeDocument/2006/relationships/image" Target="../media/image15.png"/><Relationship Id="rId2" Type="http://schemas.openxmlformats.org/officeDocument/2006/relationships/image" Target="../media/image3.png"/><Relationship Id="rId9" Type="http://schemas.openxmlformats.org/officeDocument/2006/relationships/hyperlink" Target="http://www.shopzilla.com/" TargetMode="External"/><Relationship Id="rId3" Type="http://schemas.openxmlformats.org/officeDocument/2006/relationships/image" Target="../media/image4.png"/><Relationship Id="rId18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008188" y="3794125"/>
            <a:ext cx="5073650" cy="2678113"/>
          </a:xfrm>
        </p:spPr>
        <p:txBody>
          <a:bodyPr/>
          <a:lstStyle/>
          <a:p>
            <a:pPr algn="ctr" eaLnBrk="1" hangingPunct="1"/>
            <a:r>
              <a:rPr lang="en-US" sz="2800" b="1" noProof="0" smtClean="0"/>
              <a:t>Evo </a:t>
            </a:r>
            <a:br>
              <a:rPr lang="en-US" sz="2800" b="1" noProof="0" smtClean="0"/>
            </a:br>
            <a:r>
              <a:rPr lang="en-US" sz="2800" b="1" noProof="0" smtClean="0"/>
              <a:t/>
            </a:r>
            <a:br>
              <a:rPr lang="en-US" sz="2800" b="1" noProof="0" smtClean="0"/>
            </a:br>
            <a:r>
              <a:rPr lang="en-US" sz="2800" b="1" noProof="0" smtClean="0"/>
              <a:t>The Confirmit experience </a:t>
            </a:r>
            <a:r>
              <a:rPr lang="en-US" sz="2000" noProof="0" smtClean="0"/>
              <a:t/>
            </a:r>
            <a:br>
              <a:rPr lang="en-US" sz="2000" noProof="0" smtClean="0"/>
            </a:br>
            <a:r>
              <a:rPr lang="en-US" sz="2000" noProof="0" smtClean="0"/>
              <a:t/>
            </a:r>
            <a:br>
              <a:rPr lang="en-US" sz="2000" noProof="0" smtClean="0"/>
            </a:br>
            <a:r>
              <a:rPr lang="en-US" sz="1600" noProof="0" smtClean="0"/>
              <a:t>Trond Johansen</a:t>
            </a:r>
            <a:br>
              <a:rPr lang="en-US" sz="1600" noProof="0" smtClean="0"/>
            </a:br>
            <a:r>
              <a:rPr lang="en-US" sz="1600" noProof="0" smtClean="0"/>
              <a:t>Head of R&amp;D Confirmit Norway</a:t>
            </a:r>
            <a:r>
              <a:rPr lang="en-US" sz="2000" noProof="0" smtClean="0"/>
              <a:t/>
            </a:r>
            <a:br>
              <a:rPr lang="en-US" sz="2000" noProof="0" smtClean="0"/>
            </a:br>
            <a:r>
              <a:rPr lang="en-US" sz="2000" noProof="0" smtClean="0"/>
              <a:t/>
            </a:r>
            <a:br>
              <a:rPr lang="en-US" sz="2000" noProof="0" smtClean="0"/>
            </a:br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Evo @ Confirmit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noProof="0" smtClean="0"/>
              <a:t>Find stakeholders (End users, super-users, support department, IT operations, marketing etc) – focus on the most important ones</a:t>
            </a:r>
          </a:p>
          <a:p>
            <a:pPr eaLnBrk="1" hangingPunct="1">
              <a:lnSpc>
                <a:spcPct val="90000"/>
              </a:lnSpc>
            </a:pPr>
            <a:endParaRPr lang="en-US" noProof="0" smtClean="0"/>
          </a:p>
          <a:p>
            <a:pPr eaLnBrk="1" hangingPunct="1">
              <a:lnSpc>
                <a:spcPct val="90000"/>
              </a:lnSpc>
            </a:pPr>
            <a:r>
              <a:rPr lang="en-US" noProof="0" smtClean="0"/>
              <a:t>Define the stakeholders real needs and what product qualities that can fulfill these needs. </a:t>
            </a:r>
          </a:p>
          <a:p>
            <a:pPr eaLnBrk="1" hangingPunct="1">
              <a:lnSpc>
                <a:spcPct val="90000"/>
              </a:lnSpc>
            </a:pPr>
            <a:endParaRPr lang="en-US" noProof="0" smtClean="0"/>
          </a:p>
          <a:p>
            <a:pPr eaLnBrk="1" hangingPunct="1">
              <a:lnSpc>
                <a:spcPct val="90000"/>
              </a:lnSpc>
            </a:pPr>
            <a:r>
              <a:rPr lang="en-US" noProof="0" smtClean="0"/>
              <a:t>Identify past/status of product qualities and your goal (how much you want to improve). </a:t>
            </a:r>
          </a:p>
          <a:p>
            <a:pPr eaLnBrk="1" hangingPunct="1">
              <a:lnSpc>
                <a:spcPct val="90000"/>
              </a:lnSpc>
            </a:pPr>
            <a:endParaRPr lang="en-US" noProof="0" smtClean="0"/>
          </a:p>
          <a:p>
            <a:pPr eaLnBrk="1" hangingPunct="1">
              <a:lnSpc>
                <a:spcPct val="90000"/>
              </a:lnSpc>
            </a:pPr>
            <a:r>
              <a:rPr lang="en-US" noProof="0" smtClean="0"/>
              <a:t>Identify possible designs/solutions for meeting your goals</a:t>
            </a:r>
          </a:p>
          <a:p>
            <a:pPr eaLnBrk="1" hangingPunct="1">
              <a:lnSpc>
                <a:spcPct val="90000"/>
              </a:lnSpc>
            </a:pPr>
            <a:endParaRPr lang="en-US" noProof="0" smtClean="0"/>
          </a:p>
          <a:p>
            <a:pPr eaLnBrk="1" hangingPunct="1">
              <a:lnSpc>
                <a:spcPct val="90000"/>
              </a:lnSpc>
            </a:pPr>
            <a:r>
              <a:rPr lang="en-US" noProof="0" smtClean="0"/>
              <a:t>Develop a step-by-step plan for delivering improvements to Product Qualities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smtClean="0"/>
              <a:t>Deliveries every second week on test server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smtClean="0"/>
              <a:t>“Measure”: are we moving towards our goals?</a:t>
            </a:r>
          </a:p>
          <a:p>
            <a:pPr lvl="1" eaLnBrk="1" hangingPunct="1">
              <a:lnSpc>
                <a:spcPct val="90000"/>
              </a:lnSpc>
            </a:pPr>
            <a:endParaRPr lang="en-US" noProof="0" smtClean="0"/>
          </a:p>
          <a:p>
            <a:pPr eaLnBrk="1" hangingPunct="1">
              <a:lnSpc>
                <a:spcPct val="90000"/>
              </a:lnSpc>
            </a:pPr>
            <a:endParaRPr lang="en-US" sz="1400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Defining requirements &amp; product qualities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noProof="0" smtClean="0"/>
              <a:t>We define our requirements according to a basic standard (in Competitive Engineering, Rules):</a:t>
            </a:r>
          </a:p>
          <a:p>
            <a:pPr lvl="1" eaLnBrk="1" hangingPunct="1">
              <a:lnSpc>
                <a:spcPct val="90000"/>
              </a:lnSpc>
            </a:pPr>
            <a:endParaRPr lang="en-US" noProof="0" smtClean="0"/>
          </a:p>
          <a:p>
            <a:pPr lvl="1" eaLnBrk="1" hangingPunct="1">
              <a:lnSpc>
                <a:spcPct val="90000"/>
              </a:lnSpc>
            </a:pPr>
            <a:r>
              <a:rPr lang="en-US" noProof="0" smtClean="0"/>
              <a:t>Clear &amp; Unambiguous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smtClean="0"/>
              <a:t>Testable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smtClean="0"/>
              <a:t>Measurable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smtClean="0"/>
              <a:t>No Solutions (Designs)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smtClean="0"/>
              <a:t>Stakeholder 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Deriving product quality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noProof="0" smtClean="0"/>
              <a:t>When faced with a design/feature request ( “I want this button to do this and that”), the project team need to understand the underlying business reason for the request.</a:t>
            </a:r>
          </a:p>
          <a:p>
            <a:pPr lvl="1" eaLnBrk="1" hangingPunct="1">
              <a:defRPr/>
            </a:pPr>
            <a:endParaRPr lang="en-US" noProof="0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noProof="0" smtClean="0">
                <a:ea typeface="+mn-ea"/>
                <a:cs typeface="+mn-cs"/>
              </a:rPr>
              <a:t>An effective way is to ask: “Why do you want that?” This question must be repeated until the underlying business reason is revealed.  (E.g. a replacement of a manual work process which aims to </a:t>
            </a:r>
            <a:r>
              <a:rPr lang="en-US" i="1" noProof="0" smtClean="0">
                <a:ea typeface="+mn-ea"/>
                <a:cs typeface="+mn-cs"/>
              </a:rPr>
              <a:t>improve productivity)</a:t>
            </a:r>
          </a:p>
          <a:p>
            <a:pPr lvl="1" eaLnBrk="1" hangingPunct="1">
              <a:defRPr/>
            </a:pPr>
            <a:endParaRPr lang="en-US" noProof="0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noProof="0" smtClean="0">
                <a:ea typeface="+mn-ea"/>
                <a:cs typeface="+mn-cs"/>
              </a:rPr>
              <a:t>The “buttons” are designs/features to achieve business reasons, and there may be more effective designs than the ones that are imposed on the project team in a software specification</a:t>
            </a:r>
          </a:p>
          <a:p>
            <a:pPr lvl="1" eaLnBrk="1" hangingPunct="1">
              <a:defRPr/>
            </a:pPr>
            <a:endParaRPr lang="en-US" noProof="0" smtClean="0"/>
          </a:p>
          <a:p>
            <a:pPr lvl="1" eaLnBrk="1" hangingPunct="1">
              <a:defRPr/>
            </a:pPr>
            <a:endParaRPr lang="en-US" noProof="0" smtClean="0"/>
          </a:p>
          <a:p>
            <a:pPr eaLnBrk="1" hangingPunct="1">
              <a:defRPr/>
            </a:pPr>
            <a:endParaRPr lang="en-US" sz="1600" noProof="0" smtClean="0"/>
          </a:p>
          <a:p>
            <a:pPr eaLnBrk="1" hangingPunct="1">
              <a:defRPr/>
            </a:pPr>
            <a:endParaRPr lang="en-US" sz="1600" noProof="0" smtClean="0"/>
          </a:p>
          <a:p>
            <a:pPr eaLnBrk="1" hangingPunct="1">
              <a:defRPr/>
            </a:pPr>
            <a:endParaRPr lang="en-US" sz="1600" noProof="0" smtClean="0"/>
          </a:p>
          <a:p>
            <a:pPr eaLnBrk="1" hangingPunct="1">
              <a:defRPr/>
            </a:pPr>
            <a:endParaRPr lang="en-US" noProof="0" smtClean="0"/>
          </a:p>
          <a:p>
            <a:pPr eaLnBrk="1" hangingPunct="1">
              <a:defRPr/>
            </a:pPr>
            <a:endParaRPr lang="en-US" noProof="0" smtClean="0"/>
          </a:p>
          <a:p>
            <a:pPr eaLnBrk="1" hangingPunct="1">
              <a:defRPr/>
            </a:pPr>
            <a:endParaRPr lang="en-US" noProof="0" smtClean="0"/>
          </a:p>
          <a:p>
            <a:pPr eaLnBrk="1" hangingPunct="1">
              <a:defRPr/>
            </a:pPr>
            <a:endParaRPr lang="en-US" noProof="0" smtClean="0"/>
          </a:p>
          <a:p>
            <a:pPr eaLnBrk="1" hangingPunct="1">
              <a:defRPr/>
            </a:pPr>
            <a:endParaRPr lang="en-US" noProof="0" smtClean="0"/>
          </a:p>
          <a:p>
            <a:pPr eaLnBrk="1" hangingPunct="1">
              <a:defRPr/>
            </a:pPr>
            <a:r>
              <a:rPr lang="en-US" noProof="0" smtClean="0"/>
              <a:t>Function requirements is allowed, and should follow the same rules</a:t>
            </a:r>
          </a:p>
          <a:p>
            <a:pPr eaLnBrk="1" hangingPunct="1">
              <a:defRPr/>
            </a:pPr>
            <a:endParaRPr lang="en-US" noProof="0" smtClean="0"/>
          </a:p>
          <a:p>
            <a:pPr eaLnBrk="1" hangingPunct="1">
              <a:defRPr/>
            </a:pP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Product quality – example 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Usability.Productivity </a:t>
            </a:r>
          </a:p>
          <a:p>
            <a:pPr lvl="1" eaLnBrk="1" hangingPunct="1"/>
            <a:r>
              <a:rPr lang="en-US" noProof="0" smtClean="0"/>
              <a:t>Scale: Time in minutes to set up a typical specified MR-report (what to measure)</a:t>
            </a:r>
          </a:p>
          <a:p>
            <a:pPr lvl="1" eaLnBrk="1" hangingPunct="1"/>
            <a:r>
              <a:rPr lang="en-US" noProof="0" smtClean="0"/>
              <a:t>Past: 65 min, Tolerable: 35 min, Goal: 25 min (end result was 20 min </a:t>
            </a:r>
            <a:r>
              <a:rPr lang="en-US" noProof="0" smtClean="0">
                <a:sym typeface="Wingdings" pitchFamily="2" charset="2"/>
              </a:rPr>
              <a:t>)</a:t>
            </a:r>
          </a:p>
          <a:p>
            <a:pPr lvl="1" eaLnBrk="1" hangingPunct="1"/>
            <a:r>
              <a:rPr lang="en-US" noProof="0" smtClean="0">
                <a:sym typeface="Wingdings" pitchFamily="2" charset="2"/>
              </a:rPr>
              <a:t>Meter: Candidates with Reportal experience and with knowledge of MR-specific reporting features performed a set of predefined steps to produce a standard MR Report (how to measure)</a:t>
            </a:r>
            <a:endParaRPr lang="en-US" noProof="0" smtClean="0"/>
          </a:p>
          <a:p>
            <a:pPr eaLnBrk="1" hangingPunct="1"/>
            <a:endParaRPr lang="en-US" noProof="0" smtClean="0"/>
          </a:p>
          <a:p>
            <a:pPr eaLnBrk="1" hangingPunct="1"/>
            <a:r>
              <a:rPr lang="en-US" noProof="0" smtClean="0"/>
              <a:t>The focus is on the day-to-day operations of our users, not a list of features that they might or might not like.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Product quality – example 2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Theme: new interface for ad-hoc users of Confirmit</a:t>
            </a:r>
          </a:p>
          <a:p>
            <a:pPr eaLnBrk="1" hangingPunct="1"/>
            <a:r>
              <a:rPr lang="en-US" noProof="0" smtClean="0"/>
              <a:t>Usability.Intuitivity</a:t>
            </a:r>
          </a:p>
          <a:p>
            <a:pPr lvl="1" eaLnBrk="1" hangingPunct="1"/>
            <a:r>
              <a:rPr lang="en-US" noProof="0" smtClean="0"/>
              <a:t>Scale: The time it takes for [First time users] to create a defined  [Basic Survey]</a:t>
            </a:r>
          </a:p>
          <a:p>
            <a:pPr lvl="1" eaLnBrk="1" hangingPunct="1"/>
            <a:r>
              <a:rPr lang="en-US" noProof="0" smtClean="0"/>
              <a:t>”Past”: 16,5 min (Competitor’s test result)</a:t>
            </a:r>
          </a:p>
          <a:p>
            <a:pPr lvl="1" eaLnBrk="1" hangingPunct="1"/>
            <a:r>
              <a:rPr lang="en-US" noProof="0" smtClean="0"/>
              <a:t>Tolerable: 11 min</a:t>
            </a:r>
          </a:p>
          <a:p>
            <a:pPr lvl="1" eaLnBrk="1" hangingPunct="1"/>
            <a:r>
              <a:rPr lang="en-US" noProof="0" smtClean="0"/>
              <a:t>Goal: 10 min</a:t>
            </a:r>
            <a:endParaRPr lang="en-US" noProof="0" smtClean="0">
              <a:sym typeface="Wingdings" pitchFamily="2" charset="2"/>
            </a:endParaRPr>
          </a:p>
          <a:p>
            <a:pPr lvl="1" eaLnBrk="1" hangingPunct="1"/>
            <a:r>
              <a:rPr lang="en-US" noProof="0" smtClean="0">
                <a:sym typeface="Wingdings" pitchFamily="2" charset="2"/>
              </a:rPr>
              <a:t>Meter: People with no experience in using survey tools was tasked to create a pre-defined survey with our new interface and a competing tool.</a:t>
            </a:r>
          </a:p>
          <a:p>
            <a:pPr lvl="1" eaLnBrk="1" hangingPunct="1"/>
            <a:r>
              <a:rPr lang="en-US" noProof="0" smtClean="0">
                <a:sym typeface="Wingdings" pitchFamily="2" charset="2"/>
              </a:rPr>
              <a:t>End result: 9 min </a:t>
            </a:r>
          </a:p>
          <a:p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Design Ideas</a:t>
            </a:r>
            <a:endParaRPr lang="en-US" noProof="0" smtClean="0">
              <a:solidFill>
                <a:schemeClr val="bg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noProof="0" smtClean="0">
                <a:ea typeface="ＭＳ Ｐゴシック" pitchFamily="34" charset="-128"/>
              </a:rPr>
              <a:t>For every quality requirement we look for possible Design Ideas</a:t>
            </a:r>
          </a:p>
          <a:p>
            <a:pPr eaLnBrk="1" hangingPunct="1"/>
            <a:r>
              <a:rPr lang="en-US" altLang="ja-JP" noProof="0" smtClean="0">
                <a:ea typeface="ＭＳ Ｐゴシック" pitchFamily="34" charset="-128"/>
              </a:rPr>
              <a:t>E.g. for Quality Requirement: </a:t>
            </a:r>
            <a:r>
              <a:rPr lang="en-US" noProof="0" smtClean="0"/>
              <a:t>Usability.Productivity we identified the following Design Ideas:</a:t>
            </a:r>
            <a:endParaRPr lang="en-US" altLang="ja-JP" noProof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ja-JP" noProof="0" smtClean="0">
                <a:ea typeface="ＭＳ Ｐゴシック" pitchFamily="34" charset="-128"/>
              </a:rPr>
              <a:t>DesignIdea.Recoding</a:t>
            </a:r>
          </a:p>
          <a:p>
            <a:pPr lvl="1" eaLnBrk="1" hangingPunct="1"/>
            <a:r>
              <a:rPr lang="en-US" altLang="ja-JP" noProof="0" smtClean="0">
                <a:ea typeface="ＭＳ Ｐゴシック" pitchFamily="34" charset="-128"/>
              </a:rPr>
              <a:t>DesignIdea.MRTotals</a:t>
            </a:r>
          </a:p>
          <a:p>
            <a:pPr lvl="1" eaLnBrk="1" hangingPunct="1"/>
            <a:r>
              <a:rPr lang="en-US" altLang="ja-JP" noProof="0" smtClean="0">
                <a:ea typeface="ＭＳ Ｐゴシック" pitchFamily="34" charset="-128"/>
              </a:rPr>
              <a:t>DesignIdea.TripleS</a:t>
            </a:r>
          </a:p>
          <a:p>
            <a:pPr lvl="1" eaLnBrk="1" hangingPunct="1"/>
            <a:r>
              <a:rPr lang="en-US" noProof="0" smtClean="0"/>
              <a:t>..and many more</a:t>
            </a:r>
          </a:p>
          <a:p>
            <a:pPr eaLnBrk="1" hangingPunct="1"/>
            <a:r>
              <a:rPr lang="en-US" noProof="0" smtClean="0"/>
              <a:t>We evaluated all these, and specified in more detail those we believed would add the most value (take us closer to the goal)</a:t>
            </a:r>
          </a:p>
          <a:p>
            <a:pPr eaLnBrk="1" hangingPunct="1"/>
            <a:endParaRPr lang="en-US" noProof="0" smtClean="0"/>
          </a:p>
          <a:p>
            <a:pPr eaLnBrk="1" hangingPunct="1"/>
            <a:r>
              <a:rPr lang="en-US" noProof="0" smtClean="0"/>
              <a:t>A chosen Design Idea = Solution</a:t>
            </a:r>
          </a:p>
          <a:p>
            <a:pPr eaLnBrk="1" hangingPunct="1"/>
            <a:endParaRPr lang="en-US" noProof="0" smtClean="0"/>
          </a:p>
        </p:txBody>
      </p:sp>
      <p:pic>
        <p:nvPicPr>
          <p:cNvPr id="19460" name="Picture 4" descr="goal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/>
          <a:stretch>
            <a:fillRect/>
          </a:stretch>
        </p:blipFill>
        <p:spPr bwMode="auto">
          <a:xfrm>
            <a:off x="6561138" y="5680075"/>
            <a:ext cx="21875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Solutions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A Solution is defined as a code change with the intention of improving a product quality. Such code changes are in most cases new features or tuning of existing code. A Solution can also be implementation of a core functional requirement. </a:t>
            </a:r>
          </a:p>
          <a:p>
            <a:pPr eaLnBrk="1" hangingPunct="1"/>
            <a:r>
              <a:rPr lang="en-US" noProof="0" smtClean="0"/>
              <a:t> A Solution is a work item with defined attributes. The most important attributes for a Solution is:</a:t>
            </a:r>
          </a:p>
          <a:p>
            <a:pPr lvl="1" eaLnBrk="1" hangingPunct="1"/>
            <a:r>
              <a:rPr lang="en-US" noProof="0" smtClean="0"/>
              <a:t>Summary: WHAT the solution does</a:t>
            </a:r>
          </a:p>
          <a:p>
            <a:pPr lvl="1" eaLnBrk="1" hangingPunct="1"/>
            <a:r>
              <a:rPr lang="en-US" noProof="0" smtClean="0"/>
              <a:t>Rationale: WHY this is a smart thing to do</a:t>
            </a:r>
          </a:p>
          <a:p>
            <a:pPr lvl="1" eaLnBrk="1" hangingPunct="1"/>
            <a:r>
              <a:rPr lang="en-US" noProof="0" smtClean="0"/>
              <a:t>A description of what the Solution consist of. It should be detailed enough for your peer to understand. </a:t>
            </a:r>
          </a:p>
          <a:p>
            <a:pPr lvl="2" eaLnBrk="1" hangingPunct="1"/>
            <a:r>
              <a:rPr lang="en-US" sz="1400" noProof="0" smtClean="0"/>
              <a:t>GUI tasks (UI components: new screens, buttons etc)</a:t>
            </a:r>
          </a:p>
          <a:p>
            <a:pPr lvl="2" eaLnBrk="1" hangingPunct="1"/>
            <a:r>
              <a:rPr lang="en-US" sz="1400" noProof="0" smtClean="0"/>
              <a:t>Database tasks (new tables, columns etc)</a:t>
            </a:r>
          </a:p>
          <a:p>
            <a:pPr lvl="2" eaLnBrk="1" hangingPunct="1"/>
            <a:r>
              <a:rPr lang="en-US" sz="1400" noProof="0" smtClean="0"/>
              <a:t>New classes, methods etc</a:t>
            </a:r>
          </a:p>
          <a:p>
            <a:pPr lvl="2" eaLnBrk="1" hangingPunct="1"/>
            <a:r>
              <a:rPr lang="en-US" sz="1400" noProof="0" smtClean="0"/>
              <a:t>Tests (Automated and manual)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Evo planning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We collect the most promising Solutions and include them in an Evo plan (also called Impact Estimation Table: IET)</a:t>
            </a:r>
          </a:p>
          <a:p>
            <a:pPr eaLnBrk="1" hangingPunct="1"/>
            <a:endParaRPr lang="en-US" noProof="0" smtClean="0"/>
          </a:p>
          <a:p>
            <a:pPr eaLnBrk="1" hangingPunct="1"/>
            <a:r>
              <a:rPr lang="en-US" noProof="0" smtClean="0"/>
              <a:t>The IET is our tool for controlling the qualities and deliver improvements to real stakeholders</a:t>
            </a:r>
          </a:p>
          <a:p>
            <a:pPr eaLnBrk="1" hangingPunct="1"/>
            <a:endParaRPr lang="en-US" noProof="0" smtClean="0"/>
          </a:p>
          <a:p>
            <a:pPr eaLnBrk="1" hangingPunct="1"/>
            <a:r>
              <a:rPr lang="en-US" noProof="0" smtClean="0"/>
              <a:t>Evo cycle = 2 weeks</a:t>
            </a:r>
          </a:p>
          <a:p>
            <a:pPr lvl="1" eaLnBrk="1" hangingPunct="1"/>
            <a:r>
              <a:rPr lang="en-US" noProof="0" smtClean="0"/>
              <a:t>Each developer has typically 1 Solution assigned</a:t>
            </a:r>
          </a:p>
          <a:p>
            <a:pPr lvl="1" eaLnBrk="1" hangingPunct="1"/>
            <a:r>
              <a:rPr lang="en-US" noProof="0" smtClean="0"/>
              <a:t>Each Solution is defined as a work item in our source control system (Microsoft TFS)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Evo planning -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IET for MR Project – Confirmit</a:t>
            </a:r>
            <a:endParaRPr lang="en-US" b="1" noProof="0" smtClean="0"/>
          </a:p>
          <a:p>
            <a:pPr eaLnBrk="1" hangingPunct="1"/>
            <a:r>
              <a:rPr lang="en-US" b="1" noProof="0" smtClean="0"/>
              <a:t>Solution:</a:t>
            </a:r>
            <a:r>
              <a:rPr lang="en-US" noProof="0" smtClean="0"/>
              <a:t> Recoding</a:t>
            </a:r>
          </a:p>
          <a:p>
            <a:pPr lvl="1" eaLnBrk="1" hangingPunct="1"/>
            <a:r>
              <a:rPr lang="en-US" noProof="0" smtClean="0"/>
              <a:t>Make it possible to recode variable on the fly from Reportal. </a:t>
            </a:r>
          </a:p>
          <a:p>
            <a:pPr lvl="1" eaLnBrk="1" hangingPunct="1"/>
            <a:r>
              <a:rPr lang="en-US" noProof="0" smtClean="0"/>
              <a:t>Estimated effort: 4 days</a:t>
            </a:r>
          </a:p>
          <a:p>
            <a:pPr eaLnBrk="1" hangingPunct="1"/>
            <a:endParaRPr lang="en-US" noProof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479800"/>
            <a:ext cx="712787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84213" y="5568950"/>
            <a:ext cx="7127875" cy="360363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Evo planning – value vs. cost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noProof="0" dirty="0" smtClean="0"/>
              <a:t>Evo Step Planning and Review Meeting</a:t>
            </a:r>
          </a:p>
          <a:p>
            <a:pPr eaLnBrk="1" hangingPunct="1"/>
            <a:r>
              <a:rPr lang="en-US" noProof="0" dirty="0" smtClean="0"/>
              <a:t>The purpose of these meetings is:</a:t>
            </a:r>
          </a:p>
          <a:p>
            <a:pPr lvl="1" eaLnBrk="1" hangingPunct="1"/>
            <a:r>
              <a:rPr lang="en-US" noProof="0" dirty="0" smtClean="0"/>
              <a:t>Review last step, demo and initial feedback</a:t>
            </a:r>
          </a:p>
          <a:p>
            <a:pPr lvl="1" eaLnBrk="1" hangingPunct="1"/>
            <a:r>
              <a:rPr lang="en-US" noProof="0" dirty="0" smtClean="0"/>
              <a:t>To refine requirements and to take design decisions. These will be most frequent in the early phase of the project.</a:t>
            </a:r>
          </a:p>
          <a:p>
            <a:pPr lvl="1" eaLnBrk="1" hangingPunct="1"/>
            <a:r>
              <a:rPr lang="en-US" noProof="0" dirty="0" smtClean="0"/>
              <a:t>Agree on content of next step (Solutions, Function Requirements etc). Possible new Solutions are discussed and weighted against each other: </a:t>
            </a:r>
            <a:r>
              <a:rPr lang="en-US" b="1" noProof="0" dirty="0" smtClean="0"/>
              <a:t>Most value for development resources</a:t>
            </a:r>
          </a:p>
          <a:p>
            <a:pPr eaLnBrk="1" hangingPunct="1"/>
            <a:endParaRPr 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Introduction to Confirmit</a:t>
            </a:r>
          </a:p>
          <a:p>
            <a:pPr eaLnBrk="1" hangingPunct="1"/>
            <a:r>
              <a:rPr lang="en-US" noProof="0" smtClean="0"/>
              <a:t>Development history</a:t>
            </a:r>
          </a:p>
          <a:p>
            <a:pPr eaLnBrk="1" hangingPunct="1"/>
            <a:r>
              <a:rPr lang="en-US" noProof="0" smtClean="0"/>
              <a:t>The shift of focus, from waterfall to Evo</a:t>
            </a:r>
          </a:p>
          <a:p>
            <a:pPr eaLnBrk="1" hangingPunct="1"/>
            <a:r>
              <a:rPr lang="en-US" noProof="0" smtClean="0"/>
              <a:t>Evo</a:t>
            </a:r>
          </a:p>
          <a:p>
            <a:pPr lvl="1" eaLnBrk="1" hangingPunct="1"/>
            <a:r>
              <a:rPr lang="en-US" noProof="0" smtClean="0"/>
              <a:t>Requirements</a:t>
            </a:r>
          </a:p>
          <a:p>
            <a:pPr lvl="1" eaLnBrk="1" hangingPunct="1"/>
            <a:r>
              <a:rPr lang="en-US" noProof="0" smtClean="0"/>
              <a:t>Solutions</a:t>
            </a:r>
          </a:p>
          <a:p>
            <a:pPr lvl="1" eaLnBrk="1" hangingPunct="1"/>
            <a:r>
              <a:rPr lang="en-US" noProof="0" smtClean="0"/>
              <a:t>EVO planning, IET, Evo cycle</a:t>
            </a:r>
          </a:p>
          <a:p>
            <a:pPr eaLnBrk="1" hangingPunct="1"/>
            <a:r>
              <a:rPr lang="en-US" noProof="0" smtClean="0"/>
              <a:t>Evo’s impact on Confirmit product qualities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Product quality versus code quality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Evo is focusing on delivering improvements to product qualities</a:t>
            </a:r>
          </a:p>
          <a:p>
            <a:pPr eaLnBrk="1" hangingPunct="1"/>
            <a:r>
              <a:rPr lang="en-US" noProof="0" dirty="0" smtClean="0"/>
              <a:t>These </a:t>
            </a:r>
            <a:r>
              <a:rPr lang="en-US" b="1" noProof="0" dirty="0" smtClean="0"/>
              <a:t>product qualities </a:t>
            </a:r>
            <a:r>
              <a:rPr lang="en-US" noProof="0" dirty="0" smtClean="0"/>
              <a:t>materialize themselves as designs/Solutions, often as new features/functionality</a:t>
            </a:r>
          </a:p>
          <a:p>
            <a:pPr eaLnBrk="1" hangingPunct="1"/>
            <a:r>
              <a:rPr lang="en-US" noProof="0" dirty="0" smtClean="0"/>
              <a:t>To control the </a:t>
            </a:r>
            <a:r>
              <a:rPr lang="en-US" b="1" noProof="0" dirty="0" smtClean="0"/>
              <a:t>code quality </a:t>
            </a:r>
            <a:r>
              <a:rPr lang="en-US" noProof="0" dirty="0" smtClean="0"/>
              <a:t>of these new features we have put together a simple checklist in TFS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noProof="0" dirty="0" smtClean="0"/>
          </a:p>
          <a:p>
            <a:pPr lvl="1" eaLnBrk="1" hangingPunct="1"/>
            <a:endParaRPr lang="en-US" u="sng" noProof="0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2377" y="3641986"/>
            <a:ext cx="4695825" cy="2657475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Quality status </a:t>
            </a:r>
            <a:r>
              <a:rPr lang="nb-NO" dirty="0" err="1" smtClean="0"/>
              <a:t>meeting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eaLnBrk="1" hangingPunct="1"/>
            <a:r>
              <a:rPr lang="nb-NO" dirty="0" smtClean="0"/>
              <a:t>Short </a:t>
            </a:r>
            <a:r>
              <a:rPr lang="nb-NO" dirty="0" err="1" smtClean="0"/>
              <a:t>meetings</a:t>
            </a:r>
            <a:r>
              <a:rPr lang="nb-NO" dirty="0" smtClean="0"/>
              <a:t>, 30 </a:t>
            </a:r>
            <a:r>
              <a:rPr lang="nb-NO" dirty="0" err="1" smtClean="0"/>
              <a:t>minutes</a:t>
            </a:r>
            <a:r>
              <a:rPr lang="nb-NO" dirty="0" smtClean="0"/>
              <a:t>.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week</a:t>
            </a:r>
            <a:r>
              <a:rPr lang="nb-NO" dirty="0" smtClean="0"/>
              <a:t>.</a:t>
            </a:r>
          </a:p>
          <a:p>
            <a:pPr eaLnBrk="1" hangingPunct="1"/>
            <a:r>
              <a:rPr lang="nb-NO" dirty="0" err="1" smtClean="0"/>
              <a:t>Focus</a:t>
            </a:r>
            <a:r>
              <a:rPr lang="nb-NO" dirty="0" smtClean="0"/>
              <a:t> in </a:t>
            </a: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meetings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code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step</a:t>
            </a:r>
            <a:endParaRPr lang="nb-NO" dirty="0" smtClean="0"/>
          </a:p>
          <a:p>
            <a:pPr eaLnBrk="1" hangingPunct="1"/>
            <a:r>
              <a:rPr lang="nb-NO" dirty="0" err="1" smtClean="0"/>
              <a:t>We</a:t>
            </a:r>
            <a:r>
              <a:rPr lang="nb-NO" dirty="0" smtClean="0"/>
              <a:t> have </a:t>
            </a:r>
            <a:r>
              <a:rPr lang="nb-NO" dirty="0" err="1" smtClean="0"/>
              <a:t>created</a:t>
            </a:r>
            <a:r>
              <a:rPr lang="nb-NO" dirty="0" smtClean="0"/>
              <a:t> a </a:t>
            </a:r>
            <a:r>
              <a:rPr lang="nb-NO" dirty="0" err="1" smtClean="0"/>
              <a:t>report</a:t>
            </a:r>
            <a:r>
              <a:rPr lang="nb-NO" dirty="0" smtClean="0"/>
              <a:t> in TFS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extracts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checklists</a:t>
            </a:r>
            <a:r>
              <a:rPr lang="nb-NO" dirty="0" smtClean="0"/>
              <a:t> for all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related</a:t>
            </a:r>
            <a:r>
              <a:rPr lang="nb-NO" dirty="0" smtClean="0"/>
              <a:t> to </a:t>
            </a:r>
            <a:r>
              <a:rPr lang="nb-NO" dirty="0" err="1" smtClean="0"/>
              <a:t>each</a:t>
            </a:r>
            <a:r>
              <a:rPr lang="nb-NO" dirty="0" smtClean="0"/>
              <a:t> team</a:t>
            </a:r>
          </a:p>
          <a:p>
            <a:pPr eaLnBrk="1" hangingPunct="1"/>
            <a:endParaRPr lang="nb-NO" dirty="0" smtClean="0"/>
          </a:p>
          <a:p>
            <a:pPr eaLnBrk="1" hangingPunct="1">
              <a:buNone/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Quality status </a:t>
            </a:r>
            <a:r>
              <a:rPr lang="nb-NO" dirty="0" err="1" smtClean="0"/>
              <a:t>meeting</a:t>
            </a:r>
            <a:r>
              <a:rPr lang="nb-NO" dirty="0" smtClean="0"/>
              <a:t> – TFS </a:t>
            </a:r>
            <a:r>
              <a:rPr lang="nb-NO" dirty="0" err="1" smtClean="0"/>
              <a:t>report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>
              <a:buNone/>
            </a:pPr>
            <a:r>
              <a:rPr lang="nb-NO" dirty="0" smtClean="0"/>
              <a:t>			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7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From concepts to day to day operations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Confirmit’s Evo implementation has the following attributes</a:t>
            </a:r>
          </a:p>
          <a:p>
            <a:pPr lvl="1" eaLnBrk="1" hangingPunct="1"/>
            <a:r>
              <a:rPr lang="en-US" noProof="0" smtClean="0"/>
              <a:t>Product Qualities</a:t>
            </a:r>
          </a:p>
          <a:p>
            <a:pPr lvl="1" eaLnBrk="1" hangingPunct="1"/>
            <a:r>
              <a:rPr lang="en-US" noProof="0" smtClean="0"/>
              <a:t>Design Ideas</a:t>
            </a:r>
          </a:p>
          <a:p>
            <a:pPr lvl="1" eaLnBrk="1" hangingPunct="1"/>
            <a:r>
              <a:rPr lang="en-US" noProof="0" smtClean="0"/>
              <a:t>Solutions</a:t>
            </a:r>
          </a:p>
          <a:p>
            <a:pPr lvl="1" eaLnBrk="1" hangingPunct="1"/>
            <a:r>
              <a:rPr lang="en-US" noProof="0" smtClean="0"/>
              <a:t>Evo Step</a:t>
            </a:r>
          </a:p>
          <a:p>
            <a:pPr lvl="1" eaLnBrk="1" hangingPunct="1"/>
            <a:r>
              <a:rPr lang="en-US" noProof="0" smtClean="0"/>
              <a:t>IET</a:t>
            </a:r>
          </a:p>
          <a:p>
            <a:pPr lvl="1" eaLnBrk="1" hangingPunct="1"/>
            <a:r>
              <a:rPr lang="en-US" noProof="0" smtClean="0"/>
              <a:t>Project Management Meetings</a:t>
            </a:r>
          </a:p>
          <a:p>
            <a:pPr lvl="1" eaLnBrk="1" hangingPunct="1"/>
            <a:r>
              <a:rPr lang="en-US" noProof="0" smtClean="0"/>
              <a:t>Design Review Meetings</a:t>
            </a:r>
          </a:p>
          <a:p>
            <a:pPr lvl="1" eaLnBrk="1" hangingPunct="1"/>
            <a:endParaRPr lang="en-US" noProof="0" smtClean="0"/>
          </a:p>
          <a:p>
            <a:pPr eaLnBrk="1" hangingPunct="1"/>
            <a:r>
              <a:rPr lang="en-US" noProof="0" smtClean="0"/>
              <a:t>How are these connected in order to form our Evo development process?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Evo cycles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7741" y="1973937"/>
          <a:ext cx="8436990" cy="4063838"/>
        </p:xfrm>
        <a:graphic>
          <a:graphicData uri="http://schemas.openxmlformats.org/drawingml/2006/table">
            <a:tbl>
              <a:tblPr firstRow="1" bandRow="1">
                <a:effectLst/>
                <a:tableStyleId>{08FB837D-C827-4EFA-A057-4D05807E0F7C}</a:tableStyleId>
              </a:tblPr>
              <a:tblGrid>
                <a:gridCol w="1508734"/>
                <a:gridCol w="6928256"/>
              </a:tblGrid>
              <a:tr h="4138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429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Thursday &amp; Friday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Maintenance &amp; Evo step planning meeting: Review the quality of last Evo step and discuss design</a:t>
                      </a:r>
                      <a:r>
                        <a:rPr lang="en-US" baseline="0" dirty="0" smtClean="0"/>
                        <a:t> i</a:t>
                      </a:r>
                      <a:r>
                        <a:rPr lang="en-US" dirty="0" smtClean="0"/>
                        <a:t>deas for next step.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New build &amp; setup &gt;&gt; test server updated</a:t>
                      </a:r>
                      <a:endParaRPr lang="en-US" dirty="0"/>
                    </a:p>
                  </a:txBody>
                  <a:tcPr/>
                </a:tc>
              </a:tr>
              <a:tr h="714294">
                <a:tc>
                  <a:txBody>
                    <a:bodyPr/>
                    <a:lstStyle/>
                    <a:p>
                      <a:r>
                        <a:rPr lang="en-US" dirty="0" smtClean="0"/>
                        <a:t>Monday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Write detailed Solutions and present them in design review meeting. Short debrief meeting with project team</a:t>
                      </a:r>
                      <a:endParaRPr lang="en-US" dirty="0"/>
                    </a:p>
                  </a:txBody>
                  <a:tcPr/>
                </a:tc>
              </a:tr>
              <a:tr h="714294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 - Friday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/>
                </a:tc>
              </a:tr>
              <a:tr h="47934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 &amp; get feedback from all stakeholders. </a:t>
                      </a:r>
                      <a:endParaRPr lang="en-US" dirty="0"/>
                    </a:p>
                  </a:txBody>
                  <a:tcPr/>
                </a:tc>
              </a:tr>
              <a:tr h="413837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/>
                </a:tc>
              </a:tr>
              <a:tr h="413837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Development, finalize Evo</a:t>
                      </a:r>
                      <a:r>
                        <a:rPr lang="en-US" baseline="0" dirty="0" smtClean="0"/>
                        <a:t> step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Evo and Quality: what drives quality in Confirmit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Product Quality focus </a:t>
            </a:r>
            <a:r>
              <a:rPr lang="en-US" noProof="0" smtClean="0">
                <a:sym typeface="Wingdings" pitchFamily="2" charset="2"/>
              </a:rPr>
              <a:t></a:t>
            </a:r>
            <a:r>
              <a:rPr lang="en-US" noProof="0" smtClean="0"/>
              <a:t> business value</a:t>
            </a:r>
          </a:p>
          <a:p>
            <a:pPr lvl="1"/>
            <a:r>
              <a:rPr lang="en-US" noProof="0" smtClean="0"/>
              <a:t>Software product companies v.s Consultants and projects</a:t>
            </a:r>
          </a:p>
          <a:p>
            <a:pPr lvl="1"/>
            <a:r>
              <a:rPr lang="en-US" noProof="0" smtClean="0"/>
              <a:t>Direct client wins related to PQs (ScalabilityThroughput, Usability)</a:t>
            </a:r>
          </a:p>
          <a:p>
            <a:pPr lvl="1"/>
            <a:r>
              <a:rPr lang="en-US" noProof="0" smtClean="0"/>
              <a:t>After 6 years of practicing Evo, our mindset has drifted from features to quality – this may be the single most important factor for us</a:t>
            </a:r>
          </a:p>
          <a:p>
            <a:endParaRPr lang="en-US" noProof="0" smtClean="0"/>
          </a:p>
          <a:p>
            <a:endParaRPr lang="en-US" noProof="0" smtClean="0"/>
          </a:p>
          <a:p>
            <a:r>
              <a:rPr lang="en-US" noProof="0" smtClean="0"/>
              <a:t>Feedback</a:t>
            </a:r>
          </a:p>
          <a:p>
            <a:pPr lvl="1"/>
            <a:r>
              <a:rPr lang="en-US" noProof="0" smtClean="0"/>
              <a:t>Frequent feedback on new ”versions” of Confirmit provide product guidance as well as identifying defects</a:t>
            </a:r>
          </a:p>
          <a:p>
            <a:pPr lvl="1"/>
            <a:r>
              <a:rPr lang="en-US" noProof="0" smtClean="0"/>
              <a:t>Both internal and external feedback</a:t>
            </a:r>
          </a:p>
          <a:p>
            <a:pPr>
              <a:buNone/>
            </a:pPr>
            <a:r>
              <a:rPr lang="en-US" noProof="0" smtClean="0"/>
              <a:t> </a:t>
            </a:r>
          </a:p>
          <a:p>
            <a:endParaRPr lang="en-US" noProof="0" smtClean="0"/>
          </a:p>
          <a:p>
            <a:pPr lvl="1"/>
            <a:endParaRPr lang="en-US" noProof="0"/>
          </a:p>
        </p:txBody>
      </p:sp>
      <p:pic>
        <p:nvPicPr>
          <p:cNvPr id="4098" name="Picture 2" descr="http://www.thiefsden.net/archives/redsox.jpg"/>
          <p:cNvPicPr>
            <a:picLocks noChangeAspect="1" noChangeArrowheads="1"/>
          </p:cNvPicPr>
          <p:nvPr/>
        </p:nvPicPr>
        <p:blipFill>
          <a:blip r:embed="rId2">
            <a:lum bright="23000" contrast="-26000"/>
          </a:blip>
          <a:srcRect/>
          <a:stretch>
            <a:fillRect/>
          </a:stretch>
        </p:blipFill>
        <p:spPr bwMode="auto">
          <a:xfrm>
            <a:off x="6389872" y="4860778"/>
            <a:ext cx="2030341" cy="147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Evo and Quality: what drives quality in Confirmit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Measurements</a:t>
            </a:r>
          </a:p>
          <a:p>
            <a:pPr lvl="1"/>
            <a:r>
              <a:rPr lang="en-US" noProof="0" dirty="0" smtClean="0"/>
              <a:t>Hard and sometimes costly, but give great pleasure</a:t>
            </a:r>
          </a:p>
          <a:p>
            <a:pPr lvl="1"/>
            <a:r>
              <a:rPr lang="en-US" noProof="0" dirty="0" smtClean="0"/>
              <a:t>Numbers are the sort of truth that we engineers like..</a:t>
            </a:r>
          </a:p>
          <a:p>
            <a:pPr lvl="1"/>
            <a:r>
              <a:rPr lang="en-US" noProof="0" dirty="0" smtClean="0"/>
              <a:t>Less formal with experience</a:t>
            </a:r>
          </a:p>
          <a:p>
            <a:pPr lvl="1"/>
            <a:r>
              <a:rPr lang="en-US" noProof="0" dirty="0" smtClean="0"/>
              <a:t>Great for marketing</a:t>
            </a:r>
          </a:p>
          <a:p>
            <a:endParaRPr lang="en-US" noProof="0" dirty="0"/>
          </a:p>
        </p:txBody>
      </p:sp>
      <p:pic>
        <p:nvPicPr>
          <p:cNvPr id="1026" name="Picture 2" descr="http://www.firstenergycorp.com/Residential_and_Business/Billing_and_Payments/images/meter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2008" y="3519376"/>
            <a:ext cx="2784364" cy="2627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Evo and Quality: what drives quality in Confirmit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Design</a:t>
            </a:r>
          </a:p>
          <a:p>
            <a:pPr lvl="1"/>
            <a:r>
              <a:rPr lang="en-US" noProof="0" dirty="0" smtClean="0"/>
              <a:t>Design reviews before coding starts (On Solution level)</a:t>
            </a:r>
          </a:p>
          <a:p>
            <a:pPr lvl="1"/>
            <a:r>
              <a:rPr lang="en-US" noProof="0" dirty="0" smtClean="0"/>
              <a:t>Design review checklist – continuously updating</a:t>
            </a:r>
          </a:p>
          <a:p>
            <a:r>
              <a:rPr lang="en-US" noProof="0" dirty="0" smtClean="0"/>
              <a:t>Code checklists</a:t>
            </a:r>
          </a:p>
          <a:p>
            <a:pPr lvl="1"/>
            <a:r>
              <a:rPr lang="en-US" noProof="0" dirty="0" smtClean="0"/>
              <a:t>Applicable for all work items: Solutions, Defects</a:t>
            </a:r>
          </a:p>
          <a:p>
            <a:pPr lvl="1"/>
            <a:r>
              <a:rPr lang="en-US" noProof="0" dirty="0" smtClean="0"/>
              <a:t>Tailored in Microsoft TFS, according to our Evo process</a:t>
            </a:r>
          </a:p>
          <a:p>
            <a:r>
              <a:rPr lang="en-US" noProof="0" dirty="0" smtClean="0"/>
              <a:t>CI</a:t>
            </a:r>
          </a:p>
          <a:p>
            <a:pPr lvl="1"/>
            <a:r>
              <a:rPr lang="en-US" noProof="0" dirty="0" smtClean="0"/>
              <a:t>Continuous integration and execution of automatic tests</a:t>
            </a:r>
          </a:p>
          <a:p>
            <a:pPr lvl="1"/>
            <a:r>
              <a:rPr lang="en-US" noProof="0" dirty="0" smtClean="0"/>
              <a:t>Too many failing tests </a:t>
            </a:r>
            <a:r>
              <a:rPr lang="en-US" noProof="0" dirty="0" smtClean="0">
                <a:sym typeface="Wingdings" pitchFamily="2" charset="2"/>
              </a:rPr>
              <a:t> No check in before ”all” tests are green again</a:t>
            </a:r>
            <a:endParaRPr lang="en-US" noProof="0" dirty="0" smtClean="0"/>
          </a:p>
          <a:p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 and Quality: what drives quality in Confirmit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Testing</a:t>
            </a:r>
          </a:p>
          <a:p>
            <a:pPr lvl="1"/>
            <a:r>
              <a:rPr lang="en-US" noProof="0" dirty="0" smtClean="0"/>
              <a:t>Automatic unit and integration tests, web tests</a:t>
            </a:r>
          </a:p>
          <a:p>
            <a:pPr lvl="1"/>
            <a:r>
              <a:rPr lang="en-US" noProof="0" dirty="0" smtClean="0"/>
              <a:t>Manual testing by QA department – each product team has dedicated testers</a:t>
            </a:r>
          </a:p>
          <a:p>
            <a:pPr lvl="2"/>
            <a:r>
              <a:rPr lang="en-US" noProof="0" dirty="0" smtClean="0"/>
              <a:t>Performed after each step – the test-backlog is not huge when entering the release-period.</a:t>
            </a:r>
          </a:p>
          <a:p>
            <a:pPr lvl="2"/>
            <a:r>
              <a:rPr lang="en-US" noProof="0" dirty="0" smtClean="0"/>
              <a:t>Mostly focus on code quality and finding defects</a:t>
            </a:r>
          </a:p>
          <a:p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Evo measurements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42900" y="1931267"/>
          <a:ext cx="8515350" cy="44856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995756"/>
                <a:gridCol w="1171853"/>
                <a:gridCol w="13477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r>
                        <a:rPr lang="en-US" baseline="0" dirty="0" smtClean="0"/>
                        <a:t> 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Usability.Productivity</a:t>
                      </a:r>
                      <a:r>
                        <a:rPr lang="en-US" sz="1600" dirty="0" smtClean="0"/>
                        <a:t>: Time for the system to generate a defined</a:t>
                      </a:r>
                      <a:r>
                        <a:rPr lang="en-US" sz="1600" baseline="0" dirty="0" smtClean="0"/>
                        <a:t> complex survey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7200 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 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Usability.Productivity</a:t>
                      </a:r>
                      <a:r>
                        <a:rPr lang="en-US" sz="1600" dirty="0" smtClean="0"/>
                        <a:t>: Time to set</a:t>
                      </a:r>
                      <a:r>
                        <a:rPr lang="en-US" sz="1600" baseline="0" dirty="0" smtClean="0"/>
                        <a:t> up a typical specified Market Research report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 min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Usability.Productivity</a:t>
                      </a:r>
                      <a:r>
                        <a:rPr lang="en-US" sz="1600" dirty="0" smtClean="0"/>
                        <a:t>: Time to grant a set of</a:t>
                      </a:r>
                      <a:r>
                        <a:rPr lang="en-US" sz="1600" baseline="0" dirty="0" smtClean="0"/>
                        <a:t> end-users access to a report set and distribute report login info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min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Usability.Intuitiveness</a:t>
                      </a:r>
                      <a:r>
                        <a:rPr lang="en-US" sz="1600" dirty="0" smtClean="0"/>
                        <a:t>: The time it takes a medium experienced programmer to create a complete and correct data transfer</a:t>
                      </a:r>
                      <a:r>
                        <a:rPr lang="en-US" sz="1600" baseline="0" dirty="0" smtClean="0"/>
                        <a:t> definition with Confirmit web services without any user documentation or other aid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min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Performance.Runtime.Concurrency</a:t>
                      </a:r>
                      <a:r>
                        <a:rPr lang="en-US" sz="1600" dirty="0" smtClean="0"/>
                        <a:t>: Maximum</a:t>
                      </a:r>
                      <a:r>
                        <a:rPr lang="en-US" sz="1600" baseline="0" dirty="0" smtClean="0"/>
                        <a:t> number of simultaneously respondents executing a survey with a click rate of 20 seconds and a response time &lt;500 ms  given a defined [Survey complexity]  and a defined [Server configuration, Typical]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 users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6000 users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Confirmit – the company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Established in 1996</a:t>
            </a:r>
          </a:p>
          <a:p>
            <a:pPr eaLnBrk="1" hangingPunct="1"/>
            <a:r>
              <a:rPr lang="en-US" noProof="0" smtClean="0"/>
              <a:t>250 employees (Oslo, London, NY, SF, Moskva and Yaroslavl,)</a:t>
            </a:r>
          </a:p>
          <a:p>
            <a:pPr eaLnBrk="1" hangingPunct="1"/>
            <a:r>
              <a:rPr lang="en-US" noProof="0" smtClean="0"/>
              <a:t>We deliver Confirmit, software that enables organizations to conduct Customer Feedback, Employee Feedback, and Market Research programs</a:t>
            </a:r>
          </a:p>
          <a:p>
            <a:pPr eaLnBrk="1" hangingPunct="1"/>
            <a:endParaRPr lang="en-US" noProof="0" smtClean="0"/>
          </a:p>
        </p:txBody>
      </p:sp>
      <p:pic>
        <p:nvPicPr>
          <p:cNvPr id="4100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75" y="6027738"/>
            <a:ext cx="163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213" y="4979353"/>
            <a:ext cx="16779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1438" y="5575300"/>
            <a:ext cx="9350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1" descr="Statoil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338" y="5475288"/>
            <a:ext cx="8509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2" descr="Googl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1563" y="4006850"/>
            <a:ext cx="1666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3" descr="Yahoo!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7025" y="4168775"/>
            <a:ext cx="18716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4" descr="Shopzilla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46875" y="5876925"/>
            <a:ext cx="2397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03463" y="4632325"/>
            <a:ext cx="1649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 Bank of Scotland logo 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86263" y="5264150"/>
            <a:ext cx="18923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7" descr="GlaxoSmithKline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8313" y="4868863"/>
            <a:ext cx="1504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9" descr="h_c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254750" y="5421313"/>
            <a:ext cx="1333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32" descr="TNS Market Research - The Sixth Sense of Business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380288" y="4005263"/>
            <a:ext cx="14573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3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389563" y="5938838"/>
            <a:ext cx="1327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37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843213" y="5589588"/>
            <a:ext cx="11715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38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95963" y="4652963"/>
            <a:ext cx="14446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3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083050" y="6011863"/>
            <a:ext cx="10572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40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263650" y="4468813"/>
            <a:ext cx="7508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41" descr="British Airways Home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011613" y="4578350"/>
            <a:ext cx="1828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Evo measurements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42900" y="1958975"/>
          <a:ext cx="8135275" cy="3083560"/>
        </p:xfrm>
        <a:graphic>
          <a:graphicData uri="http://schemas.openxmlformats.org/drawingml/2006/table">
            <a:tbl>
              <a:tblPr firstRow="1" bandRow="1">
                <a:effectLst/>
                <a:tableStyleId>{08FB837D-C827-4EFA-A057-4D05807E0F7C}</a:tableStyleId>
              </a:tblPr>
              <a:tblGrid>
                <a:gridCol w="6182187"/>
                <a:gridCol w="19530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Intuitiveness: Probability that an inexperienced user can intuitively figure out how to set up a defined Simple Survey correctly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Probability increased by 175%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Productivity: Time in minutes for a defined advanced user, with full knowledge of 9.0 functionality, to set up a defined advanced survey correctly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Time reduced by 38%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Productivity: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Time (in minutes) to test a defined survey and identify 4 inserted script errors, starting from when the questionnaire is finished to the time testing is complete and is ready for production. (Defined Survey: Complex survey, 60 questions, comprehensive </a:t>
                      </a:r>
                      <a:r>
                        <a:rPr lang="en-US" sz="1600" dirty="0" err="1" smtClean="0"/>
                        <a:t>JScripting</a:t>
                      </a:r>
                      <a:r>
                        <a:rPr lang="en-US" sz="1600" dirty="0" smtClean="0"/>
                        <a:t>.)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Time reduced by 83% and error tracking increased by 25%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Summary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Evo focus on what separates us from our competitors: </a:t>
            </a:r>
            <a:r>
              <a:rPr lang="en-US" noProof="0" smtClean="0">
                <a:solidFill>
                  <a:srgbClr val="FF6600"/>
                </a:solidFill>
              </a:rPr>
              <a:t>product qualities</a:t>
            </a:r>
          </a:p>
          <a:p>
            <a:endParaRPr lang="en-US" noProof="0" smtClean="0"/>
          </a:p>
          <a:p>
            <a:r>
              <a:rPr lang="en-US" noProof="0" smtClean="0"/>
              <a:t>Frequent deliveries and feedback is important in order to deliver that the clients what: </a:t>
            </a:r>
            <a:r>
              <a:rPr lang="en-US" noProof="0" smtClean="0">
                <a:solidFill>
                  <a:srgbClr val="FF6600"/>
                </a:solidFill>
              </a:rPr>
              <a:t>Results </a:t>
            </a:r>
          </a:p>
          <a:p>
            <a:endParaRPr lang="en-US" noProof="0" smtClean="0">
              <a:solidFill>
                <a:srgbClr val="FF6600"/>
              </a:solidFill>
            </a:endParaRPr>
          </a:p>
          <a:p>
            <a:r>
              <a:rPr lang="en-US" noProof="0" smtClean="0"/>
              <a:t>No free lunch, Evo requires discipline, maturity and tailoring.</a:t>
            </a:r>
          </a:p>
          <a:p>
            <a:endParaRPr lang="en-US" noProof="0" smtClean="0"/>
          </a:p>
          <a:p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Thanks for 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Agile development – according to Dilbert</a:t>
            </a:r>
          </a:p>
        </p:txBody>
      </p:sp>
      <p:pic>
        <p:nvPicPr>
          <p:cNvPr id="5123" name="Picture 5" descr="http://www.comics.com/comics/dilbert/archive/images/dilbert2666700071126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0700" y="2451100"/>
            <a:ext cx="7943850" cy="2752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Confirmit – R&amp;D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noProof="0" smtClean="0"/>
          </a:p>
          <a:p>
            <a:pPr eaLnBrk="1" hangingPunct="1">
              <a:lnSpc>
                <a:spcPct val="90000"/>
              </a:lnSpc>
            </a:pPr>
            <a:r>
              <a:rPr lang="en-US" noProof="0" smtClean="0"/>
              <a:t>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smtClean="0"/>
              <a:t>R&amp;D Oslo: 29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smtClean="0"/>
              <a:t>R&amp;D Moscow &amp; Yaroslavl: 60</a:t>
            </a:r>
          </a:p>
          <a:p>
            <a:pPr lvl="1" eaLnBrk="1" hangingPunct="1">
              <a:lnSpc>
                <a:spcPct val="90000"/>
              </a:lnSpc>
            </a:pPr>
            <a:endParaRPr lang="en-US" sz="1600" noProof="0" smtClean="0"/>
          </a:p>
          <a:p>
            <a:pPr eaLnBrk="1" hangingPunct="1">
              <a:lnSpc>
                <a:spcPct val="90000"/>
              </a:lnSpc>
            </a:pPr>
            <a:endParaRPr lang="en-US" noProof="0" smtClean="0"/>
          </a:p>
          <a:p>
            <a:pPr eaLnBrk="1" hangingPunct="1">
              <a:lnSpc>
                <a:spcPct val="90000"/>
              </a:lnSpc>
            </a:pPr>
            <a:endParaRPr lang="en-US" noProof="0" smtClean="0"/>
          </a:p>
          <a:p>
            <a:pPr eaLnBrk="1" hangingPunct="1">
              <a:lnSpc>
                <a:spcPct val="90000"/>
              </a:lnSpc>
            </a:pPr>
            <a:endParaRPr lang="en-US" noProof="0" smtClean="0"/>
          </a:p>
          <a:p>
            <a:pPr eaLnBrk="1" hangingPunct="1">
              <a:lnSpc>
                <a:spcPct val="90000"/>
              </a:lnSpc>
            </a:pPr>
            <a:endParaRPr lang="en-US" noProof="0" smtClean="0"/>
          </a:p>
          <a:p>
            <a:pPr eaLnBrk="1" hangingPunct="1">
              <a:lnSpc>
                <a:spcPct val="90000"/>
              </a:lnSpc>
            </a:pPr>
            <a:endParaRPr lang="en-US" noProof="0" smtClean="0"/>
          </a:p>
          <a:p>
            <a:pPr eaLnBrk="1" hangingPunct="1">
              <a:lnSpc>
                <a:spcPct val="90000"/>
              </a:lnSpc>
            </a:pPr>
            <a:endParaRPr lang="en-US" noProof="0" smtClean="0"/>
          </a:p>
          <a:p>
            <a:pPr eaLnBrk="1" hangingPunct="1">
              <a:lnSpc>
                <a:spcPct val="90000"/>
              </a:lnSpc>
            </a:pPr>
            <a:r>
              <a:rPr lang="en-US" noProof="0" smtClean="0"/>
              <a:t>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noProof="0" smtClean="0"/>
              <a:t>Microsoft .NET framework, Microsoft TFS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noProof="0" smtClean="0"/>
              <a:t>C#, ASP.NET, MS SQL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noProof="0" smtClean="0"/>
              <a:t>Continuous Integration (CI)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3281363"/>
            <a:ext cx="6659563" cy="1887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waterfall"/>
          <p:cNvPicPr>
            <a:picLocks noChangeAspect="1" noChangeArrowheads="1"/>
          </p:cNvPicPr>
          <p:nvPr/>
        </p:nvPicPr>
        <p:blipFill>
          <a:blip r:embed="rId3">
            <a:lum bright="14000" contrast="2000"/>
          </a:blip>
          <a:srcRect/>
          <a:stretch>
            <a:fillRect/>
          </a:stretch>
        </p:blipFill>
        <p:spPr bwMode="auto">
          <a:xfrm>
            <a:off x="7448550" y="4460875"/>
            <a:ext cx="16541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Development history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In the very beginning, when Confirmit only had a couple of clients, our development was ad-hoc and customer driven. </a:t>
            </a:r>
          </a:p>
          <a:p>
            <a:pPr eaLnBrk="1" hangingPunct="1"/>
            <a:endParaRPr lang="en-US" noProof="0" smtClean="0"/>
          </a:p>
          <a:p>
            <a:pPr eaLnBrk="1" hangingPunct="1"/>
            <a:r>
              <a:rPr lang="en-US" noProof="0" smtClean="0"/>
              <a:t>As our client base grew, we felt a need to introduce more formal processes in order to increase our quality standards. Larger clients started to ask questions regarding our development processes..</a:t>
            </a:r>
          </a:p>
          <a:p>
            <a:pPr eaLnBrk="1" hangingPunct="1"/>
            <a:endParaRPr lang="en-US" noProof="0" smtClean="0"/>
          </a:p>
          <a:p>
            <a:pPr eaLnBrk="1" hangingPunct="1"/>
            <a:r>
              <a:rPr lang="en-US" noProof="0" smtClean="0"/>
              <a:t>We formalised the development process according                                 to a waterfall model and started climbing the CMM ladder. </a:t>
            </a:r>
          </a:p>
          <a:p>
            <a:pPr eaLnBrk="1" hangingPunct="1">
              <a:buFont typeface="Wingdings" pitchFamily="2" charset="2"/>
              <a:buNone/>
            </a:pPr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Our electronic waterfall based process guide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789113"/>
            <a:ext cx="7715250" cy="4676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Development history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We were unhappy with several aspects of the waterfall model: </a:t>
            </a:r>
          </a:p>
          <a:p>
            <a:pPr lvl="1" eaLnBrk="1" hangingPunct="1"/>
            <a:r>
              <a:rPr lang="en-US" noProof="0" smtClean="0"/>
              <a:t>Document-based verification until late stages</a:t>
            </a:r>
          </a:p>
          <a:p>
            <a:pPr lvl="1" eaLnBrk="1" hangingPunct="1"/>
            <a:r>
              <a:rPr lang="en-US" noProof="0" smtClean="0"/>
              <a:t>Attempt to “freeze”unstable requirements too early</a:t>
            </a:r>
          </a:p>
          <a:p>
            <a:pPr lvl="1" eaLnBrk="1" hangingPunct="1"/>
            <a:r>
              <a:rPr lang="en-US" noProof="0" smtClean="0"/>
              <a:t>Operational problems discovered too late</a:t>
            </a:r>
          </a:p>
          <a:p>
            <a:pPr lvl="1" eaLnBrk="1" hangingPunct="1"/>
            <a:r>
              <a:rPr lang="en-US" noProof="0" smtClean="0"/>
              <a:t>Lengthy modification cycles and much rework</a:t>
            </a:r>
          </a:p>
          <a:p>
            <a:pPr lvl="1" eaLnBrk="1" hangingPunct="1"/>
            <a:r>
              <a:rPr lang="en-US" noProof="0" smtClean="0"/>
              <a:t>+.. </a:t>
            </a:r>
          </a:p>
          <a:p>
            <a:pPr eaLnBrk="1" hangingPunct="1"/>
            <a:endParaRPr lang="en-US" noProof="0" smtClean="0"/>
          </a:p>
          <a:p>
            <a:pPr eaLnBrk="1" hangingPunct="1"/>
            <a:r>
              <a:rPr lang="en-US" noProof="0" smtClean="0"/>
              <a:t>The requirements had high focus on functionality, not on quality.</a:t>
            </a:r>
          </a:p>
          <a:p>
            <a:pPr eaLnBrk="1" hangingPunct="1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The shift of focus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Peter Myklebust, Confirmit CTO, and I heard Tom Gilb speak about evolutionary project management (Evo) at a software conference autumn 2003. </a:t>
            </a:r>
          </a:p>
          <a:p>
            <a:pPr eaLnBrk="1" hangingPunct="1"/>
            <a:endParaRPr lang="en-US" noProof="0" smtClean="0"/>
          </a:p>
          <a:p>
            <a:pPr eaLnBrk="1" hangingPunct="1"/>
            <a:r>
              <a:rPr lang="en-US" noProof="0" smtClean="0"/>
              <a:t>We found the ideas very interesting, and Tom and Kai offered to give a more detailed introduction to the concept.</a:t>
            </a:r>
          </a:p>
          <a:p>
            <a:pPr lvl="1" eaLnBrk="1" hangingPunct="1"/>
            <a:r>
              <a:rPr lang="en-US" noProof="0" smtClean="0"/>
              <a:t>They spent one day in our offices teaching and preaching Evo. </a:t>
            </a:r>
          </a:p>
          <a:p>
            <a:pPr eaLnBrk="1" hangingPunct="1"/>
            <a:endParaRPr lang="en-US" noProof="0" smtClean="0"/>
          </a:p>
          <a:p>
            <a:pPr eaLnBrk="1" hangingPunct="1"/>
            <a:r>
              <a:rPr lang="en-US" noProof="0" smtClean="0"/>
              <a:t>After this session we decided to use Evo as best as we could for the next release, with a development phase of 3 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irmit">
  <a:themeElements>
    <a:clrScheme name="Confirmit Template 2005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D43"/>
      </a:accent1>
      <a:accent2>
        <a:srgbClr val="FFB543"/>
      </a:accent2>
      <a:accent3>
        <a:srgbClr val="FFFFFF"/>
      </a:accent3>
      <a:accent4>
        <a:srgbClr val="000000"/>
      </a:accent4>
      <a:accent5>
        <a:srgbClr val="FFE3B0"/>
      </a:accent5>
      <a:accent6>
        <a:srgbClr val="E7A43C"/>
      </a:accent6>
      <a:hlink>
        <a:srgbClr val="FF9D43"/>
      </a:hlink>
      <a:folHlink>
        <a:srgbClr val="FF9D43"/>
      </a:folHlink>
    </a:clrScheme>
    <a:fontScheme name="Confirmit Template 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5F5F5"/>
        </a:solidFill>
        <a:ln w="127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25A68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5F5F5"/>
        </a:solidFill>
        <a:ln w="127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25A68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nfirmit Template 20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firmit Template 20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irmit Template 20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irmit Template 20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irmit Template 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irmit Template 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irmit Template 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irmit Template 2005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B450"/>
        </a:accent1>
        <a:accent2>
          <a:srgbClr val="FE9832"/>
        </a:accent2>
        <a:accent3>
          <a:srgbClr val="FFFFFF"/>
        </a:accent3>
        <a:accent4>
          <a:srgbClr val="000000"/>
        </a:accent4>
        <a:accent5>
          <a:srgbClr val="FFD6B3"/>
        </a:accent5>
        <a:accent6>
          <a:srgbClr val="E6892C"/>
        </a:accent6>
        <a:hlink>
          <a:srgbClr val="FFAC46"/>
        </a:hlink>
        <a:folHlink>
          <a:srgbClr val="FF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irmit Template 2005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B450"/>
        </a:accent1>
        <a:accent2>
          <a:srgbClr val="5990FD"/>
        </a:accent2>
        <a:accent3>
          <a:srgbClr val="FFFFFF"/>
        </a:accent3>
        <a:accent4>
          <a:srgbClr val="000000"/>
        </a:accent4>
        <a:accent5>
          <a:srgbClr val="FFD6B3"/>
        </a:accent5>
        <a:accent6>
          <a:srgbClr val="5082E5"/>
        </a:accent6>
        <a:hlink>
          <a:srgbClr val="75F933"/>
        </a:hlink>
        <a:folHlink>
          <a:srgbClr val="FC4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irmit Template 2005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D43"/>
        </a:accent1>
        <a:accent2>
          <a:srgbClr val="FFB543"/>
        </a:accent2>
        <a:accent3>
          <a:srgbClr val="FFFFFF"/>
        </a:accent3>
        <a:accent4>
          <a:srgbClr val="000000"/>
        </a:accent4>
        <a:accent5>
          <a:srgbClr val="FFE3B0"/>
        </a:accent5>
        <a:accent6>
          <a:srgbClr val="E7A43C"/>
        </a:accent6>
        <a:hlink>
          <a:srgbClr val="FF9D43"/>
        </a:hlink>
        <a:folHlink>
          <a:srgbClr val="FF9D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Confirmit PowerPoint</Template>
  <TotalTime>1500</TotalTime>
  <Words>2040</Words>
  <Application>Microsoft Office PowerPoint</Application>
  <PresentationFormat>On-screen Show (4:3)</PresentationFormat>
  <Paragraphs>265</Paragraphs>
  <Slides>32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Confirmit</vt:lpstr>
      <vt:lpstr>Evo   The Confirmit experience   Trond Johansen Head of R&amp;D Confirmit Norway  </vt:lpstr>
      <vt:lpstr>Agenda</vt:lpstr>
      <vt:lpstr>Confirmit – the company</vt:lpstr>
      <vt:lpstr>Agile development – according to Dilbert</vt:lpstr>
      <vt:lpstr>Confirmit – R&amp;D</vt:lpstr>
      <vt:lpstr>Development history</vt:lpstr>
      <vt:lpstr>Our electronic waterfall based process guide</vt:lpstr>
      <vt:lpstr>Development history</vt:lpstr>
      <vt:lpstr>The shift of focus</vt:lpstr>
      <vt:lpstr>Evo @ Confirmit</vt:lpstr>
      <vt:lpstr>Defining requirements &amp; product qualities</vt:lpstr>
      <vt:lpstr>Deriving product quality requirements</vt:lpstr>
      <vt:lpstr>Product quality – example 1</vt:lpstr>
      <vt:lpstr>Product quality – example 2</vt:lpstr>
      <vt:lpstr>Design Ideas</vt:lpstr>
      <vt:lpstr>Solutions</vt:lpstr>
      <vt:lpstr>Evo planning</vt:lpstr>
      <vt:lpstr>Evo planning - example</vt:lpstr>
      <vt:lpstr>Evo planning – value vs. cost</vt:lpstr>
      <vt:lpstr>Product quality versus code quality</vt:lpstr>
      <vt:lpstr>Quality status meeting</vt:lpstr>
      <vt:lpstr>Quality status meeting – TFS report</vt:lpstr>
      <vt:lpstr>From concepts to day to day operations</vt:lpstr>
      <vt:lpstr>Evo cycles</vt:lpstr>
      <vt:lpstr>Evo and Quality: what drives quality in Confirmit</vt:lpstr>
      <vt:lpstr>Evo and Quality: what drives quality in Confirmit</vt:lpstr>
      <vt:lpstr>Evo and Quality: what drives quality in Confirmit</vt:lpstr>
      <vt:lpstr>Evo and Quality: what drives quality in Confirmit</vt:lpstr>
      <vt:lpstr>Evo measurements</vt:lpstr>
      <vt:lpstr>Evo measurements</vt:lpstr>
      <vt:lpstr>Summary</vt:lpstr>
      <vt:lpstr>Thanks for listening</vt:lpstr>
    </vt:vector>
  </TitlesOfParts>
  <Company>Firm 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to join a fast growing global software company?</dc:title>
  <dc:creator>Kjell Øystein Øksendal</dc:creator>
  <cp:lastModifiedBy>Tom Gilb</cp:lastModifiedBy>
  <cp:revision>138</cp:revision>
  <dcterms:created xsi:type="dcterms:W3CDTF">2009-04-24T10:38:49Z</dcterms:created>
  <dcterms:modified xsi:type="dcterms:W3CDTF">2009-04-24T13:50:24Z</dcterms:modified>
</cp:coreProperties>
</file>